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modernComment_102_A927FEE1.xml" ContentType="application/vnd.ms-powerpoint.comments+xml"/>
  <Override PartName="/ppt/comments/modernComment_10E_B5A514F1.xml" ContentType="application/vnd.ms-powerpoint.comments+xml"/>
  <Override PartName="/ppt/comments/modernComment_104_70A55037.xml" ContentType="application/vnd.ms-powerpoint.comments+xml"/>
  <Override PartName="/ppt/comments/modernComment_115_AF242283.xml" ContentType="application/vnd.ms-powerpoint.comments+xml"/>
  <Override PartName="/ppt/comments/modernComment_106_258A7888.xml" ContentType="application/vnd.ms-powerpoint.comments+xml"/>
  <Override PartName="/ppt/comments/modernComment_107_8B05F03F.xml" ContentType="application/vnd.ms-powerpoint.comments+xml"/>
  <Override PartName="/ppt/comments/modernComment_108_A6E31A97.xml" ContentType="application/vnd.ms-powerpoint.comments+xml"/>
  <Override PartName="/ppt/comments/modernComment_10F_6E6FE6E1.xml" ContentType="application/vnd.ms-powerpoint.comments+xml"/>
  <Override PartName="/ppt/comments/modernComment_110_902DC990.xml" ContentType="application/vnd.ms-powerpoint.comments+xml"/>
  <Override PartName="/ppt/comments/modernComment_10B_DD66E0BB.xml" ContentType="application/vnd.ms-powerpoint.comments+xml"/>
  <Override PartName="/ppt/comments/modernComment_112_64DDF0F5.xml" ContentType="application/vnd.ms-powerpoint.comments+xml"/>
  <Override PartName="/ppt/comments/modernComment_10D_1C172F76.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3" r:id="rId1"/>
  </p:sldMasterIdLst>
  <p:sldIdLst>
    <p:sldId id="258" r:id="rId2"/>
    <p:sldId id="270" r:id="rId3"/>
    <p:sldId id="260" r:id="rId4"/>
    <p:sldId id="277" r:id="rId5"/>
    <p:sldId id="261" r:id="rId6"/>
    <p:sldId id="273" r:id="rId7"/>
    <p:sldId id="262" r:id="rId8"/>
    <p:sldId id="278" r:id="rId9"/>
    <p:sldId id="263" r:id="rId10"/>
    <p:sldId id="264" r:id="rId11"/>
    <p:sldId id="271" r:id="rId12"/>
    <p:sldId id="272" r:id="rId13"/>
    <p:sldId id="265" r:id="rId14"/>
    <p:sldId id="266" r:id="rId15"/>
    <p:sldId id="267" r:id="rId16"/>
    <p:sldId id="279" r:id="rId17"/>
    <p:sldId id="274" r:id="rId18"/>
    <p:sldId id="268" r:id="rId19"/>
    <p:sldId id="26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97704D-BDD8-A43D-DB8D-1BA546F06F54}" name="Jonathan Robert Doubt" initials="JD" userId="S::jdoubt@calpoly.edu::96fec1dc-9872-4a0f-8720-b9971c2ce3d2" providerId="AD"/>
  <p188:author id="{B243E5A8-305A-3570-D1D2-260932B7A2D2}" name="James Lance Chapman" initials="JC" userId="S::jchapm10@calpoly.edu::662dba66-f035-43b0-b436-d7b22f0d3607"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8CCA4A-FD51-A5C8-8110-47D5A1676006}" v="24" dt="2022-05-19T02:35:00.353"/>
    <p1510:client id="{49535152-614E-4E75-FC13-228B548D9591}" v="1073" dt="2022-05-10T21:43:39.100"/>
    <p1510:client id="{705D2DDD-E10D-4ECB-9664-D757628FC756}" v="1591" dt="2022-05-10T21:48:02.230"/>
    <p1510:client id="{73FAC483-649C-23BA-A36F-634737D12035}" v="224" dt="2022-05-12T19:30:00.287"/>
    <p1510:client id="{7ABCB86D-02FF-4934-C589-82CD04F0DC28}" v="6" dt="2022-05-16T19:54:15.081"/>
    <p1510:client id="{81A650A1-966E-BCF4-99C4-2D1DA395611A}" v="329" dt="2022-05-15T23:09:11.900"/>
    <p1510:client id="{A86E4E6F-E579-AFAA-BA09-2DD7918C6588}" v="482" dt="2022-05-17T21:31:45.552"/>
    <p1510:client id="{B5834D09-001B-EBA2-6566-871904325E43}" v="1512" dt="2022-05-17T22:55:24.628"/>
    <p1510:client id="{D14FB2F6-0B02-E23B-693A-10B0684FFCC0}" v="5" dt="2022-05-18T20:18:23.5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modernComment_102_A927FEE1.xml><?xml version="1.0" encoding="utf-8"?>
<p188:cmLst xmlns:a="http://schemas.openxmlformats.org/drawingml/2006/main" xmlns:r="http://schemas.openxmlformats.org/officeDocument/2006/relationships" xmlns:p188="http://schemas.microsoft.com/office/powerpoint/2018/8/main">
  <p188:cm id="{02981244-6CA3-45E5-9C10-3C7A5DAABB8F}" authorId="{B243E5A8-305A-3570-D1D2-260932B7A2D2}" created="2022-05-12T19:25:27.796">
    <pc:sldMkLst xmlns:pc="http://schemas.microsoft.com/office/powerpoint/2013/main/command">
      <pc:docMk/>
      <pc:sldMk cId="2837970657" sldId="258"/>
    </pc:sldMkLst>
    <p188:txBody>
      <a:bodyPr/>
      <a:lstStyle/>
      <a:p>
        <a:r>
          <a:rPr lang="en-US"/>
          <a:t>Jonathan: Overview, Background, research question, Results (metals), conclusion
James: Methods, Optimization test, optimization test results, Results (composites), recomendation</a:t>
        </a:r>
      </a:p>
    </p188:txBody>
  </p188:cm>
</p188:cmLst>
</file>

<file path=ppt/comments/modernComment_104_70A55037.xml><?xml version="1.0" encoding="utf-8"?>
<p188:cmLst xmlns:a="http://schemas.openxmlformats.org/drawingml/2006/main" xmlns:r="http://schemas.openxmlformats.org/officeDocument/2006/relationships" xmlns:p188="http://schemas.microsoft.com/office/powerpoint/2018/8/main">
  <p188:cm id="{696FCE7C-4166-4F2B-B03F-F88EE40B8CA9}" authorId="{6797704D-BDD8-A43D-DB8D-1BA546F06F54}" created="2022-05-16T19:54:15.081">
    <pc:sldMkLst xmlns:pc="http://schemas.microsoft.com/office/powerpoint/2013/main/command">
      <pc:docMk/>
      <pc:sldMk cId="1889882167" sldId="260"/>
    </pc:sldMkLst>
    <p188:txBody>
      <a:bodyPr/>
      <a:lstStyle/>
      <a:p>
        <a:r>
          <a:rPr lang="en-US"/>
          <a:t>The method investigated to achieve the goals of this project is infrared thermography. This method is ideal for this project because it is a method of non-destructive testing and can assess multiple classes of material. The specific type of test investigated  is long pulse thermography, which uses halogen lamps of 500-2000 watts to heat the sample between 15 seconds and a minute to detect differences in temperature gradient between defected and non-defected regions of the sample. The defects investigated in this project include: surface scratches on aluminum, oxidation and surface scratches on carbon steel, and delamination in composites.</a:t>
        </a:r>
      </a:p>
    </p188:txBody>
  </p188:cm>
</p188:cmLst>
</file>

<file path=ppt/comments/modernComment_106_258A7888.xml><?xml version="1.0" encoding="utf-8"?>
<p188:cmLst xmlns:a="http://schemas.openxmlformats.org/drawingml/2006/main" xmlns:r="http://schemas.openxmlformats.org/officeDocument/2006/relationships" xmlns:p188="http://schemas.microsoft.com/office/powerpoint/2018/8/main">
  <p188:cm id="{673CBF05-7F0B-4460-B4D7-8FCF72DFBB56}" authorId="{B243E5A8-305A-3570-D1D2-260932B7A2D2}" created="2022-05-15T21:59:21.188">
    <pc:sldMkLst xmlns:pc="http://schemas.microsoft.com/office/powerpoint/2013/main/command">
      <pc:docMk/>
      <pc:sldMk cId="629831816" sldId="262"/>
    </pc:sldMkLst>
    <p188:txBody>
      <a:bodyPr/>
      <a:lstStyle/>
      <a:p>
        <a:r>
          <a:rPr lang="en-US"/>
          <a:t>To acomplish the Long Pulsed Thermography, the samples were heated using two 1000 watt can lights. The lights were positioned 40 cm away from one another in the front of the lights, and they were angled 25 degrees in towards the sample. The thermal camera used was an FLIR-E8, and that was positioned between the two lights. 
The sample was positioned half a meter to 3.0 meters away from the lights and the tests were run.  After the images were collected they were analyzed using image j to determine weather or not the defect could be detected using software. This was done with the idea in mind that if this technology was implemented onto drones the person controlling the drone would be more concerned with piloting the drone than collecting images, and with the amount of images that would be collected during each run it is more practical to use image analysing software to detect damage present in the images. </a:t>
        </a:r>
      </a:p>
    </p188:txBody>
  </p188:cm>
</p188:cmLst>
</file>

<file path=ppt/comments/modernComment_107_8B05F03F.xml><?xml version="1.0" encoding="utf-8"?>
<p188:cmLst xmlns:a="http://schemas.openxmlformats.org/drawingml/2006/main" xmlns:r="http://schemas.openxmlformats.org/officeDocument/2006/relationships" xmlns:p188="http://schemas.microsoft.com/office/powerpoint/2018/8/main">
  <p188:cm id="{AAD0B510-4161-4019-A94D-10DE5EBCD013}" authorId="{B243E5A8-305A-3570-D1D2-260932B7A2D2}" created="2022-05-15T22:12:02.002">
    <ac:deMkLst xmlns:ac="http://schemas.microsoft.com/office/drawing/2013/main/command">
      <pc:docMk xmlns:pc="http://schemas.microsoft.com/office/powerpoint/2013/main/command"/>
      <pc:sldMk xmlns:pc="http://schemas.microsoft.com/office/powerpoint/2013/main/command" cId="2332422207" sldId="263"/>
      <ac:spMk id="3" creationId="{7363B075-2BAC-80EC-EA87-38FCC11C5D36}"/>
    </ac:deMkLst>
    <p188:txBody>
      <a:bodyPr/>
      <a:lstStyle/>
      <a:p>
        <a:r>
          <a:rPr lang="en-US"/>
          <a:t>To determine how long each test at each distance should be run for we did optimization testing. The thermal camera we were using could detect changes in temperature as little as 0.2 degrees. Because of that we wanted to make sure that the difference in temperature between the front and the back of the sample was at least one degree before testing taking an image, we also wanted to make sure that the back of the sample heated at least one degree above the room temperature.
The optimization testing was conducted by heating each sample for 3 minutes while using a point and shoot thermometer to record the temperature of the front or back of the sample. Multiple tests were conducted on each sample to get an average temperature. </a:t>
        </a:r>
      </a:p>
    </p188:txBody>
  </p188:cm>
</p188:cmLst>
</file>

<file path=ppt/comments/modernComment_108_A6E31A97.xml><?xml version="1.0" encoding="utf-8"?>
<p188:cmLst xmlns:a="http://schemas.openxmlformats.org/drawingml/2006/main" xmlns:r="http://schemas.openxmlformats.org/officeDocument/2006/relationships" xmlns:p188="http://schemas.microsoft.com/office/powerpoint/2018/8/main">
  <p188:cm id="{67AD9BFA-BAC9-4492-8F3A-38E0B988C926}" authorId="{B243E5A8-305A-3570-D1D2-260932B7A2D2}" created="2022-05-15T22:17:28.743">
    <pc:sldMkLst xmlns:pc="http://schemas.microsoft.com/office/powerpoint/2013/main/command">
      <pc:docMk/>
      <pc:sldMk cId="2799901335" sldId="264"/>
    </pc:sldMkLst>
    <p188:txBody>
      <a:bodyPr/>
      <a:lstStyle/>
      <a:p>
        <a:r>
          <a:rPr lang="en-US"/>
          <a:t>Here we can see a graph of how each metal sample heated up over the three minute interval at half a meter. From this test it was determined that each sample should be heated at least 10 seconds. Also plotted on the average front temperature are the temperature points taken from the thermal images.</a:t>
        </a:r>
      </a:p>
    </p188:txBody>
  </p188:cm>
</p188:cmLst>
</file>

<file path=ppt/comments/modernComment_10B_DD66E0BB.xml><?xml version="1.0" encoding="utf-8"?>
<p188:cmLst xmlns:a="http://schemas.openxmlformats.org/drawingml/2006/main" xmlns:r="http://schemas.openxmlformats.org/officeDocument/2006/relationships" xmlns:p188="http://schemas.microsoft.com/office/powerpoint/2018/8/main">
  <p188:cm id="{494DE9F0-2CBD-4620-B00C-2A35FABBE75C}" authorId="{B243E5A8-305A-3570-D1D2-260932B7A2D2}" created="2022-05-15T23:04:08.331">
    <pc:sldMkLst xmlns:pc="http://schemas.microsoft.com/office/powerpoint/2013/main/command">
      <pc:docMk/>
      <pc:sldMk cId="3714506939" sldId="267"/>
    </pc:sldMkLst>
    <p188:txBody>
      <a:bodyPr/>
      <a:lstStyle/>
      <a:p>
        <a:r>
          <a:rPr lang="en-US"/>
          <a:t>At 0.5m and 1.5m we were able to consistently see damage. Larger defects were easier for us to see visually and easier for ImageJ to detect.  However we did run into a problem when using image J. The software had a difficult time destinguishing green from yellow as you can see on the top right image because the defect is green and the surrounding sample is yellow the defect got blended in with the bulk of the sample. </a:t>
        </a:r>
      </a:p>
    </p188:txBody>
  </p188:cm>
</p188:cmLst>
</file>

<file path=ppt/comments/modernComment_10D_1C172F76.xml><?xml version="1.0" encoding="utf-8"?>
<p188:cmLst xmlns:a="http://schemas.openxmlformats.org/drawingml/2006/main" xmlns:r="http://schemas.openxmlformats.org/officeDocument/2006/relationships" xmlns:p188="http://schemas.microsoft.com/office/powerpoint/2018/8/main">
  <p188:cm id="{0EAB26EF-F7A8-474A-BD67-03135D235064}" authorId="{B243E5A8-305A-3570-D1D2-260932B7A2D2}" created="2022-05-15T23:09:11.900">
    <pc:sldMkLst xmlns:pc="http://schemas.microsoft.com/office/powerpoint/2013/main/command">
      <pc:docMk/>
      <pc:sldMk cId="471281526" sldId="269"/>
    </pc:sldMkLst>
    <p188:txBody>
      <a:bodyPr/>
      <a:lstStyle/>
      <a:p>
        <a:r>
          <a:rPr lang="en-US"/>
          <a:t>We recommend that further testing be conducted into thermography before the technology is placed onto drones. We think that coating the metal samples with a paint will help reduce the reflection that kept interfering with the samples. Also using a higher resolution camera should allow for the drone to conduct tests on composites as far as 3.0m away from whatever it is testing.  Finally a better image processing program that can better distinguish between colors would be helpful in detecting damage in samples. </a:t>
        </a:r>
      </a:p>
    </p188:txBody>
  </p188:cm>
</p188:cmLst>
</file>

<file path=ppt/comments/modernComment_10E_B5A514F1.xml><?xml version="1.0" encoding="utf-8"?>
<p188:cmLst xmlns:a="http://schemas.openxmlformats.org/drawingml/2006/main" xmlns:r="http://schemas.openxmlformats.org/officeDocument/2006/relationships" xmlns:p188="http://schemas.microsoft.com/office/powerpoint/2018/8/main">
  <p188:cm id="{A24AF1A2-C155-4CC7-8783-8827A77ECB9E}" authorId="{6797704D-BDD8-A43D-DB8D-1BA546F06F54}" created="2022-05-16T19:46:31.664">
    <ac:deMkLst xmlns:ac="http://schemas.microsoft.com/office/drawing/2013/main/command">
      <pc:docMk xmlns:pc="http://schemas.microsoft.com/office/powerpoint/2013/main/command"/>
      <pc:sldMk xmlns:pc="http://schemas.microsoft.com/office/powerpoint/2013/main/command" cId="3047494897" sldId="270"/>
      <ac:spMk id="3" creationId="{2BC0E43C-2BD1-6EFD-0218-653B4719D410}"/>
    </ac:deMkLst>
    <p188:txBody>
      <a:bodyPr/>
      <a:lstStyle/>
      <a:p>
        <a:r>
          <a:rPr lang="en-US"/>
          <a:t>As a general overview of the scope of this project, the Naval Surface Warfare Center in Port Hueneme seeks a way to detect damage on difficult to reach parts of ships. The main way this can be accomplished is through the use of drones flying around the ship to be able to detect where possible defects in the material can be found. This method needs to be able to detect both metallic and composite sample defects as those are the primary materials exposed on the ship board. The method investigated must be non destructive to preserve the ship and reduce maintenance time for parts that turn out to be non-defective.</a:t>
        </a:r>
      </a:p>
    </p188:txBody>
  </p188:cm>
</p188:cmLst>
</file>

<file path=ppt/comments/modernComment_10F_6E6FE6E1.xml><?xml version="1.0" encoding="utf-8"?>
<p188:cmLst xmlns:a="http://schemas.openxmlformats.org/drawingml/2006/main" xmlns:r="http://schemas.openxmlformats.org/officeDocument/2006/relationships" xmlns:p188="http://schemas.microsoft.com/office/powerpoint/2018/8/main">
  <p188:cm id="{5926D6CD-A152-4792-B538-B86B0F590F2D}" authorId="{B243E5A8-305A-3570-D1D2-260932B7A2D2}" created="2022-05-15T22:26:35.661">
    <pc:sldMkLst xmlns:pc="http://schemas.microsoft.com/office/powerpoint/2013/main/command">
      <pc:docMk/>
      <pc:sldMk cId="1852827361" sldId="271"/>
    </pc:sldMkLst>
    <p188:txBody>
      <a:bodyPr/>
      <a:lstStyle/>
      <a:p>
        <a:r>
          <a:rPr lang="en-US"/>
          <a:t>For the 1.5m tests it was determined that 30 seconds were enough time for the samples to heat.  </a:t>
        </a:r>
      </a:p>
    </p188:txBody>
  </p188:cm>
</p188:cmLst>
</file>

<file path=ppt/comments/modernComment_110_902DC990.xml><?xml version="1.0" encoding="utf-8"?>
<p188:cmLst xmlns:a="http://schemas.openxmlformats.org/drawingml/2006/main" xmlns:r="http://schemas.openxmlformats.org/officeDocument/2006/relationships" xmlns:p188="http://schemas.microsoft.com/office/powerpoint/2018/8/main">
  <p188:cm id="{424650F2-8400-4734-9226-19AF85B18EFF}" authorId="{B243E5A8-305A-3570-D1D2-260932B7A2D2}" created="2022-05-15T23:00:21.045">
    <pc:sldMkLst xmlns:pc="http://schemas.microsoft.com/office/powerpoint/2013/main/command">
      <pc:docMk/>
      <pc:sldMk cId="2418919824" sldId="272"/>
    </pc:sldMkLst>
    <p188:txBody>
      <a:bodyPr/>
      <a:lstStyle/>
      <a:p>
        <a:r>
          <a:rPr lang="en-US"/>
          <a:t>At the furthest distance of 3.0m we determined the best time to run the tests was around 45 seconds. There is less of a spike in the composite sample because the light is more diffused at the larger distances. The aluminum proved to have the highest temperature on the front, but the composite sample had a higher back temperature which could indicate that the alumium has a higher absorptivity, but also a higher emissivity than the composite sample. </a:t>
        </a:r>
      </a:p>
    </p188:txBody>
  </p188:cm>
</p188:cmLst>
</file>

<file path=ppt/comments/modernComment_112_64DDF0F5.xml><?xml version="1.0" encoding="utf-8"?>
<p188:cmLst xmlns:a="http://schemas.openxmlformats.org/drawingml/2006/main" xmlns:r="http://schemas.openxmlformats.org/officeDocument/2006/relationships" xmlns:p188="http://schemas.microsoft.com/office/powerpoint/2018/8/main">
  <p188:cm id="{A96935F0-1816-4A21-BE66-28E8B7D75580}" authorId="{B243E5A8-305A-3570-D1D2-260932B7A2D2}" created="2022-05-15T23:05:27.817">
    <pc:sldMkLst xmlns:pc="http://schemas.microsoft.com/office/powerpoint/2013/main/command">
      <pc:docMk/>
      <pc:sldMk cId="1692266741" sldId="274"/>
    </pc:sldMkLst>
    <p188:txBody>
      <a:bodyPr/>
      <a:lstStyle/>
      <a:p>
        <a:r>
          <a:rPr lang="en-US"/>
          <a:t>At 3.0m we could not consistently detect defects in the sample due to the resolution of the camera. There are too few pixels to see what is going on. </a:t>
        </a:r>
      </a:p>
    </p188:txBody>
  </p188:cm>
</p188:cmLst>
</file>

<file path=ppt/comments/modernComment_115_AF242283.xml><?xml version="1.0" encoding="utf-8"?>
<p188:cmLst xmlns:a="http://schemas.openxmlformats.org/drawingml/2006/main" xmlns:r="http://schemas.openxmlformats.org/officeDocument/2006/relationships" xmlns:p188="http://schemas.microsoft.com/office/powerpoint/2018/8/main">
  <p188:cm id="{FC5EAA8A-DD61-494F-8986-492BC4AEC0DD}" authorId="{6797704D-BDD8-A43D-DB8D-1BA546F06F54}" created="2022-05-17T19:26:00.960">
    <pc:sldMkLst xmlns:pc="http://schemas.microsoft.com/office/powerpoint/2013/main/command">
      <pc:docMk/>
      <pc:sldMk cId="2938380931" sldId="277"/>
    </pc:sldMkLst>
    <p188:txBody>
      <a:bodyPr/>
      <a:lstStyle/>
      <a:p>
        <a:r>
          <a:rPr lang="en-US"/>
          <a:t>bakcgroubg</a:t>
        </a:r>
      </a:p>
    </p188:txBody>
  </p188:cm>
</p188: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6/5/2022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754079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89509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542104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58769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601051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6/5/2022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23017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6/5/2022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64224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6/5/2022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809844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61752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04300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13173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6/5/2022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160565151"/>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8/10/relationships/comments" Target="../comments/modernComment_102_A927FE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8/10/relationships/comments" Target="../comments/modernComment_108_A6E31A9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0F_6E6FE6E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10_902DC99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microsoft.com/office/2018/10/relationships/comments" Target="../comments/modernComment_10B_DD66E0BB.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2.png"/><Relationship Id="rId7" Type="http://schemas.openxmlformats.org/officeDocument/2006/relationships/image" Target="../media/image46.png"/><Relationship Id="rId2" Type="http://schemas.microsoft.com/office/2018/10/relationships/comments" Target="../comments/modernComment_112_64DDF0F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microsoft.com/office/2018/10/relationships/comments" Target="../comments/modernComment_10D_1C172F7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microsoft.com/office/2018/10/relationships/comments" Target="../comments/modernComment_10E_B5A514F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microsoft.com/office/2018/10/relationships/comments" Target="../comments/modernComment_104_70A550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15_AF24228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8/10/relationships/comments" Target="../comments/modernComment_106_258A788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8/10/relationships/comments" Target="../comments/modernComment_107_8B05F03F.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908ED-FE97-84CC-570A-C51275F02381}"/>
              </a:ext>
            </a:extLst>
          </p:cNvPr>
          <p:cNvSpPr>
            <a:spLocks noGrp="1"/>
          </p:cNvSpPr>
          <p:nvPr>
            <p:ph type="ctrTitle"/>
          </p:nvPr>
        </p:nvSpPr>
        <p:spPr>
          <a:xfrm>
            <a:off x="1760473" y="244613"/>
            <a:ext cx="8825658" cy="810691"/>
          </a:xfrm>
        </p:spPr>
        <p:txBody>
          <a:bodyPr/>
          <a:lstStyle/>
          <a:p>
            <a:r>
              <a:rPr lang="en-US" sz="4400"/>
              <a:t>Acknowledgements </a:t>
            </a:r>
            <a:endParaRPr lang="en-US"/>
          </a:p>
        </p:txBody>
      </p:sp>
      <p:sp>
        <p:nvSpPr>
          <p:cNvPr id="7" name="TextBox 6">
            <a:extLst>
              <a:ext uri="{FF2B5EF4-FFF2-40B4-BE49-F238E27FC236}">
                <a16:creationId xmlns:a16="http://schemas.microsoft.com/office/drawing/2014/main" id="{51B304FC-3FE2-DE6B-2BFA-CDB1E98B4E4A}"/>
              </a:ext>
            </a:extLst>
          </p:cNvPr>
          <p:cNvSpPr txBox="1"/>
          <p:nvPr/>
        </p:nvSpPr>
        <p:spPr>
          <a:xfrm>
            <a:off x="914400" y="1499507"/>
            <a:ext cx="540339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Dr. Trevor Harding</a:t>
            </a:r>
            <a:r>
              <a:rPr lang="en-US" sz="2400" baseline="30000"/>
              <a:t>1</a:t>
            </a:r>
            <a:r>
              <a:rPr lang="en-US" sz="2400"/>
              <a:t>, Dr. Armen Kvryan</a:t>
            </a:r>
            <a:r>
              <a:rPr lang="en-US" sz="2400" baseline="30000"/>
              <a:t>2</a:t>
            </a:r>
            <a:endParaRPr lang="en-US" sz="2400" baseline="30000">
              <a:cs typeface="Calibri"/>
            </a:endParaRPr>
          </a:p>
        </p:txBody>
      </p:sp>
      <p:pic>
        <p:nvPicPr>
          <p:cNvPr id="9" name="Picture 6">
            <a:extLst>
              <a:ext uri="{FF2B5EF4-FFF2-40B4-BE49-F238E27FC236}">
                <a16:creationId xmlns:a16="http://schemas.microsoft.com/office/drawing/2014/main" id="{7BA853C8-01DF-49B0-577F-5A9D88275619}"/>
              </a:ext>
            </a:extLst>
          </p:cNvPr>
          <p:cNvPicPr>
            <a:picLocks noChangeAspect="1"/>
          </p:cNvPicPr>
          <p:nvPr/>
        </p:nvPicPr>
        <p:blipFill>
          <a:blip r:embed="rId3"/>
          <a:stretch>
            <a:fillRect/>
          </a:stretch>
        </p:blipFill>
        <p:spPr>
          <a:xfrm>
            <a:off x="5321394" y="3759659"/>
            <a:ext cx="5468678" cy="2744661"/>
          </a:xfrm>
          <a:prstGeom prst="rect">
            <a:avLst/>
          </a:prstGeom>
          <a:ln>
            <a:solidFill>
              <a:schemeClr val="tx1"/>
            </a:solidFill>
          </a:ln>
        </p:spPr>
      </p:pic>
      <p:sp>
        <p:nvSpPr>
          <p:cNvPr id="10" name="TextBox 9">
            <a:extLst>
              <a:ext uri="{FF2B5EF4-FFF2-40B4-BE49-F238E27FC236}">
                <a16:creationId xmlns:a16="http://schemas.microsoft.com/office/drawing/2014/main" id="{FE35CA11-4368-AE6B-3A1A-0DFB1AE7621C}"/>
              </a:ext>
            </a:extLst>
          </p:cNvPr>
          <p:cNvSpPr txBox="1"/>
          <p:nvPr/>
        </p:nvSpPr>
        <p:spPr>
          <a:xfrm>
            <a:off x="914400" y="2077810"/>
            <a:ext cx="8818789"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1 Materials Engineering, California Polytechnic State University;</a:t>
            </a:r>
            <a:endParaRPr lang="en-US" sz="2400">
              <a:cs typeface="Calibri"/>
            </a:endParaRPr>
          </a:p>
          <a:p>
            <a:r>
              <a:rPr lang="en-US" sz="2400"/>
              <a:t>2 Naval Surface Warfare Center, Port Hueneme Division</a:t>
            </a:r>
            <a:endParaRPr lang="en-US" sz="2400">
              <a:ea typeface="+mn-lt"/>
              <a:cs typeface="+mn-lt"/>
            </a:endParaRPr>
          </a:p>
          <a:p>
            <a:endParaRPr lang="en-US">
              <a:cs typeface="Calibri"/>
            </a:endParaRPr>
          </a:p>
        </p:txBody>
      </p:sp>
      <p:pic>
        <p:nvPicPr>
          <p:cNvPr id="3" name="Picture 3" descr="A picture containing text, furniture, bed&#10;&#10;Description automatically generated">
            <a:extLst>
              <a:ext uri="{FF2B5EF4-FFF2-40B4-BE49-F238E27FC236}">
                <a16:creationId xmlns:a16="http://schemas.microsoft.com/office/drawing/2014/main" id="{89AC5D81-FB4E-13B9-BCE1-B4B2DFF0D57C}"/>
              </a:ext>
            </a:extLst>
          </p:cNvPr>
          <p:cNvPicPr>
            <a:picLocks noChangeAspect="1"/>
          </p:cNvPicPr>
          <p:nvPr/>
        </p:nvPicPr>
        <p:blipFill>
          <a:blip r:embed="rId4"/>
          <a:stretch>
            <a:fillRect/>
          </a:stretch>
        </p:blipFill>
        <p:spPr>
          <a:xfrm>
            <a:off x="1760336" y="3762199"/>
            <a:ext cx="2114918" cy="2735079"/>
          </a:xfrm>
          <a:prstGeom prst="rect">
            <a:avLst/>
          </a:prstGeom>
        </p:spPr>
      </p:pic>
    </p:spTree>
    <p:extLst>
      <p:ext uri="{BB962C8B-B14F-4D97-AF65-F5344CB8AC3E}">
        <p14:creationId xmlns:p14="http://schemas.microsoft.com/office/powerpoint/2010/main" val="2837970657"/>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72B4F-F2B0-2F22-F5CE-4E8A9C7AD0F4}"/>
              </a:ext>
            </a:extLst>
          </p:cNvPr>
          <p:cNvSpPr>
            <a:spLocks noGrp="1"/>
          </p:cNvSpPr>
          <p:nvPr>
            <p:ph type="title"/>
          </p:nvPr>
        </p:nvSpPr>
        <p:spPr>
          <a:xfrm>
            <a:off x="144236" y="92982"/>
            <a:ext cx="10515600" cy="1325563"/>
          </a:xfrm>
        </p:spPr>
        <p:txBody>
          <a:bodyPr/>
          <a:lstStyle/>
          <a:p>
            <a:r>
              <a:rPr lang="en-US"/>
              <a:t>Optimization Test Results</a:t>
            </a:r>
          </a:p>
        </p:txBody>
      </p:sp>
      <p:sp>
        <p:nvSpPr>
          <p:cNvPr id="3" name="Content Placeholder 2">
            <a:extLst>
              <a:ext uri="{FF2B5EF4-FFF2-40B4-BE49-F238E27FC236}">
                <a16:creationId xmlns:a16="http://schemas.microsoft.com/office/drawing/2014/main" id="{A1D26E14-F7FB-14D1-7DC5-AB9345DC87F6}"/>
              </a:ext>
            </a:extLst>
          </p:cNvPr>
          <p:cNvSpPr>
            <a:spLocks noGrp="1"/>
          </p:cNvSpPr>
          <p:nvPr>
            <p:ph idx="1"/>
          </p:nvPr>
        </p:nvSpPr>
        <p:spPr>
          <a:xfrm>
            <a:off x="201191" y="1416790"/>
            <a:ext cx="8946541" cy="4195481"/>
          </a:xfrm>
        </p:spPr>
        <p:txBody>
          <a:bodyPr vert="horz" lIns="91440" tIns="45720" rIns="91440" bIns="45720" rtlCol="0" anchor="t">
            <a:normAutofit/>
          </a:bodyPr>
          <a:lstStyle/>
          <a:p>
            <a:r>
              <a:rPr lang="en-US"/>
              <a:t>0.5m, 10 seconds</a:t>
            </a:r>
          </a:p>
        </p:txBody>
      </p:sp>
      <p:pic>
        <p:nvPicPr>
          <p:cNvPr id="7" name="Picture 8" descr="Chart, line chart&#10;&#10;Description automatically generated">
            <a:extLst>
              <a:ext uri="{FF2B5EF4-FFF2-40B4-BE49-F238E27FC236}">
                <a16:creationId xmlns:a16="http://schemas.microsoft.com/office/drawing/2014/main" id="{B6E407CF-C321-7415-08BC-7046E1BCFD74}"/>
              </a:ext>
            </a:extLst>
          </p:cNvPr>
          <p:cNvPicPr>
            <a:picLocks noChangeAspect="1"/>
          </p:cNvPicPr>
          <p:nvPr/>
        </p:nvPicPr>
        <p:blipFill rotWithShape="1">
          <a:blip r:embed="rId3"/>
          <a:srcRect l="1630" t="3687" r="116" b="3332"/>
          <a:stretch/>
        </p:blipFill>
        <p:spPr>
          <a:xfrm>
            <a:off x="255764" y="2247490"/>
            <a:ext cx="5911617" cy="3875161"/>
          </a:xfrm>
          <a:prstGeom prst="rect">
            <a:avLst/>
          </a:prstGeom>
          <a:ln>
            <a:solidFill>
              <a:schemeClr val="tx1"/>
            </a:solidFill>
          </a:ln>
        </p:spPr>
      </p:pic>
      <p:pic>
        <p:nvPicPr>
          <p:cNvPr id="9" name="Picture 9" descr="Chart, line chart&#10;&#10;Description automatically generated">
            <a:extLst>
              <a:ext uri="{FF2B5EF4-FFF2-40B4-BE49-F238E27FC236}">
                <a16:creationId xmlns:a16="http://schemas.microsoft.com/office/drawing/2014/main" id="{933DF33E-7138-AFC4-99D2-56DBF28018BC}"/>
              </a:ext>
            </a:extLst>
          </p:cNvPr>
          <p:cNvPicPr>
            <a:picLocks noChangeAspect="1"/>
          </p:cNvPicPr>
          <p:nvPr/>
        </p:nvPicPr>
        <p:blipFill>
          <a:blip r:embed="rId4"/>
          <a:stretch>
            <a:fillRect/>
          </a:stretch>
        </p:blipFill>
        <p:spPr>
          <a:xfrm>
            <a:off x="6230471" y="2243841"/>
            <a:ext cx="5843632" cy="3877155"/>
          </a:xfrm>
          <a:prstGeom prst="rect">
            <a:avLst/>
          </a:prstGeom>
          <a:ln>
            <a:solidFill>
              <a:schemeClr val="tx1"/>
            </a:solidFill>
          </a:ln>
        </p:spPr>
      </p:pic>
    </p:spTree>
    <p:extLst>
      <p:ext uri="{BB962C8B-B14F-4D97-AF65-F5344CB8AC3E}">
        <p14:creationId xmlns:p14="http://schemas.microsoft.com/office/powerpoint/2010/main" val="2799901335"/>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278065-3444-694C-AF67-CC423519E78F}"/>
              </a:ext>
            </a:extLst>
          </p:cNvPr>
          <p:cNvSpPr>
            <a:spLocks noGrp="1"/>
          </p:cNvSpPr>
          <p:nvPr>
            <p:ph idx="1"/>
          </p:nvPr>
        </p:nvSpPr>
        <p:spPr>
          <a:xfrm>
            <a:off x="235995" y="1417863"/>
            <a:ext cx="8946541" cy="4195481"/>
          </a:xfrm>
        </p:spPr>
        <p:txBody>
          <a:bodyPr vert="horz" lIns="91440" tIns="45720" rIns="91440" bIns="45720" rtlCol="0" anchor="t">
            <a:normAutofit/>
          </a:bodyPr>
          <a:lstStyle/>
          <a:p>
            <a:r>
              <a:rPr lang="en-US"/>
              <a:t>1.5m, 30 seconds</a:t>
            </a:r>
          </a:p>
          <a:p>
            <a:pPr>
              <a:buClr>
                <a:srgbClr val="8AD0D6"/>
              </a:buClr>
            </a:pPr>
            <a:endParaRPr lang="en-US"/>
          </a:p>
          <a:p>
            <a:pPr lvl="1">
              <a:buClr>
                <a:srgbClr val="8AD0D6"/>
              </a:buClr>
            </a:pPr>
            <a:endParaRPr lang="en-US"/>
          </a:p>
        </p:txBody>
      </p:sp>
      <p:sp>
        <p:nvSpPr>
          <p:cNvPr id="5" name="Title 1">
            <a:extLst>
              <a:ext uri="{FF2B5EF4-FFF2-40B4-BE49-F238E27FC236}">
                <a16:creationId xmlns:a16="http://schemas.microsoft.com/office/drawing/2014/main" id="{2259EB9A-8CEC-8CB7-C103-662F11F65FEA}"/>
              </a:ext>
            </a:extLst>
          </p:cNvPr>
          <p:cNvSpPr txBox="1">
            <a:spLocks/>
          </p:cNvSpPr>
          <p:nvPr/>
        </p:nvSpPr>
        <p:spPr>
          <a:xfrm>
            <a:off x="644646" y="451253"/>
            <a:ext cx="9404723"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400">
                <a:solidFill>
                  <a:schemeClr val="tx1"/>
                </a:solidFill>
              </a:rPr>
              <a:t>Optimization Test Results</a:t>
            </a:r>
            <a:endParaRPr lang="en-US" sz="4400">
              <a:solidFill>
                <a:schemeClr val="tx1"/>
              </a:solidFill>
              <a:cs typeface="Calibri Light"/>
            </a:endParaRPr>
          </a:p>
        </p:txBody>
      </p:sp>
      <p:pic>
        <p:nvPicPr>
          <p:cNvPr id="2" name="Picture 3" descr="Chart, line chart&#10;&#10;Description automatically generated">
            <a:extLst>
              <a:ext uri="{FF2B5EF4-FFF2-40B4-BE49-F238E27FC236}">
                <a16:creationId xmlns:a16="http://schemas.microsoft.com/office/drawing/2014/main" id="{5B821516-4A15-9497-5B2E-B14C953C31AD}"/>
              </a:ext>
            </a:extLst>
          </p:cNvPr>
          <p:cNvPicPr>
            <a:picLocks noChangeAspect="1"/>
          </p:cNvPicPr>
          <p:nvPr/>
        </p:nvPicPr>
        <p:blipFill>
          <a:blip r:embed="rId3"/>
          <a:stretch>
            <a:fillRect/>
          </a:stretch>
        </p:blipFill>
        <p:spPr>
          <a:xfrm>
            <a:off x="118382" y="2340003"/>
            <a:ext cx="5845628" cy="3804047"/>
          </a:xfrm>
          <a:prstGeom prst="rect">
            <a:avLst/>
          </a:prstGeom>
          <a:ln>
            <a:solidFill>
              <a:schemeClr val="tx1"/>
            </a:solidFill>
          </a:ln>
        </p:spPr>
      </p:pic>
      <p:pic>
        <p:nvPicPr>
          <p:cNvPr id="6" name="Picture 6" descr="Chart, line chart&#10;&#10;Description automatically generated">
            <a:extLst>
              <a:ext uri="{FF2B5EF4-FFF2-40B4-BE49-F238E27FC236}">
                <a16:creationId xmlns:a16="http://schemas.microsoft.com/office/drawing/2014/main" id="{79F0B229-2564-258C-A281-FEC14783B672}"/>
              </a:ext>
            </a:extLst>
          </p:cNvPr>
          <p:cNvPicPr>
            <a:picLocks noChangeAspect="1"/>
          </p:cNvPicPr>
          <p:nvPr/>
        </p:nvPicPr>
        <p:blipFill>
          <a:blip r:embed="rId4"/>
          <a:stretch>
            <a:fillRect/>
          </a:stretch>
        </p:blipFill>
        <p:spPr>
          <a:xfrm>
            <a:off x="6017078" y="2337742"/>
            <a:ext cx="6042932" cy="3808569"/>
          </a:xfrm>
          <a:prstGeom prst="rect">
            <a:avLst/>
          </a:prstGeom>
          <a:ln>
            <a:solidFill>
              <a:schemeClr val="tx1"/>
            </a:solidFill>
          </a:ln>
        </p:spPr>
      </p:pic>
    </p:spTree>
    <p:extLst>
      <p:ext uri="{BB962C8B-B14F-4D97-AF65-F5344CB8AC3E}">
        <p14:creationId xmlns:p14="http://schemas.microsoft.com/office/powerpoint/2010/main" val="1852827361"/>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50AA3-3242-BE58-476B-09DB017FE200}"/>
              </a:ext>
            </a:extLst>
          </p:cNvPr>
          <p:cNvSpPr>
            <a:spLocks noGrp="1"/>
          </p:cNvSpPr>
          <p:nvPr>
            <p:ph type="title"/>
          </p:nvPr>
        </p:nvSpPr>
        <p:spPr>
          <a:xfrm>
            <a:off x="139117" y="50538"/>
            <a:ext cx="10515600" cy="1325563"/>
          </a:xfrm>
        </p:spPr>
        <p:txBody>
          <a:bodyPr/>
          <a:lstStyle/>
          <a:p>
            <a:r>
              <a:rPr lang="en-US"/>
              <a:t>Optimization Test Results</a:t>
            </a:r>
          </a:p>
        </p:txBody>
      </p:sp>
      <p:sp>
        <p:nvSpPr>
          <p:cNvPr id="3" name="Content Placeholder 2">
            <a:extLst>
              <a:ext uri="{FF2B5EF4-FFF2-40B4-BE49-F238E27FC236}">
                <a16:creationId xmlns:a16="http://schemas.microsoft.com/office/drawing/2014/main" id="{D1278065-3444-694C-AF67-CC423519E78F}"/>
              </a:ext>
            </a:extLst>
          </p:cNvPr>
          <p:cNvSpPr>
            <a:spLocks noGrp="1"/>
          </p:cNvSpPr>
          <p:nvPr>
            <p:ph idx="1"/>
          </p:nvPr>
        </p:nvSpPr>
        <p:spPr>
          <a:xfrm>
            <a:off x="319259" y="1376684"/>
            <a:ext cx="8946541" cy="4195481"/>
          </a:xfrm>
        </p:spPr>
        <p:txBody>
          <a:bodyPr vert="horz" lIns="91440" tIns="45720" rIns="91440" bIns="45720" rtlCol="0" anchor="t">
            <a:normAutofit/>
          </a:bodyPr>
          <a:lstStyle/>
          <a:p>
            <a:r>
              <a:rPr lang="en-US"/>
              <a:t>3.0m, 45 seconds</a:t>
            </a:r>
          </a:p>
        </p:txBody>
      </p:sp>
      <p:pic>
        <p:nvPicPr>
          <p:cNvPr id="5" name="Picture 6" descr="Chart&#10;&#10;Description automatically generated">
            <a:extLst>
              <a:ext uri="{FF2B5EF4-FFF2-40B4-BE49-F238E27FC236}">
                <a16:creationId xmlns:a16="http://schemas.microsoft.com/office/drawing/2014/main" id="{5DB588C1-FF23-3733-1CF3-90286D515DBC}"/>
              </a:ext>
            </a:extLst>
          </p:cNvPr>
          <p:cNvPicPr>
            <a:picLocks noChangeAspect="1"/>
          </p:cNvPicPr>
          <p:nvPr/>
        </p:nvPicPr>
        <p:blipFill>
          <a:blip r:embed="rId3"/>
          <a:stretch>
            <a:fillRect/>
          </a:stretch>
        </p:blipFill>
        <p:spPr>
          <a:xfrm>
            <a:off x="6003722" y="2104121"/>
            <a:ext cx="6058006" cy="3854733"/>
          </a:xfrm>
          <a:prstGeom prst="rect">
            <a:avLst/>
          </a:prstGeom>
          <a:ln>
            <a:solidFill>
              <a:schemeClr val="tx1"/>
            </a:solidFill>
          </a:ln>
        </p:spPr>
      </p:pic>
      <p:pic>
        <p:nvPicPr>
          <p:cNvPr id="7" name="Picture 7" descr="Chart, line chart&#10;&#10;Description automatically generated">
            <a:extLst>
              <a:ext uri="{FF2B5EF4-FFF2-40B4-BE49-F238E27FC236}">
                <a16:creationId xmlns:a16="http://schemas.microsoft.com/office/drawing/2014/main" id="{79E8B36F-A2D8-2240-FF0C-8D9C8EB0F03A}"/>
              </a:ext>
            </a:extLst>
          </p:cNvPr>
          <p:cNvPicPr>
            <a:picLocks noChangeAspect="1"/>
          </p:cNvPicPr>
          <p:nvPr/>
        </p:nvPicPr>
        <p:blipFill>
          <a:blip r:embed="rId4"/>
          <a:stretch>
            <a:fillRect/>
          </a:stretch>
        </p:blipFill>
        <p:spPr>
          <a:xfrm>
            <a:off x="204581" y="2105809"/>
            <a:ext cx="5746008" cy="3850677"/>
          </a:xfrm>
          <a:prstGeom prst="rect">
            <a:avLst/>
          </a:prstGeom>
          <a:ln>
            <a:solidFill>
              <a:schemeClr val="tx1"/>
            </a:solidFill>
          </a:ln>
        </p:spPr>
      </p:pic>
    </p:spTree>
    <p:extLst>
      <p:ext uri="{BB962C8B-B14F-4D97-AF65-F5344CB8AC3E}">
        <p14:creationId xmlns:p14="http://schemas.microsoft.com/office/powerpoint/2010/main" val="2418919824"/>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E0D-2E40-E11A-366F-F2491D55085C}"/>
              </a:ext>
            </a:extLst>
          </p:cNvPr>
          <p:cNvSpPr>
            <a:spLocks noGrp="1"/>
          </p:cNvSpPr>
          <p:nvPr>
            <p:ph type="title"/>
          </p:nvPr>
        </p:nvSpPr>
        <p:spPr/>
        <p:txBody>
          <a:bodyPr/>
          <a:lstStyle/>
          <a:p>
            <a:r>
              <a:rPr lang="en-US"/>
              <a:t>Results (Aluminum)</a:t>
            </a:r>
          </a:p>
        </p:txBody>
      </p:sp>
      <p:sp>
        <p:nvSpPr>
          <p:cNvPr id="3" name="Content Placeholder 2">
            <a:extLst>
              <a:ext uri="{FF2B5EF4-FFF2-40B4-BE49-F238E27FC236}">
                <a16:creationId xmlns:a16="http://schemas.microsoft.com/office/drawing/2014/main" id="{2F195818-B09D-989A-74BD-FD3C65BB0BFF}"/>
              </a:ext>
            </a:extLst>
          </p:cNvPr>
          <p:cNvSpPr>
            <a:spLocks noGrp="1"/>
          </p:cNvSpPr>
          <p:nvPr>
            <p:ph idx="1"/>
          </p:nvPr>
        </p:nvSpPr>
        <p:spPr>
          <a:xfrm>
            <a:off x="776741" y="2052918"/>
            <a:ext cx="2393341" cy="4195481"/>
          </a:xfrm>
        </p:spPr>
        <p:txBody>
          <a:bodyPr vert="horz" lIns="91440" tIns="45720" rIns="91440" bIns="45720" rtlCol="0" anchor="t">
            <a:normAutofit/>
          </a:bodyPr>
          <a:lstStyle/>
          <a:p>
            <a:r>
              <a:rPr lang="en-US"/>
              <a:t>0.5m, defect detected</a:t>
            </a:r>
          </a:p>
          <a:p>
            <a:endParaRPr lang="en-US"/>
          </a:p>
          <a:p>
            <a:r>
              <a:rPr lang="en-US"/>
              <a:t>1.5 and 3.0m</a:t>
            </a:r>
            <a:endParaRPr lang="en-US">
              <a:cs typeface="Calibri"/>
            </a:endParaRPr>
          </a:p>
          <a:p>
            <a:pPr lvl="1"/>
            <a:r>
              <a:rPr lang="en-US"/>
              <a:t>Defect not detected</a:t>
            </a:r>
            <a:endParaRPr lang="en-US">
              <a:cs typeface="Calibri"/>
            </a:endParaRPr>
          </a:p>
          <a:p>
            <a:pPr lvl="1"/>
            <a:r>
              <a:rPr lang="en-US"/>
              <a:t>Reflection</a:t>
            </a:r>
            <a:endParaRPr lang="en-US">
              <a:cs typeface="Calibri" panose="020F0502020204030204"/>
            </a:endParaRPr>
          </a:p>
        </p:txBody>
      </p:sp>
      <p:pic>
        <p:nvPicPr>
          <p:cNvPr id="6" name="Picture 6" descr="A picture containing text&#10;&#10;Description automatically generated">
            <a:extLst>
              <a:ext uri="{FF2B5EF4-FFF2-40B4-BE49-F238E27FC236}">
                <a16:creationId xmlns:a16="http://schemas.microsoft.com/office/drawing/2014/main" id="{851F6DBB-A625-63F0-C74B-7D8B516FF476}"/>
              </a:ext>
            </a:extLst>
          </p:cNvPr>
          <p:cNvPicPr>
            <a:picLocks noChangeAspect="1"/>
          </p:cNvPicPr>
          <p:nvPr/>
        </p:nvPicPr>
        <p:blipFill rotWithShape="1">
          <a:blip r:embed="rId2"/>
          <a:srcRect l="20217" t="9836" r="14922"/>
          <a:stretch/>
        </p:blipFill>
        <p:spPr>
          <a:xfrm rot="10800000">
            <a:off x="7161480" y="1886169"/>
            <a:ext cx="2058680" cy="2517239"/>
          </a:xfrm>
          <a:prstGeom prst="rect">
            <a:avLst/>
          </a:prstGeom>
        </p:spPr>
      </p:pic>
      <p:pic>
        <p:nvPicPr>
          <p:cNvPr id="7" name="Picture 7" descr="A picture containing indoor, wall, white&#10;&#10;Description automatically generated">
            <a:extLst>
              <a:ext uri="{FF2B5EF4-FFF2-40B4-BE49-F238E27FC236}">
                <a16:creationId xmlns:a16="http://schemas.microsoft.com/office/drawing/2014/main" id="{3C38E1F4-B544-2B6B-50AB-6B5E0AEC51E0}"/>
              </a:ext>
            </a:extLst>
          </p:cNvPr>
          <p:cNvPicPr>
            <a:picLocks noChangeAspect="1"/>
          </p:cNvPicPr>
          <p:nvPr/>
        </p:nvPicPr>
        <p:blipFill rotWithShape="1">
          <a:blip r:embed="rId3"/>
          <a:srcRect l="16822" t="9388" r="25234" b="395"/>
          <a:stretch/>
        </p:blipFill>
        <p:spPr>
          <a:xfrm>
            <a:off x="4818017" y="1883217"/>
            <a:ext cx="2122744" cy="2521774"/>
          </a:xfrm>
          <a:prstGeom prst="rect">
            <a:avLst/>
          </a:prstGeom>
        </p:spPr>
      </p:pic>
      <p:pic>
        <p:nvPicPr>
          <p:cNvPr id="8" name="Picture 8" descr="A picture containing text, silhouette&#10;&#10;Description automatically generated">
            <a:extLst>
              <a:ext uri="{FF2B5EF4-FFF2-40B4-BE49-F238E27FC236}">
                <a16:creationId xmlns:a16="http://schemas.microsoft.com/office/drawing/2014/main" id="{A07D525A-9200-D918-F402-3ADF81521106}"/>
              </a:ext>
            </a:extLst>
          </p:cNvPr>
          <p:cNvPicPr>
            <a:picLocks noChangeAspect="1"/>
          </p:cNvPicPr>
          <p:nvPr/>
        </p:nvPicPr>
        <p:blipFill rotWithShape="1">
          <a:blip r:embed="rId4"/>
          <a:srcRect l="16847" t="20608" r="18412" b="2291"/>
          <a:stretch/>
        </p:blipFill>
        <p:spPr>
          <a:xfrm rot="10800000">
            <a:off x="9429731" y="1866367"/>
            <a:ext cx="2045208" cy="2514668"/>
          </a:xfrm>
          <a:prstGeom prst="rect">
            <a:avLst/>
          </a:prstGeom>
        </p:spPr>
      </p:pic>
      <p:sp>
        <p:nvSpPr>
          <p:cNvPr id="9" name="TextBox 8">
            <a:extLst>
              <a:ext uri="{FF2B5EF4-FFF2-40B4-BE49-F238E27FC236}">
                <a16:creationId xmlns:a16="http://schemas.microsoft.com/office/drawing/2014/main" id="{2EF8B7EA-B6D1-A507-B959-EB9FD1F1E1B4}"/>
              </a:ext>
            </a:extLst>
          </p:cNvPr>
          <p:cNvSpPr txBox="1"/>
          <p:nvPr/>
        </p:nvSpPr>
        <p:spPr>
          <a:xfrm>
            <a:off x="3983182" y="2924826"/>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t>0.5m</a:t>
            </a:r>
          </a:p>
        </p:txBody>
      </p:sp>
      <p:grpSp>
        <p:nvGrpSpPr>
          <p:cNvPr id="5" name="Group 4">
            <a:extLst>
              <a:ext uri="{FF2B5EF4-FFF2-40B4-BE49-F238E27FC236}">
                <a16:creationId xmlns:a16="http://schemas.microsoft.com/office/drawing/2014/main" id="{0F67B57C-BCB9-16F1-EBBE-4C26C3643F16}"/>
              </a:ext>
            </a:extLst>
          </p:cNvPr>
          <p:cNvGrpSpPr/>
          <p:nvPr/>
        </p:nvGrpSpPr>
        <p:grpSpPr>
          <a:xfrm>
            <a:off x="5938982" y="4530373"/>
            <a:ext cx="5554431" cy="2004421"/>
            <a:chOff x="5938982" y="4530373"/>
            <a:chExt cx="5554431" cy="2004421"/>
          </a:xfrm>
        </p:grpSpPr>
        <p:sp>
          <p:nvSpPr>
            <p:cNvPr id="10" name="TextBox 9">
              <a:extLst>
                <a:ext uri="{FF2B5EF4-FFF2-40B4-BE49-F238E27FC236}">
                  <a16:creationId xmlns:a16="http://schemas.microsoft.com/office/drawing/2014/main" id="{6D841DDC-0115-5AA4-D79B-310CE077E9B1}"/>
                </a:ext>
              </a:extLst>
            </p:cNvPr>
            <p:cNvSpPr txBox="1"/>
            <p:nvPr/>
          </p:nvSpPr>
          <p:spPr>
            <a:xfrm>
              <a:off x="5938982" y="5329182"/>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t>1.5m</a:t>
              </a:r>
            </a:p>
          </p:txBody>
        </p:sp>
        <p:pic>
          <p:nvPicPr>
            <p:cNvPr id="11" name="Picture 11" descr="A picture containing text, light&#10;&#10;Description automatically generated">
              <a:extLst>
                <a:ext uri="{FF2B5EF4-FFF2-40B4-BE49-F238E27FC236}">
                  <a16:creationId xmlns:a16="http://schemas.microsoft.com/office/drawing/2014/main" id="{9C4DC30D-8C09-40DA-CCFF-009BFFE38397}"/>
                </a:ext>
              </a:extLst>
            </p:cNvPr>
            <p:cNvPicPr>
              <a:picLocks noChangeAspect="1"/>
            </p:cNvPicPr>
            <p:nvPr/>
          </p:nvPicPr>
          <p:blipFill rotWithShape="1">
            <a:blip r:embed="rId5"/>
            <a:srcRect l="15075" t="29460" r="14498" b="-552"/>
            <a:stretch/>
          </p:blipFill>
          <p:spPr>
            <a:xfrm rot="10800000">
              <a:off x="7091148" y="4530373"/>
              <a:ext cx="2195817" cy="2004371"/>
            </a:xfrm>
            <a:prstGeom prst="rect">
              <a:avLst/>
            </a:prstGeom>
          </p:spPr>
        </p:pic>
        <p:pic>
          <p:nvPicPr>
            <p:cNvPr id="12" name="Picture 12" descr="Diagram, schematic&#10;&#10;Description automatically generated">
              <a:extLst>
                <a:ext uri="{FF2B5EF4-FFF2-40B4-BE49-F238E27FC236}">
                  <a16:creationId xmlns:a16="http://schemas.microsoft.com/office/drawing/2014/main" id="{2380A020-81C3-8FD4-7531-1A3D559EEFAC}"/>
                </a:ext>
              </a:extLst>
            </p:cNvPr>
            <p:cNvPicPr>
              <a:picLocks noChangeAspect="1"/>
            </p:cNvPicPr>
            <p:nvPr/>
          </p:nvPicPr>
          <p:blipFill rotWithShape="1">
            <a:blip r:embed="rId6"/>
            <a:srcRect l="-585" t="-654" b="8540"/>
            <a:stretch/>
          </p:blipFill>
          <p:spPr>
            <a:xfrm rot="10800000">
              <a:off x="9440621" y="4532707"/>
              <a:ext cx="2052792" cy="2002087"/>
            </a:xfrm>
            <a:prstGeom prst="rect">
              <a:avLst/>
            </a:prstGeom>
          </p:spPr>
        </p:pic>
      </p:grpSp>
      <p:grpSp>
        <p:nvGrpSpPr>
          <p:cNvPr id="16" name="Group 15">
            <a:extLst>
              <a:ext uri="{FF2B5EF4-FFF2-40B4-BE49-F238E27FC236}">
                <a16:creationId xmlns:a16="http://schemas.microsoft.com/office/drawing/2014/main" id="{541A57F8-85C0-3558-0E2C-004672F479DA}"/>
              </a:ext>
            </a:extLst>
          </p:cNvPr>
          <p:cNvGrpSpPr/>
          <p:nvPr/>
        </p:nvGrpSpPr>
        <p:grpSpPr>
          <a:xfrm>
            <a:off x="5078476" y="2495804"/>
            <a:ext cx="5273040" cy="401320"/>
            <a:chOff x="5078476" y="2495804"/>
            <a:chExt cx="5273040" cy="401320"/>
          </a:xfrm>
        </p:grpSpPr>
        <p:sp>
          <p:nvSpPr>
            <p:cNvPr id="13" name="Arrow: Right 12">
              <a:extLst>
                <a:ext uri="{FF2B5EF4-FFF2-40B4-BE49-F238E27FC236}">
                  <a16:creationId xmlns:a16="http://schemas.microsoft.com/office/drawing/2014/main" id="{09902B7C-F3E4-78FE-A09A-AB42DEADE503}"/>
                </a:ext>
              </a:extLst>
            </p:cNvPr>
            <p:cNvSpPr/>
            <p:nvPr/>
          </p:nvSpPr>
          <p:spPr>
            <a:xfrm rot="1500000">
              <a:off x="5078476" y="2495804"/>
              <a:ext cx="695960" cy="29464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9D409014-6542-9884-9B94-72C86DC5CB4A}"/>
                </a:ext>
              </a:extLst>
            </p:cNvPr>
            <p:cNvSpPr/>
            <p:nvPr/>
          </p:nvSpPr>
          <p:spPr>
            <a:xfrm rot="1500000">
              <a:off x="7379716" y="2561844"/>
              <a:ext cx="695960" cy="29464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747012E0-479A-B025-A475-C596C15294A5}"/>
                </a:ext>
              </a:extLst>
            </p:cNvPr>
            <p:cNvSpPr/>
            <p:nvPr/>
          </p:nvSpPr>
          <p:spPr>
            <a:xfrm rot="1500000">
              <a:off x="9655556" y="2602484"/>
              <a:ext cx="695960" cy="29464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4542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C4FFB-3108-B804-DCE0-A7EAC58ECE53}"/>
              </a:ext>
            </a:extLst>
          </p:cNvPr>
          <p:cNvSpPr>
            <a:spLocks noGrp="1"/>
          </p:cNvSpPr>
          <p:nvPr>
            <p:ph type="title"/>
          </p:nvPr>
        </p:nvSpPr>
        <p:spPr>
          <a:xfrm>
            <a:off x="838200" y="187325"/>
            <a:ext cx="10515600" cy="1325563"/>
          </a:xfrm>
        </p:spPr>
        <p:txBody>
          <a:bodyPr/>
          <a:lstStyle/>
          <a:p>
            <a:r>
              <a:rPr lang="en-US"/>
              <a:t>Results (Carbon Steel)</a:t>
            </a:r>
          </a:p>
        </p:txBody>
      </p:sp>
      <p:sp>
        <p:nvSpPr>
          <p:cNvPr id="3" name="Content Placeholder 2">
            <a:extLst>
              <a:ext uri="{FF2B5EF4-FFF2-40B4-BE49-F238E27FC236}">
                <a16:creationId xmlns:a16="http://schemas.microsoft.com/office/drawing/2014/main" id="{3F039102-5B14-90A1-FB94-DE4E9E44327B}"/>
              </a:ext>
            </a:extLst>
          </p:cNvPr>
          <p:cNvSpPr>
            <a:spLocks noGrp="1"/>
          </p:cNvSpPr>
          <p:nvPr>
            <p:ph idx="1"/>
          </p:nvPr>
        </p:nvSpPr>
        <p:spPr>
          <a:xfrm>
            <a:off x="620486" y="1771196"/>
            <a:ext cx="3134360" cy="4351338"/>
          </a:xfrm>
        </p:spPr>
        <p:txBody>
          <a:bodyPr vert="horz" lIns="91440" tIns="45720" rIns="91440" bIns="45720" rtlCol="0" anchor="t">
            <a:normAutofit/>
          </a:bodyPr>
          <a:lstStyle/>
          <a:p>
            <a:r>
              <a:rPr lang="en-US"/>
              <a:t>0.5m</a:t>
            </a:r>
          </a:p>
          <a:p>
            <a:pPr lvl="1"/>
            <a:r>
              <a:rPr lang="en-US"/>
              <a:t>Oxidation detected</a:t>
            </a:r>
            <a:endParaRPr lang="en-US">
              <a:cs typeface="Calibri"/>
            </a:endParaRPr>
          </a:p>
          <a:p>
            <a:pPr lvl="1"/>
            <a:r>
              <a:rPr lang="en-US"/>
              <a:t>Scoring harder to detect</a:t>
            </a:r>
            <a:endParaRPr lang="en-US">
              <a:cs typeface="Calibri"/>
            </a:endParaRPr>
          </a:p>
          <a:p>
            <a:pPr marL="457200" lvl="1" indent="0">
              <a:buNone/>
            </a:pPr>
            <a:endParaRPr lang="en-US">
              <a:cs typeface="Calibri"/>
            </a:endParaRPr>
          </a:p>
          <a:p>
            <a:r>
              <a:rPr lang="en-US"/>
              <a:t>1.5 and 3.0m, defect not detected</a:t>
            </a:r>
            <a:endParaRPr lang="en-US">
              <a:cs typeface="Calibri" panose="020F0502020204030204"/>
            </a:endParaRPr>
          </a:p>
          <a:p>
            <a:pPr marL="457200" lvl="1" indent="0">
              <a:buClr>
                <a:srgbClr val="8AD0D6"/>
              </a:buClr>
              <a:buNone/>
            </a:pPr>
            <a:endParaRPr lang="en-US">
              <a:cs typeface="Calibri" panose="020F0502020204030204"/>
            </a:endParaRPr>
          </a:p>
        </p:txBody>
      </p:sp>
      <p:pic>
        <p:nvPicPr>
          <p:cNvPr id="4" name="Picture 4" descr="A picture containing text, colorful&#10;&#10;Description automatically generated">
            <a:extLst>
              <a:ext uri="{FF2B5EF4-FFF2-40B4-BE49-F238E27FC236}">
                <a16:creationId xmlns:a16="http://schemas.microsoft.com/office/drawing/2014/main" id="{1FA9647B-8F8C-83C8-4CEE-FCFCFBF5F7D5}"/>
              </a:ext>
            </a:extLst>
          </p:cNvPr>
          <p:cNvPicPr>
            <a:picLocks noChangeAspect="1"/>
          </p:cNvPicPr>
          <p:nvPr/>
        </p:nvPicPr>
        <p:blipFill>
          <a:blip r:embed="rId2"/>
          <a:stretch>
            <a:fillRect/>
          </a:stretch>
        </p:blipFill>
        <p:spPr>
          <a:xfrm rot="10800000">
            <a:off x="7430060" y="1346056"/>
            <a:ext cx="2018471" cy="2373827"/>
          </a:xfrm>
          <a:prstGeom prst="rect">
            <a:avLst/>
          </a:prstGeom>
        </p:spPr>
      </p:pic>
      <p:pic>
        <p:nvPicPr>
          <p:cNvPr id="5" name="Picture 5" descr="A picture containing text, envelope&#10;&#10;Description automatically generated">
            <a:extLst>
              <a:ext uri="{FF2B5EF4-FFF2-40B4-BE49-F238E27FC236}">
                <a16:creationId xmlns:a16="http://schemas.microsoft.com/office/drawing/2014/main" id="{9C5A67E8-E00F-58A8-0B3D-DA96ED54FDA8}"/>
              </a:ext>
            </a:extLst>
          </p:cNvPr>
          <p:cNvPicPr>
            <a:picLocks noChangeAspect="1"/>
          </p:cNvPicPr>
          <p:nvPr/>
        </p:nvPicPr>
        <p:blipFill rotWithShape="1">
          <a:blip r:embed="rId3"/>
          <a:srcRect l="3339" t="2549" r="10579" b="2941"/>
          <a:stretch/>
        </p:blipFill>
        <p:spPr>
          <a:xfrm>
            <a:off x="5502042" y="1347415"/>
            <a:ext cx="1680583" cy="2377510"/>
          </a:xfrm>
          <a:prstGeom prst="rect">
            <a:avLst/>
          </a:prstGeom>
        </p:spPr>
      </p:pic>
      <p:pic>
        <p:nvPicPr>
          <p:cNvPr id="6" name="Picture 6" descr="Diagram&#10;&#10;Description automatically generated">
            <a:extLst>
              <a:ext uri="{FF2B5EF4-FFF2-40B4-BE49-F238E27FC236}">
                <a16:creationId xmlns:a16="http://schemas.microsoft.com/office/drawing/2014/main" id="{9D2CB797-B29C-E14B-C068-A67F6112DB37}"/>
              </a:ext>
            </a:extLst>
          </p:cNvPr>
          <p:cNvPicPr>
            <a:picLocks noChangeAspect="1"/>
          </p:cNvPicPr>
          <p:nvPr/>
        </p:nvPicPr>
        <p:blipFill rotWithShape="1">
          <a:blip r:embed="rId4"/>
          <a:srcRect l="5867" t="15632" r="6400"/>
          <a:stretch/>
        </p:blipFill>
        <p:spPr>
          <a:xfrm rot="10800000">
            <a:off x="9673492" y="1336931"/>
            <a:ext cx="2030786" cy="2365922"/>
          </a:xfrm>
          <a:prstGeom prst="rect">
            <a:avLst/>
          </a:prstGeom>
        </p:spPr>
      </p:pic>
      <p:sp>
        <p:nvSpPr>
          <p:cNvPr id="8" name="TextBox 7">
            <a:extLst>
              <a:ext uri="{FF2B5EF4-FFF2-40B4-BE49-F238E27FC236}">
                <a16:creationId xmlns:a16="http://schemas.microsoft.com/office/drawing/2014/main" id="{ADA07B1D-897F-18ED-B7FA-2640DBD4B4ED}"/>
              </a:ext>
            </a:extLst>
          </p:cNvPr>
          <p:cNvSpPr txBox="1"/>
          <p:nvPr/>
        </p:nvSpPr>
        <p:spPr>
          <a:xfrm>
            <a:off x="3842114" y="2166343"/>
            <a:ext cx="182850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t>0.5m Scored, Low Oxidation</a:t>
            </a:r>
          </a:p>
        </p:txBody>
      </p:sp>
      <p:sp>
        <p:nvSpPr>
          <p:cNvPr id="9" name="TextBox 8">
            <a:extLst>
              <a:ext uri="{FF2B5EF4-FFF2-40B4-BE49-F238E27FC236}">
                <a16:creationId xmlns:a16="http://schemas.microsoft.com/office/drawing/2014/main" id="{6E2FA680-316C-8433-71D7-3642308308FD}"/>
              </a:ext>
            </a:extLst>
          </p:cNvPr>
          <p:cNvSpPr txBox="1"/>
          <p:nvPr/>
        </p:nvSpPr>
        <p:spPr>
          <a:xfrm>
            <a:off x="3765913" y="4867535"/>
            <a:ext cx="1835638"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t>0.5 Scored, High Oxidation</a:t>
            </a:r>
          </a:p>
        </p:txBody>
      </p:sp>
      <p:pic>
        <p:nvPicPr>
          <p:cNvPr id="10" name="Picture 10">
            <a:extLst>
              <a:ext uri="{FF2B5EF4-FFF2-40B4-BE49-F238E27FC236}">
                <a16:creationId xmlns:a16="http://schemas.microsoft.com/office/drawing/2014/main" id="{917C1338-3A16-F194-4B51-75320BD7939C}"/>
              </a:ext>
            </a:extLst>
          </p:cNvPr>
          <p:cNvPicPr>
            <a:picLocks noChangeAspect="1"/>
          </p:cNvPicPr>
          <p:nvPr/>
        </p:nvPicPr>
        <p:blipFill rotWithShape="1">
          <a:blip r:embed="rId5"/>
          <a:srcRect r="5263" b="360"/>
          <a:stretch/>
        </p:blipFill>
        <p:spPr>
          <a:xfrm>
            <a:off x="5526648" y="3894708"/>
            <a:ext cx="1746484" cy="2694921"/>
          </a:xfrm>
          <a:prstGeom prst="rect">
            <a:avLst/>
          </a:prstGeom>
        </p:spPr>
      </p:pic>
      <p:pic>
        <p:nvPicPr>
          <p:cNvPr id="11" name="Picture 11" descr="A picture containing text&#10;&#10;Description automatically generated">
            <a:extLst>
              <a:ext uri="{FF2B5EF4-FFF2-40B4-BE49-F238E27FC236}">
                <a16:creationId xmlns:a16="http://schemas.microsoft.com/office/drawing/2014/main" id="{B39164FA-C590-3650-2B82-D3515065FE14}"/>
              </a:ext>
            </a:extLst>
          </p:cNvPr>
          <p:cNvPicPr>
            <a:picLocks noChangeAspect="1"/>
          </p:cNvPicPr>
          <p:nvPr/>
        </p:nvPicPr>
        <p:blipFill>
          <a:blip r:embed="rId6"/>
          <a:stretch>
            <a:fillRect/>
          </a:stretch>
        </p:blipFill>
        <p:spPr>
          <a:xfrm rot="10800000">
            <a:off x="7476148" y="3898753"/>
            <a:ext cx="1971430" cy="2683314"/>
          </a:xfrm>
          <a:prstGeom prst="rect">
            <a:avLst/>
          </a:prstGeom>
        </p:spPr>
      </p:pic>
      <p:pic>
        <p:nvPicPr>
          <p:cNvPr id="12" name="Picture 12" descr="A picture containing qr code&#10;&#10;Description automatically generated">
            <a:extLst>
              <a:ext uri="{FF2B5EF4-FFF2-40B4-BE49-F238E27FC236}">
                <a16:creationId xmlns:a16="http://schemas.microsoft.com/office/drawing/2014/main" id="{4CF951E3-5570-B2D9-D473-44F0311D9953}"/>
              </a:ext>
            </a:extLst>
          </p:cNvPr>
          <p:cNvPicPr>
            <a:picLocks noChangeAspect="1"/>
          </p:cNvPicPr>
          <p:nvPr/>
        </p:nvPicPr>
        <p:blipFill>
          <a:blip r:embed="rId7"/>
          <a:stretch>
            <a:fillRect/>
          </a:stretch>
        </p:blipFill>
        <p:spPr>
          <a:xfrm rot="10800000">
            <a:off x="9696449" y="3881355"/>
            <a:ext cx="1936262" cy="2688217"/>
          </a:xfrm>
          <a:prstGeom prst="rect">
            <a:avLst/>
          </a:prstGeom>
        </p:spPr>
      </p:pic>
      <p:grpSp>
        <p:nvGrpSpPr>
          <p:cNvPr id="19" name="Group 18">
            <a:extLst>
              <a:ext uri="{FF2B5EF4-FFF2-40B4-BE49-F238E27FC236}">
                <a16:creationId xmlns:a16="http://schemas.microsoft.com/office/drawing/2014/main" id="{E1208396-174C-511F-CD56-AF9CF1761675}"/>
              </a:ext>
            </a:extLst>
          </p:cNvPr>
          <p:cNvGrpSpPr/>
          <p:nvPr/>
        </p:nvGrpSpPr>
        <p:grpSpPr>
          <a:xfrm>
            <a:off x="5965036" y="1759600"/>
            <a:ext cx="2453640" cy="274319"/>
            <a:chOff x="5965036" y="1759600"/>
            <a:chExt cx="2453640" cy="274319"/>
          </a:xfrm>
        </p:grpSpPr>
        <p:sp>
          <p:nvSpPr>
            <p:cNvPr id="13" name="Arrow: Right 12">
              <a:extLst>
                <a:ext uri="{FF2B5EF4-FFF2-40B4-BE49-F238E27FC236}">
                  <a16:creationId xmlns:a16="http://schemas.microsoft.com/office/drawing/2014/main" id="{F3608395-FBFC-05C6-B3F8-C130448E94FF}"/>
                </a:ext>
              </a:extLst>
            </p:cNvPr>
            <p:cNvSpPr/>
            <p:nvPr/>
          </p:nvSpPr>
          <p:spPr>
            <a:xfrm rot="1740000">
              <a:off x="7803996" y="1759600"/>
              <a:ext cx="614680" cy="23368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7911E5C2-0CAC-A846-CEB6-87D873951C2B}"/>
                </a:ext>
              </a:extLst>
            </p:cNvPr>
            <p:cNvSpPr/>
            <p:nvPr/>
          </p:nvSpPr>
          <p:spPr>
            <a:xfrm rot="1740000">
              <a:off x="5965036" y="1800239"/>
              <a:ext cx="614680" cy="23368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65BFB7D7-57DB-F7CC-C5BA-7791E3F17A55}"/>
              </a:ext>
            </a:extLst>
          </p:cNvPr>
          <p:cNvGrpSpPr/>
          <p:nvPr/>
        </p:nvGrpSpPr>
        <p:grpSpPr>
          <a:xfrm>
            <a:off x="7703185" y="4599304"/>
            <a:ext cx="3779519" cy="1889761"/>
            <a:chOff x="7703185" y="4599304"/>
            <a:chExt cx="3779519" cy="1889761"/>
          </a:xfrm>
        </p:grpSpPr>
        <p:sp>
          <p:nvSpPr>
            <p:cNvPr id="17" name="Oval 16">
              <a:extLst>
                <a:ext uri="{FF2B5EF4-FFF2-40B4-BE49-F238E27FC236}">
                  <a16:creationId xmlns:a16="http://schemas.microsoft.com/office/drawing/2014/main" id="{4E9864F3-82EC-E78D-42D4-85B05CD824B6}"/>
                </a:ext>
              </a:extLst>
            </p:cNvPr>
            <p:cNvSpPr/>
            <p:nvPr/>
          </p:nvSpPr>
          <p:spPr>
            <a:xfrm>
              <a:off x="7703185" y="4599305"/>
              <a:ext cx="1513840" cy="188976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6DB86EC-11BD-8A3B-5B59-2EF46E0B838A}"/>
                </a:ext>
              </a:extLst>
            </p:cNvPr>
            <p:cNvSpPr/>
            <p:nvPr/>
          </p:nvSpPr>
          <p:spPr>
            <a:xfrm>
              <a:off x="9968864" y="4599304"/>
              <a:ext cx="1513840" cy="188976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86538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21735-D3E2-4E37-5DAD-F41DD90D7C17}"/>
              </a:ext>
            </a:extLst>
          </p:cNvPr>
          <p:cNvSpPr>
            <a:spLocks noGrp="1"/>
          </p:cNvSpPr>
          <p:nvPr>
            <p:ph type="title"/>
          </p:nvPr>
        </p:nvSpPr>
        <p:spPr>
          <a:xfrm>
            <a:off x="239486" y="-2268"/>
            <a:ext cx="10515600" cy="1325563"/>
          </a:xfrm>
        </p:spPr>
        <p:txBody>
          <a:bodyPr/>
          <a:lstStyle/>
          <a:p>
            <a:r>
              <a:rPr lang="en-US"/>
              <a:t>Results (Composite)</a:t>
            </a:r>
          </a:p>
        </p:txBody>
      </p:sp>
      <p:sp>
        <p:nvSpPr>
          <p:cNvPr id="3" name="Content Placeholder 2">
            <a:extLst>
              <a:ext uri="{FF2B5EF4-FFF2-40B4-BE49-F238E27FC236}">
                <a16:creationId xmlns:a16="http://schemas.microsoft.com/office/drawing/2014/main" id="{63C86976-ED45-BF36-BA5C-C6E9F3962A5A}"/>
              </a:ext>
            </a:extLst>
          </p:cNvPr>
          <p:cNvSpPr>
            <a:spLocks noGrp="1"/>
          </p:cNvSpPr>
          <p:nvPr>
            <p:ph idx="1"/>
          </p:nvPr>
        </p:nvSpPr>
        <p:spPr>
          <a:xfrm>
            <a:off x="362824" y="1245386"/>
            <a:ext cx="10515600" cy="4351338"/>
          </a:xfrm>
        </p:spPr>
        <p:txBody>
          <a:bodyPr vert="horz" lIns="91440" tIns="45720" rIns="91440" bIns="45720" rtlCol="0" anchor="t">
            <a:normAutofit/>
          </a:bodyPr>
          <a:lstStyle/>
          <a:p>
            <a:r>
              <a:rPr lang="en-US"/>
              <a:t>0.5 and 1.5m</a:t>
            </a:r>
          </a:p>
          <a:p>
            <a:pPr marL="457200" lvl="1" indent="0">
              <a:buClr>
                <a:srgbClr val="8AD0D6"/>
              </a:buClr>
              <a:buNone/>
            </a:pPr>
            <a:endParaRPr lang="en-US">
              <a:cs typeface="Calibri"/>
            </a:endParaRPr>
          </a:p>
          <a:p>
            <a:pPr marL="457200" lvl="1" indent="0">
              <a:buClr>
                <a:srgbClr val="8AD0D6"/>
              </a:buClr>
              <a:buNone/>
            </a:pPr>
            <a:endParaRPr lang="en-US">
              <a:cs typeface="Calibri"/>
            </a:endParaRPr>
          </a:p>
          <a:p>
            <a:pPr>
              <a:buClr>
                <a:srgbClr val="8AD0D6"/>
              </a:buClr>
            </a:pPr>
            <a:endParaRPr lang="en-US"/>
          </a:p>
        </p:txBody>
      </p:sp>
      <p:sp>
        <p:nvSpPr>
          <p:cNvPr id="5" name="TextBox 4">
            <a:extLst>
              <a:ext uri="{FF2B5EF4-FFF2-40B4-BE49-F238E27FC236}">
                <a16:creationId xmlns:a16="http://schemas.microsoft.com/office/drawing/2014/main" id="{B9A10925-6B3C-8A38-088A-9A25E7ED2ED9}"/>
              </a:ext>
            </a:extLst>
          </p:cNvPr>
          <p:cNvSpPr txBox="1"/>
          <p:nvPr/>
        </p:nvSpPr>
        <p:spPr>
          <a:xfrm>
            <a:off x="2580761" y="1864342"/>
            <a:ext cx="37030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t>0.5m </a:t>
            </a:r>
          </a:p>
        </p:txBody>
      </p:sp>
      <p:pic>
        <p:nvPicPr>
          <p:cNvPr id="6" name="Picture 6">
            <a:extLst>
              <a:ext uri="{FF2B5EF4-FFF2-40B4-BE49-F238E27FC236}">
                <a16:creationId xmlns:a16="http://schemas.microsoft.com/office/drawing/2014/main" id="{6B60AD7C-FB03-92DF-DEAA-23561F5F1D32}"/>
              </a:ext>
            </a:extLst>
          </p:cNvPr>
          <p:cNvPicPr>
            <a:picLocks noChangeAspect="1"/>
          </p:cNvPicPr>
          <p:nvPr/>
        </p:nvPicPr>
        <p:blipFill>
          <a:blip r:embed="rId3"/>
          <a:stretch>
            <a:fillRect/>
          </a:stretch>
        </p:blipFill>
        <p:spPr>
          <a:xfrm>
            <a:off x="2631156" y="2246623"/>
            <a:ext cx="2303759" cy="1538992"/>
          </a:xfrm>
          <a:prstGeom prst="rect">
            <a:avLst/>
          </a:prstGeom>
        </p:spPr>
      </p:pic>
      <p:pic>
        <p:nvPicPr>
          <p:cNvPr id="7" name="Picture 7">
            <a:extLst>
              <a:ext uri="{FF2B5EF4-FFF2-40B4-BE49-F238E27FC236}">
                <a16:creationId xmlns:a16="http://schemas.microsoft.com/office/drawing/2014/main" id="{A381A9FD-ED87-A709-7D0F-289C913D9897}"/>
              </a:ext>
            </a:extLst>
          </p:cNvPr>
          <p:cNvPicPr>
            <a:picLocks noChangeAspect="1"/>
          </p:cNvPicPr>
          <p:nvPr/>
        </p:nvPicPr>
        <p:blipFill>
          <a:blip r:embed="rId4"/>
          <a:stretch>
            <a:fillRect/>
          </a:stretch>
        </p:blipFill>
        <p:spPr>
          <a:xfrm>
            <a:off x="5060061" y="2267291"/>
            <a:ext cx="2169313" cy="1518627"/>
          </a:xfrm>
          <a:prstGeom prst="rect">
            <a:avLst/>
          </a:prstGeom>
        </p:spPr>
      </p:pic>
      <p:pic>
        <p:nvPicPr>
          <p:cNvPr id="8" name="Picture 8">
            <a:extLst>
              <a:ext uri="{FF2B5EF4-FFF2-40B4-BE49-F238E27FC236}">
                <a16:creationId xmlns:a16="http://schemas.microsoft.com/office/drawing/2014/main" id="{07E645BC-9625-AC28-7B40-9F99B129DEFD}"/>
              </a:ext>
            </a:extLst>
          </p:cNvPr>
          <p:cNvPicPr>
            <a:picLocks noChangeAspect="1"/>
          </p:cNvPicPr>
          <p:nvPr/>
        </p:nvPicPr>
        <p:blipFill rotWithShape="1">
          <a:blip r:embed="rId5"/>
          <a:srcRect l="-186" r="5447" b="-862"/>
          <a:stretch/>
        </p:blipFill>
        <p:spPr>
          <a:xfrm>
            <a:off x="2752345" y="4320498"/>
            <a:ext cx="2096930" cy="1595068"/>
          </a:xfrm>
          <a:prstGeom prst="rect">
            <a:avLst/>
          </a:prstGeom>
        </p:spPr>
      </p:pic>
      <p:pic>
        <p:nvPicPr>
          <p:cNvPr id="9" name="Picture 9" descr="A picture containing text, screenshot&#10;&#10;Description automatically generated">
            <a:extLst>
              <a:ext uri="{FF2B5EF4-FFF2-40B4-BE49-F238E27FC236}">
                <a16:creationId xmlns:a16="http://schemas.microsoft.com/office/drawing/2014/main" id="{77A05861-4FD3-F6CD-E30B-2A3794C1C98A}"/>
              </a:ext>
            </a:extLst>
          </p:cNvPr>
          <p:cNvPicPr>
            <a:picLocks noChangeAspect="1"/>
          </p:cNvPicPr>
          <p:nvPr/>
        </p:nvPicPr>
        <p:blipFill>
          <a:blip r:embed="rId6"/>
          <a:stretch>
            <a:fillRect/>
          </a:stretch>
        </p:blipFill>
        <p:spPr>
          <a:xfrm>
            <a:off x="5120518" y="4323600"/>
            <a:ext cx="1960268" cy="1590438"/>
          </a:xfrm>
          <a:prstGeom prst="rect">
            <a:avLst/>
          </a:prstGeom>
        </p:spPr>
      </p:pic>
      <p:pic>
        <p:nvPicPr>
          <p:cNvPr id="16" name="Picture 16" descr="A picture containing outdoor object, honeycomb, rack&#10;&#10;Description automatically generated">
            <a:extLst>
              <a:ext uri="{FF2B5EF4-FFF2-40B4-BE49-F238E27FC236}">
                <a16:creationId xmlns:a16="http://schemas.microsoft.com/office/drawing/2014/main" id="{5FA6F356-BC05-A148-55AB-C1B85624F427}"/>
              </a:ext>
            </a:extLst>
          </p:cNvPr>
          <p:cNvPicPr>
            <a:picLocks noChangeAspect="1"/>
          </p:cNvPicPr>
          <p:nvPr/>
        </p:nvPicPr>
        <p:blipFill>
          <a:blip r:embed="rId7"/>
          <a:stretch>
            <a:fillRect/>
          </a:stretch>
        </p:blipFill>
        <p:spPr>
          <a:xfrm rot="16200000">
            <a:off x="484696" y="3953205"/>
            <a:ext cx="1750553" cy="2247767"/>
          </a:xfrm>
          <a:prstGeom prst="rect">
            <a:avLst/>
          </a:prstGeom>
        </p:spPr>
      </p:pic>
      <p:pic>
        <p:nvPicPr>
          <p:cNvPr id="4" name="Picture 9" descr="A picture containing outdoor object, honeycomb, rack&#10;&#10;Description automatically generated">
            <a:extLst>
              <a:ext uri="{FF2B5EF4-FFF2-40B4-BE49-F238E27FC236}">
                <a16:creationId xmlns:a16="http://schemas.microsoft.com/office/drawing/2014/main" id="{C5D2D509-9022-7513-3600-DFEC12748E85}"/>
              </a:ext>
            </a:extLst>
          </p:cNvPr>
          <p:cNvPicPr>
            <a:picLocks noChangeAspect="1"/>
          </p:cNvPicPr>
          <p:nvPr/>
        </p:nvPicPr>
        <p:blipFill>
          <a:blip r:embed="rId8"/>
          <a:stretch>
            <a:fillRect/>
          </a:stretch>
        </p:blipFill>
        <p:spPr>
          <a:xfrm>
            <a:off x="239350" y="2210140"/>
            <a:ext cx="2241972" cy="1585263"/>
          </a:xfrm>
          <a:prstGeom prst="rect">
            <a:avLst/>
          </a:prstGeom>
        </p:spPr>
      </p:pic>
      <p:sp>
        <p:nvSpPr>
          <p:cNvPr id="10" name="Arrow: Right 9">
            <a:extLst>
              <a:ext uri="{FF2B5EF4-FFF2-40B4-BE49-F238E27FC236}">
                <a16:creationId xmlns:a16="http://schemas.microsoft.com/office/drawing/2014/main" id="{4E677A9C-C516-82CC-D341-280B0E2186F6}"/>
              </a:ext>
            </a:extLst>
          </p:cNvPr>
          <p:cNvSpPr/>
          <p:nvPr/>
        </p:nvSpPr>
        <p:spPr>
          <a:xfrm rot="8040000">
            <a:off x="4188938" y="2448001"/>
            <a:ext cx="597029" cy="22632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D9894D0C-4756-0D29-014B-DC439EE56714}"/>
              </a:ext>
            </a:extLst>
          </p:cNvPr>
          <p:cNvSpPr/>
          <p:nvPr/>
        </p:nvSpPr>
        <p:spPr>
          <a:xfrm rot="7860000">
            <a:off x="6526738" y="2452647"/>
            <a:ext cx="603832" cy="26715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Right 24">
            <a:extLst>
              <a:ext uri="{FF2B5EF4-FFF2-40B4-BE49-F238E27FC236}">
                <a16:creationId xmlns:a16="http://schemas.microsoft.com/office/drawing/2014/main" id="{857415EF-7F3C-EF1E-D64B-53013F96938C}"/>
              </a:ext>
            </a:extLst>
          </p:cNvPr>
          <p:cNvSpPr/>
          <p:nvPr/>
        </p:nvSpPr>
        <p:spPr>
          <a:xfrm rot="-2400000">
            <a:off x="2900847" y="5303749"/>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220DA8B3-DA19-B1B8-F427-DD82AB269EEE}"/>
              </a:ext>
            </a:extLst>
          </p:cNvPr>
          <p:cNvSpPr/>
          <p:nvPr/>
        </p:nvSpPr>
        <p:spPr>
          <a:xfrm rot="-2400000">
            <a:off x="5267530" y="5267889"/>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CE45988C-5920-7468-E806-1CA03669AF23}"/>
              </a:ext>
            </a:extLst>
          </p:cNvPr>
          <p:cNvGrpSpPr/>
          <p:nvPr/>
        </p:nvGrpSpPr>
        <p:grpSpPr>
          <a:xfrm>
            <a:off x="7267683" y="1864651"/>
            <a:ext cx="4230338" cy="4094130"/>
            <a:chOff x="7267683" y="1864651"/>
            <a:chExt cx="4230338" cy="4094130"/>
          </a:xfrm>
        </p:grpSpPr>
        <p:sp>
          <p:nvSpPr>
            <p:cNvPr id="11" name="TextBox 10">
              <a:extLst>
                <a:ext uri="{FF2B5EF4-FFF2-40B4-BE49-F238E27FC236}">
                  <a16:creationId xmlns:a16="http://schemas.microsoft.com/office/drawing/2014/main" id="{0A09F633-C6DD-792E-3F29-472A8CDE610B}"/>
                </a:ext>
              </a:extLst>
            </p:cNvPr>
            <p:cNvSpPr txBox="1"/>
            <p:nvPr/>
          </p:nvSpPr>
          <p:spPr>
            <a:xfrm>
              <a:off x="7267683" y="1864651"/>
              <a:ext cx="37030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t>1.5m </a:t>
              </a:r>
            </a:p>
          </p:txBody>
        </p:sp>
        <p:pic>
          <p:nvPicPr>
            <p:cNvPr id="12" name="Picture 12" descr="A picture containing text, gauge&#10;&#10;Description automatically generated">
              <a:extLst>
                <a:ext uri="{FF2B5EF4-FFF2-40B4-BE49-F238E27FC236}">
                  <a16:creationId xmlns:a16="http://schemas.microsoft.com/office/drawing/2014/main" id="{8343F90C-3ED7-E3BD-C89E-601C75128EE4}"/>
                </a:ext>
              </a:extLst>
            </p:cNvPr>
            <p:cNvPicPr>
              <a:picLocks noChangeAspect="1"/>
            </p:cNvPicPr>
            <p:nvPr/>
          </p:nvPicPr>
          <p:blipFill>
            <a:blip r:embed="rId9"/>
            <a:stretch>
              <a:fillRect/>
            </a:stretch>
          </p:blipFill>
          <p:spPr>
            <a:xfrm>
              <a:off x="7282202" y="4319878"/>
              <a:ext cx="1828476" cy="1525236"/>
            </a:xfrm>
            <a:prstGeom prst="rect">
              <a:avLst/>
            </a:prstGeom>
          </p:spPr>
        </p:pic>
        <p:pic>
          <p:nvPicPr>
            <p:cNvPr id="13" name="Picture 13" descr="A picture containing text, device&#10;&#10;Description automatically generated">
              <a:extLst>
                <a:ext uri="{FF2B5EF4-FFF2-40B4-BE49-F238E27FC236}">
                  <a16:creationId xmlns:a16="http://schemas.microsoft.com/office/drawing/2014/main" id="{5DA40F50-139B-C1A1-A699-4608A362C7DC}"/>
                </a:ext>
              </a:extLst>
            </p:cNvPr>
            <p:cNvPicPr>
              <a:picLocks noChangeAspect="1"/>
            </p:cNvPicPr>
            <p:nvPr/>
          </p:nvPicPr>
          <p:blipFill>
            <a:blip r:embed="rId10"/>
            <a:stretch>
              <a:fillRect/>
            </a:stretch>
          </p:blipFill>
          <p:spPr>
            <a:xfrm>
              <a:off x="9449928" y="4292187"/>
              <a:ext cx="1896035" cy="1666594"/>
            </a:xfrm>
            <a:prstGeom prst="rect">
              <a:avLst/>
            </a:prstGeom>
          </p:spPr>
        </p:pic>
        <p:pic>
          <p:nvPicPr>
            <p:cNvPr id="14" name="Picture 14" descr="A picture containing text&#10;&#10;Description automatically generated">
              <a:extLst>
                <a:ext uri="{FF2B5EF4-FFF2-40B4-BE49-F238E27FC236}">
                  <a16:creationId xmlns:a16="http://schemas.microsoft.com/office/drawing/2014/main" id="{3DCCDD6D-E8D6-310F-D665-AE8EA3803CC0}"/>
                </a:ext>
              </a:extLst>
            </p:cNvPr>
            <p:cNvPicPr>
              <a:picLocks noChangeAspect="1"/>
            </p:cNvPicPr>
            <p:nvPr/>
          </p:nvPicPr>
          <p:blipFill rotWithShape="1">
            <a:blip r:embed="rId11"/>
            <a:srcRect l="-383" t="116" b="9428"/>
            <a:stretch/>
          </p:blipFill>
          <p:spPr>
            <a:xfrm rot="10800000">
              <a:off x="7312652" y="2261962"/>
              <a:ext cx="1835013" cy="1522215"/>
            </a:xfrm>
            <a:prstGeom prst="rect">
              <a:avLst/>
            </a:prstGeom>
          </p:spPr>
        </p:pic>
        <p:pic>
          <p:nvPicPr>
            <p:cNvPr id="15" name="Picture 15" descr="A picture containing text, music&#10;&#10;Description automatically generated">
              <a:extLst>
                <a:ext uri="{FF2B5EF4-FFF2-40B4-BE49-F238E27FC236}">
                  <a16:creationId xmlns:a16="http://schemas.microsoft.com/office/drawing/2014/main" id="{4CED0930-F8C2-96A5-1D59-CD3DEF4D2CA0}"/>
                </a:ext>
              </a:extLst>
            </p:cNvPr>
            <p:cNvPicPr>
              <a:picLocks noChangeAspect="1"/>
            </p:cNvPicPr>
            <p:nvPr/>
          </p:nvPicPr>
          <p:blipFill rotWithShape="1">
            <a:blip r:embed="rId12"/>
            <a:srcRect l="-1802" t="282" r="8408" b="11801"/>
            <a:stretch/>
          </p:blipFill>
          <p:spPr>
            <a:xfrm rot="10800000">
              <a:off x="9322390" y="2264999"/>
              <a:ext cx="2175631" cy="1518721"/>
            </a:xfrm>
            <a:prstGeom prst="rect">
              <a:avLst/>
            </a:prstGeom>
          </p:spPr>
        </p:pic>
        <p:sp>
          <p:nvSpPr>
            <p:cNvPr id="20" name="Arrow: Right 19">
              <a:extLst>
                <a:ext uri="{FF2B5EF4-FFF2-40B4-BE49-F238E27FC236}">
                  <a16:creationId xmlns:a16="http://schemas.microsoft.com/office/drawing/2014/main" id="{96763D0A-2D4D-0660-31FF-59C6D14CCA5B}"/>
                </a:ext>
              </a:extLst>
            </p:cNvPr>
            <p:cNvSpPr/>
            <p:nvPr/>
          </p:nvSpPr>
          <p:spPr>
            <a:xfrm rot="8040000">
              <a:off x="8444680" y="2493619"/>
              <a:ext cx="603832" cy="246739"/>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9826073D-A598-5D78-23E1-21BBF8A14684}"/>
                </a:ext>
              </a:extLst>
            </p:cNvPr>
            <p:cNvSpPr/>
            <p:nvPr/>
          </p:nvSpPr>
          <p:spPr>
            <a:xfrm rot="7860000">
              <a:off x="10606759" y="2436411"/>
              <a:ext cx="617440" cy="246739"/>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Right 26">
              <a:extLst>
                <a:ext uri="{FF2B5EF4-FFF2-40B4-BE49-F238E27FC236}">
                  <a16:creationId xmlns:a16="http://schemas.microsoft.com/office/drawing/2014/main" id="{F188DD0C-2DE5-43B6-88B6-E5A4B6053A44}"/>
                </a:ext>
              </a:extLst>
            </p:cNvPr>
            <p:cNvSpPr/>
            <p:nvPr/>
          </p:nvSpPr>
          <p:spPr>
            <a:xfrm rot="19200000">
              <a:off x="7469394" y="5306052"/>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Right 27">
              <a:extLst>
                <a:ext uri="{FF2B5EF4-FFF2-40B4-BE49-F238E27FC236}">
                  <a16:creationId xmlns:a16="http://schemas.microsoft.com/office/drawing/2014/main" id="{51DA997D-8ADF-3B00-2356-5378E6303F5E}"/>
                </a:ext>
              </a:extLst>
            </p:cNvPr>
            <p:cNvSpPr/>
            <p:nvPr/>
          </p:nvSpPr>
          <p:spPr>
            <a:xfrm rot="19200000">
              <a:off x="9629722" y="5267890"/>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145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F01C8-2A43-E66A-006B-E0E771D03B61}"/>
              </a:ext>
            </a:extLst>
          </p:cNvPr>
          <p:cNvSpPr>
            <a:spLocks noGrp="1"/>
          </p:cNvSpPr>
          <p:nvPr>
            <p:ph type="title"/>
          </p:nvPr>
        </p:nvSpPr>
        <p:spPr/>
        <p:txBody>
          <a:bodyPr/>
          <a:lstStyle/>
          <a:p>
            <a:r>
              <a:rPr lang="en-US">
                <a:ea typeface="+mj-lt"/>
                <a:cs typeface="+mj-lt"/>
              </a:rPr>
              <a:t>Limitations of ImageJ</a:t>
            </a:r>
            <a:endParaRPr lang="en-US"/>
          </a:p>
        </p:txBody>
      </p:sp>
      <p:pic>
        <p:nvPicPr>
          <p:cNvPr id="5" name="Picture 6">
            <a:extLst>
              <a:ext uri="{FF2B5EF4-FFF2-40B4-BE49-F238E27FC236}">
                <a16:creationId xmlns:a16="http://schemas.microsoft.com/office/drawing/2014/main" id="{F27EEEC8-DD0B-852F-49CF-0C0C460A5540}"/>
              </a:ext>
            </a:extLst>
          </p:cNvPr>
          <p:cNvPicPr>
            <a:picLocks noChangeAspect="1"/>
          </p:cNvPicPr>
          <p:nvPr/>
        </p:nvPicPr>
        <p:blipFill>
          <a:blip r:embed="rId2"/>
          <a:stretch>
            <a:fillRect/>
          </a:stretch>
        </p:blipFill>
        <p:spPr>
          <a:xfrm>
            <a:off x="4025438" y="2672398"/>
            <a:ext cx="3648272" cy="2465441"/>
          </a:xfrm>
          <a:prstGeom prst="rect">
            <a:avLst/>
          </a:prstGeom>
        </p:spPr>
      </p:pic>
      <p:pic>
        <p:nvPicPr>
          <p:cNvPr id="7" name="Picture 9" descr="A picture containing outdoor object, honeycomb, rack&#10;&#10;Description automatically generated">
            <a:extLst>
              <a:ext uri="{FF2B5EF4-FFF2-40B4-BE49-F238E27FC236}">
                <a16:creationId xmlns:a16="http://schemas.microsoft.com/office/drawing/2014/main" id="{01D7EC89-B44D-4C08-6C7E-B7CCE1D74840}"/>
              </a:ext>
            </a:extLst>
          </p:cNvPr>
          <p:cNvPicPr>
            <a:picLocks noChangeAspect="1"/>
          </p:cNvPicPr>
          <p:nvPr/>
        </p:nvPicPr>
        <p:blipFill>
          <a:blip r:embed="rId3"/>
          <a:stretch>
            <a:fillRect/>
          </a:stretch>
        </p:blipFill>
        <p:spPr>
          <a:xfrm>
            <a:off x="248893" y="2669205"/>
            <a:ext cx="3472357" cy="2473095"/>
          </a:xfrm>
          <a:prstGeom prst="rect">
            <a:avLst/>
          </a:prstGeom>
        </p:spPr>
      </p:pic>
      <p:pic>
        <p:nvPicPr>
          <p:cNvPr id="9" name="Picture 7">
            <a:extLst>
              <a:ext uri="{FF2B5EF4-FFF2-40B4-BE49-F238E27FC236}">
                <a16:creationId xmlns:a16="http://schemas.microsoft.com/office/drawing/2014/main" id="{3539CBDE-8777-F475-02B0-7B8C0119D580}"/>
              </a:ext>
            </a:extLst>
          </p:cNvPr>
          <p:cNvPicPr>
            <a:picLocks noChangeAspect="1"/>
          </p:cNvPicPr>
          <p:nvPr/>
        </p:nvPicPr>
        <p:blipFill>
          <a:blip r:embed="rId4"/>
          <a:stretch>
            <a:fillRect/>
          </a:stretch>
        </p:blipFill>
        <p:spPr>
          <a:xfrm>
            <a:off x="8077823" y="2671816"/>
            <a:ext cx="3499844" cy="2443690"/>
          </a:xfrm>
          <a:prstGeom prst="rect">
            <a:avLst/>
          </a:prstGeom>
        </p:spPr>
      </p:pic>
      <p:sp>
        <p:nvSpPr>
          <p:cNvPr id="13" name="Arrow: Right 12">
            <a:extLst>
              <a:ext uri="{FF2B5EF4-FFF2-40B4-BE49-F238E27FC236}">
                <a16:creationId xmlns:a16="http://schemas.microsoft.com/office/drawing/2014/main" id="{56B8B3CD-4013-E7AE-FD16-271A5163A9DA}"/>
              </a:ext>
            </a:extLst>
          </p:cNvPr>
          <p:cNvSpPr/>
          <p:nvPr/>
        </p:nvSpPr>
        <p:spPr>
          <a:xfrm rot="1980000">
            <a:off x="4900342" y="3117535"/>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0E01ABC4-5A82-D131-9EEF-ED75AEA1CD77}"/>
              </a:ext>
            </a:extLst>
          </p:cNvPr>
          <p:cNvSpPr/>
          <p:nvPr/>
        </p:nvSpPr>
        <p:spPr>
          <a:xfrm rot="1440000">
            <a:off x="9375580" y="3196154"/>
            <a:ext cx="699082" cy="321578"/>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A6742B5-38A8-AF1C-C3EF-0B16841DC5D4}"/>
              </a:ext>
            </a:extLst>
          </p:cNvPr>
          <p:cNvSpPr txBox="1"/>
          <p:nvPr/>
        </p:nvSpPr>
        <p:spPr>
          <a:xfrm>
            <a:off x="224971" y="1996924"/>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Composite Sample 0.5m</a:t>
            </a:r>
          </a:p>
        </p:txBody>
      </p:sp>
    </p:spTree>
    <p:extLst>
      <p:ext uri="{BB962C8B-B14F-4D97-AF65-F5344CB8AC3E}">
        <p14:creationId xmlns:p14="http://schemas.microsoft.com/office/powerpoint/2010/main" val="2054102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0AAB9-3B95-A78F-FBBE-3B98806114D4}"/>
              </a:ext>
            </a:extLst>
          </p:cNvPr>
          <p:cNvSpPr>
            <a:spLocks noGrp="1"/>
          </p:cNvSpPr>
          <p:nvPr>
            <p:ph type="title"/>
          </p:nvPr>
        </p:nvSpPr>
        <p:spPr/>
        <p:txBody>
          <a:bodyPr/>
          <a:lstStyle/>
          <a:p>
            <a:r>
              <a:rPr lang="en-US">
                <a:ea typeface="+mj-lt"/>
                <a:cs typeface="+mj-lt"/>
              </a:rPr>
              <a:t>Results (Composite) cont.</a:t>
            </a:r>
            <a:endParaRPr lang="en-US"/>
          </a:p>
        </p:txBody>
      </p:sp>
      <p:sp>
        <p:nvSpPr>
          <p:cNvPr id="3" name="Content Placeholder 2">
            <a:extLst>
              <a:ext uri="{FF2B5EF4-FFF2-40B4-BE49-F238E27FC236}">
                <a16:creationId xmlns:a16="http://schemas.microsoft.com/office/drawing/2014/main" id="{55392027-4D80-C257-5D4A-2A519BFF0FA9}"/>
              </a:ext>
            </a:extLst>
          </p:cNvPr>
          <p:cNvSpPr>
            <a:spLocks noGrp="1"/>
          </p:cNvSpPr>
          <p:nvPr>
            <p:ph idx="1"/>
          </p:nvPr>
        </p:nvSpPr>
        <p:spPr>
          <a:xfrm>
            <a:off x="838200" y="1539875"/>
            <a:ext cx="10515600" cy="4351338"/>
          </a:xfrm>
        </p:spPr>
        <p:txBody>
          <a:bodyPr vert="horz" lIns="91440" tIns="45720" rIns="91440" bIns="45720" rtlCol="0" anchor="t">
            <a:normAutofit/>
          </a:bodyPr>
          <a:lstStyle/>
          <a:p>
            <a:r>
              <a:rPr lang="en-US"/>
              <a:t>3.0m, poor resolution</a:t>
            </a:r>
          </a:p>
          <a:p>
            <a:pPr marL="457200" lvl="1" indent="0">
              <a:buClr>
                <a:srgbClr val="8AD0D6"/>
              </a:buClr>
              <a:buNone/>
            </a:pPr>
            <a:endParaRPr lang="en-US">
              <a:cs typeface="Calibri"/>
            </a:endParaRPr>
          </a:p>
          <a:p>
            <a:pPr lvl="1">
              <a:buClr>
                <a:srgbClr val="8AD0D6"/>
              </a:buClr>
            </a:pPr>
            <a:endParaRPr lang="en-US"/>
          </a:p>
        </p:txBody>
      </p:sp>
      <p:pic>
        <p:nvPicPr>
          <p:cNvPr id="4" name="Picture 4">
            <a:extLst>
              <a:ext uri="{FF2B5EF4-FFF2-40B4-BE49-F238E27FC236}">
                <a16:creationId xmlns:a16="http://schemas.microsoft.com/office/drawing/2014/main" id="{488BA94A-B57E-9172-1F68-1FF8CEBB17DB}"/>
              </a:ext>
            </a:extLst>
          </p:cNvPr>
          <p:cNvPicPr>
            <a:picLocks noChangeAspect="1"/>
          </p:cNvPicPr>
          <p:nvPr/>
        </p:nvPicPr>
        <p:blipFill>
          <a:blip r:embed="rId3"/>
          <a:stretch>
            <a:fillRect/>
          </a:stretch>
        </p:blipFill>
        <p:spPr>
          <a:xfrm>
            <a:off x="3958423" y="4179328"/>
            <a:ext cx="2834366" cy="2265379"/>
          </a:xfrm>
          <a:prstGeom prst="rect">
            <a:avLst/>
          </a:prstGeom>
        </p:spPr>
      </p:pic>
      <p:pic>
        <p:nvPicPr>
          <p:cNvPr id="7" name="Picture 7" descr="A picture containing chart&#10;&#10;Description automatically generated">
            <a:extLst>
              <a:ext uri="{FF2B5EF4-FFF2-40B4-BE49-F238E27FC236}">
                <a16:creationId xmlns:a16="http://schemas.microsoft.com/office/drawing/2014/main" id="{0A9ED633-D2E3-09A5-3CA2-9EB66451FC32}"/>
              </a:ext>
            </a:extLst>
          </p:cNvPr>
          <p:cNvPicPr>
            <a:picLocks noChangeAspect="1"/>
          </p:cNvPicPr>
          <p:nvPr/>
        </p:nvPicPr>
        <p:blipFill>
          <a:blip r:embed="rId4"/>
          <a:stretch>
            <a:fillRect/>
          </a:stretch>
        </p:blipFill>
        <p:spPr>
          <a:xfrm>
            <a:off x="7571275" y="4176032"/>
            <a:ext cx="2737754" cy="2367224"/>
          </a:xfrm>
          <a:prstGeom prst="rect">
            <a:avLst/>
          </a:prstGeom>
        </p:spPr>
      </p:pic>
      <p:pic>
        <p:nvPicPr>
          <p:cNvPr id="8" name="Picture 8">
            <a:extLst>
              <a:ext uri="{FF2B5EF4-FFF2-40B4-BE49-F238E27FC236}">
                <a16:creationId xmlns:a16="http://schemas.microsoft.com/office/drawing/2014/main" id="{3991BAE3-A1D6-0A94-27E1-543BA2700780}"/>
              </a:ext>
            </a:extLst>
          </p:cNvPr>
          <p:cNvPicPr>
            <a:picLocks noChangeAspect="1"/>
          </p:cNvPicPr>
          <p:nvPr/>
        </p:nvPicPr>
        <p:blipFill>
          <a:blip r:embed="rId5"/>
          <a:stretch>
            <a:fillRect/>
          </a:stretch>
        </p:blipFill>
        <p:spPr>
          <a:xfrm>
            <a:off x="3941309" y="2039033"/>
            <a:ext cx="2861789" cy="2001190"/>
          </a:xfrm>
          <a:prstGeom prst="rect">
            <a:avLst/>
          </a:prstGeom>
        </p:spPr>
      </p:pic>
      <p:pic>
        <p:nvPicPr>
          <p:cNvPr id="9" name="Picture 9">
            <a:extLst>
              <a:ext uri="{FF2B5EF4-FFF2-40B4-BE49-F238E27FC236}">
                <a16:creationId xmlns:a16="http://schemas.microsoft.com/office/drawing/2014/main" id="{91BFD672-E251-8212-0D45-2DAC375E4734}"/>
              </a:ext>
            </a:extLst>
          </p:cNvPr>
          <p:cNvPicPr>
            <a:picLocks noChangeAspect="1"/>
          </p:cNvPicPr>
          <p:nvPr/>
        </p:nvPicPr>
        <p:blipFill rotWithShape="1">
          <a:blip r:embed="rId6"/>
          <a:srcRect l="-72" t="128" r="13802" b="583"/>
          <a:stretch/>
        </p:blipFill>
        <p:spPr>
          <a:xfrm>
            <a:off x="7572021" y="2040352"/>
            <a:ext cx="2732384" cy="1999374"/>
          </a:xfrm>
          <a:prstGeom prst="rect">
            <a:avLst/>
          </a:prstGeom>
        </p:spPr>
      </p:pic>
      <p:pic>
        <p:nvPicPr>
          <p:cNvPr id="11" name="Picture 18" descr="A picture containing outdoor object, honeycomb, tiled&#10;&#10;Description automatically generated">
            <a:extLst>
              <a:ext uri="{FF2B5EF4-FFF2-40B4-BE49-F238E27FC236}">
                <a16:creationId xmlns:a16="http://schemas.microsoft.com/office/drawing/2014/main" id="{6152E2B2-416D-85AC-0FB4-E9AD7B8BF736}"/>
              </a:ext>
            </a:extLst>
          </p:cNvPr>
          <p:cNvPicPr>
            <a:picLocks noChangeAspect="1"/>
          </p:cNvPicPr>
          <p:nvPr/>
        </p:nvPicPr>
        <p:blipFill>
          <a:blip r:embed="rId7"/>
          <a:stretch>
            <a:fillRect/>
          </a:stretch>
        </p:blipFill>
        <p:spPr>
          <a:xfrm rot="16200000">
            <a:off x="726515" y="1707825"/>
            <a:ext cx="2089010" cy="2759899"/>
          </a:xfrm>
          <a:prstGeom prst="rect">
            <a:avLst/>
          </a:prstGeom>
        </p:spPr>
      </p:pic>
      <p:pic>
        <p:nvPicPr>
          <p:cNvPr id="13" name="Picture 16" descr="A picture containing outdoor object, honeycomb, rack&#10;&#10;Description automatically generated">
            <a:extLst>
              <a:ext uri="{FF2B5EF4-FFF2-40B4-BE49-F238E27FC236}">
                <a16:creationId xmlns:a16="http://schemas.microsoft.com/office/drawing/2014/main" id="{932537ED-68A8-5114-D889-43AEA35637A4}"/>
              </a:ext>
            </a:extLst>
          </p:cNvPr>
          <p:cNvPicPr>
            <a:picLocks noChangeAspect="1"/>
          </p:cNvPicPr>
          <p:nvPr/>
        </p:nvPicPr>
        <p:blipFill>
          <a:blip r:embed="rId8"/>
          <a:stretch>
            <a:fillRect/>
          </a:stretch>
        </p:blipFill>
        <p:spPr>
          <a:xfrm rot="16200000">
            <a:off x="686221" y="3934374"/>
            <a:ext cx="2171176" cy="2774652"/>
          </a:xfrm>
          <a:prstGeom prst="rect">
            <a:avLst/>
          </a:prstGeom>
        </p:spPr>
      </p:pic>
    </p:spTree>
    <p:extLst>
      <p:ext uri="{BB962C8B-B14F-4D97-AF65-F5344CB8AC3E}">
        <p14:creationId xmlns:p14="http://schemas.microsoft.com/office/powerpoint/2010/main" val="1692266741"/>
      </p:ext>
    </p:extLst>
  </p:cSld>
  <p:clrMapOvr>
    <a:masterClrMapping/>
  </p:clrMapOvr>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B974E-E05E-53A2-83A1-A1CE57A805DC}"/>
              </a:ext>
            </a:extLst>
          </p:cNvPr>
          <p:cNvSpPr>
            <a:spLocks noGrp="1"/>
          </p:cNvSpPr>
          <p:nvPr>
            <p:ph type="title"/>
          </p:nvPr>
        </p:nvSpPr>
        <p:spPr/>
        <p:txBody>
          <a:bodyPr/>
          <a:lstStyle/>
          <a:p>
            <a:r>
              <a:rPr lang="en-US"/>
              <a:t>Conclusions</a:t>
            </a:r>
          </a:p>
        </p:txBody>
      </p:sp>
      <p:sp>
        <p:nvSpPr>
          <p:cNvPr id="3" name="Content Placeholder 2">
            <a:extLst>
              <a:ext uri="{FF2B5EF4-FFF2-40B4-BE49-F238E27FC236}">
                <a16:creationId xmlns:a16="http://schemas.microsoft.com/office/drawing/2014/main" id="{5B888B6F-8529-596C-CC9D-D1ECCF9FAA7F}"/>
              </a:ext>
            </a:extLst>
          </p:cNvPr>
          <p:cNvSpPr>
            <a:spLocks noGrp="1"/>
          </p:cNvSpPr>
          <p:nvPr>
            <p:ph idx="1"/>
          </p:nvPr>
        </p:nvSpPr>
        <p:spPr/>
        <p:txBody>
          <a:bodyPr vert="horz" lIns="91440" tIns="45720" rIns="91440" bIns="45720" rtlCol="0" anchor="t">
            <a:normAutofit/>
          </a:bodyPr>
          <a:lstStyle/>
          <a:p>
            <a:r>
              <a:rPr lang="en-US"/>
              <a:t>Metal Samples</a:t>
            </a:r>
            <a:endParaRPr lang="en-US">
              <a:cs typeface="Calibri"/>
            </a:endParaRPr>
          </a:p>
          <a:p>
            <a:pPr lvl="1"/>
            <a:r>
              <a:rPr lang="en-US"/>
              <a:t>0.5m worked</a:t>
            </a:r>
            <a:endParaRPr lang="en-US">
              <a:cs typeface="Calibri"/>
            </a:endParaRPr>
          </a:p>
          <a:p>
            <a:pPr lvl="1"/>
            <a:r>
              <a:rPr lang="en-US"/>
              <a:t>1.5m and 3.0m did not work due to reflection</a:t>
            </a:r>
            <a:endParaRPr lang="en-US">
              <a:cs typeface="Calibri"/>
            </a:endParaRPr>
          </a:p>
          <a:p>
            <a:r>
              <a:rPr lang="en-US"/>
              <a:t>Composite Samples</a:t>
            </a:r>
            <a:endParaRPr lang="en-US">
              <a:cs typeface="Calibri"/>
            </a:endParaRPr>
          </a:p>
          <a:p>
            <a:pPr lvl="1"/>
            <a:r>
              <a:rPr lang="en-US"/>
              <a:t>0.5-1.5m worked</a:t>
            </a:r>
            <a:endParaRPr lang="en-US">
              <a:cs typeface="Calibri"/>
            </a:endParaRPr>
          </a:p>
          <a:p>
            <a:pPr lvl="1"/>
            <a:r>
              <a:rPr lang="en-US"/>
              <a:t>Camera resolution limited ability to view defects at 3.0m</a:t>
            </a:r>
          </a:p>
          <a:p>
            <a:r>
              <a:rPr lang="en-US">
                <a:cs typeface="Calibri" panose="020F0502020204030204"/>
              </a:rPr>
              <a:t>Could this work?</a:t>
            </a:r>
          </a:p>
          <a:p>
            <a:pPr lvl="1"/>
            <a:r>
              <a:rPr lang="en-US">
                <a:cs typeface="Calibri" panose="020F0502020204030204"/>
              </a:rPr>
              <a:t>Drone distance</a:t>
            </a:r>
          </a:p>
          <a:p>
            <a:pPr lvl="1"/>
            <a:r>
              <a:rPr lang="en-US">
                <a:cs typeface="Calibri" panose="020F0502020204030204"/>
              </a:rPr>
              <a:t>Two 1000W bulbs on drone</a:t>
            </a:r>
          </a:p>
        </p:txBody>
      </p:sp>
    </p:spTree>
    <p:extLst>
      <p:ext uri="{BB962C8B-B14F-4D97-AF65-F5344CB8AC3E}">
        <p14:creationId xmlns:p14="http://schemas.microsoft.com/office/powerpoint/2010/main" val="2770088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605CF-04F6-E48C-BB41-348809F643B4}"/>
              </a:ext>
            </a:extLst>
          </p:cNvPr>
          <p:cNvSpPr>
            <a:spLocks noGrp="1"/>
          </p:cNvSpPr>
          <p:nvPr>
            <p:ph type="title"/>
          </p:nvPr>
        </p:nvSpPr>
        <p:spPr/>
        <p:txBody>
          <a:bodyPr/>
          <a:lstStyle/>
          <a:p>
            <a:r>
              <a:rPr lang="en-US"/>
              <a:t>Recommendations</a:t>
            </a:r>
          </a:p>
        </p:txBody>
      </p:sp>
      <p:sp>
        <p:nvSpPr>
          <p:cNvPr id="3" name="Content Placeholder 2">
            <a:extLst>
              <a:ext uri="{FF2B5EF4-FFF2-40B4-BE49-F238E27FC236}">
                <a16:creationId xmlns:a16="http://schemas.microsoft.com/office/drawing/2014/main" id="{50A6DF85-3310-62B2-0661-4FC330ED13D0}"/>
              </a:ext>
            </a:extLst>
          </p:cNvPr>
          <p:cNvSpPr>
            <a:spLocks noGrp="1"/>
          </p:cNvSpPr>
          <p:nvPr>
            <p:ph idx="1"/>
          </p:nvPr>
        </p:nvSpPr>
        <p:spPr/>
        <p:txBody>
          <a:bodyPr vert="horz" lIns="91440" tIns="45720" rIns="91440" bIns="45720" rtlCol="0" anchor="t">
            <a:normAutofit/>
          </a:bodyPr>
          <a:lstStyle/>
          <a:p>
            <a:r>
              <a:rPr lang="en-US"/>
              <a:t>Coating for metals</a:t>
            </a:r>
            <a:endParaRPr lang="en-US">
              <a:cs typeface="Calibri"/>
            </a:endParaRPr>
          </a:p>
          <a:p>
            <a:r>
              <a:rPr lang="en-US"/>
              <a:t>Higher resolution camera</a:t>
            </a:r>
            <a:endParaRPr lang="en-US">
              <a:cs typeface="Calibri"/>
            </a:endParaRPr>
          </a:p>
          <a:p>
            <a:r>
              <a:rPr lang="en-US"/>
              <a:t>Better Image analysis software</a:t>
            </a:r>
            <a:endParaRPr lang="en-US">
              <a:cs typeface="Calibri"/>
            </a:endParaRPr>
          </a:p>
          <a:p>
            <a:r>
              <a:rPr lang="en-US">
                <a:cs typeface="Calibri"/>
              </a:rPr>
              <a:t>Outdoor testing </a:t>
            </a:r>
          </a:p>
          <a:p>
            <a:pPr>
              <a:buClr>
                <a:srgbClr val="8AD0D6"/>
              </a:buClr>
            </a:pPr>
            <a:endParaRPr lang="en-US">
              <a:cs typeface="Calibri"/>
            </a:endParaRPr>
          </a:p>
        </p:txBody>
      </p:sp>
    </p:spTree>
    <p:extLst>
      <p:ext uri="{BB962C8B-B14F-4D97-AF65-F5344CB8AC3E}">
        <p14:creationId xmlns:p14="http://schemas.microsoft.com/office/powerpoint/2010/main" val="471281526"/>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DDFE5-7E85-5C59-4D1E-3E1279566282}"/>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2BC0E43C-2BD1-6EFD-0218-653B4719D410}"/>
              </a:ext>
            </a:extLst>
          </p:cNvPr>
          <p:cNvSpPr>
            <a:spLocks noGrp="1"/>
          </p:cNvSpPr>
          <p:nvPr>
            <p:ph idx="1"/>
          </p:nvPr>
        </p:nvSpPr>
        <p:spPr>
          <a:xfrm>
            <a:off x="838200" y="1825625"/>
            <a:ext cx="5080748" cy="4351338"/>
          </a:xfrm>
        </p:spPr>
        <p:txBody>
          <a:bodyPr vert="horz" lIns="91440" tIns="45720" rIns="91440" bIns="45720" rtlCol="0" anchor="t">
            <a:normAutofit/>
          </a:bodyPr>
          <a:lstStyle/>
          <a:p>
            <a:r>
              <a:rPr lang="en-US"/>
              <a:t>The U.S. Navy seeks a way to assess damage</a:t>
            </a:r>
          </a:p>
          <a:p>
            <a:pPr lvl="1"/>
            <a:r>
              <a:rPr lang="en-US"/>
              <a:t>Difficult to reach parts of ships</a:t>
            </a:r>
            <a:endParaRPr lang="en-US">
              <a:cs typeface="Calibri"/>
            </a:endParaRPr>
          </a:p>
          <a:p>
            <a:pPr lvl="1"/>
            <a:r>
              <a:rPr lang="en-US"/>
              <a:t>Use of drones </a:t>
            </a:r>
            <a:endParaRPr lang="en-US">
              <a:cs typeface="Calibri" panose="020F0502020204030204"/>
            </a:endParaRPr>
          </a:p>
          <a:p>
            <a:r>
              <a:rPr lang="en-US"/>
              <a:t>Assess multiple types of samples</a:t>
            </a:r>
            <a:endParaRPr lang="en-US">
              <a:cs typeface="Calibri"/>
            </a:endParaRPr>
          </a:p>
          <a:p>
            <a:pPr lvl="1"/>
            <a:r>
              <a:rPr lang="en-US"/>
              <a:t>Metals</a:t>
            </a:r>
            <a:endParaRPr lang="en-US">
              <a:cs typeface="Calibri"/>
            </a:endParaRPr>
          </a:p>
          <a:p>
            <a:pPr lvl="1"/>
            <a:r>
              <a:rPr lang="en-US"/>
              <a:t>Composites</a:t>
            </a:r>
            <a:endParaRPr lang="en-US">
              <a:cs typeface="Calibri" panose="020F0502020204030204"/>
            </a:endParaRPr>
          </a:p>
          <a:p>
            <a:r>
              <a:rPr lang="en-US"/>
              <a:t>Non-destructive testing</a:t>
            </a:r>
            <a:endParaRPr lang="en-US">
              <a:cs typeface="Calibri" panose="020F0502020204030204"/>
            </a:endParaRPr>
          </a:p>
        </p:txBody>
      </p:sp>
      <p:pic>
        <p:nvPicPr>
          <p:cNvPr id="4" name="Picture 4" descr="A picture containing water, sky, outdoor, ship&#10;&#10;Description automatically generated">
            <a:extLst>
              <a:ext uri="{FF2B5EF4-FFF2-40B4-BE49-F238E27FC236}">
                <a16:creationId xmlns:a16="http://schemas.microsoft.com/office/drawing/2014/main" id="{D6953814-A046-CDCF-1FFA-BE7E4C42D067}"/>
              </a:ext>
            </a:extLst>
          </p:cNvPr>
          <p:cNvPicPr>
            <a:picLocks noChangeAspect="1"/>
          </p:cNvPicPr>
          <p:nvPr/>
        </p:nvPicPr>
        <p:blipFill>
          <a:blip r:embed="rId3"/>
          <a:stretch>
            <a:fillRect/>
          </a:stretch>
        </p:blipFill>
        <p:spPr>
          <a:xfrm>
            <a:off x="6097120" y="1196340"/>
            <a:ext cx="5589494" cy="4463752"/>
          </a:xfrm>
          <a:prstGeom prst="rect">
            <a:avLst/>
          </a:prstGeom>
        </p:spPr>
      </p:pic>
    </p:spTree>
    <p:extLst>
      <p:ext uri="{BB962C8B-B14F-4D97-AF65-F5344CB8AC3E}">
        <p14:creationId xmlns:p14="http://schemas.microsoft.com/office/powerpoint/2010/main" val="3047494897"/>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440F3-D4EB-4B06-0F1C-B842D80BCA2F}"/>
              </a:ext>
            </a:extLst>
          </p:cNvPr>
          <p:cNvSpPr>
            <a:spLocks noGrp="1"/>
          </p:cNvSpPr>
          <p:nvPr>
            <p:ph type="title"/>
          </p:nvPr>
        </p:nvSpPr>
        <p:spPr/>
        <p:txBody>
          <a:bodyPr/>
          <a:lstStyle/>
          <a:p>
            <a:r>
              <a:rPr lang="en-US"/>
              <a:t>Background</a:t>
            </a:r>
          </a:p>
        </p:txBody>
      </p:sp>
      <p:sp>
        <p:nvSpPr>
          <p:cNvPr id="3" name="Content Placeholder 2">
            <a:extLst>
              <a:ext uri="{FF2B5EF4-FFF2-40B4-BE49-F238E27FC236}">
                <a16:creationId xmlns:a16="http://schemas.microsoft.com/office/drawing/2014/main" id="{6C496203-FAA3-E100-746D-C6747F0C5F5E}"/>
              </a:ext>
            </a:extLst>
          </p:cNvPr>
          <p:cNvSpPr>
            <a:spLocks noGrp="1"/>
          </p:cNvSpPr>
          <p:nvPr>
            <p:ph idx="1"/>
          </p:nvPr>
        </p:nvSpPr>
        <p:spPr>
          <a:ln>
            <a:noFill/>
          </a:ln>
        </p:spPr>
        <p:txBody>
          <a:bodyPr vert="horz" lIns="91440" tIns="45720" rIns="91440" bIns="45720" rtlCol="0" anchor="t">
            <a:normAutofit/>
          </a:bodyPr>
          <a:lstStyle/>
          <a:p>
            <a:r>
              <a:rPr lang="en-US"/>
              <a:t>Infrared thermography is the method investigated</a:t>
            </a:r>
          </a:p>
          <a:p>
            <a:pPr lvl="1"/>
            <a:r>
              <a:rPr lang="en-US">
                <a:ea typeface="+mn-lt"/>
                <a:cs typeface="+mn-lt"/>
              </a:rPr>
              <a:t>Non-destructive</a:t>
            </a:r>
          </a:p>
          <a:p>
            <a:pPr lvl="1"/>
            <a:r>
              <a:rPr lang="en-US">
                <a:ea typeface="+mn-lt"/>
                <a:cs typeface="+mn-lt"/>
              </a:rPr>
              <a:t>Can assess multiple types of material </a:t>
            </a:r>
          </a:p>
          <a:p>
            <a:r>
              <a:rPr lang="en-US">
                <a:ea typeface="+mn-lt"/>
                <a:cs typeface="+mn-lt"/>
              </a:rPr>
              <a:t>Long pulsed thermography investigated</a:t>
            </a:r>
            <a:endParaRPr lang="en-US"/>
          </a:p>
          <a:p>
            <a:pPr marL="0" indent="0">
              <a:buClr>
                <a:srgbClr val="8AD0D6"/>
              </a:buClr>
              <a:buNone/>
            </a:pPr>
            <a:endParaRPr lang="en-US">
              <a:cs typeface="Calibri"/>
            </a:endParaRPr>
          </a:p>
        </p:txBody>
      </p:sp>
      <p:pic>
        <p:nvPicPr>
          <p:cNvPr id="4" name="Picture 4" descr="Diagram&#10;&#10;Description automatically generated">
            <a:extLst>
              <a:ext uri="{FF2B5EF4-FFF2-40B4-BE49-F238E27FC236}">
                <a16:creationId xmlns:a16="http://schemas.microsoft.com/office/drawing/2014/main" id="{1C49F3DC-4EE7-75DF-AD76-A103A534D92B}"/>
              </a:ext>
            </a:extLst>
          </p:cNvPr>
          <p:cNvPicPr>
            <a:picLocks noChangeAspect="1"/>
          </p:cNvPicPr>
          <p:nvPr/>
        </p:nvPicPr>
        <p:blipFill>
          <a:blip r:embed="rId3"/>
          <a:stretch>
            <a:fillRect/>
          </a:stretch>
        </p:blipFill>
        <p:spPr>
          <a:xfrm>
            <a:off x="3055620" y="3705446"/>
            <a:ext cx="6076950" cy="2795898"/>
          </a:xfrm>
          <a:prstGeom prst="rect">
            <a:avLst/>
          </a:prstGeom>
        </p:spPr>
      </p:pic>
    </p:spTree>
    <p:extLst>
      <p:ext uri="{BB962C8B-B14F-4D97-AF65-F5344CB8AC3E}">
        <p14:creationId xmlns:p14="http://schemas.microsoft.com/office/powerpoint/2010/main" val="1889882167"/>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10DE4-CD5D-794D-E6B5-A6166C9BE020}"/>
              </a:ext>
            </a:extLst>
          </p:cNvPr>
          <p:cNvSpPr>
            <a:spLocks noGrp="1"/>
          </p:cNvSpPr>
          <p:nvPr>
            <p:ph type="title"/>
          </p:nvPr>
        </p:nvSpPr>
        <p:spPr/>
        <p:txBody>
          <a:bodyPr/>
          <a:lstStyle/>
          <a:p>
            <a:r>
              <a:rPr lang="en-US">
                <a:cs typeface="Calibri Light"/>
              </a:rPr>
              <a:t>Background cont.</a:t>
            </a:r>
          </a:p>
        </p:txBody>
      </p:sp>
      <p:sp>
        <p:nvSpPr>
          <p:cNvPr id="3" name="Content Placeholder 2">
            <a:extLst>
              <a:ext uri="{FF2B5EF4-FFF2-40B4-BE49-F238E27FC236}">
                <a16:creationId xmlns:a16="http://schemas.microsoft.com/office/drawing/2014/main" id="{6E418597-D5DC-78E4-AC77-AD0C9815DE37}"/>
              </a:ext>
            </a:extLst>
          </p:cNvPr>
          <p:cNvSpPr>
            <a:spLocks noGrp="1"/>
          </p:cNvSpPr>
          <p:nvPr>
            <p:ph idx="1"/>
          </p:nvPr>
        </p:nvSpPr>
        <p:spPr>
          <a:xfrm>
            <a:off x="859172" y="1448120"/>
            <a:ext cx="10515600" cy="4351338"/>
          </a:xfrm>
        </p:spPr>
        <p:txBody>
          <a:bodyPr vert="horz" lIns="91440" tIns="45720" rIns="91440" bIns="45720" rtlCol="0" anchor="t">
            <a:normAutofit/>
          </a:bodyPr>
          <a:lstStyle/>
          <a:p>
            <a:r>
              <a:rPr lang="en-US">
                <a:ea typeface="+mn-lt"/>
                <a:cs typeface="+mn-lt"/>
              </a:rPr>
              <a:t>Defects in materials</a:t>
            </a:r>
          </a:p>
          <a:p>
            <a:pPr lvl="1"/>
            <a:r>
              <a:rPr lang="en-US">
                <a:ea typeface="+mn-lt"/>
                <a:cs typeface="+mn-lt"/>
              </a:rPr>
              <a:t>Aluminum: surface scratches</a:t>
            </a:r>
          </a:p>
          <a:p>
            <a:pPr lvl="1"/>
            <a:r>
              <a:rPr lang="en-US">
                <a:ea typeface="+mn-lt"/>
                <a:cs typeface="+mn-lt"/>
              </a:rPr>
              <a:t>Carbon Steel: oxidation and surface scratches</a:t>
            </a:r>
          </a:p>
          <a:p>
            <a:pPr lvl="1"/>
            <a:r>
              <a:rPr lang="en-US">
                <a:ea typeface="+mn-lt"/>
                <a:cs typeface="+mn-lt"/>
              </a:rPr>
              <a:t>Composite: delamination</a:t>
            </a:r>
          </a:p>
          <a:p>
            <a:endParaRPr lang="en-US">
              <a:cs typeface="Calibri"/>
            </a:endParaRPr>
          </a:p>
        </p:txBody>
      </p:sp>
      <p:pic>
        <p:nvPicPr>
          <p:cNvPr id="5" name="Picture 4">
            <a:extLst>
              <a:ext uri="{FF2B5EF4-FFF2-40B4-BE49-F238E27FC236}">
                <a16:creationId xmlns:a16="http://schemas.microsoft.com/office/drawing/2014/main" id="{B8FE48D7-594B-A694-9472-26C0F586267E}"/>
              </a:ext>
            </a:extLst>
          </p:cNvPr>
          <p:cNvPicPr>
            <a:picLocks noChangeAspect="1"/>
          </p:cNvPicPr>
          <p:nvPr/>
        </p:nvPicPr>
        <p:blipFill>
          <a:blip r:embed="rId3"/>
          <a:stretch>
            <a:fillRect/>
          </a:stretch>
        </p:blipFill>
        <p:spPr>
          <a:xfrm>
            <a:off x="5110480" y="3629632"/>
            <a:ext cx="1970174" cy="3007867"/>
          </a:xfrm>
          <a:prstGeom prst="rect">
            <a:avLst/>
          </a:prstGeom>
        </p:spPr>
      </p:pic>
      <p:pic>
        <p:nvPicPr>
          <p:cNvPr id="7" name="Picture 7" descr="A picture containing text&#10;&#10;Description automatically generated">
            <a:extLst>
              <a:ext uri="{FF2B5EF4-FFF2-40B4-BE49-F238E27FC236}">
                <a16:creationId xmlns:a16="http://schemas.microsoft.com/office/drawing/2014/main" id="{3B6678B8-7C12-26C4-E20C-D264E5C4F0F8}"/>
              </a:ext>
            </a:extLst>
          </p:cNvPr>
          <p:cNvPicPr>
            <a:picLocks noChangeAspect="1"/>
          </p:cNvPicPr>
          <p:nvPr/>
        </p:nvPicPr>
        <p:blipFill rotWithShape="1">
          <a:blip r:embed="rId4"/>
          <a:srcRect l="2153" t="2018" r="7143" b="62"/>
          <a:stretch/>
        </p:blipFill>
        <p:spPr>
          <a:xfrm>
            <a:off x="1841706" y="3631277"/>
            <a:ext cx="1977879" cy="3012265"/>
          </a:xfrm>
          <a:prstGeom prst="rect">
            <a:avLst/>
          </a:prstGeom>
        </p:spPr>
      </p:pic>
      <p:sp>
        <p:nvSpPr>
          <p:cNvPr id="8" name="TextBox 7">
            <a:extLst>
              <a:ext uri="{FF2B5EF4-FFF2-40B4-BE49-F238E27FC236}">
                <a16:creationId xmlns:a16="http://schemas.microsoft.com/office/drawing/2014/main" id="{F1D84284-F71D-2101-2783-E611CD1E9AC6}"/>
              </a:ext>
            </a:extLst>
          </p:cNvPr>
          <p:cNvSpPr txBox="1"/>
          <p:nvPr/>
        </p:nvSpPr>
        <p:spPr>
          <a:xfrm>
            <a:off x="2228488" y="3257026"/>
            <a:ext cx="11982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Aluminum </a:t>
            </a:r>
          </a:p>
        </p:txBody>
      </p:sp>
      <p:sp>
        <p:nvSpPr>
          <p:cNvPr id="9" name="TextBox 8">
            <a:extLst>
              <a:ext uri="{FF2B5EF4-FFF2-40B4-BE49-F238E27FC236}">
                <a16:creationId xmlns:a16="http://schemas.microsoft.com/office/drawing/2014/main" id="{192118DB-A415-329B-D964-D3B90624F4AB}"/>
              </a:ext>
            </a:extLst>
          </p:cNvPr>
          <p:cNvSpPr txBox="1"/>
          <p:nvPr/>
        </p:nvSpPr>
        <p:spPr>
          <a:xfrm>
            <a:off x="5367020" y="3256419"/>
            <a:ext cx="14568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Carbon Steel</a:t>
            </a:r>
          </a:p>
        </p:txBody>
      </p:sp>
      <p:sp>
        <p:nvSpPr>
          <p:cNvPr id="10" name="TextBox 9">
            <a:extLst>
              <a:ext uri="{FF2B5EF4-FFF2-40B4-BE49-F238E27FC236}">
                <a16:creationId xmlns:a16="http://schemas.microsoft.com/office/drawing/2014/main" id="{A86DF256-1F94-362D-BD61-18F95AC91BE3}"/>
              </a:ext>
            </a:extLst>
          </p:cNvPr>
          <p:cNvSpPr txBox="1"/>
          <p:nvPr/>
        </p:nvSpPr>
        <p:spPr>
          <a:xfrm>
            <a:off x="9091756" y="3241785"/>
            <a:ext cx="120521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Composite</a:t>
            </a:r>
          </a:p>
        </p:txBody>
      </p:sp>
      <p:pic>
        <p:nvPicPr>
          <p:cNvPr id="11" name="Picture 11" descr="A picture containing outdoor object, honeycomb, indoor, rack&#10;&#10;Description automatically generated">
            <a:extLst>
              <a:ext uri="{FF2B5EF4-FFF2-40B4-BE49-F238E27FC236}">
                <a16:creationId xmlns:a16="http://schemas.microsoft.com/office/drawing/2014/main" id="{47C27D42-EEB6-0F2E-419F-42FC734DE7B9}"/>
              </a:ext>
            </a:extLst>
          </p:cNvPr>
          <p:cNvPicPr>
            <a:picLocks noChangeAspect="1"/>
          </p:cNvPicPr>
          <p:nvPr/>
        </p:nvPicPr>
        <p:blipFill rotWithShape="1">
          <a:blip r:embed="rId5"/>
          <a:srcRect l="3059" t="2963" r="3059" b="-547"/>
          <a:stretch/>
        </p:blipFill>
        <p:spPr>
          <a:xfrm>
            <a:off x="7827814" y="3623021"/>
            <a:ext cx="3733363" cy="3013058"/>
          </a:xfrm>
          <a:prstGeom prst="rect">
            <a:avLst/>
          </a:prstGeom>
        </p:spPr>
      </p:pic>
    </p:spTree>
    <p:extLst>
      <p:ext uri="{BB962C8B-B14F-4D97-AF65-F5344CB8AC3E}">
        <p14:creationId xmlns:p14="http://schemas.microsoft.com/office/powerpoint/2010/main" val="2938380931"/>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05030-4A3A-1193-1D3F-A8581DB3659B}"/>
              </a:ext>
            </a:extLst>
          </p:cNvPr>
          <p:cNvSpPr>
            <a:spLocks noGrp="1"/>
          </p:cNvSpPr>
          <p:nvPr>
            <p:ph type="title"/>
          </p:nvPr>
        </p:nvSpPr>
        <p:spPr/>
        <p:txBody>
          <a:bodyPr/>
          <a:lstStyle/>
          <a:p>
            <a:r>
              <a:rPr lang="en-US"/>
              <a:t>Background cont.</a:t>
            </a:r>
          </a:p>
        </p:txBody>
      </p:sp>
      <p:sp>
        <p:nvSpPr>
          <p:cNvPr id="3" name="Content Placeholder 2">
            <a:extLst>
              <a:ext uri="{FF2B5EF4-FFF2-40B4-BE49-F238E27FC236}">
                <a16:creationId xmlns:a16="http://schemas.microsoft.com/office/drawing/2014/main" id="{4DE88CE3-CEE6-58B3-AF4D-1782EDACF92B}"/>
              </a:ext>
            </a:extLst>
          </p:cNvPr>
          <p:cNvSpPr>
            <a:spLocks noGrp="1"/>
          </p:cNvSpPr>
          <p:nvPr>
            <p:ph idx="1"/>
          </p:nvPr>
        </p:nvSpPr>
        <p:spPr/>
        <p:txBody>
          <a:bodyPr vert="horz" lIns="91440" tIns="45720" rIns="91440" bIns="45720" rtlCol="0" anchor="t">
            <a:normAutofit/>
          </a:bodyPr>
          <a:lstStyle/>
          <a:p>
            <a:r>
              <a:rPr lang="en-US" dirty="0">
                <a:ea typeface="+mn-lt"/>
                <a:cs typeface="+mn-lt"/>
              </a:rPr>
              <a:t>Samples need to be heated at least 0.2 °C</a:t>
            </a:r>
          </a:p>
          <a:p>
            <a:pPr lvl="1"/>
            <a:r>
              <a:rPr lang="en-US" dirty="0">
                <a:ea typeface="+mn-lt"/>
                <a:cs typeface="+mn-lt"/>
              </a:rPr>
              <a:t>Minimum temperature sensitivity of thermal camera</a:t>
            </a:r>
          </a:p>
          <a:p>
            <a:r>
              <a:rPr lang="en-US" dirty="0">
                <a:cs typeface="Calibri"/>
              </a:rPr>
              <a:t>Testing at further distances than in previous literature</a:t>
            </a:r>
          </a:p>
        </p:txBody>
      </p:sp>
      <p:pic>
        <p:nvPicPr>
          <p:cNvPr id="5" name="Picture 4" descr="A picture containing watch, cellphone&#10;&#10;Description automatically generated">
            <a:extLst>
              <a:ext uri="{FF2B5EF4-FFF2-40B4-BE49-F238E27FC236}">
                <a16:creationId xmlns:a16="http://schemas.microsoft.com/office/drawing/2014/main" id="{06A9BE47-A822-76E9-B4D7-9B6C0A754B01}"/>
              </a:ext>
            </a:extLst>
          </p:cNvPr>
          <p:cNvPicPr>
            <a:picLocks noChangeAspect="1"/>
          </p:cNvPicPr>
          <p:nvPr/>
        </p:nvPicPr>
        <p:blipFill rotWithShape="1">
          <a:blip r:embed="rId2"/>
          <a:srcRect l="23217" r="21851"/>
          <a:stretch/>
        </p:blipFill>
        <p:spPr>
          <a:xfrm>
            <a:off x="4768141" y="3480149"/>
            <a:ext cx="2653966" cy="2697945"/>
          </a:xfrm>
          <a:prstGeom prst="rect">
            <a:avLst/>
          </a:prstGeom>
        </p:spPr>
      </p:pic>
    </p:spTree>
    <p:extLst>
      <p:ext uri="{BB962C8B-B14F-4D97-AF65-F5344CB8AC3E}">
        <p14:creationId xmlns:p14="http://schemas.microsoft.com/office/powerpoint/2010/main" val="271388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D9A4C-BA01-32F4-F692-8C175B2FE449}"/>
              </a:ext>
            </a:extLst>
          </p:cNvPr>
          <p:cNvSpPr>
            <a:spLocks noGrp="1"/>
          </p:cNvSpPr>
          <p:nvPr>
            <p:ph type="title"/>
          </p:nvPr>
        </p:nvSpPr>
        <p:spPr/>
        <p:txBody>
          <a:bodyPr/>
          <a:lstStyle/>
          <a:p>
            <a:r>
              <a:rPr lang="en-US"/>
              <a:t>Research Question</a:t>
            </a:r>
          </a:p>
        </p:txBody>
      </p:sp>
      <p:sp>
        <p:nvSpPr>
          <p:cNvPr id="3" name="Content Placeholder 2">
            <a:extLst>
              <a:ext uri="{FF2B5EF4-FFF2-40B4-BE49-F238E27FC236}">
                <a16:creationId xmlns:a16="http://schemas.microsoft.com/office/drawing/2014/main" id="{70C9CAE1-93FE-137E-02C7-7B2995E15D29}"/>
              </a:ext>
            </a:extLst>
          </p:cNvPr>
          <p:cNvSpPr>
            <a:spLocks noGrp="1"/>
          </p:cNvSpPr>
          <p:nvPr>
            <p:ph idx="1"/>
          </p:nvPr>
        </p:nvSpPr>
        <p:spPr/>
        <p:txBody>
          <a:bodyPr vert="horz" lIns="91440" tIns="45720" rIns="91440" bIns="45720" rtlCol="0" anchor="t">
            <a:normAutofit/>
          </a:bodyPr>
          <a:lstStyle/>
          <a:p>
            <a:r>
              <a:rPr lang="en-US">
                <a:ea typeface="+mj-lt"/>
                <a:cs typeface="+mj-lt"/>
              </a:rPr>
              <a:t>Using long pulse thermography at distances between 0.5 and 3.0 meters, is it possible to detect any of the following defects for the following materials?</a:t>
            </a:r>
            <a:endParaRPr lang="en-US">
              <a:ea typeface="+mj-lt"/>
              <a:cs typeface="Calibri" panose="020F0502020204030204"/>
            </a:endParaRPr>
          </a:p>
          <a:p>
            <a:pPr lvl="1"/>
            <a:r>
              <a:rPr lang="en-US">
                <a:ea typeface="+mj-lt"/>
                <a:cs typeface="+mj-lt"/>
              </a:rPr>
              <a:t>Aluminum 5005h24: surface wear</a:t>
            </a:r>
            <a:endParaRPr lang="en-US">
              <a:ea typeface="+mj-lt"/>
              <a:cs typeface="Calibri"/>
            </a:endParaRPr>
          </a:p>
          <a:p>
            <a:pPr lvl="1"/>
            <a:r>
              <a:rPr lang="en-US">
                <a:ea typeface="+mj-lt"/>
                <a:cs typeface="+mj-lt"/>
              </a:rPr>
              <a:t>1008 Carbon Steel: oxidation and surface wear</a:t>
            </a:r>
            <a:endParaRPr lang="en-US">
              <a:ea typeface="+mj-lt"/>
              <a:cs typeface="Calibri" panose="020F0502020204030204"/>
            </a:endParaRPr>
          </a:p>
          <a:p>
            <a:pPr lvl="1"/>
            <a:r>
              <a:rPr lang="en-US">
                <a:ea typeface="+mj-lt"/>
                <a:cs typeface="+mj-lt"/>
              </a:rPr>
              <a:t>Aramid Fiber Honeycomb Sandwich Structure Composite: delamination</a:t>
            </a:r>
            <a:endParaRPr lang="en-US">
              <a:cs typeface="Calibri" panose="020F0502020204030204"/>
            </a:endParaRPr>
          </a:p>
          <a:p>
            <a:pPr lvl="1">
              <a:buClr>
                <a:srgbClr val="8AD0D6"/>
              </a:buClr>
            </a:pPr>
            <a:endParaRPr lang="en-US"/>
          </a:p>
          <a:p>
            <a:pPr lvl="1">
              <a:buClr>
                <a:srgbClr val="8AD0D6"/>
              </a:buClr>
            </a:pPr>
            <a:endParaRPr lang="en-US">
              <a:cs typeface="Calibri"/>
            </a:endParaRPr>
          </a:p>
          <a:p>
            <a:pPr>
              <a:buClr>
                <a:srgbClr val="8AD0D6"/>
              </a:buClr>
            </a:pPr>
            <a:endParaRPr lang="en-US"/>
          </a:p>
        </p:txBody>
      </p:sp>
    </p:spTree>
    <p:extLst>
      <p:ext uri="{BB962C8B-B14F-4D97-AF65-F5344CB8AC3E}">
        <p14:creationId xmlns:p14="http://schemas.microsoft.com/office/powerpoint/2010/main" val="2925610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0A342-BCD2-81FC-BD1A-44DCAB458787}"/>
              </a:ext>
            </a:extLst>
          </p:cNvPr>
          <p:cNvSpPr>
            <a:spLocks noGrp="1"/>
          </p:cNvSpPr>
          <p:nvPr>
            <p:ph type="title"/>
          </p:nvPr>
        </p:nvSpPr>
        <p:spPr>
          <a:xfrm>
            <a:off x="840292" y="73260"/>
            <a:ext cx="10515600" cy="1325563"/>
          </a:xfrm>
        </p:spPr>
        <p:txBody>
          <a:bodyPr/>
          <a:lstStyle/>
          <a:p>
            <a:r>
              <a:rPr lang="en-US"/>
              <a:t>Methods</a:t>
            </a:r>
          </a:p>
        </p:txBody>
      </p:sp>
      <p:sp>
        <p:nvSpPr>
          <p:cNvPr id="3" name="Content Placeholder 2">
            <a:extLst>
              <a:ext uri="{FF2B5EF4-FFF2-40B4-BE49-F238E27FC236}">
                <a16:creationId xmlns:a16="http://schemas.microsoft.com/office/drawing/2014/main" id="{1EBC14BE-8F2F-A46C-0273-2C5BA594AA97}"/>
              </a:ext>
            </a:extLst>
          </p:cNvPr>
          <p:cNvSpPr>
            <a:spLocks noGrp="1"/>
          </p:cNvSpPr>
          <p:nvPr>
            <p:ph idx="1"/>
          </p:nvPr>
        </p:nvSpPr>
        <p:spPr/>
        <p:txBody>
          <a:bodyPr vert="horz" lIns="91440" tIns="45720" rIns="91440" bIns="45720" rtlCol="0" anchor="t">
            <a:normAutofit/>
          </a:bodyPr>
          <a:lstStyle/>
          <a:p>
            <a:endParaRPr lang="en-US">
              <a:cs typeface="Calibri"/>
            </a:endParaRPr>
          </a:p>
          <a:p>
            <a:pPr marL="457200" lvl="1" indent="0">
              <a:buClr>
                <a:srgbClr val="8AD0D6"/>
              </a:buClr>
              <a:buNone/>
            </a:pPr>
            <a:endParaRPr lang="en-US"/>
          </a:p>
        </p:txBody>
      </p:sp>
      <p:pic>
        <p:nvPicPr>
          <p:cNvPr id="5" name="Picture 5" descr="Diagram&#10;&#10;Description automatically generated">
            <a:extLst>
              <a:ext uri="{FF2B5EF4-FFF2-40B4-BE49-F238E27FC236}">
                <a16:creationId xmlns:a16="http://schemas.microsoft.com/office/drawing/2014/main" id="{458C0F9A-1047-6A05-053E-CA5B48E214E2}"/>
              </a:ext>
            </a:extLst>
          </p:cNvPr>
          <p:cNvPicPr>
            <a:picLocks noChangeAspect="1"/>
          </p:cNvPicPr>
          <p:nvPr/>
        </p:nvPicPr>
        <p:blipFill>
          <a:blip r:embed="rId3"/>
          <a:stretch>
            <a:fillRect/>
          </a:stretch>
        </p:blipFill>
        <p:spPr>
          <a:xfrm>
            <a:off x="2240296" y="1130339"/>
            <a:ext cx="7810036" cy="5541102"/>
          </a:xfrm>
          <a:prstGeom prst="rect">
            <a:avLst/>
          </a:prstGeom>
          <a:ln>
            <a:solidFill>
              <a:schemeClr val="bg1"/>
            </a:solidFill>
          </a:ln>
        </p:spPr>
      </p:pic>
    </p:spTree>
    <p:extLst>
      <p:ext uri="{BB962C8B-B14F-4D97-AF65-F5344CB8AC3E}">
        <p14:creationId xmlns:p14="http://schemas.microsoft.com/office/powerpoint/2010/main" val="629831816"/>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C312E-7C0F-A829-C249-C19BD889B166}"/>
              </a:ext>
            </a:extLst>
          </p:cNvPr>
          <p:cNvSpPr>
            <a:spLocks noGrp="1"/>
          </p:cNvSpPr>
          <p:nvPr>
            <p:ph type="title"/>
          </p:nvPr>
        </p:nvSpPr>
        <p:spPr/>
        <p:txBody>
          <a:bodyPr/>
          <a:lstStyle/>
          <a:p>
            <a:r>
              <a:rPr lang="en-US">
                <a:cs typeface="Calibri Light"/>
              </a:rPr>
              <a:t>Methods</a:t>
            </a:r>
            <a:endParaRPr lang="en-US"/>
          </a:p>
        </p:txBody>
      </p:sp>
      <p:sp>
        <p:nvSpPr>
          <p:cNvPr id="3" name="Content Placeholder 2">
            <a:extLst>
              <a:ext uri="{FF2B5EF4-FFF2-40B4-BE49-F238E27FC236}">
                <a16:creationId xmlns:a16="http://schemas.microsoft.com/office/drawing/2014/main" id="{E21ECF3D-D265-F249-1DC6-C1B92C9FB2A4}"/>
              </a:ext>
            </a:extLst>
          </p:cNvPr>
          <p:cNvSpPr>
            <a:spLocks noGrp="1"/>
          </p:cNvSpPr>
          <p:nvPr>
            <p:ph idx="1"/>
          </p:nvPr>
        </p:nvSpPr>
        <p:spPr>
          <a:xfrm>
            <a:off x="838200" y="1305530"/>
            <a:ext cx="10515600" cy="4351338"/>
          </a:xfrm>
        </p:spPr>
        <p:txBody>
          <a:bodyPr vert="horz" lIns="91440" tIns="45720" rIns="91440" bIns="45720" rtlCol="0" anchor="t">
            <a:normAutofit/>
          </a:bodyPr>
          <a:lstStyle/>
          <a:p>
            <a:r>
              <a:rPr lang="en-US">
                <a:cs typeface="Calibri"/>
              </a:rPr>
              <a:t>Image processing</a:t>
            </a:r>
          </a:p>
          <a:p>
            <a:pPr lvl="1"/>
            <a:r>
              <a:rPr lang="en-US">
                <a:cs typeface="Calibri"/>
              </a:rPr>
              <a:t>Interpreting thermal images</a:t>
            </a:r>
          </a:p>
          <a:p>
            <a:pPr lvl="2"/>
            <a:r>
              <a:rPr lang="en-US">
                <a:ea typeface="Calibri"/>
                <a:cs typeface="Calibri"/>
              </a:rPr>
              <a:t>Arrows point to damage</a:t>
            </a:r>
          </a:p>
          <a:p>
            <a:pPr lvl="2"/>
            <a:r>
              <a:rPr lang="en-US">
                <a:ea typeface="Calibri"/>
                <a:cs typeface="Calibri"/>
              </a:rPr>
              <a:t>Colors on Thermal images</a:t>
            </a:r>
          </a:p>
          <a:p>
            <a:pPr lvl="1"/>
            <a:r>
              <a:rPr lang="en-US">
                <a:cs typeface="Calibri"/>
              </a:rPr>
              <a:t>ImageJ</a:t>
            </a:r>
          </a:p>
        </p:txBody>
      </p:sp>
      <p:pic>
        <p:nvPicPr>
          <p:cNvPr id="4" name="Picture 4" descr="A picture containing indoor, wall, white&#10;&#10;Description automatically generated">
            <a:extLst>
              <a:ext uri="{FF2B5EF4-FFF2-40B4-BE49-F238E27FC236}">
                <a16:creationId xmlns:a16="http://schemas.microsoft.com/office/drawing/2014/main" id="{7110C8A8-311E-FC16-0F92-73DDE963A522}"/>
              </a:ext>
            </a:extLst>
          </p:cNvPr>
          <p:cNvPicPr>
            <a:picLocks noChangeAspect="1"/>
          </p:cNvPicPr>
          <p:nvPr/>
        </p:nvPicPr>
        <p:blipFill rotWithShape="1">
          <a:blip r:embed="rId2"/>
          <a:srcRect l="9396" t="11575" r="10291" b="12713"/>
          <a:stretch/>
        </p:blipFill>
        <p:spPr>
          <a:xfrm>
            <a:off x="640815" y="3802172"/>
            <a:ext cx="2509602" cy="2790118"/>
          </a:xfrm>
          <a:prstGeom prst="rect">
            <a:avLst/>
          </a:prstGeom>
        </p:spPr>
      </p:pic>
      <p:pic>
        <p:nvPicPr>
          <p:cNvPr id="5" name="Picture 5" descr="A picture containing text&#10;&#10;Description automatically generated">
            <a:extLst>
              <a:ext uri="{FF2B5EF4-FFF2-40B4-BE49-F238E27FC236}">
                <a16:creationId xmlns:a16="http://schemas.microsoft.com/office/drawing/2014/main" id="{21D451D7-57AF-CF98-A032-32B0BB47FB41}"/>
              </a:ext>
            </a:extLst>
          </p:cNvPr>
          <p:cNvPicPr>
            <a:picLocks noChangeAspect="1"/>
          </p:cNvPicPr>
          <p:nvPr/>
        </p:nvPicPr>
        <p:blipFill rotWithShape="1">
          <a:blip r:embed="rId3"/>
          <a:srcRect l="334" t="736" r="7692" b="377"/>
          <a:stretch/>
        </p:blipFill>
        <p:spPr>
          <a:xfrm rot="10800000">
            <a:off x="4418826" y="3761326"/>
            <a:ext cx="2189251" cy="2794235"/>
          </a:xfrm>
          <a:prstGeom prst="rect">
            <a:avLst/>
          </a:prstGeom>
        </p:spPr>
      </p:pic>
      <p:pic>
        <p:nvPicPr>
          <p:cNvPr id="6" name="Picture 6" descr="Background pattern&#10;&#10;Description automatically generated">
            <a:extLst>
              <a:ext uri="{FF2B5EF4-FFF2-40B4-BE49-F238E27FC236}">
                <a16:creationId xmlns:a16="http://schemas.microsoft.com/office/drawing/2014/main" id="{0F83B793-8AA9-A1D8-B112-7CFEDFB83D60}"/>
              </a:ext>
            </a:extLst>
          </p:cNvPr>
          <p:cNvPicPr>
            <a:picLocks noChangeAspect="1"/>
          </p:cNvPicPr>
          <p:nvPr/>
        </p:nvPicPr>
        <p:blipFill>
          <a:blip r:embed="rId4"/>
          <a:stretch>
            <a:fillRect/>
          </a:stretch>
        </p:blipFill>
        <p:spPr>
          <a:xfrm>
            <a:off x="6716882" y="3758660"/>
            <a:ext cx="588817" cy="2791433"/>
          </a:xfrm>
          <a:prstGeom prst="rect">
            <a:avLst/>
          </a:prstGeom>
        </p:spPr>
      </p:pic>
      <p:pic>
        <p:nvPicPr>
          <p:cNvPr id="7" name="Picture 7" descr="Diagram&#10;&#10;Description automatically generated">
            <a:extLst>
              <a:ext uri="{FF2B5EF4-FFF2-40B4-BE49-F238E27FC236}">
                <a16:creationId xmlns:a16="http://schemas.microsoft.com/office/drawing/2014/main" id="{AB645E0A-B4CF-7E7B-34F3-57E36A9D5C20}"/>
              </a:ext>
            </a:extLst>
          </p:cNvPr>
          <p:cNvPicPr>
            <a:picLocks noChangeAspect="1"/>
          </p:cNvPicPr>
          <p:nvPr/>
        </p:nvPicPr>
        <p:blipFill>
          <a:blip r:embed="rId5"/>
          <a:stretch>
            <a:fillRect/>
          </a:stretch>
        </p:blipFill>
        <p:spPr>
          <a:xfrm rot="10800000">
            <a:off x="8436528" y="3760235"/>
            <a:ext cx="2054053" cy="2788283"/>
          </a:xfrm>
          <a:prstGeom prst="rect">
            <a:avLst/>
          </a:prstGeom>
        </p:spPr>
      </p:pic>
      <p:sp>
        <p:nvSpPr>
          <p:cNvPr id="8" name="TextBox 7">
            <a:extLst>
              <a:ext uri="{FF2B5EF4-FFF2-40B4-BE49-F238E27FC236}">
                <a16:creationId xmlns:a16="http://schemas.microsoft.com/office/drawing/2014/main" id="{20141E07-67C4-5D7C-4A96-540B8CC821A4}"/>
              </a:ext>
            </a:extLst>
          </p:cNvPr>
          <p:cNvSpPr txBox="1"/>
          <p:nvPr/>
        </p:nvSpPr>
        <p:spPr>
          <a:xfrm>
            <a:off x="578840" y="3368180"/>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Damaged Aluminum</a:t>
            </a:r>
          </a:p>
        </p:txBody>
      </p:sp>
      <p:sp>
        <p:nvSpPr>
          <p:cNvPr id="10" name="TextBox 9">
            <a:extLst>
              <a:ext uri="{FF2B5EF4-FFF2-40B4-BE49-F238E27FC236}">
                <a16:creationId xmlns:a16="http://schemas.microsoft.com/office/drawing/2014/main" id="{2FA8718B-0625-6EC6-D779-EF94FE18F9C6}"/>
              </a:ext>
            </a:extLst>
          </p:cNvPr>
          <p:cNvSpPr txBox="1"/>
          <p:nvPr/>
        </p:nvSpPr>
        <p:spPr>
          <a:xfrm>
            <a:off x="4269995" y="3368179"/>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Thermal Image</a:t>
            </a:r>
          </a:p>
        </p:txBody>
      </p:sp>
      <p:sp>
        <p:nvSpPr>
          <p:cNvPr id="11" name="TextBox 10">
            <a:extLst>
              <a:ext uri="{FF2B5EF4-FFF2-40B4-BE49-F238E27FC236}">
                <a16:creationId xmlns:a16="http://schemas.microsoft.com/office/drawing/2014/main" id="{1629B32D-8D0C-4158-50DE-0B3258E44DC3}"/>
              </a:ext>
            </a:extLst>
          </p:cNvPr>
          <p:cNvSpPr txBox="1"/>
          <p:nvPr/>
        </p:nvSpPr>
        <p:spPr>
          <a:xfrm>
            <a:off x="8436528" y="3340216"/>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Post ImageJ</a:t>
            </a:r>
          </a:p>
        </p:txBody>
      </p:sp>
      <p:sp>
        <p:nvSpPr>
          <p:cNvPr id="9" name="Arrow: Right 8">
            <a:extLst>
              <a:ext uri="{FF2B5EF4-FFF2-40B4-BE49-F238E27FC236}">
                <a16:creationId xmlns:a16="http://schemas.microsoft.com/office/drawing/2014/main" id="{74678D35-06B4-03A9-B7A7-1BBF8FF92B40}"/>
              </a:ext>
            </a:extLst>
          </p:cNvPr>
          <p:cNvSpPr/>
          <p:nvPr/>
        </p:nvSpPr>
        <p:spPr>
          <a:xfrm rot="-900000">
            <a:off x="4365796" y="4723560"/>
            <a:ext cx="985761" cy="350762"/>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F0C1E812-F27C-2BCC-4FF4-C763B37F6F61}"/>
              </a:ext>
            </a:extLst>
          </p:cNvPr>
          <p:cNvSpPr/>
          <p:nvPr/>
        </p:nvSpPr>
        <p:spPr>
          <a:xfrm rot="-900000">
            <a:off x="8326986" y="4638893"/>
            <a:ext cx="985761" cy="350762"/>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2056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10C7B-B9F5-B0B6-8213-42D5AFDEC028}"/>
              </a:ext>
            </a:extLst>
          </p:cNvPr>
          <p:cNvSpPr>
            <a:spLocks noGrp="1"/>
          </p:cNvSpPr>
          <p:nvPr>
            <p:ph type="title"/>
          </p:nvPr>
        </p:nvSpPr>
        <p:spPr/>
        <p:txBody>
          <a:bodyPr/>
          <a:lstStyle/>
          <a:p>
            <a:r>
              <a:rPr lang="en-US"/>
              <a:t>Optimization Test </a:t>
            </a:r>
          </a:p>
        </p:txBody>
      </p:sp>
      <p:sp>
        <p:nvSpPr>
          <p:cNvPr id="3" name="Content Placeholder 2">
            <a:extLst>
              <a:ext uri="{FF2B5EF4-FFF2-40B4-BE49-F238E27FC236}">
                <a16:creationId xmlns:a16="http://schemas.microsoft.com/office/drawing/2014/main" id="{7363B075-2BAC-80EC-EA87-38FCC11C5D36}"/>
              </a:ext>
            </a:extLst>
          </p:cNvPr>
          <p:cNvSpPr>
            <a:spLocks noGrp="1"/>
          </p:cNvSpPr>
          <p:nvPr>
            <p:ph idx="1"/>
          </p:nvPr>
        </p:nvSpPr>
        <p:spPr/>
        <p:txBody>
          <a:bodyPr vert="horz" lIns="91440" tIns="45720" rIns="91440" bIns="45720" rtlCol="0" anchor="t">
            <a:normAutofit/>
          </a:bodyPr>
          <a:lstStyle/>
          <a:p>
            <a:r>
              <a:rPr lang="en-US"/>
              <a:t>Thermal camera can detect </a:t>
            </a:r>
            <a:r>
              <a:rPr lang="en-US">
                <a:ea typeface="+mn-lt"/>
                <a:cs typeface="+mn-lt"/>
              </a:rPr>
              <a:t>0.2 °C change</a:t>
            </a:r>
            <a:endParaRPr lang="en-US">
              <a:ea typeface="Calibri" panose="020F0502020204030204"/>
              <a:cs typeface="Calibri"/>
            </a:endParaRPr>
          </a:p>
          <a:p>
            <a:pPr lvl="1"/>
            <a:r>
              <a:rPr lang="en-US">
                <a:ea typeface="+mn-lt"/>
                <a:cs typeface="+mn-lt"/>
              </a:rPr>
              <a:t>1.0 °C difference between the front and back</a:t>
            </a:r>
          </a:p>
          <a:p>
            <a:pPr lvl="1"/>
            <a:r>
              <a:rPr lang="en-US">
                <a:ea typeface="+mn-lt"/>
                <a:cs typeface="+mn-lt"/>
              </a:rPr>
              <a:t>1.0 °C increase above room temperature</a:t>
            </a:r>
          </a:p>
          <a:p>
            <a:r>
              <a:rPr lang="en-US">
                <a:ea typeface="+mn-lt"/>
                <a:cs typeface="+mn-lt"/>
              </a:rPr>
              <a:t>Undamaged samples tested</a:t>
            </a:r>
          </a:p>
          <a:p>
            <a:r>
              <a:rPr lang="en-US">
                <a:ea typeface="+mn-lt"/>
                <a:cs typeface="+mn-lt"/>
              </a:rPr>
              <a:t>3-minute test</a:t>
            </a:r>
          </a:p>
          <a:p>
            <a:pPr lvl="1"/>
            <a:r>
              <a:rPr lang="en-US">
                <a:cs typeface="Calibri"/>
              </a:rPr>
              <a:t>Point and shoot thermometer</a:t>
            </a:r>
          </a:p>
          <a:p>
            <a:pPr lvl="1"/>
            <a:r>
              <a:rPr lang="en-US">
                <a:cs typeface="Calibri"/>
              </a:rPr>
              <a:t>3 tests per side</a:t>
            </a:r>
          </a:p>
          <a:p>
            <a:pPr marL="0" indent="0">
              <a:buClr>
                <a:srgbClr val="8AD0D6"/>
              </a:buClr>
              <a:buNone/>
            </a:pPr>
            <a:endParaRPr lang="en-US">
              <a:cs typeface="Calibri"/>
            </a:endParaRPr>
          </a:p>
          <a:p>
            <a:pPr lvl="1">
              <a:buClr>
                <a:srgbClr val="8AD0D6"/>
              </a:buClr>
            </a:pPr>
            <a:endParaRPr lang="en-US">
              <a:cs typeface="Calibri"/>
            </a:endParaRPr>
          </a:p>
        </p:txBody>
      </p:sp>
      <p:pic>
        <p:nvPicPr>
          <p:cNvPr id="4" name="Picture 5" descr="A picture containing text, device&#10;&#10;Description automatically generated">
            <a:extLst>
              <a:ext uri="{FF2B5EF4-FFF2-40B4-BE49-F238E27FC236}">
                <a16:creationId xmlns:a16="http://schemas.microsoft.com/office/drawing/2014/main" id="{42CEA689-6D98-C3FA-8A42-A0C23EC52F13}"/>
              </a:ext>
            </a:extLst>
          </p:cNvPr>
          <p:cNvPicPr>
            <a:picLocks noChangeAspect="1"/>
          </p:cNvPicPr>
          <p:nvPr/>
        </p:nvPicPr>
        <p:blipFill>
          <a:blip r:embed="rId3"/>
          <a:stretch>
            <a:fillRect/>
          </a:stretch>
        </p:blipFill>
        <p:spPr>
          <a:xfrm>
            <a:off x="8265740" y="1827960"/>
            <a:ext cx="2446804" cy="3058645"/>
          </a:xfrm>
          <a:prstGeom prst="rect">
            <a:avLst/>
          </a:prstGeom>
        </p:spPr>
      </p:pic>
    </p:spTree>
    <p:extLst>
      <p:ext uri="{BB962C8B-B14F-4D97-AF65-F5344CB8AC3E}">
        <p14:creationId xmlns:p14="http://schemas.microsoft.com/office/powerpoint/2010/main" val="2332422207"/>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19</Slides>
  <Notes>0</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Acknowledgements </vt:lpstr>
      <vt:lpstr>Overview</vt:lpstr>
      <vt:lpstr>Background</vt:lpstr>
      <vt:lpstr>Background cont.</vt:lpstr>
      <vt:lpstr>Background cont.</vt:lpstr>
      <vt:lpstr>Research Question</vt:lpstr>
      <vt:lpstr>Methods</vt:lpstr>
      <vt:lpstr>Methods</vt:lpstr>
      <vt:lpstr>Optimization Test </vt:lpstr>
      <vt:lpstr>Optimization Test Results</vt:lpstr>
      <vt:lpstr>PowerPoint Presentation</vt:lpstr>
      <vt:lpstr>Optimization Test Results</vt:lpstr>
      <vt:lpstr>Results (Aluminum)</vt:lpstr>
      <vt:lpstr>Results (Carbon Steel)</vt:lpstr>
      <vt:lpstr>Results (Composite)</vt:lpstr>
      <vt:lpstr>Limitations of ImageJ</vt:lpstr>
      <vt:lpstr>Results (Composite) cont.</vt:lpstr>
      <vt:lpstr>Conclusions</vt:lpstr>
      <vt:lpstr>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17</cp:revision>
  <dcterms:created xsi:type="dcterms:W3CDTF">2022-05-10T19:25:39Z</dcterms:created>
  <dcterms:modified xsi:type="dcterms:W3CDTF">2022-06-05T18:51:23Z</dcterms:modified>
</cp:coreProperties>
</file>