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68" r:id="rId4"/>
    <p:sldId id="273" r:id="rId5"/>
    <p:sldId id="275" r:id="rId6"/>
    <p:sldId id="258" r:id="rId7"/>
    <p:sldId id="259" r:id="rId8"/>
    <p:sldId id="272" r:id="rId9"/>
    <p:sldId id="265" r:id="rId10"/>
    <p:sldId id="270" r:id="rId11"/>
    <p:sldId id="267" r:id="rId12"/>
    <p:sldId id="264" r:id="rId13"/>
    <p:sldId id="266" r:id="rId14"/>
    <p:sldId id="271" r:id="rId15"/>
    <p:sldId id="27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82"/>
    <p:restoredTop sz="75497"/>
  </p:normalViewPr>
  <p:slideViewPr>
    <p:cSldViewPr snapToGrid="0" snapToObjects="1">
      <p:cViewPr varScale="1">
        <p:scale>
          <a:sx n="48" d="100"/>
          <a:sy n="48" d="100"/>
        </p:scale>
        <p:origin x="208" y="1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B9AE8-B72E-8A4C-9749-36FBCA98F24C}" type="datetimeFigureOut">
              <a:rPr lang="en-US" smtClean="0"/>
              <a:t>2/5/18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964F4E-225A-A64E-8EB4-C13A9C4374DF}" type="slidenum">
              <a:rPr lang="en-US" smtClean="0"/>
              <a:t>‹#›</a:t>
            </a:fld>
            <a:endParaRPr lang="en-US"/>
          </a:p>
        </p:txBody>
      </p:sp>
    </p:spTree>
    <p:extLst>
      <p:ext uri="{BB962C8B-B14F-4D97-AF65-F5344CB8AC3E}">
        <p14:creationId xmlns:p14="http://schemas.microsoft.com/office/powerpoint/2010/main" val="488063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bloomberg.com/bw/management/boys-clubs-the-invisible-affinity-groups-01102012.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presentation should be used on the first day of introducing white affinity groups to the class as</a:t>
            </a:r>
            <a:r>
              <a:rPr lang="en-US" baseline="0" dirty="0"/>
              <a:t> the following provides a general overview of past organizational diversity initiatives, what an affinity group is, how white affinity groups differ from people of color, as well as classroom discussion norms.</a:t>
            </a:r>
          </a:p>
          <a:p>
            <a:r>
              <a:rPr lang="en-US" baseline="0" dirty="0"/>
              <a:t>Additionally, the presentation provides several videos for analysis and discussion questions throughout several of the slides (see notes section for each).</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1</a:t>
            </a:fld>
            <a:endParaRPr lang="en-US" dirty="0"/>
          </a:p>
        </p:txBody>
      </p:sp>
    </p:spTree>
    <p:extLst>
      <p:ext uri="{BB962C8B-B14F-4D97-AF65-F5344CB8AC3E}">
        <p14:creationId xmlns:p14="http://schemas.microsoft.com/office/powerpoint/2010/main" val="767720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too often, classroom spaces do not discuss whiteness as an identity or how the white race has influenced</a:t>
            </a:r>
            <a:r>
              <a:rPr lang="en-US" baseline="0" dirty="0"/>
              <a:t> that particular field</a:t>
            </a:r>
            <a:r>
              <a:rPr lang="is-IS" baseline="0" dirty="0"/>
              <a:t>…affinity groups provide the space to discuss ths</a:t>
            </a:r>
          </a:p>
          <a:p>
            <a:r>
              <a:rPr lang="is-IS" baseline="0" dirty="0"/>
              <a:t>-place to share frustrations, anger, guilt</a:t>
            </a:r>
          </a:p>
          <a:p>
            <a:r>
              <a:rPr lang="is-IS" baseline="0" dirty="0"/>
              <a:t>2.) overtly racist (KKK, neo nazi, Jeff sessions, etc)</a:t>
            </a:r>
            <a:r>
              <a:rPr lang="en-US" baseline="0" dirty="0"/>
              <a:t>, </a:t>
            </a:r>
            <a:r>
              <a:rPr lang="en-US" b="1" baseline="0" dirty="0"/>
              <a:t>the guilty </a:t>
            </a:r>
            <a:r>
              <a:rPr lang="en-US" baseline="0" dirty="0"/>
              <a:t>(who says things such as I hate white people), </a:t>
            </a:r>
            <a:r>
              <a:rPr lang="en-US" b="1" baseline="0" dirty="0"/>
              <a:t>the colorblind </a:t>
            </a:r>
            <a:r>
              <a:rPr lang="en-US" baseline="0" dirty="0"/>
              <a:t>(do not believe there to be any differences or fail to recognize how these differences privilege white people)</a:t>
            </a:r>
          </a:p>
          <a:p>
            <a:r>
              <a:rPr lang="en-US" baseline="0" dirty="0"/>
              <a:t>White anti-racist (one who actively seeks to combat racism in society)</a:t>
            </a:r>
          </a:p>
          <a:p>
            <a:r>
              <a:rPr lang="en-US" baseline="0" dirty="0"/>
              <a:t>3.) Not of appreciation or needing thanks, rather shows other racial affinity groups that there are allies on campus and if needed can help with activism (using our privilege to help those)</a:t>
            </a:r>
            <a:endParaRPr lang="is-IS" baseline="0" dirty="0"/>
          </a:p>
        </p:txBody>
      </p:sp>
      <p:sp>
        <p:nvSpPr>
          <p:cNvPr id="4" name="Slide Number Placeholder 3"/>
          <p:cNvSpPr>
            <a:spLocks noGrp="1"/>
          </p:cNvSpPr>
          <p:nvPr>
            <p:ph type="sldNum" sz="quarter" idx="10"/>
          </p:nvPr>
        </p:nvSpPr>
        <p:spPr/>
        <p:txBody>
          <a:bodyPr/>
          <a:lstStyle/>
          <a:p>
            <a:fld id="{71964F4E-225A-A64E-8EB4-C13A9C4374DF}" type="slidenum">
              <a:rPr lang="en-US" smtClean="0"/>
              <a:t>11</a:t>
            </a:fld>
            <a:endParaRPr lang="en-US"/>
          </a:p>
        </p:txBody>
      </p:sp>
    </p:spTree>
    <p:extLst>
      <p:ext uri="{BB962C8B-B14F-4D97-AF65-F5344CB8AC3E}">
        <p14:creationId xmlns:p14="http://schemas.microsoft.com/office/powerpoint/2010/main" val="1276752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1964F4E-225A-A64E-8EB4-C13A9C4374DF}" type="slidenum">
              <a:rPr lang="en-US" smtClean="0"/>
              <a:t>12</a:t>
            </a:fld>
            <a:endParaRPr lang="en-US"/>
          </a:p>
        </p:txBody>
      </p:sp>
    </p:spTree>
    <p:extLst>
      <p:ext uri="{BB962C8B-B14F-4D97-AF65-F5344CB8AC3E}">
        <p14:creationId xmlns:p14="http://schemas.microsoft.com/office/powerpoint/2010/main" val="1395350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a:t>
            </a:r>
            <a:r>
              <a:rPr lang="en-US" b="1" baseline="0" dirty="0"/>
              <a:t> Begin with what classroom norms you want as a result of this discussion today (I’ve included a few here however ask the class if there are others they’d like to add).</a:t>
            </a:r>
            <a:endParaRPr lang="en-US" b="1" dirty="0"/>
          </a:p>
          <a:p>
            <a:r>
              <a:rPr lang="en-US" b="1" dirty="0"/>
              <a:t>Avoid walking on egg shells</a:t>
            </a:r>
            <a:r>
              <a:rPr lang="en-US" dirty="0"/>
              <a:t>: if</a:t>
            </a:r>
            <a:r>
              <a:rPr lang="en-US" baseline="0" dirty="0"/>
              <a:t> you have a thought or opinion, state it (there will be no repercussions) however please be respectful of one another</a:t>
            </a:r>
          </a:p>
          <a:p>
            <a:r>
              <a:rPr lang="en-US" b="1" baseline="0" dirty="0"/>
              <a:t>Respect</a:t>
            </a:r>
            <a:r>
              <a:rPr lang="en-US" baseline="0" dirty="0"/>
              <a:t>: not everyone is going to share the same outlook or be at the same stage of racial development </a:t>
            </a:r>
          </a:p>
          <a:p>
            <a:r>
              <a:rPr lang="en-US" baseline="0" dirty="0"/>
              <a:t>	-some have been on the journey of exploring ones privileges for years whereas others are still learning the basic definitions about privilege and racism</a:t>
            </a:r>
            <a:br>
              <a:rPr lang="en-US" baseline="0" dirty="0"/>
            </a:br>
            <a:r>
              <a:rPr lang="en-US" b="1" baseline="0" dirty="0"/>
              <a:t>Embrace discomfort: </a:t>
            </a:r>
            <a:r>
              <a:rPr lang="en-US" baseline="0" dirty="0"/>
              <a:t>Your views will likely be challenged or learning about unearned privileges may make you feel uncomfortable</a:t>
            </a:r>
            <a:r>
              <a:rPr lang="is-IS" baseline="0" dirty="0"/>
              <a:t>…AND that’s okay, it’s the point</a:t>
            </a:r>
          </a:p>
          <a:p>
            <a:r>
              <a:rPr lang="is-IS" b="1" baseline="0" dirty="0"/>
              <a:t>Take action</a:t>
            </a:r>
            <a:r>
              <a:rPr lang="is-IS" baseline="0" dirty="0"/>
              <a:t>: it is not enough to merely learn from this presentation, rather what steps towards allyship will you take when walking out of the library today</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3</a:t>
            </a:fld>
            <a:endParaRPr lang="en-US" dirty="0"/>
          </a:p>
        </p:txBody>
      </p:sp>
    </p:spTree>
    <p:extLst>
      <p:ext uri="{BB962C8B-B14F-4D97-AF65-F5344CB8AC3E}">
        <p14:creationId xmlns:p14="http://schemas.microsoft.com/office/powerpoint/2010/main" val="851971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Tell</a:t>
            </a:r>
            <a:r>
              <a:rPr lang="en-US" baseline="0" dirty="0"/>
              <a:t> the class, w</a:t>
            </a:r>
            <a:r>
              <a:rPr lang="en-US" dirty="0"/>
              <a:t>e will revisit these identities later in the presentation (however encourage them to keep them out</a:t>
            </a:r>
            <a:r>
              <a:rPr lang="en-US" baseline="0" dirty="0"/>
              <a:t> and visible).</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4</a:t>
            </a:fld>
            <a:endParaRPr lang="en-US" dirty="0"/>
          </a:p>
        </p:txBody>
      </p:sp>
    </p:spTree>
    <p:extLst>
      <p:ext uri="{BB962C8B-B14F-4D97-AF65-F5344CB8AC3E}">
        <p14:creationId xmlns:p14="http://schemas.microsoft.com/office/powerpoint/2010/main" val="93362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 Lets take a look</a:t>
            </a:r>
            <a:r>
              <a:rPr lang="en-US" b="1" baseline="0" dirty="0"/>
              <a:t> at a few recent organizational diversity efforts</a:t>
            </a:r>
          </a:p>
          <a:p>
            <a:r>
              <a:rPr lang="en-US" b="1" baseline="0" dirty="0"/>
              <a:t>Starbucks</a:t>
            </a:r>
            <a:r>
              <a:rPr lang="en-US" baseline="0" dirty="0"/>
              <a:t> in 2014 began a campaign titled </a:t>
            </a:r>
            <a:r>
              <a:rPr lang="en-US" baseline="0" dirty="0" err="1"/>
              <a:t>RaceTogether</a:t>
            </a:r>
            <a:r>
              <a:rPr lang="en-US" baseline="0" dirty="0"/>
              <a:t> or </a:t>
            </a:r>
            <a:r>
              <a:rPr lang="en-US" baseline="0" dirty="0" err="1"/>
              <a:t>RaceConversations</a:t>
            </a:r>
            <a:endParaRPr lang="en-US" baseline="0" dirty="0"/>
          </a:p>
          <a:p>
            <a:r>
              <a:rPr lang="en-US" baseline="0" dirty="0"/>
              <a:t>	-the campaign encouraged Starbuck employees to have discussions with patrons or those enjoying a coffee at </a:t>
            </a:r>
            <a:r>
              <a:rPr lang="en-US" baseline="0" dirty="0" err="1"/>
              <a:t>starbucks</a:t>
            </a:r>
            <a:r>
              <a:rPr lang="en-US" baseline="0" dirty="0"/>
              <a:t> to discuss topics such as race. Starbucks even provided conversation starters (as you can see in the photo)/ some of these conversation starters include (I have eaten a meal with someone of a different race ___ times in the past year)</a:t>
            </a:r>
          </a:p>
          <a:p>
            <a:r>
              <a:rPr lang="en-US" b="1" baseline="0" dirty="0"/>
              <a:t>	ASK class: What may be particularly problematic about this diversity initiative?</a:t>
            </a:r>
          </a:p>
          <a:p>
            <a:r>
              <a:rPr lang="en-US" baseline="0" dirty="0"/>
              <a:t>		-encourages surface level discussions/ how can one discuss race in the time it takes to make your latte</a:t>
            </a:r>
          </a:p>
          <a:p>
            <a:r>
              <a:rPr lang="en-US" baseline="0" dirty="0"/>
              <a:t>Now let’s take a look at an even more recent commercial from </a:t>
            </a:r>
            <a:r>
              <a:rPr lang="en-US" b="1" baseline="0" dirty="0"/>
              <a:t>Pepsi (show commercial</a:t>
            </a:r>
            <a:r>
              <a:rPr lang="is-IS" b="1" baseline="0" dirty="0"/>
              <a:t>…ask class: why did this diversity effort fall short?)</a:t>
            </a:r>
          </a:p>
          <a:p>
            <a:r>
              <a:rPr lang="is-IS" b="1" baseline="0" dirty="0"/>
              <a:t>	</a:t>
            </a:r>
            <a:r>
              <a:rPr lang="en-US" b="1" baseline="0" dirty="0"/>
              <a:t>https://</a:t>
            </a:r>
            <a:r>
              <a:rPr lang="en-US" b="1" baseline="0" dirty="0" err="1"/>
              <a:t>www.youtube.com</a:t>
            </a:r>
            <a:r>
              <a:rPr lang="en-US" b="1" baseline="0" dirty="0"/>
              <a:t>/</a:t>
            </a:r>
            <a:r>
              <a:rPr lang="en-US" b="1" baseline="0" dirty="0" err="1"/>
              <a:t>watch?v</a:t>
            </a:r>
            <a:r>
              <a:rPr lang="en-US" b="1" baseline="0" dirty="0"/>
              <a:t>=dA5Yq1DLSmQ</a:t>
            </a:r>
          </a:p>
          <a:p>
            <a:r>
              <a:rPr lang="en-US" baseline="0" dirty="0"/>
              <a:t>	Pepsi stated that their intention was to bring together a contested relationship however what ended up happening is using an issue 	Black Lives Matter to sell sugar water </a:t>
            </a:r>
          </a:p>
        </p:txBody>
      </p:sp>
      <p:sp>
        <p:nvSpPr>
          <p:cNvPr id="4" name="Slide Number Placeholder 3"/>
          <p:cNvSpPr>
            <a:spLocks noGrp="1"/>
          </p:cNvSpPr>
          <p:nvPr>
            <p:ph type="sldNum" sz="quarter" idx="10"/>
          </p:nvPr>
        </p:nvSpPr>
        <p:spPr/>
        <p:txBody>
          <a:bodyPr/>
          <a:lstStyle/>
          <a:p>
            <a:fld id="{71964F4E-225A-A64E-8EB4-C13A9C4374DF}" type="slidenum">
              <a:rPr lang="en-US" smtClean="0"/>
              <a:t>5</a:t>
            </a:fld>
            <a:endParaRPr lang="en-US"/>
          </a:p>
        </p:txBody>
      </p:sp>
    </p:spTree>
    <p:extLst>
      <p:ext uri="{BB962C8B-B14F-4D97-AF65-F5344CB8AC3E}">
        <p14:creationId xmlns:p14="http://schemas.microsoft.com/office/powerpoint/2010/main" val="535688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Transition:</a:t>
            </a:r>
            <a:r>
              <a:rPr lang="en-US" sz="1200" b="1" kern="1200" baseline="0" dirty="0">
                <a:solidFill>
                  <a:schemeClr val="tx1"/>
                </a:solidFill>
                <a:effectLst/>
                <a:latin typeface="+mn-lt"/>
                <a:ea typeface="+mn-ea"/>
                <a:cs typeface="+mn-cs"/>
              </a:rPr>
              <a:t> Other diversity efforts that have received much less attention, yet are gaining traction in both for and non-for profit organizations are affinity groups.</a:t>
            </a:r>
          </a:p>
          <a:p>
            <a:r>
              <a:rPr lang="en-US" sz="1200" kern="1200" dirty="0">
                <a:solidFill>
                  <a:schemeClr val="tx1"/>
                </a:solidFill>
                <a:effectLst/>
                <a:latin typeface="+mn-lt"/>
                <a:ea typeface="+mn-ea"/>
                <a:cs typeface="+mn-cs"/>
              </a:rPr>
              <a:t>These groups can be</a:t>
            </a:r>
            <a:r>
              <a:rPr lang="en-US" sz="1200" kern="1200" baseline="0" dirty="0">
                <a:solidFill>
                  <a:schemeClr val="tx1"/>
                </a:solidFill>
                <a:effectLst/>
                <a:latin typeface="+mn-lt"/>
                <a:ea typeface="+mn-ea"/>
                <a:cs typeface="+mn-cs"/>
              </a:rPr>
              <a:t> </a:t>
            </a:r>
            <a:r>
              <a:rPr lang="en-US" sz="1200" b="1" kern="1200" baseline="0" dirty="0">
                <a:solidFill>
                  <a:schemeClr val="tx1"/>
                </a:solidFill>
                <a:effectLst/>
                <a:latin typeface="+mn-lt"/>
                <a:ea typeface="+mn-ea"/>
                <a:cs typeface="+mn-cs"/>
              </a:rPr>
              <a:t>race-based: </a:t>
            </a:r>
            <a:r>
              <a:rPr lang="en-US" sz="1200" kern="1200" baseline="0" dirty="0">
                <a:solidFill>
                  <a:schemeClr val="tx1"/>
                </a:solidFill>
                <a:effectLst/>
                <a:latin typeface="+mn-lt"/>
                <a:ea typeface="+mn-ea"/>
                <a:cs typeface="+mn-cs"/>
              </a:rPr>
              <a:t>black, biracial, American pacific islander, white, Latin/x</a:t>
            </a:r>
          </a:p>
          <a:p>
            <a:r>
              <a:rPr lang="en-US" sz="1200" b="1" kern="1200" baseline="0" dirty="0">
                <a:solidFill>
                  <a:schemeClr val="tx1"/>
                </a:solidFill>
                <a:effectLst/>
                <a:latin typeface="+mn-lt"/>
                <a:ea typeface="+mn-ea"/>
                <a:cs typeface="+mn-cs"/>
              </a:rPr>
              <a:t>Non race based</a:t>
            </a:r>
            <a:r>
              <a:rPr lang="en-US" sz="1200" kern="1200" baseline="0" dirty="0">
                <a:solidFill>
                  <a:schemeClr val="tx1"/>
                </a:solidFill>
                <a:effectLst/>
                <a:latin typeface="+mn-lt"/>
                <a:ea typeface="+mn-ea"/>
                <a:cs typeface="+mn-cs"/>
              </a:rPr>
              <a:t>: LGBTQ, Christian, atheist, parent, military members, etc.</a:t>
            </a:r>
          </a:p>
          <a:p>
            <a:r>
              <a:rPr lang="en-US" sz="1200" b="1" kern="1200" baseline="0" dirty="0">
                <a:solidFill>
                  <a:schemeClr val="tx1"/>
                </a:solidFill>
                <a:effectLst/>
                <a:latin typeface="+mn-lt"/>
                <a:ea typeface="+mn-ea"/>
                <a:cs typeface="+mn-cs"/>
              </a:rPr>
              <a:t>Homogeneous</a:t>
            </a:r>
            <a:r>
              <a:rPr lang="en-US" sz="1200" kern="1200" baseline="0" dirty="0">
                <a:solidFill>
                  <a:schemeClr val="tx1"/>
                </a:solidFill>
                <a:effectLst/>
                <a:latin typeface="+mn-lt"/>
                <a:ea typeface="+mn-ea"/>
                <a:cs typeface="+mn-cs"/>
              </a:rPr>
              <a:t>: all attendees must identify with the shared identity characteristic (for instance, if you are in a black affinity group, you cannot be in the group If you identify as white)</a:t>
            </a:r>
          </a:p>
          <a:p>
            <a:r>
              <a:rPr lang="en-US" sz="1200" b="1" kern="1200" baseline="0" dirty="0">
                <a:solidFill>
                  <a:schemeClr val="tx1"/>
                </a:solidFill>
                <a:effectLst/>
                <a:latin typeface="+mn-lt"/>
                <a:ea typeface="+mn-ea"/>
                <a:cs typeface="+mn-cs"/>
              </a:rPr>
              <a:t>Heterogeneous</a:t>
            </a:r>
            <a:r>
              <a:rPr lang="en-US" sz="1200" kern="1200" baseline="0" dirty="0">
                <a:solidFill>
                  <a:schemeClr val="tx1"/>
                </a:solidFill>
                <a:effectLst/>
                <a:latin typeface="+mn-lt"/>
                <a:ea typeface="+mn-ea"/>
                <a:cs typeface="+mn-cs"/>
              </a:rPr>
              <a:t>: inclusion of those with the shared identity characteristic in addition to allies (those who want to advocate for the identity being discussed</a:t>
            </a:r>
            <a:r>
              <a:rPr lang="is-IS" sz="1200" kern="1200" baseline="0" dirty="0">
                <a:solidFill>
                  <a:schemeClr val="tx1"/>
                </a:solidFill>
                <a:effectLst/>
                <a:latin typeface="+mn-lt"/>
                <a:ea typeface="+mn-ea"/>
                <a:cs typeface="+mn-cs"/>
              </a:rPr>
              <a:t>…not waning to learn from others</a:t>
            </a:r>
            <a:r>
              <a:rPr lang="en-US" sz="1200" kern="1200" baseline="0" dirty="0">
                <a:solidFill>
                  <a:schemeClr val="tx1"/>
                </a:solidFill>
                <a:effectLst/>
                <a:latin typeface="+mn-lt"/>
                <a:ea typeface="+mn-ea"/>
                <a:cs typeface="+mn-cs"/>
              </a:rPr>
              <a:t>)</a:t>
            </a:r>
          </a:p>
          <a:p>
            <a:r>
              <a:rPr lang="en-US" sz="1200" b="1" kern="1200" baseline="0" dirty="0">
                <a:solidFill>
                  <a:schemeClr val="tx1"/>
                </a:solidFill>
                <a:effectLst/>
                <a:latin typeface="+mn-lt"/>
                <a:ea typeface="+mn-ea"/>
                <a:cs typeface="+mn-cs"/>
              </a:rPr>
              <a:t>Emotional goal</a:t>
            </a:r>
            <a:r>
              <a:rPr lang="en-US" sz="1200" kern="1200" baseline="0" dirty="0">
                <a:solidFill>
                  <a:schemeClr val="tx1"/>
                </a:solidFill>
                <a:effectLst/>
                <a:latin typeface="+mn-lt"/>
                <a:ea typeface="+mn-ea"/>
                <a:cs typeface="+mn-cs"/>
              </a:rPr>
              <a:t>: affinity groups can be an emotional outlet on topics that are not readily discussed in the workplace</a:t>
            </a:r>
            <a:r>
              <a:rPr lang="is-IS" sz="1200" kern="1200" baseline="0" dirty="0">
                <a:solidFill>
                  <a:schemeClr val="tx1"/>
                </a:solidFill>
                <a:effectLst/>
                <a:latin typeface="+mn-lt"/>
                <a:ea typeface="+mn-ea"/>
                <a:cs typeface="+mn-cs"/>
              </a:rPr>
              <a:t>…I received on my student evals that a student was uncomfortable when I mentioned my wife in class (this comment was hurtful and to be quite honest, made me feel alone), having a group that may share those same experiences provides a level of comfort </a:t>
            </a:r>
          </a:p>
          <a:p>
            <a:r>
              <a:rPr lang="is-IS" sz="1200" b="1" kern="1200" baseline="0" dirty="0">
                <a:solidFill>
                  <a:schemeClr val="tx1"/>
                </a:solidFill>
                <a:effectLst/>
                <a:latin typeface="+mn-lt"/>
                <a:ea typeface="+mn-ea"/>
                <a:cs typeface="+mn-cs"/>
              </a:rPr>
              <a:t>Instrumental</a:t>
            </a:r>
            <a:r>
              <a:rPr lang="is-IS" sz="1200" kern="1200" baseline="0" dirty="0">
                <a:solidFill>
                  <a:schemeClr val="tx1"/>
                </a:solidFill>
                <a:effectLst/>
                <a:latin typeface="+mn-lt"/>
                <a:ea typeface="+mn-ea"/>
                <a:cs typeface="+mn-cs"/>
              </a:rPr>
              <a:t>: Instrumental goals align with a one of the conditions from the contact hypothesis which is that discussions should have the ability to extend beyond the immediate discussion</a:t>
            </a:r>
          </a:p>
          <a:p>
            <a:r>
              <a:rPr lang="is-IS" sz="1200" kern="1200" baseline="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for instance, if there was no same-sex benefits, those in the group should discuss strategies to take action </a:t>
            </a:r>
          </a:p>
          <a:p>
            <a:r>
              <a:rPr lang="en-US" sz="1200" kern="1200" baseline="0" dirty="0">
                <a:solidFill>
                  <a:schemeClr val="tx1"/>
                </a:solidFill>
                <a:effectLst/>
                <a:latin typeface="+mn-lt"/>
                <a:ea typeface="+mn-ea"/>
                <a:cs typeface="+mn-cs"/>
              </a:rPr>
              <a:t>	-instrumental can also mean resources (someone may not be familiar with resources available to them within the organization)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See two additional resources</a:t>
            </a:r>
            <a:r>
              <a:rPr lang="en-US" sz="1200" kern="1200" baseline="0" dirty="0">
                <a:solidFill>
                  <a:schemeClr val="tx1"/>
                </a:solidFill>
                <a:effectLst/>
                <a:latin typeface="+mn-lt"/>
                <a:ea typeface="+mn-ea"/>
                <a:cs typeface="+mn-cs"/>
              </a:rPr>
              <a:t> for instrumental purposes of affinity groups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Segal, J. A. (2013). Affinity group danger zones. </a:t>
            </a:r>
            <a:r>
              <a:rPr lang="en-US" sz="1200" i="1" kern="1200" dirty="0">
                <a:solidFill>
                  <a:schemeClr val="tx1"/>
                </a:solidFill>
                <a:effectLst/>
                <a:latin typeface="+mn-lt"/>
                <a:ea typeface="+mn-ea"/>
                <a:cs typeface="+mn-cs"/>
              </a:rPr>
              <a:t>HR Magazine, 58</a:t>
            </a:r>
            <a:r>
              <a:rPr lang="en-US" sz="1200" kern="1200" dirty="0">
                <a:solidFill>
                  <a:schemeClr val="tx1"/>
                </a:solidFill>
                <a:effectLst/>
                <a:latin typeface="+mn-lt"/>
                <a:ea typeface="+mn-ea"/>
                <a:cs typeface="+mn-cs"/>
              </a:rPr>
              <a:t>(9), 75-80.</a:t>
            </a:r>
          </a:p>
          <a:p>
            <a:r>
              <a:rPr lang="en-US" sz="1200" kern="1200" dirty="0">
                <a:solidFill>
                  <a:schemeClr val="tx1"/>
                </a:solidFill>
                <a:effectLst/>
                <a:latin typeface="+mn-lt"/>
                <a:ea typeface="+mn-ea"/>
                <a:cs typeface="+mn-cs"/>
              </a:rPr>
              <a:t>Segal, J. A. (2012, January 10). “Boys’ Club: The invisible affinity group.” </a:t>
            </a:r>
            <a:r>
              <a:rPr lang="en-US" sz="1200" i="1" kern="1200" dirty="0">
                <a:solidFill>
                  <a:schemeClr val="tx1"/>
                </a:solidFill>
                <a:effectLst/>
                <a:latin typeface="+mn-lt"/>
                <a:ea typeface="+mn-ea"/>
                <a:cs typeface="+mn-cs"/>
              </a:rPr>
              <a:t>Bloomberg Business</a:t>
            </a:r>
            <a:r>
              <a:rPr lang="en-US" sz="1200" kern="1200" dirty="0">
                <a:solidFill>
                  <a:schemeClr val="tx1"/>
                </a:solidFill>
                <a:effectLst/>
                <a:latin typeface="+mn-lt"/>
                <a:ea typeface="+mn-ea"/>
                <a:cs typeface="+mn-cs"/>
              </a:rPr>
              <a:t>. Retrieved from: </a:t>
            </a:r>
            <a:r>
              <a:rPr lang="en-US" sz="1200" u="sng" kern="1200" dirty="0">
                <a:solidFill>
                  <a:schemeClr val="tx1"/>
                </a:solidFill>
                <a:effectLst/>
                <a:latin typeface="+mn-lt"/>
                <a:ea typeface="+mn-ea"/>
                <a:cs typeface="+mn-cs"/>
                <a:hlinkClick r:id="rId3"/>
              </a:rPr>
              <a:t>http://www.bloomberg.com/bw/management/boys-clubs-the-invisible-affinity-groups-01102012.html</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6</a:t>
            </a:fld>
            <a:endParaRPr lang="en-US" dirty="0"/>
          </a:p>
        </p:txBody>
      </p:sp>
    </p:spTree>
    <p:extLst>
      <p:ext uri="{BB962C8B-B14F-4D97-AF65-F5344CB8AC3E}">
        <p14:creationId xmlns:p14="http://schemas.microsoft.com/office/powerpoint/2010/main" val="1643179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a:t>
            </a:r>
            <a:r>
              <a:rPr lang="en-US" dirty="0"/>
              <a:t>:</a:t>
            </a:r>
            <a:r>
              <a:rPr lang="en-US" baseline="0" dirty="0"/>
              <a:t> </a:t>
            </a:r>
            <a:r>
              <a:rPr lang="en-US" b="1" dirty="0"/>
              <a:t>Many organizations</a:t>
            </a:r>
            <a:r>
              <a:rPr lang="en-US" b="1" baseline="0" dirty="0"/>
              <a:t> lack the time/resources to provide affinity groups for all identities, which can create challenges when entering a space, you may not prioritize as an important element of your identity, yet it is the only one available.</a:t>
            </a:r>
          </a:p>
          <a:p>
            <a:endParaRPr lang="en-US" dirty="0"/>
          </a:p>
          <a:p>
            <a:r>
              <a:rPr lang="en-US" dirty="0"/>
              <a:t>Discussion Questions:</a:t>
            </a:r>
          </a:p>
          <a:p>
            <a:r>
              <a:rPr lang="en-US" dirty="0"/>
              <a:t>Why did you choose this group over your other social identities?</a:t>
            </a:r>
          </a:p>
          <a:p>
            <a:r>
              <a:rPr lang="en-US" dirty="0"/>
              <a:t>How does it make you feel when there are many people in the group?</a:t>
            </a:r>
          </a:p>
          <a:p>
            <a:r>
              <a:rPr lang="en-US" dirty="0"/>
              <a:t>How does it make you feel when there are few (or you are the only one?)</a:t>
            </a:r>
          </a:p>
          <a:p>
            <a:r>
              <a:rPr lang="en-US" dirty="0"/>
              <a:t>Was there a reluctance to attend the white affinity group?</a:t>
            </a:r>
          </a:p>
          <a:p>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7</a:t>
            </a:fld>
            <a:endParaRPr lang="en-US" dirty="0"/>
          </a:p>
        </p:txBody>
      </p:sp>
    </p:spTree>
    <p:extLst>
      <p:ext uri="{BB962C8B-B14F-4D97-AF65-F5344CB8AC3E}">
        <p14:creationId xmlns:p14="http://schemas.microsoft.com/office/powerpoint/2010/main" val="1474117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Transitions:</a:t>
            </a:r>
            <a:r>
              <a:rPr lang="en-US" b="1" baseline="0" dirty="0"/>
              <a:t> Affinity groups as we’ve seen are not without their challenges</a:t>
            </a:r>
          </a:p>
          <a:p>
            <a:r>
              <a:rPr lang="en-US" b="1" baseline="0" dirty="0"/>
              <a:t>	-discuss other challenges students foresee</a:t>
            </a:r>
            <a:endParaRPr lang="en-US" b="1" dirty="0"/>
          </a:p>
        </p:txBody>
      </p:sp>
      <p:sp>
        <p:nvSpPr>
          <p:cNvPr id="4" name="Slide Number Placeholder 3"/>
          <p:cNvSpPr>
            <a:spLocks noGrp="1"/>
          </p:cNvSpPr>
          <p:nvPr>
            <p:ph type="sldNum" sz="quarter" idx="10"/>
          </p:nvPr>
        </p:nvSpPr>
        <p:spPr/>
        <p:txBody>
          <a:bodyPr/>
          <a:lstStyle/>
          <a:p>
            <a:fld id="{71964F4E-225A-A64E-8EB4-C13A9C4374DF}" type="slidenum">
              <a:rPr lang="en-US" smtClean="0"/>
              <a:t>8</a:t>
            </a:fld>
            <a:endParaRPr lang="en-US" dirty="0"/>
          </a:p>
        </p:txBody>
      </p:sp>
    </p:spTree>
    <p:extLst>
      <p:ext uri="{BB962C8B-B14F-4D97-AF65-F5344CB8AC3E}">
        <p14:creationId xmlns:p14="http://schemas.microsoft.com/office/powerpoint/2010/main" val="912184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a:t>
            </a:r>
            <a:r>
              <a:rPr lang="en-US" b="1" baseline="0" dirty="0"/>
              <a:t> </a:t>
            </a:r>
            <a:r>
              <a:rPr lang="en-US" b="1" dirty="0"/>
              <a:t>In many organizations, there is a reluctance to ONE provide,</a:t>
            </a:r>
            <a:r>
              <a:rPr lang="en-US" b="1" baseline="0" dirty="0"/>
              <a:t> and TWO attend a white affinity group</a:t>
            </a:r>
            <a:r>
              <a:rPr lang="is-IS" b="1" baseline="0" dirty="0"/>
              <a:t>…this reluctance often stems from associating white affinity groups with what they are NOT...thus lets address those concerns right now.</a:t>
            </a:r>
          </a:p>
          <a:p>
            <a:r>
              <a:rPr lang="is-IS" b="1" baseline="0" dirty="0"/>
              <a:t>What a white affinity group is NOT: </a:t>
            </a:r>
            <a:r>
              <a:rPr lang="is-IS" b="0" baseline="0" dirty="0"/>
              <a:t>A white affinity group is not the KKK nor is it a white savior movement </a:t>
            </a:r>
          </a:p>
          <a:p>
            <a:r>
              <a:rPr lang="is-IS" b="1" baseline="0" dirty="0"/>
              <a:t>	-ASK CLASS: can anyone tell me what a white savior is?</a:t>
            </a:r>
          </a:p>
          <a:p>
            <a:r>
              <a:rPr lang="is-IS" b="1" baseline="0" dirty="0"/>
              <a:t>		-before you do, I want you to consider the following movie trailer (how does this represent a white savior and 		think of other movies that perpetuate this complex.</a:t>
            </a:r>
            <a:endParaRPr lang="en-US" b="1" dirty="0"/>
          </a:p>
          <a:p>
            <a:r>
              <a:rPr lang="en-US" b="1" dirty="0"/>
              <a:t>Reluctance</a:t>
            </a:r>
            <a:r>
              <a:rPr lang="en-US" dirty="0"/>
              <a:t>: may</a:t>
            </a:r>
            <a:r>
              <a:rPr lang="en-US" baseline="0" dirty="0"/>
              <a:t> believe it to be a KKK, neo </a:t>
            </a:r>
            <a:r>
              <a:rPr lang="en-US" baseline="0" dirty="0" err="1"/>
              <a:t>nazi</a:t>
            </a:r>
            <a:r>
              <a:rPr lang="en-US" baseline="0" dirty="0"/>
              <a:t>, white celebratory groups, may foster guilt</a:t>
            </a:r>
          </a:p>
          <a:p>
            <a:endParaRPr lang="en-US" baseline="0" dirty="0"/>
          </a:p>
          <a:p>
            <a:r>
              <a:rPr lang="en-US" b="1" baseline="0" dirty="0"/>
              <a:t>Reference for White savior complex</a:t>
            </a:r>
          </a:p>
          <a:p>
            <a:r>
              <a:rPr lang="en-US" baseline="0" dirty="0"/>
              <a:t>https://</a:t>
            </a:r>
            <a:r>
              <a:rPr lang="en-US" baseline="0" dirty="0" err="1"/>
              <a:t>www.theatlantic.com</a:t>
            </a:r>
            <a:r>
              <a:rPr lang="en-US" baseline="0" dirty="0"/>
              <a:t>/international/archive/2012/03/the-white-savior-industrial-complex/254843/</a:t>
            </a:r>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71964F4E-225A-A64E-8EB4-C13A9C4374DF}" type="slidenum">
              <a:rPr lang="en-US" smtClean="0"/>
              <a:t>9</a:t>
            </a:fld>
            <a:endParaRPr lang="en-US"/>
          </a:p>
        </p:txBody>
      </p:sp>
    </p:spTree>
    <p:extLst>
      <p:ext uri="{BB962C8B-B14F-4D97-AF65-F5344CB8AC3E}">
        <p14:creationId xmlns:p14="http://schemas.microsoft.com/office/powerpoint/2010/main" val="455635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Transition:</a:t>
            </a:r>
            <a:r>
              <a:rPr lang="en-US" b="1" baseline="0" dirty="0"/>
              <a:t> Now that we know what a white affinity groups is NOT, lets discuss what it is</a:t>
            </a:r>
            <a:endParaRPr lang="en-US" b="1"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Reluctance</a:t>
            </a:r>
            <a:r>
              <a:rPr lang="en-US" dirty="0"/>
              <a:t>: may</a:t>
            </a:r>
            <a:r>
              <a:rPr lang="en-US" baseline="0" dirty="0"/>
              <a:t> believe it to be a KKK, neo </a:t>
            </a:r>
            <a:r>
              <a:rPr lang="en-US" baseline="0" dirty="0" err="1"/>
              <a:t>nazi</a:t>
            </a:r>
            <a:r>
              <a:rPr lang="en-US" baseline="0" dirty="0"/>
              <a:t>, white celebratory groups, may foster guilt</a:t>
            </a:r>
            <a:endParaRPr lang="en-US" b="1" baseline="0" dirty="0"/>
          </a:p>
          <a:p>
            <a:r>
              <a:rPr lang="en-US" b="1" baseline="0" dirty="0"/>
              <a:t>Agenda of white affinity groups:</a:t>
            </a:r>
          </a:p>
          <a:p>
            <a:r>
              <a:rPr lang="en-US" baseline="0" dirty="0"/>
              <a:t>	-discuss a book on white privilege</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t>		e.g. “But that</a:t>
            </a:r>
            <a:r>
              <a:rPr lang="uk-UA" b="0" baseline="0" dirty="0"/>
              <a:t>’</a:t>
            </a:r>
            <a:r>
              <a:rPr lang="en-US" b="0" baseline="0" dirty="0"/>
              <a:t>s just good teaching” (Gloria Ladson billings) –cultural relevant pedagogy</a:t>
            </a:r>
          </a:p>
          <a:p>
            <a:r>
              <a:rPr lang="en-US" baseline="0" dirty="0"/>
              <a:t>	-watch a documentary and discuss</a:t>
            </a:r>
          </a:p>
          <a:p>
            <a:r>
              <a:rPr lang="en-US" baseline="0" dirty="0"/>
              <a:t>		e.g. ”white like me” (Tim Wise) or “The interrupters” (Cure Violence)</a:t>
            </a:r>
          </a:p>
          <a:p>
            <a:r>
              <a:rPr lang="en-US" baseline="0" dirty="0"/>
              <a:t>	-practice talking about race (AND making errors)</a:t>
            </a:r>
          </a:p>
          <a:p>
            <a:r>
              <a:rPr lang="en-US" b="0" baseline="0" dirty="0"/>
              <a:t>	-Avoid collaborating with institutional racism: </a:t>
            </a:r>
          </a:p>
          <a:p>
            <a:r>
              <a:rPr lang="en-US" b="0" baseline="0" dirty="0"/>
              <a:t>		e.g. National communication association (CA prohibiting funding for conference)</a:t>
            </a:r>
          </a:p>
          <a:p>
            <a:r>
              <a:rPr lang="en-US" b="1" baseline="0" dirty="0"/>
              <a:t>	</a:t>
            </a:r>
            <a:r>
              <a:rPr lang="en-US" b="0" baseline="0" dirty="0"/>
              <a:t>	e.g. Tommy Hilfiger (wearing clothes), voting for representatives who are racists because you like their economic policies </a:t>
            </a:r>
          </a:p>
          <a:p>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10</a:t>
            </a:fld>
            <a:endParaRPr lang="en-US"/>
          </a:p>
        </p:txBody>
      </p:sp>
    </p:spTree>
    <p:extLst>
      <p:ext uri="{BB962C8B-B14F-4D97-AF65-F5344CB8AC3E}">
        <p14:creationId xmlns:p14="http://schemas.microsoft.com/office/powerpoint/2010/main" val="549040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a:pPr/>
              <a:t>2/5/18</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a:t>2/5/18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a:t>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a:t>2/5/18</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a:t>2/5/18</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a:t>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a:t>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a:t>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a:t>2/5/18</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a:t>2/5/18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a:t>2/5/18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a:t>2/5/18</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bloomberg.com/bw/management/boys-clubs-the-invisible-affinity-groups-01102012.html" TargetMode="External"/><Relationship Id="rId2" Type="http://schemas.openxmlformats.org/officeDocument/2006/relationships/hyperlink" Target="https://www.theatlantic.com/international/archive/2012/03/the-white-savior-industrial-complex/25484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tiff"/><Relationship Id="rId4" Type="http://schemas.openxmlformats.org/officeDocument/2006/relationships/image" Target="../media/image3.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gA-5nLQCmW8" TargetMode="External"/><Relationship Id="rId7"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3698" y="2099731"/>
            <a:ext cx="10253274" cy="2677648"/>
          </a:xfrm>
        </p:spPr>
        <p:txBody>
          <a:bodyPr/>
          <a:lstStyle/>
          <a:p>
            <a:pPr algn="ctr"/>
            <a:r>
              <a:rPr lang="en-US" dirty="0"/>
              <a:t>White Affinity Groups: Fostering </a:t>
            </a:r>
            <a:r>
              <a:rPr lang="en-US" dirty="0" err="1"/>
              <a:t>Allyship</a:t>
            </a:r>
            <a:r>
              <a:rPr lang="en-US" dirty="0"/>
              <a:t> NOT Guilt</a:t>
            </a:r>
          </a:p>
        </p:txBody>
      </p:sp>
    </p:spTree>
    <p:extLst>
      <p:ext uri="{BB962C8B-B14F-4D97-AF65-F5344CB8AC3E}">
        <p14:creationId xmlns:p14="http://schemas.microsoft.com/office/powerpoint/2010/main" val="2037179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Affinity Groups Continued</a:t>
            </a:r>
          </a:p>
        </p:txBody>
      </p:sp>
      <p:sp>
        <p:nvSpPr>
          <p:cNvPr id="3" name="Content Placeholder 2"/>
          <p:cNvSpPr>
            <a:spLocks noGrp="1"/>
          </p:cNvSpPr>
          <p:nvPr>
            <p:ph idx="1"/>
          </p:nvPr>
        </p:nvSpPr>
        <p:spPr/>
        <p:txBody>
          <a:bodyPr>
            <a:normAutofit lnSpcReduction="10000"/>
          </a:bodyPr>
          <a:lstStyle/>
          <a:p>
            <a:r>
              <a:rPr lang="en-US" b="1"/>
              <a:t>Purpose</a:t>
            </a:r>
            <a:r>
              <a:rPr lang="en-US"/>
              <a:t>: Allyship NOT guilt </a:t>
            </a:r>
          </a:p>
          <a:p>
            <a:pPr lvl="1"/>
            <a:r>
              <a:rPr lang="en-US" b="1"/>
              <a:t>Allyship</a:t>
            </a:r>
            <a:r>
              <a:rPr lang="en-US"/>
              <a:t> is not an identity—it is a lifelong process of building relationships based on trust, consistency, and accountability with marginalized individuals and/or groups of people. </a:t>
            </a:r>
            <a:r>
              <a:rPr lang="en-US" b="1"/>
              <a:t>allyship</a:t>
            </a:r>
            <a:r>
              <a:rPr lang="en-US"/>
              <a:t> is not self-defined—our work and our efforts must be recognized by the people we seek to ally ourselves with (The Anti-Oppression Network).</a:t>
            </a:r>
          </a:p>
          <a:p>
            <a:r>
              <a:rPr lang="en-US" b="1"/>
              <a:t>Meeting Agenda:</a:t>
            </a:r>
          </a:p>
          <a:p>
            <a:pPr lvl="1"/>
            <a:r>
              <a:rPr lang="en-US"/>
              <a:t>Introductions, clarification of group norms, personal remarks/ experiences</a:t>
            </a:r>
            <a:endParaRPr lang="en-US" b="1"/>
          </a:p>
          <a:p>
            <a:r>
              <a:rPr lang="en-US" b="1"/>
              <a:t>Potential topics:</a:t>
            </a:r>
          </a:p>
          <a:p>
            <a:pPr lvl="1"/>
            <a:r>
              <a:rPr lang="en-US"/>
              <a:t>giving up privilege; avoiding collaboration with institutional racism; talking to family members about race; and mentoring for anti-racism</a:t>
            </a:r>
          </a:p>
          <a:p>
            <a:endParaRPr lang="en-US"/>
          </a:p>
        </p:txBody>
      </p:sp>
    </p:spTree>
    <p:extLst>
      <p:ext uri="{BB962C8B-B14F-4D97-AF65-F5344CB8AC3E}">
        <p14:creationId xmlns:p14="http://schemas.microsoft.com/office/powerpoint/2010/main" val="1509877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Benefits of White Affinity Groups</a:t>
            </a:r>
          </a:p>
        </p:txBody>
      </p:sp>
      <p:sp>
        <p:nvSpPr>
          <p:cNvPr id="3" name="Content Placeholder 2"/>
          <p:cNvSpPr>
            <a:spLocks noGrp="1"/>
          </p:cNvSpPr>
          <p:nvPr>
            <p:ph idx="1"/>
          </p:nvPr>
        </p:nvSpPr>
        <p:spPr/>
        <p:txBody>
          <a:bodyPr>
            <a:normAutofit lnSpcReduction="10000"/>
          </a:bodyPr>
          <a:lstStyle/>
          <a:p>
            <a:r>
              <a:rPr lang="en-US" dirty="0"/>
              <a:t>Michael, A., &amp; Conger, M. C. (2009). Becoming an anti-racist white ally: How a white affinity group can help. </a:t>
            </a:r>
            <a:r>
              <a:rPr lang="en-US" i="1" dirty="0"/>
              <a:t>Perspectives on Urban Education</a:t>
            </a:r>
            <a:r>
              <a:rPr lang="en-US" dirty="0"/>
              <a:t>, </a:t>
            </a:r>
            <a:r>
              <a:rPr lang="en-US" i="1" dirty="0"/>
              <a:t>1, </a:t>
            </a:r>
            <a:r>
              <a:rPr lang="en-US" dirty="0"/>
              <a:t>56-60.</a:t>
            </a:r>
          </a:p>
          <a:p>
            <a:r>
              <a:rPr lang="en-US" dirty="0"/>
              <a:t>1.) Provides a resource for white people</a:t>
            </a:r>
          </a:p>
          <a:p>
            <a:r>
              <a:rPr lang="en-US" dirty="0"/>
              <a:t>2.) Offering a 4</a:t>
            </a:r>
            <a:r>
              <a:rPr lang="en-US" baseline="30000" dirty="0"/>
              <a:t>th</a:t>
            </a:r>
            <a:r>
              <a:rPr lang="en-US" dirty="0"/>
              <a:t> path to Beverly Tatum’s various white identities:</a:t>
            </a:r>
          </a:p>
          <a:p>
            <a:pPr lvl="1"/>
            <a:r>
              <a:rPr lang="en-US" dirty="0"/>
              <a:t>1.) The overtly racist person</a:t>
            </a:r>
          </a:p>
          <a:p>
            <a:pPr lvl="1"/>
            <a:r>
              <a:rPr lang="en-US" dirty="0"/>
              <a:t>2.) The guilty white person</a:t>
            </a:r>
          </a:p>
          <a:p>
            <a:pPr lvl="1"/>
            <a:r>
              <a:rPr lang="en-US" dirty="0"/>
              <a:t>3.) The colorblind</a:t>
            </a:r>
          </a:p>
          <a:p>
            <a:pPr lvl="1"/>
            <a:r>
              <a:rPr lang="en-US" b="1" dirty="0"/>
              <a:t>**4.) White anti-racist ally </a:t>
            </a:r>
            <a:endParaRPr lang="en-US" dirty="0"/>
          </a:p>
          <a:p>
            <a:r>
              <a:rPr lang="en-US" dirty="0"/>
              <a:t>3.) Group is a symbol to people of color</a:t>
            </a:r>
          </a:p>
        </p:txBody>
      </p:sp>
    </p:spTree>
    <p:extLst>
      <p:ext uri="{BB962C8B-B14F-4D97-AF65-F5344CB8AC3E}">
        <p14:creationId xmlns:p14="http://schemas.microsoft.com/office/powerpoint/2010/main" val="984115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Affinity Group Norms</a:t>
            </a:r>
          </a:p>
        </p:txBody>
      </p:sp>
      <p:sp>
        <p:nvSpPr>
          <p:cNvPr id="3" name="Content Placeholder 2"/>
          <p:cNvSpPr>
            <a:spLocks noGrp="1"/>
          </p:cNvSpPr>
          <p:nvPr>
            <p:ph idx="1"/>
          </p:nvPr>
        </p:nvSpPr>
        <p:spPr>
          <a:xfrm>
            <a:off x="1154954" y="2351315"/>
            <a:ext cx="8825659" cy="4310742"/>
          </a:xfrm>
        </p:spPr>
        <p:txBody>
          <a:bodyPr>
            <a:normAutofit/>
          </a:bodyPr>
          <a:lstStyle/>
          <a:p>
            <a:r>
              <a:rPr lang="en-US"/>
              <a:t>Michael, A., &amp; Conger, M. C. (2009). Becoming an anti-racist white ally: How a white affinity group can help. </a:t>
            </a:r>
            <a:r>
              <a:rPr lang="en-US" i="1"/>
              <a:t>Perspectives on Urban Education</a:t>
            </a:r>
            <a:r>
              <a:rPr lang="en-US"/>
              <a:t>, </a:t>
            </a:r>
            <a:r>
              <a:rPr lang="en-US" i="1"/>
              <a:t>1, </a:t>
            </a:r>
            <a:r>
              <a:rPr lang="en-US"/>
              <a:t>56-60.</a:t>
            </a:r>
          </a:p>
          <a:p>
            <a:r>
              <a:rPr lang="en-US" b="1"/>
              <a:t>7 Norms of WSCR (White Students Confronting Racism)</a:t>
            </a:r>
          </a:p>
          <a:p>
            <a:r>
              <a:rPr lang="en-US"/>
              <a:t>1.) Respect confidentiality </a:t>
            </a:r>
          </a:p>
          <a:p>
            <a:r>
              <a:rPr lang="en-US"/>
              <a:t>2.) Speak from the “I” perspective</a:t>
            </a:r>
          </a:p>
          <a:p>
            <a:r>
              <a:rPr lang="en-US"/>
              <a:t>3.) Listen to each other</a:t>
            </a:r>
          </a:p>
          <a:p>
            <a:r>
              <a:rPr lang="en-US"/>
              <a:t>4.) Embrace discomfort</a:t>
            </a:r>
          </a:p>
          <a:p>
            <a:r>
              <a:rPr lang="en-US"/>
              <a:t>5.) Monitor your participation</a:t>
            </a:r>
          </a:p>
          <a:p>
            <a:r>
              <a:rPr lang="en-US"/>
              <a:t>6.) None of us are experts- be open, avoid judgment </a:t>
            </a:r>
          </a:p>
          <a:p>
            <a:r>
              <a:rPr lang="en-US"/>
              <a:t>7.) Focus on whiteness as a racial category</a:t>
            </a:r>
          </a:p>
        </p:txBody>
      </p:sp>
    </p:spTree>
    <p:extLst>
      <p:ext uri="{BB962C8B-B14F-4D97-AF65-F5344CB8AC3E}">
        <p14:creationId xmlns:p14="http://schemas.microsoft.com/office/powerpoint/2010/main" val="1371151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Discussion</a:t>
            </a:r>
          </a:p>
        </p:txBody>
      </p:sp>
      <p:sp>
        <p:nvSpPr>
          <p:cNvPr id="3" name="Content Placeholder 2"/>
          <p:cNvSpPr>
            <a:spLocks noGrp="1"/>
          </p:cNvSpPr>
          <p:nvPr>
            <p:ph idx="1"/>
          </p:nvPr>
        </p:nvSpPr>
        <p:spPr/>
        <p:txBody>
          <a:bodyPr>
            <a:normAutofit/>
          </a:bodyPr>
          <a:lstStyle/>
          <a:p>
            <a:r>
              <a:rPr lang="en-US" sz="2000"/>
              <a:t>Are you willing to start or join a white affinity group? Why or why not?</a:t>
            </a:r>
          </a:p>
          <a:p>
            <a:r>
              <a:rPr lang="en-US" sz="2000"/>
              <a:t>What challenges do you foresee in starting a white affinity group at Cal Poly?</a:t>
            </a:r>
          </a:p>
        </p:txBody>
      </p:sp>
    </p:spTree>
    <p:extLst>
      <p:ext uri="{BB962C8B-B14F-4D97-AF65-F5344CB8AC3E}">
        <p14:creationId xmlns:p14="http://schemas.microsoft.com/office/powerpoint/2010/main" val="1040525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Thank you</a:t>
            </a:r>
          </a:p>
        </p:txBody>
      </p:sp>
      <p:sp>
        <p:nvSpPr>
          <p:cNvPr id="3" name="Content Placeholder 2"/>
          <p:cNvSpPr>
            <a:spLocks noGrp="1"/>
          </p:cNvSpPr>
          <p:nvPr>
            <p:ph idx="1"/>
          </p:nvPr>
        </p:nvSpPr>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t>Include your name on the sign-up sheet if you want a copy of this presentation</a:t>
            </a:r>
          </a:p>
          <a:p>
            <a:pPr marL="0" marR="0" lvl="0" indent="0" algn="ctr" defTabSz="914400" eaLnBrk="1" fontAlgn="auto" latinLnBrk="0" hangingPunct="1">
              <a:lnSpc>
                <a:spcPct val="100000"/>
              </a:lnSpc>
              <a:spcBef>
                <a:spcPts val="0"/>
              </a:spcBef>
              <a:spcAft>
                <a:spcPts val="0"/>
              </a:spcAft>
              <a:buClrTx/>
              <a:buSzTx/>
              <a:buFontTx/>
              <a:buNone/>
              <a:tabLst/>
              <a:defRPr/>
            </a:pPr>
            <a:endParaRPr lang="en-US"/>
          </a:p>
          <a:p>
            <a:pPr marL="0" marR="0" lvl="0" indent="0" algn="ctr" defTabSz="914400" eaLnBrk="1" fontAlgn="auto" latinLnBrk="0" hangingPunct="1">
              <a:lnSpc>
                <a:spcPct val="100000"/>
              </a:lnSpc>
              <a:spcBef>
                <a:spcPts val="0"/>
              </a:spcBef>
              <a:spcAft>
                <a:spcPts val="0"/>
              </a:spcAft>
              <a:buClrTx/>
              <a:buSzTx/>
              <a:buFontTx/>
              <a:buNone/>
              <a:tabLst/>
              <a:defRPr/>
            </a:pPr>
            <a:endParaRPr lang="en-US"/>
          </a:p>
          <a:p>
            <a:pPr marL="0" marR="0" lvl="0" indent="0" algn="ctr" defTabSz="914400" eaLnBrk="1" fontAlgn="auto" latinLnBrk="0" hangingPunct="1">
              <a:lnSpc>
                <a:spcPct val="100000"/>
              </a:lnSpc>
              <a:spcBef>
                <a:spcPts val="0"/>
              </a:spcBef>
              <a:spcAft>
                <a:spcPts val="0"/>
              </a:spcAft>
              <a:buClrTx/>
              <a:buSzTx/>
              <a:buFontTx/>
              <a:buNone/>
              <a:tabLst/>
              <a:defRPr/>
            </a:pPr>
            <a:endParaRPr lang="en-US"/>
          </a:p>
          <a:p>
            <a:pPr marL="0" marR="0" lvl="0" indent="0" algn="ctr" defTabSz="914400" eaLnBrk="1" fontAlgn="auto" latinLnBrk="0" hangingPunct="1">
              <a:lnSpc>
                <a:spcPct val="100000"/>
              </a:lnSpc>
              <a:spcBef>
                <a:spcPts val="0"/>
              </a:spcBef>
              <a:spcAft>
                <a:spcPts val="0"/>
              </a:spcAft>
              <a:buClrTx/>
              <a:buSzTx/>
              <a:buFontTx/>
              <a:buNone/>
              <a:tabLst/>
              <a:defRPr/>
            </a:pPr>
            <a:endParaRPr lang="en-US"/>
          </a:p>
          <a:p>
            <a:pPr marL="0" marR="0" lvl="0" indent="0" algn="ctr" defTabSz="914400" eaLnBrk="1" fontAlgn="auto" latinLnBrk="0" hangingPunct="1">
              <a:lnSpc>
                <a:spcPct val="100000"/>
              </a:lnSpc>
              <a:spcBef>
                <a:spcPts val="0"/>
              </a:spcBef>
              <a:spcAft>
                <a:spcPts val="0"/>
              </a:spcAft>
              <a:buClrTx/>
              <a:buSzTx/>
              <a:buFontTx/>
              <a:buNone/>
              <a:tabLst/>
              <a:defRPr/>
            </a:pPr>
            <a:endParaRPr lang="en-US"/>
          </a:p>
          <a:p>
            <a:pPr marL="0" marR="0" lvl="0" indent="0" algn="ctr" defTabSz="914400" eaLnBrk="1" fontAlgn="auto" latinLnBrk="0" hangingPunct="1">
              <a:lnSpc>
                <a:spcPct val="100000"/>
              </a:lnSpc>
              <a:spcBef>
                <a:spcPts val="0"/>
              </a:spcBef>
              <a:spcAft>
                <a:spcPts val="0"/>
              </a:spcAft>
              <a:buClrTx/>
              <a:buSzTx/>
              <a:buFontTx/>
              <a:buNone/>
              <a:tabLst/>
              <a:defRPr/>
            </a:pPr>
            <a:r>
              <a:rPr lang="en-US" b="1"/>
              <a:t>TAKE ACTION!</a:t>
            </a:r>
          </a:p>
        </p:txBody>
      </p:sp>
    </p:spTree>
    <p:extLst>
      <p:ext uri="{BB962C8B-B14F-4D97-AF65-F5344CB8AC3E}">
        <p14:creationId xmlns:p14="http://schemas.microsoft.com/office/powerpoint/2010/main" val="1095601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a:bodyPr>
          <a:lstStyle/>
          <a:p>
            <a:r>
              <a:rPr lang="en-US" dirty="0"/>
              <a:t>Cole, T. (2012, March 21). The white savior industrial complex. </a:t>
            </a:r>
            <a:r>
              <a:rPr lang="en-US" i="1" dirty="0"/>
              <a:t>The Atlantic</a:t>
            </a:r>
            <a:r>
              <a:rPr lang="en-US" dirty="0"/>
              <a:t>. Retrieved from </a:t>
            </a:r>
            <a:r>
              <a:rPr lang="en-US" dirty="0">
                <a:hlinkClick r:id="rId2"/>
              </a:rPr>
              <a:t>https://www.theatlantic.com/international/archive/2012/03/the-white-savior-industrial-complex/254843/</a:t>
            </a:r>
            <a:endParaRPr lang="en-US" dirty="0"/>
          </a:p>
          <a:p>
            <a:r>
              <a:rPr lang="en-US" dirty="0"/>
              <a:t>Michael, A., &amp; Conger, M. C. (2009). Becoming an anti-racist white ally: How a white affinity group can help. </a:t>
            </a:r>
            <a:r>
              <a:rPr lang="en-US" i="1" dirty="0"/>
              <a:t>Perspectives on Urban Education</a:t>
            </a:r>
            <a:r>
              <a:rPr lang="en-US" dirty="0"/>
              <a:t>, </a:t>
            </a:r>
            <a:r>
              <a:rPr lang="en-US" i="1" dirty="0"/>
              <a:t>1, </a:t>
            </a:r>
            <a:r>
              <a:rPr lang="en-US" dirty="0"/>
              <a:t>56-60.</a:t>
            </a:r>
          </a:p>
          <a:p>
            <a:r>
              <a:rPr lang="en-US" dirty="0">
                <a:solidFill>
                  <a:schemeClr val="tx1"/>
                </a:solidFill>
              </a:rPr>
              <a:t>Segal, J. A. (2013). Affinity group danger zones. </a:t>
            </a:r>
            <a:r>
              <a:rPr lang="en-US" i="1" dirty="0">
                <a:solidFill>
                  <a:schemeClr val="tx1"/>
                </a:solidFill>
              </a:rPr>
              <a:t>HR Magazine, 58</a:t>
            </a:r>
            <a:r>
              <a:rPr lang="en-US" dirty="0">
                <a:solidFill>
                  <a:schemeClr val="tx1"/>
                </a:solidFill>
              </a:rPr>
              <a:t>(9), 75-80.</a:t>
            </a:r>
          </a:p>
          <a:p>
            <a:r>
              <a:rPr lang="en-US" dirty="0">
                <a:solidFill>
                  <a:schemeClr val="tx1"/>
                </a:solidFill>
              </a:rPr>
              <a:t>Segal, J. A. (2012, January 10). “Boys’ Club: The invisible affinity group.” </a:t>
            </a:r>
            <a:r>
              <a:rPr lang="en-US" i="1" dirty="0">
                <a:solidFill>
                  <a:schemeClr val="tx1"/>
                </a:solidFill>
              </a:rPr>
              <a:t>Bloomberg Business</a:t>
            </a:r>
            <a:r>
              <a:rPr lang="en-US" dirty="0">
                <a:solidFill>
                  <a:schemeClr val="tx1"/>
                </a:solidFill>
              </a:rPr>
              <a:t>. Retrieved from: </a:t>
            </a:r>
            <a:r>
              <a:rPr lang="en-US" u="sng" dirty="0">
                <a:solidFill>
                  <a:schemeClr val="tx1"/>
                </a:solidFill>
                <a:hlinkClick r:id="rId3"/>
              </a:rPr>
              <a:t>http://www.bloomberg.com/bw/management/boys-clubs-the-invisible-affinity-groups-01102012.html</a:t>
            </a:r>
            <a:endParaRPr lang="en-US" dirty="0">
              <a:solidFill>
                <a:schemeClr val="tx1"/>
              </a:solidFill>
            </a:endParaRPr>
          </a:p>
          <a:p>
            <a:endParaRPr lang="en-US" dirty="0"/>
          </a:p>
          <a:p>
            <a:endParaRPr lang="en-US" dirty="0"/>
          </a:p>
        </p:txBody>
      </p:sp>
    </p:spTree>
    <p:extLst>
      <p:ext uri="{BB962C8B-B14F-4D97-AF65-F5344CB8AC3E}">
        <p14:creationId xmlns:p14="http://schemas.microsoft.com/office/powerpoint/2010/main" val="1037300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1154954" y="2394857"/>
            <a:ext cx="8825659" cy="4310743"/>
          </a:xfrm>
        </p:spPr>
        <p:txBody>
          <a:bodyPr>
            <a:normAutofit/>
          </a:bodyPr>
          <a:lstStyle/>
          <a:p>
            <a:r>
              <a:rPr lang="en-US" dirty="0"/>
              <a:t>Classroom Norms</a:t>
            </a:r>
          </a:p>
          <a:p>
            <a:r>
              <a:rPr lang="en-US" dirty="0"/>
              <a:t>Affinity Groups </a:t>
            </a:r>
          </a:p>
          <a:p>
            <a:pPr lvl="1"/>
            <a:r>
              <a:rPr lang="en-US" dirty="0"/>
              <a:t>Definition</a:t>
            </a:r>
          </a:p>
          <a:p>
            <a:pPr lvl="1"/>
            <a:r>
              <a:rPr lang="en-US" dirty="0"/>
              <a:t>Types</a:t>
            </a:r>
          </a:p>
          <a:p>
            <a:pPr lvl="1"/>
            <a:r>
              <a:rPr lang="en-US" dirty="0"/>
              <a:t>Goals</a:t>
            </a:r>
          </a:p>
          <a:p>
            <a:r>
              <a:rPr lang="en-US" dirty="0"/>
              <a:t>White Affinity Groups</a:t>
            </a:r>
          </a:p>
          <a:p>
            <a:pPr lvl="1"/>
            <a:r>
              <a:rPr lang="en-US" dirty="0"/>
              <a:t>What they are NOT</a:t>
            </a:r>
          </a:p>
          <a:p>
            <a:pPr lvl="1"/>
            <a:r>
              <a:rPr lang="en-US" dirty="0"/>
              <a:t>Challenges</a:t>
            </a:r>
          </a:p>
          <a:p>
            <a:pPr lvl="1"/>
            <a:r>
              <a:rPr lang="en-US" dirty="0"/>
              <a:t>Benefits</a:t>
            </a:r>
          </a:p>
          <a:p>
            <a:pPr lvl="1"/>
            <a:r>
              <a:rPr lang="en-US" dirty="0"/>
              <a:t>Group Norms</a:t>
            </a:r>
          </a:p>
          <a:p>
            <a:r>
              <a:rPr lang="en-US" dirty="0"/>
              <a:t>Discussion</a:t>
            </a:r>
          </a:p>
          <a:p>
            <a:pPr lvl="1"/>
            <a:endParaRPr lang="en-US" dirty="0"/>
          </a:p>
        </p:txBody>
      </p:sp>
    </p:spTree>
    <p:extLst>
      <p:ext uri="{BB962C8B-B14F-4D97-AF65-F5344CB8AC3E}">
        <p14:creationId xmlns:p14="http://schemas.microsoft.com/office/powerpoint/2010/main" val="363243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Classroom Norms</a:t>
            </a:r>
          </a:p>
        </p:txBody>
      </p:sp>
      <p:sp>
        <p:nvSpPr>
          <p:cNvPr id="3" name="Content Placeholder 2"/>
          <p:cNvSpPr>
            <a:spLocks noGrp="1"/>
          </p:cNvSpPr>
          <p:nvPr>
            <p:ph idx="1"/>
          </p:nvPr>
        </p:nvSpPr>
        <p:spPr/>
        <p:txBody>
          <a:bodyPr/>
          <a:lstStyle/>
          <a:p>
            <a:r>
              <a:rPr lang="en-US" dirty="0"/>
              <a:t>Avoid walking on egg shells </a:t>
            </a:r>
          </a:p>
          <a:p>
            <a:r>
              <a:rPr lang="en-US" dirty="0"/>
              <a:t>Be respectful of one another</a:t>
            </a:r>
          </a:p>
          <a:p>
            <a:pPr lvl="1"/>
            <a:r>
              <a:rPr lang="en-US" dirty="0"/>
              <a:t>Judgment free zone (varying entry points)</a:t>
            </a:r>
          </a:p>
          <a:p>
            <a:r>
              <a:rPr lang="en-US" dirty="0"/>
              <a:t>Embrace discomfort </a:t>
            </a:r>
          </a:p>
          <a:p>
            <a:r>
              <a:rPr lang="en-US" dirty="0"/>
              <a:t>Take action </a:t>
            </a:r>
          </a:p>
        </p:txBody>
      </p:sp>
    </p:spTree>
    <p:extLst>
      <p:ext uri="{BB962C8B-B14F-4D97-AF65-F5344CB8AC3E}">
        <p14:creationId xmlns:p14="http://schemas.microsoft.com/office/powerpoint/2010/main" val="1065874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Markers</a:t>
            </a:r>
          </a:p>
        </p:txBody>
      </p:sp>
      <p:sp>
        <p:nvSpPr>
          <p:cNvPr id="3" name="Content Placeholder 2"/>
          <p:cNvSpPr>
            <a:spLocks noGrp="1"/>
          </p:cNvSpPr>
          <p:nvPr>
            <p:ph idx="1"/>
          </p:nvPr>
        </p:nvSpPr>
        <p:spPr/>
        <p:txBody>
          <a:bodyPr>
            <a:normAutofit/>
          </a:bodyPr>
          <a:lstStyle/>
          <a:p>
            <a:r>
              <a:rPr lang="en-US" sz="2200" dirty="0"/>
              <a:t>Please take a minute to write down </a:t>
            </a:r>
            <a:r>
              <a:rPr lang="en-US" sz="2200" b="1" u="sng" dirty="0"/>
              <a:t>3</a:t>
            </a:r>
            <a:r>
              <a:rPr lang="en-US" sz="2200" dirty="0"/>
              <a:t> words that best describe your identity </a:t>
            </a:r>
          </a:p>
        </p:txBody>
      </p:sp>
    </p:spTree>
    <p:extLst>
      <p:ext uri="{BB962C8B-B14F-4D97-AF65-F5344CB8AC3E}">
        <p14:creationId xmlns:p14="http://schemas.microsoft.com/office/powerpoint/2010/main" val="776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Organizational Diversity Efforts</a:t>
            </a:r>
          </a:p>
        </p:txBody>
      </p:sp>
      <p:pic>
        <p:nvPicPr>
          <p:cNvPr id="6" name="Content Placeholder 5" descr="Picture of a person holding a Starbucks cup with the phrase &quot;race together&quot; above the logo" title="Picture of a person holding a Starbucks cup with the phrase &quot;race together&quot; above the logo"/>
          <p:cNvPicPr>
            <a:picLocks noGrp="1" noChangeAspect="1"/>
          </p:cNvPicPr>
          <p:nvPr>
            <p:ph idx="1"/>
          </p:nvPr>
        </p:nvPicPr>
        <p:blipFill>
          <a:blip r:embed="rId3"/>
          <a:stretch>
            <a:fillRect/>
          </a:stretch>
        </p:blipFill>
        <p:spPr>
          <a:xfrm>
            <a:off x="3175000" y="2670627"/>
            <a:ext cx="3492500" cy="2324100"/>
          </a:xfrm>
        </p:spPr>
      </p:pic>
      <p:pic>
        <p:nvPicPr>
          <p:cNvPr id="4" name="Picture 3" descr="Picture of a woman taking Starbucks to police officers on duty." title="Picture of a woman taking Starbucks to police officers on duty."/>
          <p:cNvPicPr>
            <a:picLocks noChangeAspect="1"/>
          </p:cNvPicPr>
          <p:nvPr/>
        </p:nvPicPr>
        <p:blipFill>
          <a:blip r:embed="rId4"/>
          <a:stretch>
            <a:fillRect/>
          </a:stretch>
        </p:blipFill>
        <p:spPr>
          <a:xfrm>
            <a:off x="7455243" y="2830286"/>
            <a:ext cx="3909441" cy="3013527"/>
          </a:xfrm>
          <a:prstGeom prst="rect">
            <a:avLst/>
          </a:prstGeom>
        </p:spPr>
      </p:pic>
      <p:pic>
        <p:nvPicPr>
          <p:cNvPr id="7" name="Picture 6" descr="Picture of a list of conversation-starter questions printed out by Starbucks. Called &quot;Your Race Relations Reality Check&quot; #racetogether" title="Picture of a list of conversation-starter questions printed out by Starbucks. Called &quot;Your Race Relations Reality Check&quot;"/>
          <p:cNvPicPr>
            <a:picLocks noChangeAspect="1"/>
          </p:cNvPicPr>
          <p:nvPr/>
        </p:nvPicPr>
        <p:blipFill>
          <a:blip r:embed="rId5"/>
          <a:stretch>
            <a:fillRect/>
          </a:stretch>
        </p:blipFill>
        <p:spPr>
          <a:xfrm>
            <a:off x="394608" y="2354741"/>
            <a:ext cx="2391228" cy="4251072"/>
          </a:xfrm>
          <a:prstGeom prst="rect">
            <a:avLst/>
          </a:prstGeom>
        </p:spPr>
      </p:pic>
    </p:spTree>
    <p:extLst>
      <p:ext uri="{BB962C8B-B14F-4D97-AF65-F5344CB8AC3E}">
        <p14:creationId xmlns:p14="http://schemas.microsoft.com/office/powerpoint/2010/main" val="126527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Affinity Groups</a:t>
            </a:r>
          </a:p>
        </p:txBody>
      </p:sp>
      <p:sp>
        <p:nvSpPr>
          <p:cNvPr id="3" name="Content Placeholder 2"/>
          <p:cNvSpPr>
            <a:spLocks noGrp="1"/>
          </p:cNvSpPr>
          <p:nvPr>
            <p:ph idx="1"/>
          </p:nvPr>
        </p:nvSpPr>
        <p:spPr>
          <a:xfrm>
            <a:off x="1154954" y="2603499"/>
            <a:ext cx="10797560" cy="4058557"/>
          </a:xfrm>
        </p:spPr>
        <p:txBody>
          <a:bodyPr>
            <a:noAutofit/>
          </a:bodyPr>
          <a:lstStyle/>
          <a:p>
            <a:r>
              <a:rPr lang="en-US" b="1"/>
              <a:t>Affinity groups </a:t>
            </a:r>
            <a:r>
              <a:rPr lang="en-US"/>
              <a:t>consist of individuals or employees sharing a common characteristic, trait, or interest discussing issues of shared identity (Segal, 2013).</a:t>
            </a:r>
          </a:p>
          <a:p>
            <a:r>
              <a:rPr lang="en-US" b="1"/>
              <a:t>Types</a:t>
            </a:r>
            <a:r>
              <a:rPr lang="en-US"/>
              <a:t>: Racial or Nonracial </a:t>
            </a:r>
          </a:p>
          <a:p>
            <a:pPr lvl="1"/>
            <a:r>
              <a:rPr lang="en-US" sz="1800"/>
              <a:t>Homogeneous </a:t>
            </a:r>
          </a:p>
          <a:p>
            <a:pPr lvl="1"/>
            <a:r>
              <a:rPr lang="en-US" sz="1800"/>
              <a:t>Heterogeneous  </a:t>
            </a:r>
          </a:p>
          <a:p>
            <a:r>
              <a:rPr lang="en-US" b="1"/>
              <a:t>Goals</a:t>
            </a:r>
            <a:r>
              <a:rPr lang="en-US"/>
              <a:t>:</a:t>
            </a:r>
          </a:p>
          <a:p>
            <a:pPr lvl="1"/>
            <a:r>
              <a:rPr lang="en-US" sz="1800"/>
              <a:t>Descriptive (emotion)</a:t>
            </a:r>
          </a:p>
          <a:p>
            <a:pPr lvl="1"/>
            <a:r>
              <a:rPr lang="en-US" sz="1800"/>
              <a:t>Instrumental (actions)</a:t>
            </a:r>
          </a:p>
          <a:p>
            <a:endParaRPr lang="en-US"/>
          </a:p>
        </p:txBody>
      </p:sp>
    </p:spTree>
    <p:extLst>
      <p:ext uri="{BB962C8B-B14F-4D97-AF65-F5344CB8AC3E}">
        <p14:creationId xmlns:p14="http://schemas.microsoft.com/office/powerpoint/2010/main" val="1884203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 Poly Affinity Groups</a:t>
            </a:r>
          </a:p>
        </p:txBody>
      </p:sp>
      <p:sp>
        <p:nvSpPr>
          <p:cNvPr id="3" name="Content Placeholder 2"/>
          <p:cNvSpPr>
            <a:spLocks noGrp="1"/>
          </p:cNvSpPr>
          <p:nvPr>
            <p:ph idx="1"/>
          </p:nvPr>
        </p:nvSpPr>
        <p:spPr/>
        <p:txBody>
          <a:bodyPr/>
          <a:lstStyle/>
          <a:p>
            <a:r>
              <a:rPr lang="en-US" dirty="0"/>
              <a:t>Reference your 3 identity markers reported earlier </a:t>
            </a:r>
          </a:p>
          <a:p>
            <a:r>
              <a:rPr lang="en-US" dirty="0"/>
              <a:t>Cal Poly is giving you the opportunity to attend an affinity group on campus during class (once a month) however you can only choose one affinity group (one identity) to attend. </a:t>
            </a:r>
          </a:p>
          <a:p>
            <a:r>
              <a:rPr lang="en-US" dirty="0"/>
              <a:t>What identity would you choose?</a:t>
            </a:r>
          </a:p>
          <a:p>
            <a:pPr lvl="1"/>
            <a:r>
              <a:rPr lang="en-US" dirty="0"/>
              <a:t>Was it difficult to select only one?</a:t>
            </a:r>
          </a:p>
          <a:p>
            <a:endParaRPr lang="en-US" dirty="0"/>
          </a:p>
        </p:txBody>
      </p:sp>
    </p:spTree>
    <p:extLst>
      <p:ext uri="{BB962C8B-B14F-4D97-AF65-F5344CB8AC3E}">
        <p14:creationId xmlns:p14="http://schemas.microsoft.com/office/powerpoint/2010/main" val="1173497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 of Affinity Groups</a:t>
            </a:r>
          </a:p>
        </p:txBody>
      </p:sp>
      <p:sp>
        <p:nvSpPr>
          <p:cNvPr id="3" name="Content Placeholder 2"/>
          <p:cNvSpPr>
            <a:spLocks noGrp="1"/>
          </p:cNvSpPr>
          <p:nvPr>
            <p:ph idx="1"/>
          </p:nvPr>
        </p:nvSpPr>
        <p:spPr/>
        <p:txBody>
          <a:bodyPr/>
          <a:lstStyle/>
          <a:p>
            <a:r>
              <a:rPr lang="en-US" dirty="0"/>
              <a:t>Not offered during the work day</a:t>
            </a:r>
          </a:p>
          <a:p>
            <a:r>
              <a:rPr lang="en-US" dirty="0"/>
              <a:t>Difficult to select ONE to attend</a:t>
            </a:r>
          </a:p>
          <a:p>
            <a:r>
              <a:rPr lang="en-US" dirty="0"/>
              <a:t>Not enough members to identify as a group </a:t>
            </a:r>
          </a:p>
          <a:p>
            <a:r>
              <a:rPr lang="en-US" dirty="0"/>
              <a:t>Avoid having multiple statuses in one affinity group space</a:t>
            </a:r>
          </a:p>
          <a:p>
            <a:r>
              <a:rPr lang="en-US" dirty="0"/>
              <a:t>Need to have a skilled facilitator to guide discussions</a:t>
            </a:r>
          </a:p>
          <a:p>
            <a:r>
              <a:rPr lang="en-US" dirty="0"/>
              <a:t>Intersectionality </a:t>
            </a:r>
          </a:p>
          <a:p>
            <a:r>
              <a:rPr lang="en-US" dirty="0"/>
              <a:t>Perceptions that White affinity groups = guilt </a:t>
            </a:r>
          </a:p>
        </p:txBody>
      </p:sp>
    </p:spTree>
    <p:extLst>
      <p:ext uri="{BB962C8B-B14F-4D97-AF65-F5344CB8AC3E}">
        <p14:creationId xmlns:p14="http://schemas.microsoft.com/office/powerpoint/2010/main" val="1604353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White Affinity Groups</a:t>
            </a:r>
          </a:p>
        </p:txBody>
      </p:sp>
      <p:sp>
        <p:nvSpPr>
          <p:cNvPr id="3" name="Content Placeholder 2"/>
          <p:cNvSpPr>
            <a:spLocks noGrp="1"/>
          </p:cNvSpPr>
          <p:nvPr>
            <p:ph idx="1"/>
          </p:nvPr>
        </p:nvSpPr>
        <p:spPr>
          <a:xfrm>
            <a:off x="1154954" y="2407556"/>
            <a:ext cx="8825659" cy="4080329"/>
          </a:xfrm>
        </p:spPr>
        <p:txBody>
          <a:bodyPr>
            <a:normAutofit/>
          </a:bodyPr>
          <a:lstStyle/>
          <a:p>
            <a:r>
              <a:rPr lang="en-US" sz="2200" dirty="0"/>
              <a:t>What white affinity groups are NOT</a:t>
            </a:r>
          </a:p>
          <a:p>
            <a:pPr lvl="1"/>
            <a:r>
              <a:rPr lang="en-US" sz="2200" dirty="0">
                <a:hlinkClick r:id="rId3"/>
              </a:rPr>
              <a:t>https://www.youtube.com/watch?v=gA-5nLQCmW8</a:t>
            </a:r>
            <a:endParaRPr lang="en-US" sz="2200" dirty="0"/>
          </a:p>
          <a:p>
            <a:endParaRPr lang="en-US" sz="2200" dirty="0"/>
          </a:p>
          <a:p>
            <a:endParaRPr lang="en-US" dirty="0"/>
          </a:p>
        </p:txBody>
      </p:sp>
      <p:pic>
        <p:nvPicPr>
          <p:cNvPr id="4" name="Picture 3" title="Movie poster for &quot;Dangerous Minds&quot; with Michelle Pfeiffer -- picture is crossed out."/>
          <p:cNvPicPr>
            <a:picLocks noChangeAspect="1"/>
          </p:cNvPicPr>
          <p:nvPr/>
        </p:nvPicPr>
        <p:blipFill>
          <a:blip r:embed="rId4"/>
          <a:stretch>
            <a:fillRect/>
          </a:stretch>
        </p:blipFill>
        <p:spPr>
          <a:xfrm>
            <a:off x="9013371" y="4010618"/>
            <a:ext cx="2685144" cy="2673210"/>
          </a:xfrm>
          <a:prstGeom prst="rect">
            <a:avLst/>
          </a:prstGeom>
        </p:spPr>
      </p:pic>
      <p:pic>
        <p:nvPicPr>
          <p:cNvPr id="6" name="Picture 5" descr="Movie poster for &quot;McFarland USA&quot; with Kevin Costner -- picture is crossed out" title="Movie poster for &quot;McFarland USA&quot; with Kevin Costner -- picture is crossed out"/>
          <p:cNvPicPr>
            <a:picLocks noChangeAspect="1"/>
          </p:cNvPicPr>
          <p:nvPr/>
        </p:nvPicPr>
        <p:blipFill>
          <a:blip r:embed="rId5"/>
          <a:stretch>
            <a:fillRect/>
          </a:stretch>
        </p:blipFill>
        <p:spPr>
          <a:xfrm>
            <a:off x="169777" y="3712029"/>
            <a:ext cx="1970354" cy="2960914"/>
          </a:xfrm>
          <a:prstGeom prst="rect">
            <a:avLst/>
          </a:prstGeom>
        </p:spPr>
      </p:pic>
      <p:pic>
        <p:nvPicPr>
          <p:cNvPr id="7" name="Picture 6" descr="Movie poster of &quot;The Blind Side&quot; with Sandra Bullock -- picture is crossed out" title="Movie poster of &quot;The Blind Side&quot; with Sandra Bullock -- picture is crossed out"/>
          <p:cNvPicPr>
            <a:picLocks noChangeAspect="1"/>
          </p:cNvPicPr>
          <p:nvPr/>
        </p:nvPicPr>
        <p:blipFill>
          <a:blip r:embed="rId6"/>
          <a:stretch>
            <a:fillRect/>
          </a:stretch>
        </p:blipFill>
        <p:spPr>
          <a:xfrm>
            <a:off x="2473098" y="4444091"/>
            <a:ext cx="2032000" cy="2032000"/>
          </a:xfrm>
          <a:prstGeom prst="rect">
            <a:avLst/>
          </a:prstGeom>
        </p:spPr>
      </p:pic>
      <p:pic>
        <p:nvPicPr>
          <p:cNvPr id="8" name="Picture 7" descr="Picture of a White pride rally with confederate flags flying -- picture is crossed out" title="Picture of a White pride rally with confederate flags flying -- picture is crossed out"/>
          <p:cNvPicPr>
            <a:picLocks noChangeAspect="1"/>
          </p:cNvPicPr>
          <p:nvPr/>
        </p:nvPicPr>
        <p:blipFill>
          <a:blip r:embed="rId7"/>
          <a:stretch>
            <a:fillRect/>
          </a:stretch>
        </p:blipFill>
        <p:spPr>
          <a:xfrm>
            <a:off x="5501744" y="4635882"/>
            <a:ext cx="2943604" cy="1648418"/>
          </a:xfrm>
          <a:prstGeom prst="rect">
            <a:avLst/>
          </a:prstGeom>
        </p:spPr>
      </p:pic>
      <p:cxnSp>
        <p:nvCxnSpPr>
          <p:cNvPr id="10" name="Straight Connector 9"/>
          <p:cNvCxnSpPr/>
          <p:nvPr/>
        </p:nvCxnSpPr>
        <p:spPr>
          <a:xfrm>
            <a:off x="158308" y="3722915"/>
            <a:ext cx="2314790" cy="313508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503921" y="4223657"/>
            <a:ext cx="2032000" cy="26343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103944" y="4223657"/>
            <a:ext cx="3341404" cy="24601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5567783" y="4010618"/>
            <a:ext cx="2574731" cy="27602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2170954" y="4223657"/>
            <a:ext cx="2602052" cy="26343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69777" y="3712029"/>
            <a:ext cx="2085799" cy="278674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909187" y="352697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860971" y="4010618"/>
            <a:ext cx="3048000" cy="27602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8776286" y="3712029"/>
            <a:ext cx="3216973" cy="305888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8095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1966</TotalTime>
  <Words>1502</Words>
  <Application>Microsoft Macintosh PowerPoint</Application>
  <PresentationFormat>Widescreen</PresentationFormat>
  <Paragraphs>162</Paragraphs>
  <Slides>15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 3</vt:lpstr>
      <vt:lpstr>Ion Boardroom</vt:lpstr>
      <vt:lpstr>White Affinity Groups: Fostering Allyship NOT Guilt</vt:lpstr>
      <vt:lpstr>Agenda</vt:lpstr>
      <vt:lpstr>Classroom Norms</vt:lpstr>
      <vt:lpstr>Identity Markers</vt:lpstr>
      <vt:lpstr>Organizational Diversity Efforts</vt:lpstr>
      <vt:lpstr>Affinity Groups</vt:lpstr>
      <vt:lpstr>Cal Poly Affinity Groups</vt:lpstr>
      <vt:lpstr>Challenges of Affinity Groups</vt:lpstr>
      <vt:lpstr>White Affinity Groups</vt:lpstr>
      <vt:lpstr>White Affinity Groups Continued</vt:lpstr>
      <vt:lpstr>Benefits of White Affinity Groups</vt:lpstr>
      <vt:lpstr>White Affinity Group Norms</vt:lpstr>
      <vt:lpstr>Discussion</vt:lpstr>
      <vt:lpstr>Thank you</vt:lpstr>
      <vt:lpstr>References</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Affinity Groups: Fostering Allyship not Guilt</dc:title>
  <dc:creator>Megan M. Lambertz-Berndt</dc:creator>
  <cp:lastModifiedBy>Jennifer Teramoto Pedrotti</cp:lastModifiedBy>
  <cp:revision>44</cp:revision>
  <dcterms:created xsi:type="dcterms:W3CDTF">2017-01-26T03:09:38Z</dcterms:created>
  <dcterms:modified xsi:type="dcterms:W3CDTF">2018-02-05T23:16:34Z</dcterms:modified>
</cp:coreProperties>
</file>