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Lst>
  <p:sldSz cx="43891200" cy="32918400"/>
  <p:notesSz cx="7004050" cy="9283700"/>
  <p:defaultTextStyle>
    <a:defPPr>
      <a:defRPr lang="en-US"/>
    </a:defPPr>
    <a:lvl1pPr algn="l" rtl="0" fontAlgn="base">
      <a:spcBef>
        <a:spcPct val="0"/>
      </a:spcBef>
      <a:spcAft>
        <a:spcPct val="0"/>
      </a:spcAft>
      <a:defRPr sz="3200" kern="1200">
        <a:solidFill>
          <a:schemeClr val="tx1"/>
        </a:solidFill>
        <a:latin typeface="Arial" charset="0"/>
        <a:ea typeface="+mn-ea"/>
        <a:cs typeface="+mn-cs"/>
      </a:defRPr>
    </a:lvl1pPr>
    <a:lvl2pPr marL="457200" algn="l" rtl="0" fontAlgn="base">
      <a:spcBef>
        <a:spcPct val="0"/>
      </a:spcBef>
      <a:spcAft>
        <a:spcPct val="0"/>
      </a:spcAft>
      <a:defRPr sz="3200" kern="1200">
        <a:solidFill>
          <a:schemeClr val="tx1"/>
        </a:solidFill>
        <a:latin typeface="Arial" charset="0"/>
        <a:ea typeface="+mn-ea"/>
        <a:cs typeface="+mn-cs"/>
      </a:defRPr>
    </a:lvl2pPr>
    <a:lvl3pPr marL="914400" algn="l" rtl="0" fontAlgn="base">
      <a:spcBef>
        <a:spcPct val="0"/>
      </a:spcBef>
      <a:spcAft>
        <a:spcPct val="0"/>
      </a:spcAft>
      <a:defRPr sz="3200" kern="1200">
        <a:solidFill>
          <a:schemeClr val="tx1"/>
        </a:solidFill>
        <a:latin typeface="Arial" charset="0"/>
        <a:ea typeface="+mn-ea"/>
        <a:cs typeface="+mn-cs"/>
      </a:defRPr>
    </a:lvl3pPr>
    <a:lvl4pPr marL="1371600" algn="l" rtl="0" fontAlgn="base">
      <a:spcBef>
        <a:spcPct val="0"/>
      </a:spcBef>
      <a:spcAft>
        <a:spcPct val="0"/>
      </a:spcAft>
      <a:defRPr sz="3200" kern="1200">
        <a:solidFill>
          <a:schemeClr val="tx1"/>
        </a:solidFill>
        <a:latin typeface="Arial" charset="0"/>
        <a:ea typeface="+mn-ea"/>
        <a:cs typeface="+mn-cs"/>
      </a:defRPr>
    </a:lvl4pPr>
    <a:lvl5pPr marL="1828800" algn="l" rtl="0" fontAlgn="base">
      <a:spcBef>
        <a:spcPct val="0"/>
      </a:spcBef>
      <a:spcAft>
        <a:spcPct val="0"/>
      </a:spcAft>
      <a:defRPr sz="3200" kern="1200">
        <a:solidFill>
          <a:schemeClr val="tx1"/>
        </a:solidFill>
        <a:latin typeface="Arial" charset="0"/>
        <a:ea typeface="+mn-ea"/>
        <a:cs typeface="+mn-cs"/>
      </a:defRPr>
    </a:lvl5pPr>
    <a:lvl6pPr marL="2286000" algn="l" defTabSz="914400" rtl="0" eaLnBrk="1" latinLnBrk="0" hangingPunct="1">
      <a:defRPr sz="3200" kern="1200">
        <a:solidFill>
          <a:schemeClr val="tx1"/>
        </a:solidFill>
        <a:latin typeface="Arial" charset="0"/>
        <a:ea typeface="+mn-ea"/>
        <a:cs typeface="+mn-cs"/>
      </a:defRPr>
    </a:lvl6pPr>
    <a:lvl7pPr marL="2743200" algn="l" defTabSz="914400" rtl="0" eaLnBrk="1" latinLnBrk="0" hangingPunct="1">
      <a:defRPr sz="3200" kern="1200">
        <a:solidFill>
          <a:schemeClr val="tx1"/>
        </a:solidFill>
        <a:latin typeface="Arial" charset="0"/>
        <a:ea typeface="+mn-ea"/>
        <a:cs typeface="+mn-cs"/>
      </a:defRPr>
    </a:lvl7pPr>
    <a:lvl8pPr marL="3200400" algn="l" defTabSz="914400" rtl="0" eaLnBrk="1" latinLnBrk="0" hangingPunct="1">
      <a:defRPr sz="3200" kern="1200">
        <a:solidFill>
          <a:schemeClr val="tx1"/>
        </a:solidFill>
        <a:latin typeface="Arial" charset="0"/>
        <a:ea typeface="+mn-ea"/>
        <a:cs typeface="+mn-cs"/>
      </a:defRPr>
    </a:lvl8pPr>
    <a:lvl9pPr marL="3657600" algn="l" defTabSz="914400" rtl="0" eaLnBrk="1" latinLnBrk="0" hangingPunct="1">
      <a:defRPr sz="3200"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10368">
          <p15:clr>
            <a:srgbClr val="A4A3A4"/>
          </p15:clr>
        </p15:guide>
        <p15:guide id="2" pos="13824">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AEAEA"/>
    <a:srgbClr val="FFFFFF"/>
    <a:srgbClr val="006699"/>
    <a:srgbClr val="CCECFF"/>
    <a:srgbClr val="F8F8F8"/>
    <a:srgbClr val="003A74"/>
    <a:srgbClr val="FFFF66"/>
    <a:srgbClr val="366EA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5660" autoAdjust="0"/>
    <p:restoredTop sz="94676" autoAdjust="0"/>
  </p:normalViewPr>
  <p:slideViewPr>
    <p:cSldViewPr>
      <p:cViewPr>
        <p:scale>
          <a:sx n="30" d="100"/>
          <a:sy n="30" d="100"/>
        </p:scale>
        <p:origin x="1314" y="-468"/>
      </p:cViewPr>
      <p:guideLst>
        <p:guide orient="horz" pos="10368"/>
        <p:guide pos="13824"/>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4" name="Instructions"/>
          <p:cNvSpPr/>
          <p:nvPr userDrawn="1"/>
        </p:nvSpPr>
        <p:spPr>
          <a:xfrm>
            <a:off x="-10515600" y="0"/>
            <a:ext cx="9601200" cy="329184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71421" tIns="171421" rIns="171421" bIns="171421" rtlCol="0" anchor="t"/>
          <a:lstStyle>
            <a:defPPr>
              <a:defRPr lang="en-US"/>
            </a:defPPr>
            <a:lvl1pPr marL="0" algn="l" defTabSz="3686861" rtl="0" eaLnBrk="1" latinLnBrk="0" hangingPunct="1">
              <a:defRPr sz="7258" kern="1200">
                <a:solidFill>
                  <a:schemeClr val="lt1"/>
                </a:solidFill>
                <a:latin typeface="+mn-lt"/>
                <a:ea typeface="+mn-ea"/>
                <a:cs typeface="+mn-cs"/>
              </a:defRPr>
            </a:lvl1pPr>
            <a:lvl2pPr marL="1843430" algn="l" defTabSz="3686861" rtl="0" eaLnBrk="1" latinLnBrk="0" hangingPunct="1">
              <a:defRPr sz="7258" kern="1200">
                <a:solidFill>
                  <a:schemeClr val="lt1"/>
                </a:solidFill>
                <a:latin typeface="+mn-lt"/>
                <a:ea typeface="+mn-ea"/>
                <a:cs typeface="+mn-cs"/>
              </a:defRPr>
            </a:lvl2pPr>
            <a:lvl3pPr marL="3686861" algn="l" defTabSz="3686861" rtl="0" eaLnBrk="1" latinLnBrk="0" hangingPunct="1">
              <a:defRPr sz="7258" kern="1200">
                <a:solidFill>
                  <a:schemeClr val="lt1"/>
                </a:solidFill>
                <a:latin typeface="+mn-lt"/>
                <a:ea typeface="+mn-ea"/>
                <a:cs typeface="+mn-cs"/>
              </a:defRPr>
            </a:lvl3pPr>
            <a:lvl4pPr marL="5530291" algn="l" defTabSz="3686861" rtl="0" eaLnBrk="1" latinLnBrk="0" hangingPunct="1">
              <a:defRPr sz="7258" kern="1200">
                <a:solidFill>
                  <a:schemeClr val="lt1"/>
                </a:solidFill>
                <a:latin typeface="+mn-lt"/>
                <a:ea typeface="+mn-ea"/>
                <a:cs typeface="+mn-cs"/>
              </a:defRPr>
            </a:lvl4pPr>
            <a:lvl5pPr marL="7373722" algn="l" defTabSz="3686861" rtl="0" eaLnBrk="1" latinLnBrk="0" hangingPunct="1">
              <a:defRPr sz="7258" kern="1200">
                <a:solidFill>
                  <a:schemeClr val="lt1"/>
                </a:solidFill>
                <a:latin typeface="+mn-lt"/>
                <a:ea typeface="+mn-ea"/>
                <a:cs typeface="+mn-cs"/>
              </a:defRPr>
            </a:lvl5pPr>
            <a:lvl6pPr marL="9217152" algn="l" defTabSz="3686861" rtl="0" eaLnBrk="1" latinLnBrk="0" hangingPunct="1">
              <a:defRPr sz="7258" kern="1200">
                <a:solidFill>
                  <a:schemeClr val="lt1"/>
                </a:solidFill>
                <a:latin typeface="+mn-lt"/>
                <a:ea typeface="+mn-ea"/>
                <a:cs typeface="+mn-cs"/>
              </a:defRPr>
            </a:lvl6pPr>
            <a:lvl7pPr marL="11060582" algn="l" defTabSz="3686861" rtl="0" eaLnBrk="1" latinLnBrk="0" hangingPunct="1">
              <a:defRPr sz="7258" kern="1200">
                <a:solidFill>
                  <a:schemeClr val="lt1"/>
                </a:solidFill>
                <a:latin typeface="+mn-lt"/>
                <a:ea typeface="+mn-ea"/>
                <a:cs typeface="+mn-cs"/>
              </a:defRPr>
            </a:lvl7pPr>
            <a:lvl8pPr marL="12904013" algn="l" defTabSz="3686861" rtl="0" eaLnBrk="1" latinLnBrk="0" hangingPunct="1">
              <a:defRPr sz="7258" kern="1200">
                <a:solidFill>
                  <a:schemeClr val="lt1"/>
                </a:solidFill>
                <a:latin typeface="+mn-lt"/>
                <a:ea typeface="+mn-ea"/>
                <a:cs typeface="+mn-cs"/>
              </a:defRPr>
            </a:lvl8pPr>
            <a:lvl9pPr marL="14747443" algn="l" defTabSz="3686861" rtl="0" eaLnBrk="1" latinLnBrk="0" hangingPunct="1">
              <a:defRPr sz="7258" kern="1200">
                <a:solidFill>
                  <a:schemeClr val="lt1"/>
                </a:solidFill>
                <a:latin typeface="+mn-lt"/>
                <a:ea typeface="+mn-ea"/>
                <a:cs typeface="+mn-cs"/>
              </a:defRPr>
            </a:lvl9pPr>
          </a:lstStyle>
          <a:p>
            <a:pPr lvl="0">
              <a:spcBef>
                <a:spcPts val="0"/>
              </a:spcBef>
              <a:spcAft>
                <a:spcPts val="1800"/>
              </a:spcAft>
            </a:pPr>
            <a:r>
              <a:rPr lang="en-US" sz="7200" dirty="0">
                <a:solidFill>
                  <a:srgbClr val="7F7F7F"/>
                </a:solidFill>
                <a:latin typeface="Calibri" pitchFamily="34" charset="0"/>
                <a:cs typeface="Calibri" panose="020F0502020204030204" pitchFamily="34" charset="0"/>
              </a:rPr>
              <a:t>Poster Print Size:</a:t>
            </a:r>
            <a:endParaRPr sz="7200" dirty="0">
              <a:solidFill>
                <a:srgbClr val="7F7F7F"/>
              </a:solidFill>
              <a:latin typeface="Calibri" pitchFamily="34" charset="0"/>
              <a:cs typeface="Calibri" panose="020F0502020204030204" pitchFamily="34" charset="0"/>
            </a:endParaRPr>
          </a:p>
          <a:p>
            <a:pPr lvl="0">
              <a:spcBef>
                <a:spcPts val="0"/>
              </a:spcBef>
              <a:spcAft>
                <a:spcPts val="1800"/>
              </a:spcAft>
            </a:pPr>
            <a:r>
              <a:rPr lang="en-US" sz="4900" dirty="0">
                <a:solidFill>
                  <a:srgbClr val="7F7F7F"/>
                </a:solidFill>
                <a:latin typeface="Calibri" pitchFamily="34" charset="0"/>
                <a:cs typeface="Calibri" panose="020F0502020204030204" pitchFamily="34" charset="0"/>
              </a:rPr>
              <a:t>This poster template is 36” high by 48” wide. It can be used to print any poster with a 3:4 aspect ratio.</a:t>
            </a:r>
          </a:p>
          <a:p>
            <a:pPr lvl="0">
              <a:spcBef>
                <a:spcPts val="0"/>
              </a:spcBef>
              <a:spcAft>
                <a:spcPts val="1800"/>
              </a:spcAft>
            </a:pPr>
            <a:r>
              <a:rPr lang="en-US" sz="7200" dirty="0">
                <a:solidFill>
                  <a:srgbClr val="7F7F7F"/>
                </a:solidFill>
                <a:latin typeface="Calibri" pitchFamily="34" charset="0"/>
                <a:cs typeface="Calibri" panose="020F0502020204030204" pitchFamily="34" charset="0"/>
              </a:rPr>
              <a:t>Placeholders</a:t>
            </a:r>
            <a:r>
              <a:rPr sz="7200" dirty="0">
                <a:solidFill>
                  <a:srgbClr val="7F7F7F"/>
                </a:solidFill>
                <a:latin typeface="Calibri" pitchFamily="34" charset="0"/>
                <a:cs typeface="Calibri" panose="020F0502020204030204" pitchFamily="34" charset="0"/>
              </a:rPr>
              <a:t>:</a:t>
            </a:r>
          </a:p>
          <a:p>
            <a:pPr lvl="0">
              <a:spcBef>
                <a:spcPts val="0"/>
              </a:spcBef>
              <a:spcAft>
                <a:spcPts val="1800"/>
              </a:spcAft>
            </a:pPr>
            <a:r>
              <a:rPr sz="4900" dirty="0">
                <a:solidFill>
                  <a:srgbClr val="7F7F7F"/>
                </a:solidFill>
                <a:latin typeface="Calibri" pitchFamily="34" charset="0"/>
                <a:cs typeface="Calibri" panose="020F0502020204030204" pitchFamily="34" charset="0"/>
              </a:rPr>
              <a:t>The </a:t>
            </a:r>
            <a:r>
              <a:rPr lang="en-US" sz="4900" dirty="0">
                <a:solidFill>
                  <a:srgbClr val="7F7F7F"/>
                </a:solidFill>
                <a:latin typeface="Calibri" pitchFamily="34" charset="0"/>
                <a:cs typeface="Calibri" panose="020F0502020204030204" pitchFamily="34" charset="0"/>
              </a:rPr>
              <a:t>various elements included</a:t>
            </a:r>
            <a:r>
              <a:rPr sz="4900" dirty="0">
                <a:solidFill>
                  <a:srgbClr val="7F7F7F"/>
                </a:solidFill>
                <a:latin typeface="Calibri" pitchFamily="34" charset="0"/>
                <a:cs typeface="Calibri" panose="020F0502020204030204" pitchFamily="34" charset="0"/>
              </a:rPr>
              <a:t> in this </a:t>
            </a:r>
            <a:r>
              <a:rPr lang="en-US" sz="4900" dirty="0">
                <a:solidFill>
                  <a:srgbClr val="7F7F7F"/>
                </a:solidFill>
                <a:latin typeface="Calibri" pitchFamily="34" charset="0"/>
                <a:cs typeface="Calibri" panose="020F0502020204030204" pitchFamily="34" charset="0"/>
              </a:rPr>
              <a:t>poster are ones</a:t>
            </a:r>
            <a:r>
              <a:rPr lang="en-US" sz="4900" baseline="0" dirty="0">
                <a:solidFill>
                  <a:srgbClr val="7F7F7F"/>
                </a:solidFill>
                <a:latin typeface="Calibri" pitchFamily="34" charset="0"/>
                <a:cs typeface="Calibri" panose="020F0502020204030204" pitchFamily="34" charset="0"/>
              </a:rPr>
              <a:t> we often see in medical, research, and scientific posters.</a:t>
            </a:r>
            <a:r>
              <a:rPr sz="4900" dirty="0">
                <a:solidFill>
                  <a:srgbClr val="7F7F7F"/>
                </a:solidFill>
                <a:latin typeface="Calibri" pitchFamily="34" charset="0"/>
                <a:cs typeface="Calibri" panose="020F0502020204030204" pitchFamily="34" charset="0"/>
              </a:rPr>
              <a:t> </a:t>
            </a:r>
            <a:r>
              <a:rPr lang="en-US" sz="4900" dirty="0">
                <a:solidFill>
                  <a:srgbClr val="7F7F7F"/>
                </a:solidFill>
                <a:latin typeface="Calibri" pitchFamily="34" charset="0"/>
                <a:cs typeface="Calibri" panose="020F0502020204030204" pitchFamily="34" charset="0"/>
              </a:rPr>
              <a:t>Feel</a:t>
            </a:r>
            <a:r>
              <a:rPr lang="en-US" sz="4900" baseline="0" dirty="0">
                <a:solidFill>
                  <a:srgbClr val="7F7F7F"/>
                </a:solidFill>
                <a:latin typeface="Calibri" pitchFamily="34" charset="0"/>
                <a:cs typeface="Calibri" panose="020F0502020204030204" pitchFamily="34" charset="0"/>
              </a:rPr>
              <a:t> free to edit, move,  add, and delete items, or change the layout to suit your needs. Always check with your conference organizer for specific requirements.</a:t>
            </a:r>
          </a:p>
          <a:p>
            <a:pPr lvl="0">
              <a:spcBef>
                <a:spcPts val="0"/>
              </a:spcBef>
              <a:spcAft>
                <a:spcPts val="1800"/>
              </a:spcAft>
            </a:pPr>
            <a:r>
              <a:rPr lang="en-US" sz="7200" dirty="0">
                <a:solidFill>
                  <a:srgbClr val="7F7F7F"/>
                </a:solidFill>
                <a:latin typeface="Calibri" pitchFamily="34" charset="0"/>
                <a:cs typeface="Calibri" panose="020F0502020204030204" pitchFamily="34" charset="0"/>
              </a:rPr>
              <a:t>Image</a:t>
            </a:r>
            <a:r>
              <a:rPr lang="en-US" sz="7200" baseline="0" dirty="0">
                <a:solidFill>
                  <a:srgbClr val="7F7F7F"/>
                </a:solidFill>
                <a:latin typeface="Calibri" pitchFamily="34" charset="0"/>
                <a:cs typeface="Calibri" panose="020F0502020204030204" pitchFamily="34" charset="0"/>
              </a:rPr>
              <a:t> Quality</a:t>
            </a:r>
            <a:r>
              <a:rPr lang="en-US" sz="7200" dirty="0">
                <a:solidFill>
                  <a:srgbClr val="7F7F7F"/>
                </a:solidFill>
                <a:latin typeface="Calibri" pitchFamily="34" charset="0"/>
                <a:cs typeface="Calibri" panose="020F0502020204030204" pitchFamily="34" charset="0"/>
              </a:rPr>
              <a:t>:</a:t>
            </a:r>
          </a:p>
          <a:p>
            <a:pPr lvl="0">
              <a:spcBef>
                <a:spcPts val="0"/>
              </a:spcBef>
              <a:spcAft>
                <a:spcPts val="1800"/>
              </a:spcAft>
            </a:pPr>
            <a:r>
              <a:rPr lang="en-US" sz="4900" dirty="0">
                <a:solidFill>
                  <a:srgbClr val="7F7F7F"/>
                </a:solidFill>
                <a:latin typeface="Calibri" pitchFamily="34" charset="0"/>
                <a:cs typeface="Calibri" panose="020F0502020204030204" pitchFamily="34" charset="0"/>
              </a:rPr>
              <a:t>You can place digital photos or logo art in your poster file by selecting the </a:t>
            </a:r>
            <a:r>
              <a:rPr lang="en-US" sz="4900" b="1" dirty="0">
                <a:solidFill>
                  <a:srgbClr val="7F7F7F"/>
                </a:solidFill>
                <a:latin typeface="Calibri" pitchFamily="34" charset="0"/>
                <a:cs typeface="Calibri" panose="020F0502020204030204" pitchFamily="34" charset="0"/>
              </a:rPr>
              <a:t>Insert, Picture</a:t>
            </a:r>
            <a:r>
              <a:rPr lang="en-US" sz="4900" dirty="0">
                <a:solidFill>
                  <a:srgbClr val="7F7F7F"/>
                </a:solidFill>
                <a:latin typeface="Calibri" pitchFamily="34" charset="0"/>
                <a:cs typeface="Calibri" panose="020F0502020204030204" pitchFamily="34" charset="0"/>
              </a:rPr>
              <a:t> command, or by using standard copy &amp; paste. For best results, all graphic elements should be at least </a:t>
            </a:r>
            <a:r>
              <a:rPr lang="en-US" sz="4900" b="1" dirty="0">
                <a:solidFill>
                  <a:srgbClr val="7F7F7F"/>
                </a:solidFill>
                <a:latin typeface="Calibri" pitchFamily="34" charset="0"/>
                <a:cs typeface="Calibri" panose="020F0502020204030204" pitchFamily="34" charset="0"/>
              </a:rPr>
              <a:t>150-200 pixels per inch in their final printed size</a:t>
            </a:r>
            <a:r>
              <a:rPr lang="en-US" sz="4900" dirty="0">
                <a:solidFill>
                  <a:srgbClr val="7F7F7F"/>
                </a:solidFill>
                <a:latin typeface="Calibri" pitchFamily="34" charset="0"/>
                <a:cs typeface="Calibri" panose="020F0502020204030204" pitchFamily="34" charset="0"/>
              </a:rPr>
              <a:t>. For instance, a 1600 x 1200 pixel</a:t>
            </a:r>
            <a:r>
              <a:rPr lang="en-US" sz="4900" baseline="0" dirty="0">
                <a:solidFill>
                  <a:srgbClr val="7F7F7F"/>
                </a:solidFill>
                <a:latin typeface="Calibri" pitchFamily="34" charset="0"/>
                <a:cs typeface="Calibri" panose="020F0502020204030204" pitchFamily="34" charset="0"/>
              </a:rPr>
              <a:t> photo will usually look fine up to </a:t>
            </a:r>
            <a:r>
              <a:rPr lang="en-US" sz="4900" dirty="0">
                <a:solidFill>
                  <a:srgbClr val="7F7F7F"/>
                </a:solidFill>
                <a:latin typeface="Calibri" pitchFamily="34" charset="0"/>
                <a:cs typeface="Calibri" panose="020F0502020204030204" pitchFamily="34" charset="0"/>
              </a:rPr>
              <a:t>8“-10” wide on your printed poster.</a:t>
            </a:r>
          </a:p>
          <a:p>
            <a:pPr lvl="0">
              <a:spcBef>
                <a:spcPts val="0"/>
              </a:spcBef>
              <a:spcAft>
                <a:spcPts val="1800"/>
              </a:spcAft>
            </a:pPr>
            <a:r>
              <a:rPr lang="en-US" sz="4900" dirty="0">
                <a:solidFill>
                  <a:srgbClr val="7F7F7F"/>
                </a:solidFill>
                <a:latin typeface="Calibri" pitchFamily="34" charset="0"/>
                <a:cs typeface="Calibri" panose="020F0502020204030204" pitchFamily="34" charset="0"/>
              </a:rPr>
              <a:t>To preview the print quality of images, select a magnification of 100% when previewing your poster. This will give you a good idea of what it will look like in print. If you are laying out a large poster and using half-scale dimensions, be sure to preview your graphics at 200% to see them at their final printed size.</a:t>
            </a:r>
          </a:p>
          <a:p>
            <a:pPr lvl="0">
              <a:spcBef>
                <a:spcPts val="0"/>
              </a:spcBef>
              <a:spcAft>
                <a:spcPts val="1800"/>
              </a:spcAft>
            </a:pPr>
            <a:r>
              <a:rPr lang="en-US" sz="4900" dirty="0">
                <a:solidFill>
                  <a:srgbClr val="7F7F7F"/>
                </a:solidFill>
                <a:latin typeface="Calibri" pitchFamily="34" charset="0"/>
                <a:cs typeface="Calibri" panose="020F0502020204030204" pitchFamily="34" charset="0"/>
              </a:rPr>
              <a:t>Please note that graphics from websites (such as the logo on your hospital's or university's home page) will only be 72dpi and not suitable for printing.</a:t>
            </a:r>
          </a:p>
          <a:p>
            <a:pPr lvl="0" algn="ctr">
              <a:spcBef>
                <a:spcPts val="0"/>
              </a:spcBef>
              <a:spcAft>
                <a:spcPts val="1800"/>
              </a:spcAft>
            </a:pPr>
            <a:br>
              <a:rPr lang="en-US" sz="3600" dirty="0">
                <a:solidFill>
                  <a:srgbClr val="7F7F7F"/>
                </a:solidFill>
                <a:latin typeface="Calibri" pitchFamily="34" charset="0"/>
                <a:cs typeface="Calibri" panose="020F0502020204030204" pitchFamily="34" charset="0"/>
              </a:rPr>
            </a:br>
            <a:r>
              <a:rPr lang="en-US" sz="3600" dirty="0">
                <a:solidFill>
                  <a:srgbClr val="7F7F7F"/>
                </a:solidFill>
                <a:latin typeface="Calibri" pitchFamily="34" charset="0"/>
                <a:cs typeface="Calibri" panose="020F0502020204030204" pitchFamily="34" charset="0"/>
              </a:rPr>
              <a:t>[This sidebar area does not print.]</a:t>
            </a:r>
          </a:p>
        </p:txBody>
      </p:sp>
      <p:grpSp>
        <p:nvGrpSpPr>
          <p:cNvPr id="5" name="Group 4"/>
          <p:cNvGrpSpPr/>
          <p:nvPr userDrawn="1"/>
        </p:nvGrpSpPr>
        <p:grpSpPr>
          <a:xfrm>
            <a:off x="44805600" y="0"/>
            <a:ext cx="9601200" cy="32918400"/>
            <a:chOff x="33832800" y="0"/>
            <a:chExt cx="12801600" cy="43891200"/>
          </a:xfrm>
        </p:grpSpPr>
        <p:sp>
          <p:nvSpPr>
            <p:cNvPr id="6" name="Instructions"/>
            <p:cNvSpPr/>
            <p:nvPr userDrawn="1"/>
          </p:nvSpPr>
          <p:spPr>
            <a:xfrm>
              <a:off x="33832800" y="0"/>
              <a:ext cx="12801600" cy="438912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228600" tIns="228600" rIns="228600" bIns="228600" rtlCol="0" anchor="t"/>
            <a:lstStyle>
              <a:defPPr>
                <a:defRPr lang="en-US"/>
              </a:defPPr>
              <a:lvl1pPr marL="0" algn="l" defTabSz="3686861" rtl="0" eaLnBrk="1" latinLnBrk="0" hangingPunct="1">
                <a:defRPr sz="7258" kern="1200">
                  <a:solidFill>
                    <a:schemeClr val="lt1"/>
                  </a:solidFill>
                  <a:latin typeface="+mn-lt"/>
                  <a:ea typeface="+mn-ea"/>
                  <a:cs typeface="+mn-cs"/>
                </a:defRPr>
              </a:lvl1pPr>
              <a:lvl2pPr marL="1843430" algn="l" defTabSz="3686861" rtl="0" eaLnBrk="1" latinLnBrk="0" hangingPunct="1">
                <a:defRPr sz="7258" kern="1200">
                  <a:solidFill>
                    <a:schemeClr val="lt1"/>
                  </a:solidFill>
                  <a:latin typeface="+mn-lt"/>
                  <a:ea typeface="+mn-ea"/>
                  <a:cs typeface="+mn-cs"/>
                </a:defRPr>
              </a:lvl2pPr>
              <a:lvl3pPr marL="3686861" algn="l" defTabSz="3686861" rtl="0" eaLnBrk="1" latinLnBrk="0" hangingPunct="1">
                <a:defRPr sz="7258" kern="1200">
                  <a:solidFill>
                    <a:schemeClr val="lt1"/>
                  </a:solidFill>
                  <a:latin typeface="+mn-lt"/>
                  <a:ea typeface="+mn-ea"/>
                  <a:cs typeface="+mn-cs"/>
                </a:defRPr>
              </a:lvl3pPr>
              <a:lvl4pPr marL="5530291" algn="l" defTabSz="3686861" rtl="0" eaLnBrk="1" latinLnBrk="0" hangingPunct="1">
                <a:defRPr sz="7258" kern="1200">
                  <a:solidFill>
                    <a:schemeClr val="lt1"/>
                  </a:solidFill>
                  <a:latin typeface="+mn-lt"/>
                  <a:ea typeface="+mn-ea"/>
                  <a:cs typeface="+mn-cs"/>
                </a:defRPr>
              </a:lvl4pPr>
              <a:lvl5pPr marL="7373722" algn="l" defTabSz="3686861" rtl="0" eaLnBrk="1" latinLnBrk="0" hangingPunct="1">
                <a:defRPr sz="7258" kern="1200">
                  <a:solidFill>
                    <a:schemeClr val="lt1"/>
                  </a:solidFill>
                  <a:latin typeface="+mn-lt"/>
                  <a:ea typeface="+mn-ea"/>
                  <a:cs typeface="+mn-cs"/>
                </a:defRPr>
              </a:lvl5pPr>
              <a:lvl6pPr marL="9217152" algn="l" defTabSz="3686861" rtl="0" eaLnBrk="1" latinLnBrk="0" hangingPunct="1">
                <a:defRPr sz="7258" kern="1200">
                  <a:solidFill>
                    <a:schemeClr val="lt1"/>
                  </a:solidFill>
                  <a:latin typeface="+mn-lt"/>
                  <a:ea typeface="+mn-ea"/>
                  <a:cs typeface="+mn-cs"/>
                </a:defRPr>
              </a:lvl6pPr>
              <a:lvl7pPr marL="11060582" algn="l" defTabSz="3686861" rtl="0" eaLnBrk="1" latinLnBrk="0" hangingPunct="1">
                <a:defRPr sz="7258" kern="1200">
                  <a:solidFill>
                    <a:schemeClr val="lt1"/>
                  </a:solidFill>
                  <a:latin typeface="+mn-lt"/>
                  <a:ea typeface="+mn-ea"/>
                  <a:cs typeface="+mn-cs"/>
                </a:defRPr>
              </a:lvl7pPr>
              <a:lvl8pPr marL="12904013" algn="l" defTabSz="3686861" rtl="0" eaLnBrk="1" latinLnBrk="0" hangingPunct="1">
                <a:defRPr sz="7258" kern="1200">
                  <a:solidFill>
                    <a:schemeClr val="lt1"/>
                  </a:solidFill>
                  <a:latin typeface="+mn-lt"/>
                  <a:ea typeface="+mn-ea"/>
                  <a:cs typeface="+mn-cs"/>
                </a:defRPr>
              </a:lvl8pPr>
              <a:lvl9pPr marL="14747443" algn="l" defTabSz="3686861" rtl="0" eaLnBrk="1" latinLnBrk="0" hangingPunct="1">
                <a:defRPr sz="7258" kern="1200">
                  <a:solidFill>
                    <a:schemeClr val="lt1"/>
                  </a:solidFill>
                  <a:latin typeface="+mn-lt"/>
                  <a:ea typeface="+mn-ea"/>
                  <a:cs typeface="+mn-cs"/>
                </a:defRPr>
              </a:lvl9pPr>
            </a:lstStyle>
            <a:p>
              <a:pPr lvl="0">
                <a:spcBef>
                  <a:spcPts val="0"/>
                </a:spcBef>
                <a:spcAft>
                  <a:spcPts val="1800"/>
                </a:spcAft>
              </a:pPr>
              <a:r>
                <a:rPr lang="en-US" sz="7200" dirty="0">
                  <a:solidFill>
                    <a:schemeClr val="bg1">
                      <a:lumMod val="50000"/>
                    </a:schemeClr>
                  </a:solidFill>
                  <a:latin typeface="Calibri" pitchFamily="34" charset="0"/>
                  <a:cs typeface="Calibri" panose="020F0502020204030204" pitchFamily="34" charset="0"/>
                </a:rPr>
                <a:t>Change</a:t>
              </a:r>
              <a:r>
                <a:rPr lang="en-US" sz="7200" baseline="0" dirty="0">
                  <a:solidFill>
                    <a:schemeClr val="bg1">
                      <a:lumMod val="50000"/>
                    </a:schemeClr>
                  </a:solidFill>
                  <a:latin typeface="Calibri" pitchFamily="34" charset="0"/>
                  <a:cs typeface="Calibri" panose="020F0502020204030204" pitchFamily="34" charset="0"/>
                </a:rPr>
                <a:t> Color Theme</a:t>
              </a:r>
              <a:r>
                <a:rPr lang="en-US" sz="7200" dirty="0">
                  <a:solidFill>
                    <a:schemeClr val="bg1">
                      <a:lumMod val="50000"/>
                    </a:schemeClr>
                  </a:solidFill>
                  <a:latin typeface="Calibri" pitchFamily="34" charset="0"/>
                  <a:cs typeface="Calibri" panose="020F0502020204030204" pitchFamily="34" charset="0"/>
                </a:rPr>
                <a:t>:</a:t>
              </a:r>
              <a:endParaRPr sz="7200" dirty="0">
                <a:solidFill>
                  <a:schemeClr val="bg1">
                    <a:lumMod val="50000"/>
                  </a:schemeClr>
                </a:solidFill>
                <a:latin typeface="Calibri" pitchFamily="34" charset="0"/>
                <a:cs typeface="Calibri" panose="020F0502020204030204" pitchFamily="34" charset="0"/>
              </a:endParaRPr>
            </a:p>
            <a:p>
              <a:pPr lvl="0">
                <a:spcBef>
                  <a:spcPts val="0"/>
                </a:spcBef>
                <a:spcAft>
                  <a:spcPts val="1800"/>
                </a:spcAft>
              </a:pPr>
              <a:r>
                <a:rPr lang="en-US" sz="4900" dirty="0">
                  <a:solidFill>
                    <a:schemeClr val="bg1">
                      <a:lumMod val="50000"/>
                    </a:schemeClr>
                  </a:solidFill>
                  <a:latin typeface="Calibri" pitchFamily="34" charset="0"/>
                  <a:cs typeface="Calibri" panose="020F0502020204030204" pitchFamily="34" charset="0"/>
                </a:rPr>
                <a:t>This template is designed to use the built-in color themes in</a:t>
              </a:r>
              <a:r>
                <a:rPr lang="en-US" sz="4900" baseline="0" dirty="0">
                  <a:solidFill>
                    <a:schemeClr val="bg1">
                      <a:lumMod val="50000"/>
                    </a:schemeClr>
                  </a:solidFill>
                  <a:latin typeface="Calibri" pitchFamily="34" charset="0"/>
                  <a:cs typeface="Calibri" panose="020F0502020204030204" pitchFamily="34" charset="0"/>
                </a:rPr>
                <a:t> the newer versions of PowerPoint.</a:t>
              </a:r>
            </a:p>
            <a:p>
              <a:pPr lvl="0">
                <a:spcBef>
                  <a:spcPts val="0"/>
                </a:spcBef>
                <a:spcAft>
                  <a:spcPts val="1800"/>
                </a:spcAft>
              </a:pPr>
              <a:r>
                <a:rPr lang="en-US" sz="4900" baseline="0" dirty="0">
                  <a:solidFill>
                    <a:schemeClr val="bg1">
                      <a:lumMod val="50000"/>
                    </a:schemeClr>
                  </a:solidFill>
                  <a:latin typeface="Calibri" pitchFamily="34" charset="0"/>
                  <a:cs typeface="Calibri" panose="020F0502020204030204" pitchFamily="34" charset="0"/>
                </a:rPr>
                <a:t>To change the color theme, select the </a:t>
              </a:r>
              <a:r>
                <a:rPr lang="en-US" sz="4900" b="1" baseline="0" dirty="0">
                  <a:solidFill>
                    <a:schemeClr val="bg1">
                      <a:lumMod val="50000"/>
                    </a:schemeClr>
                  </a:solidFill>
                  <a:latin typeface="Calibri" pitchFamily="34" charset="0"/>
                  <a:cs typeface="Calibri" panose="020F0502020204030204" pitchFamily="34" charset="0"/>
                </a:rPr>
                <a:t>Design</a:t>
              </a:r>
              <a:r>
                <a:rPr lang="en-US" sz="4900" baseline="0" dirty="0">
                  <a:solidFill>
                    <a:schemeClr val="bg1">
                      <a:lumMod val="50000"/>
                    </a:schemeClr>
                  </a:solidFill>
                  <a:latin typeface="Calibri" pitchFamily="34" charset="0"/>
                  <a:cs typeface="Calibri" panose="020F0502020204030204" pitchFamily="34" charset="0"/>
                </a:rPr>
                <a:t> tab, then select the </a:t>
              </a:r>
              <a:r>
                <a:rPr lang="en-US" sz="4900" b="1" baseline="0" dirty="0">
                  <a:solidFill>
                    <a:schemeClr val="bg1">
                      <a:lumMod val="50000"/>
                    </a:schemeClr>
                  </a:solidFill>
                  <a:latin typeface="Calibri" pitchFamily="34" charset="0"/>
                  <a:cs typeface="Calibri" panose="020F0502020204030204" pitchFamily="34" charset="0"/>
                </a:rPr>
                <a:t>Colors</a:t>
              </a:r>
              <a:r>
                <a:rPr lang="en-US" sz="4900" baseline="0" dirty="0">
                  <a:solidFill>
                    <a:schemeClr val="bg1">
                      <a:lumMod val="50000"/>
                    </a:schemeClr>
                  </a:solidFill>
                  <a:latin typeface="Calibri" pitchFamily="34" charset="0"/>
                  <a:cs typeface="Calibri" panose="020F0502020204030204" pitchFamily="34" charset="0"/>
                </a:rPr>
                <a:t> drop-down list.</a:t>
              </a:r>
            </a:p>
            <a:p>
              <a:pPr lvl="0">
                <a:spcBef>
                  <a:spcPts val="0"/>
                </a:spcBef>
                <a:spcAft>
                  <a:spcPts val="1800"/>
                </a:spcAft>
              </a:pPr>
              <a:endParaRPr lang="en-US" sz="4900" baseline="0" dirty="0">
                <a:solidFill>
                  <a:schemeClr val="bg1">
                    <a:lumMod val="50000"/>
                  </a:schemeClr>
                </a:solidFill>
                <a:latin typeface="Calibri" pitchFamily="34" charset="0"/>
                <a:cs typeface="Calibri" panose="020F0502020204030204" pitchFamily="34" charset="0"/>
              </a:endParaRPr>
            </a:p>
            <a:p>
              <a:pPr lvl="0">
                <a:spcBef>
                  <a:spcPts val="0"/>
                </a:spcBef>
                <a:spcAft>
                  <a:spcPts val="1800"/>
                </a:spcAft>
              </a:pPr>
              <a:endParaRPr lang="en-US" sz="4900" baseline="0" dirty="0">
                <a:solidFill>
                  <a:schemeClr val="bg1">
                    <a:lumMod val="50000"/>
                  </a:schemeClr>
                </a:solidFill>
                <a:latin typeface="Calibri" pitchFamily="34" charset="0"/>
                <a:cs typeface="Calibri" panose="020F0502020204030204" pitchFamily="34" charset="0"/>
              </a:endParaRPr>
            </a:p>
            <a:p>
              <a:pPr lvl="0">
                <a:spcBef>
                  <a:spcPts val="0"/>
                </a:spcBef>
                <a:spcAft>
                  <a:spcPts val="1800"/>
                </a:spcAft>
              </a:pPr>
              <a:endParaRPr lang="en-US" sz="4900" baseline="0" dirty="0">
                <a:solidFill>
                  <a:schemeClr val="bg1">
                    <a:lumMod val="50000"/>
                  </a:schemeClr>
                </a:solidFill>
                <a:latin typeface="Calibri" pitchFamily="34" charset="0"/>
                <a:cs typeface="Calibri" panose="020F0502020204030204" pitchFamily="34" charset="0"/>
              </a:endParaRPr>
            </a:p>
            <a:p>
              <a:pPr lvl="0">
                <a:spcBef>
                  <a:spcPts val="0"/>
                </a:spcBef>
                <a:spcAft>
                  <a:spcPts val="1800"/>
                </a:spcAft>
              </a:pPr>
              <a:endParaRPr lang="en-US" sz="4900" baseline="0" dirty="0">
                <a:solidFill>
                  <a:schemeClr val="bg1">
                    <a:lumMod val="50000"/>
                  </a:schemeClr>
                </a:solidFill>
                <a:latin typeface="Calibri" pitchFamily="34" charset="0"/>
                <a:cs typeface="Calibri" panose="020F0502020204030204" pitchFamily="34" charset="0"/>
              </a:endParaRPr>
            </a:p>
            <a:p>
              <a:pPr lvl="0">
                <a:spcBef>
                  <a:spcPts val="0"/>
                </a:spcBef>
                <a:spcAft>
                  <a:spcPts val="1800"/>
                </a:spcAft>
              </a:pPr>
              <a:endParaRPr lang="en-US" sz="4900" baseline="0" dirty="0">
                <a:solidFill>
                  <a:schemeClr val="bg1">
                    <a:lumMod val="50000"/>
                  </a:schemeClr>
                </a:solidFill>
                <a:latin typeface="Calibri" pitchFamily="34" charset="0"/>
                <a:cs typeface="Calibri" panose="020F0502020204030204" pitchFamily="34" charset="0"/>
              </a:endParaRPr>
            </a:p>
            <a:p>
              <a:pPr lvl="0">
                <a:spcBef>
                  <a:spcPts val="0"/>
                </a:spcBef>
                <a:spcAft>
                  <a:spcPts val="1800"/>
                </a:spcAft>
              </a:pPr>
              <a:endParaRPr lang="en-US" sz="4900" baseline="0" dirty="0">
                <a:solidFill>
                  <a:schemeClr val="bg1">
                    <a:lumMod val="50000"/>
                  </a:schemeClr>
                </a:solidFill>
                <a:latin typeface="Calibri" pitchFamily="34" charset="0"/>
                <a:cs typeface="Calibri" panose="020F0502020204030204" pitchFamily="34" charset="0"/>
              </a:endParaRPr>
            </a:p>
            <a:p>
              <a:pPr lvl="0">
                <a:spcBef>
                  <a:spcPts val="0"/>
                </a:spcBef>
                <a:spcAft>
                  <a:spcPts val="1800"/>
                </a:spcAft>
              </a:pPr>
              <a:endParaRPr lang="en-US" sz="4900" baseline="0" dirty="0">
                <a:solidFill>
                  <a:schemeClr val="bg1">
                    <a:lumMod val="50000"/>
                  </a:schemeClr>
                </a:solidFill>
                <a:latin typeface="Calibri" pitchFamily="34" charset="0"/>
                <a:cs typeface="Calibri" panose="020F0502020204030204" pitchFamily="34" charset="0"/>
              </a:endParaRPr>
            </a:p>
            <a:p>
              <a:pPr lvl="0">
                <a:spcBef>
                  <a:spcPts val="0"/>
                </a:spcBef>
                <a:spcAft>
                  <a:spcPts val="1800"/>
                </a:spcAft>
              </a:pPr>
              <a:endParaRPr lang="en-US" sz="4900" baseline="0" dirty="0">
                <a:solidFill>
                  <a:schemeClr val="bg1">
                    <a:lumMod val="50000"/>
                  </a:schemeClr>
                </a:solidFill>
                <a:latin typeface="Calibri" pitchFamily="34" charset="0"/>
                <a:cs typeface="Calibri" panose="020F0502020204030204" pitchFamily="34" charset="0"/>
              </a:endParaRPr>
            </a:p>
            <a:p>
              <a:pPr lvl="0">
                <a:spcBef>
                  <a:spcPts val="0"/>
                </a:spcBef>
                <a:spcAft>
                  <a:spcPts val="1800"/>
                </a:spcAft>
              </a:pPr>
              <a:endParaRPr lang="en-US" sz="4900" baseline="0" dirty="0">
                <a:solidFill>
                  <a:schemeClr val="bg1">
                    <a:lumMod val="50000"/>
                  </a:schemeClr>
                </a:solidFill>
                <a:latin typeface="Calibri" pitchFamily="34" charset="0"/>
                <a:cs typeface="Calibri" panose="020F0502020204030204" pitchFamily="34" charset="0"/>
              </a:endParaRPr>
            </a:p>
            <a:p>
              <a:pPr lvl="0">
                <a:spcBef>
                  <a:spcPts val="0"/>
                </a:spcBef>
                <a:spcAft>
                  <a:spcPts val="1800"/>
                </a:spcAft>
              </a:pPr>
              <a:r>
                <a:rPr lang="en-US" sz="4900" baseline="0" dirty="0">
                  <a:solidFill>
                    <a:schemeClr val="bg1">
                      <a:lumMod val="50000"/>
                    </a:schemeClr>
                  </a:solidFill>
                  <a:latin typeface="Calibri" pitchFamily="34" charset="0"/>
                  <a:cs typeface="Calibri" panose="020F0502020204030204" pitchFamily="34" charset="0"/>
                </a:rPr>
                <a:t>The default color theme for this template is “Office”, so you can always return to that after trying some of the alternatives.</a:t>
              </a:r>
            </a:p>
            <a:p>
              <a:pPr lvl="0">
                <a:spcBef>
                  <a:spcPts val="0"/>
                </a:spcBef>
                <a:spcAft>
                  <a:spcPts val="1800"/>
                </a:spcAft>
              </a:pPr>
              <a:r>
                <a:rPr lang="en-US" sz="7200" dirty="0">
                  <a:solidFill>
                    <a:schemeClr val="bg1">
                      <a:lumMod val="50000"/>
                    </a:schemeClr>
                  </a:solidFill>
                  <a:latin typeface="Calibri" pitchFamily="34" charset="0"/>
                  <a:cs typeface="Calibri" panose="020F0502020204030204" pitchFamily="34" charset="0"/>
                </a:rPr>
                <a:t>Printing Your Poster:</a:t>
              </a:r>
            </a:p>
            <a:p>
              <a:pPr lvl="0">
                <a:spcBef>
                  <a:spcPts val="0"/>
                </a:spcBef>
                <a:spcAft>
                  <a:spcPts val="1800"/>
                </a:spcAft>
              </a:pPr>
              <a:r>
                <a:rPr lang="en-US" sz="4900" dirty="0">
                  <a:solidFill>
                    <a:schemeClr val="bg1">
                      <a:lumMod val="50000"/>
                    </a:schemeClr>
                  </a:solidFill>
                  <a:latin typeface="Calibri" pitchFamily="34" charset="0"/>
                  <a:cs typeface="Calibri" panose="020F0502020204030204" pitchFamily="34" charset="0"/>
                </a:rPr>
                <a:t>Once your poster file is ready, visit</a:t>
              </a:r>
              <a:r>
                <a:rPr lang="en-US" sz="4900" baseline="0" dirty="0">
                  <a:solidFill>
                    <a:schemeClr val="bg1">
                      <a:lumMod val="50000"/>
                    </a:schemeClr>
                  </a:solidFill>
                  <a:latin typeface="Calibri" pitchFamily="34" charset="0"/>
                  <a:cs typeface="Calibri" panose="020F0502020204030204" pitchFamily="34" charset="0"/>
                </a:rPr>
                <a:t> </a:t>
              </a:r>
              <a:r>
                <a:rPr lang="en-US" sz="4900" b="1" baseline="0" dirty="0">
                  <a:solidFill>
                    <a:schemeClr val="bg1">
                      <a:lumMod val="50000"/>
                    </a:schemeClr>
                  </a:solidFill>
                  <a:latin typeface="Calibri" pitchFamily="34" charset="0"/>
                  <a:cs typeface="Calibri" panose="020F0502020204030204" pitchFamily="34" charset="0"/>
                </a:rPr>
                <a:t>www.genigraphics.com</a:t>
              </a:r>
              <a:r>
                <a:rPr lang="en-US" sz="4900" baseline="0" dirty="0">
                  <a:solidFill>
                    <a:schemeClr val="bg1">
                      <a:lumMod val="50000"/>
                    </a:schemeClr>
                  </a:solidFill>
                  <a:latin typeface="Calibri" pitchFamily="34" charset="0"/>
                  <a:cs typeface="Calibri" panose="020F0502020204030204" pitchFamily="34" charset="0"/>
                </a:rPr>
                <a:t> to order a high-quality, affordable poster print. Every order receives a free design review and we can deliver as fast as next business day within the US and Canada. </a:t>
              </a:r>
            </a:p>
            <a:p>
              <a:pPr lvl="0">
                <a:spcBef>
                  <a:spcPts val="0"/>
                </a:spcBef>
                <a:spcAft>
                  <a:spcPts val="1800"/>
                </a:spcAft>
              </a:pPr>
              <a:r>
                <a:rPr lang="en-US" sz="4900" baseline="0" dirty="0">
                  <a:solidFill>
                    <a:schemeClr val="bg1">
                      <a:lumMod val="50000"/>
                    </a:schemeClr>
                  </a:solidFill>
                  <a:latin typeface="Calibri" pitchFamily="34" charset="0"/>
                  <a:cs typeface="Calibri" panose="020F0502020204030204" pitchFamily="34" charset="0"/>
                </a:rPr>
                <a:t>Genigraphics® has been producing output from PowerPoint® longer than anyone in the industry; dating back to when we helped Microsoft® design the PowerPoint® software. </a:t>
              </a:r>
            </a:p>
            <a:p>
              <a:pPr lvl="0">
                <a:spcBef>
                  <a:spcPts val="0"/>
                </a:spcBef>
                <a:spcAft>
                  <a:spcPts val="0"/>
                </a:spcAft>
              </a:pPr>
              <a:endParaRPr lang="en-US" sz="4900" baseline="0" dirty="0">
                <a:solidFill>
                  <a:schemeClr val="bg1">
                    <a:lumMod val="50000"/>
                  </a:schemeClr>
                </a:solidFill>
                <a:latin typeface="Calibri" pitchFamily="34" charset="0"/>
                <a:cs typeface="Calibri" panose="020F0502020204030204" pitchFamily="34" charset="0"/>
              </a:endParaRPr>
            </a:p>
            <a:p>
              <a:pPr lvl="0" algn="ctr">
                <a:spcBef>
                  <a:spcPts val="0"/>
                </a:spcBef>
                <a:spcAft>
                  <a:spcPts val="0"/>
                </a:spcAft>
              </a:pPr>
              <a:r>
                <a:rPr lang="en-US" sz="4900" baseline="0" dirty="0">
                  <a:solidFill>
                    <a:schemeClr val="bg1">
                      <a:lumMod val="50000"/>
                    </a:schemeClr>
                  </a:solidFill>
                  <a:latin typeface="Calibri" pitchFamily="34" charset="0"/>
                  <a:cs typeface="Calibri" panose="020F0502020204030204" pitchFamily="34" charset="0"/>
                </a:rPr>
                <a:t>US and Canada:  1-800-790-4001</a:t>
              </a:r>
              <a:br>
                <a:rPr lang="en-US" sz="4900" baseline="0" dirty="0">
                  <a:solidFill>
                    <a:schemeClr val="bg1">
                      <a:lumMod val="50000"/>
                    </a:schemeClr>
                  </a:solidFill>
                  <a:latin typeface="Calibri" pitchFamily="34" charset="0"/>
                  <a:cs typeface="Calibri" panose="020F0502020204030204" pitchFamily="34" charset="0"/>
                </a:rPr>
              </a:br>
              <a:r>
                <a:rPr lang="en-US" sz="4900" baseline="0" dirty="0">
                  <a:solidFill>
                    <a:schemeClr val="bg1">
                      <a:lumMod val="50000"/>
                    </a:schemeClr>
                  </a:solidFill>
                  <a:latin typeface="Calibri" pitchFamily="34" charset="0"/>
                  <a:cs typeface="Calibri" panose="020F0502020204030204" pitchFamily="34" charset="0"/>
                </a:rPr>
                <a:t>Email: info@genigraphics.com</a:t>
              </a:r>
            </a:p>
            <a:p>
              <a:pPr lvl="0" algn="ctr">
                <a:spcBef>
                  <a:spcPts val="0"/>
                </a:spcBef>
                <a:spcAft>
                  <a:spcPts val="0"/>
                </a:spcAft>
              </a:pPr>
              <a:br>
                <a:rPr lang="en-US" sz="3600" dirty="0">
                  <a:solidFill>
                    <a:schemeClr val="bg1">
                      <a:lumMod val="50000"/>
                    </a:schemeClr>
                  </a:solidFill>
                  <a:latin typeface="Calibri" pitchFamily="34" charset="0"/>
                  <a:cs typeface="Calibri" panose="020F0502020204030204" pitchFamily="34" charset="0"/>
                </a:rPr>
              </a:br>
              <a:r>
                <a:rPr lang="en-US" sz="3600" dirty="0">
                  <a:solidFill>
                    <a:schemeClr val="bg1">
                      <a:lumMod val="50000"/>
                    </a:schemeClr>
                  </a:solidFill>
                  <a:latin typeface="Calibri" pitchFamily="34" charset="0"/>
                  <a:cs typeface="Calibri" panose="020F0502020204030204" pitchFamily="34" charset="0"/>
                </a:rPr>
                <a:t>[This sidebar area does not print.]</a:t>
              </a:r>
            </a:p>
          </p:txBody>
        </p:sp>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4281342" y="9260274"/>
              <a:ext cx="11904515" cy="10246926"/>
            </a:xfrm>
            <a:prstGeom prst="rect">
              <a:avLst/>
            </a:prstGeom>
          </p:spPr>
        </p:pic>
      </p:grpSp>
    </p:spTree>
    <p:extLst>
      <p:ext uri="{BB962C8B-B14F-4D97-AF65-F5344CB8AC3E}">
        <p14:creationId xmlns:p14="http://schemas.microsoft.com/office/powerpoint/2010/main" val="185825120"/>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31" name="Rectangle 7"/>
          <p:cNvSpPr>
            <a:spLocks noChangeArrowheads="1"/>
          </p:cNvSpPr>
          <p:nvPr userDrawn="1"/>
        </p:nvSpPr>
        <p:spPr bwMode="auto">
          <a:xfrm>
            <a:off x="0" y="5483224"/>
            <a:ext cx="9140825" cy="27432000"/>
          </a:xfrm>
          <a:prstGeom prst="rect">
            <a:avLst/>
          </a:prstGeom>
          <a:solidFill>
            <a:schemeClr val="accent1">
              <a:lumMod val="75000"/>
            </a:schemeClr>
          </a:solidFill>
          <a:ln>
            <a:noFill/>
          </a:ln>
          <a:effectLst/>
        </p:spPr>
        <p:txBody>
          <a:bodyPr wrap="none" lIns="457200" tIns="228600" rIns="457200" bIns="457200"/>
          <a:lstStyle/>
          <a:p>
            <a:pPr algn="ctr" defTabSz="4389438"/>
            <a:endParaRPr lang="en-US" sz="4800" dirty="0">
              <a:latin typeface="Calibri" pitchFamily="34" charset="0"/>
            </a:endParaRPr>
          </a:p>
        </p:txBody>
      </p:sp>
      <p:sp>
        <p:nvSpPr>
          <p:cNvPr id="1032" name="Rectangle 8"/>
          <p:cNvSpPr>
            <a:spLocks noChangeArrowheads="1"/>
          </p:cNvSpPr>
          <p:nvPr userDrawn="1"/>
        </p:nvSpPr>
        <p:spPr bwMode="auto">
          <a:xfrm>
            <a:off x="9140825" y="0"/>
            <a:ext cx="34747200" cy="5484813"/>
          </a:xfrm>
          <a:prstGeom prst="rect">
            <a:avLst/>
          </a:prstGeom>
          <a:solidFill>
            <a:schemeClr val="accent1">
              <a:lumMod val="75000"/>
            </a:schemeClr>
          </a:solidFill>
          <a:ln>
            <a:noFill/>
          </a:ln>
          <a:effectLst/>
        </p:spPr>
        <p:txBody>
          <a:bodyPr wrap="none" lIns="457200" tIns="457200" rIns="457200" bIns="457200"/>
          <a:lstStyle/>
          <a:p>
            <a:endParaRPr lang="en-US" dirty="0">
              <a:latin typeface="Calibri" pitchFamily="34" charset="0"/>
            </a:endParaRPr>
          </a:p>
        </p:txBody>
      </p:sp>
      <p:sp>
        <p:nvSpPr>
          <p:cNvPr id="1033" name="Rectangle 9"/>
          <p:cNvSpPr>
            <a:spLocks noChangeArrowheads="1"/>
          </p:cNvSpPr>
          <p:nvPr userDrawn="1"/>
        </p:nvSpPr>
        <p:spPr bwMode="auto">
          <a:xfrm>
            <a:off x="9140825" y="5483224"/>
            <a:ext cx="34747200" cy="27432000"/>
          </a:xfrm>
          <a:prstGeom prst="rect">
            <a:avLst/>
          </a:prstGeom>
          <a:solidFill>
            <a:schemeClr val="bg2"/>
          </a:solidFill>
          <a:ln>
            <a:noFill/>
          </a:ln>
          <a:effectLst/>
        </p:spPr>
        <p:txBody>
          <a:bodyPr wrap="none" lIns="457200" tIns="457200" rIns="457200" bIns="457200"/>
          <a:lstStyle/>
          <a:p>
            <a:endParaRPr lang="en-US" dirty="0">
              <a:latin typeface="Calibri" pitchFamily="34" charset="0"/>
            </a:endParaRPr>
          </a:p>
        </p:txBody>
      </p:sp>
      <p:sp>
        <p:nvSpPr>
          <p:cNvPr id="1035" name="Line 11"/>
          <p:cNvSpPr>
            <a:spLocks noChangeShapeType="1"/>
          </p:cNvSpPr>
          <p:nvPr userDrawn="1"/>
        </p:nvSpPr>
        <p:spPr bwMode="auto">
          <a:xfrm>
            <a:off x="9144000" y="0"/>
            <a:ext cx="0" cy="32918400"/>
          </a:xfrm>
          <a:prstGeom prst="line">
            <a:avLst/>
          </a:prstGeom>
          <a:noFill/>
          <a:ln w="762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latin typeface="Calibri" pitchFamily="34" charset="0"/>
            </a:endParaRPr>
          </a:p>
        </p:txBody>
      </p:sp>
      <p:sp>
        <p:nvSpPr>
          <p:cNvPr id="1036" name="Line 12"/>
          <p:cNvSpPr>
            <a:spLocks noChangeShapeType="1"/>
          </p:cNvSpPr>
          <p:nvPr userDrawn="1"/>
        </p:nvSpPr>
        <p:spPr bwMode="auto">
          <a:xfrm>
            <a:off x="0" y="5486400"/>
            <a:ext cx="43891200" cy="0"/>
          </a:xfrm>
          <a:prstGeom prst="line">
            <a:avLst/>
          </a:prstGeom>
          <a:noFill/>
          <a:ln w="762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latin typeface="Calibri" pitchFamily="34" charset="0"/>
            </a:endParaRPr>
          </a:p>
        </p:txBody>
      </p:sp>
      <p:pic>
        <p:nvPicPr>
          <p:cNvPr id="2" name="Picture 1"/>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8404800" y="32613600"/>
            <a:ext cx="5297435" cy="185928"/>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Lst>
  <p:txStyles>
    <p:titleStyle>
      <a:lvl1pPr algn="ctr" defTabSz="4389438" rtl="0" fontAlgn="base">
        <a:spcBef>
          <a:spcPct val="0"/>
        </a:spcBef>
        <a:spcAft>
          <a:spcPct val="0"/>
        </a:spcAft>
        <a:defRPr sz="21100">
          <a:solidFill>
            <a:schemeClr val="tx2"/>
          </a:solidFill>
          <a:latin typeface="+mj-lt"/>
          <a:ea typeface="+mj-ea"/>
          <a:cs typeface="+mj-cs"/>
        </a:defRPr>
      </a:lvl1pPr>
      <a:lvl2pPr algn="ctr" defTabSz="4389438" rtl="0" fontAlgn="base">
        <a:spcBef>
          <a:spcPct val="0"/>
        </a:spcBef>
        <a:spcAft>
          <a:spcPct val="0"/>
        </a:spcAft>
        <a:defRPr sz="21100">
          <a:solidFill>
            <a:schemeClr val="tx2"/>
          </a:solidFill>
          <a:latin typeface="Arial" charset="0"/>
        </a:defRPr>
      </a:lvl2pPr>
      <a:lvl3pPr algn="ctr" defTabSz="4389438" rtl="0" fontAlgn="base">
        <a:spcBef>
          <a:spcPct val="0"/>
        </a:spcBef>
        <a:spcAft>
          <a:spcPct val="0"/>
        </a:spcAft>
        <a:defRPr sz="21100">
          <a:solidFill>
            <a:schemeClr val="tx2"/>
          </a:solidFill>
          <a:latin typeface="Arial" charset="0"/>
        </a:defRPr>
      </a:lvl3pPr>
      <a:lvl4pPr algn="ctr" defTabSz="4389438" rtl="0" fontAlgn="base">
        <a:spcBef>
          <a:spcPct val="0"/>
        </a:spcBef>
        <a:spcAft>
          <a:spcPct val="0"/>
        </a:spcAft>
        <a:defRPr sz="21100">
          <a:solidFill>
            <a:schemeClr val="tx2"/>
          </a:solidFill>
          <a:latin typeface="Arial" charset="0"/>
        </a:defRPr>
      </a:lvl4pPr>
      <a:lvl5pPr algn="ctr" defTabSz="4389438" rtl="0" fontAlgn="base">
        <a:spcBef>
          <a:spcPct val="0"/>
        </a:spcBef>
        <a:spcAft>
          <a:spcPct val="0"/>
        </a:spcAft>
        <a:defRPr sz="21100">
          <a:solidFill>
            <a:schemeClr val="tx2"/>
          </a:solidFill>
          <a:latin typeface="Arial" charset="0"/>
        </a:defRPr>
      </a:lvl5pPr>
      <a:lvl6pPr marL="457200" algn="ctr" defTabSz="4389438" rtl="0" fontAlgn="base">
        <a:spcBef>
          <a:spcPct val="0"/>
        </a:spcBef>
        <a:spcAft>
          <a:spcPct val="0"/>
        </a:spcAft>
        <a:defRPr sz="21100">
          <a:solidFill>
            <a:schemeClr val="tx2"/>
          </a:solidFill>
          <a:latin typeface="Arial" charset="0"/>
        </a:defRPr>
      </a:lvl6pPr>
      <a:lvl7pPr marL="914400" algn="ctr" defTabSz="4389438" rtl="0" fontAlgn="base">
        <a:spcBef>
          <a:spcPct val="0"/>
        </a:spcBef>
        <a:spcAft>
          <a:spcPct val="0"/>
        </a:spcAft>
        <a:defRPr sz="21100">
          <a:solidFill>
            <a:schemeClr val="tx2"/>
          </a:solidFill>
          <a:latin typeface="Arial" charset="0"/>
        </a:defRPr>
      </a:lvl7pPr>
      <a:lvl8pPr marL="1371600" algn="ctr" defTabSz="4389438" rtl="0" fontAlgn="base">
        <a:spcBef>
          <a:spcPct val="0"/>
        </a:spcBef>
        <a:spcAft>
          <a:spcPct val="0"/>
        </a:spcAft>
        <a:defRPr sz="21100">
          <a:solidFill>
            <a:schemeClr val="tx2"/>
          </a:solidFill>
          <a:latin typeface="Arial" charset="0"/>
        </a:defRPr>
      </a:lvl8pPr>
      <a:lvl9pPr marL="1828800" algn="ctr" defTabSz="4389438" rtl="0" fontAlgn="base">
        <a:spcBef>
          <a:spcPct val="0"/>
        </a:spcBef>
        <a:spcAft>
          <a:spcPct val="0"/>
        </a:spcAft>
        <a:defRPr sz="21100">
          <a:solidFill>
            <a:schemeClr val="tx2"/>
          </a:solidFill>
          <a:latin typeface="Arial" charset="0"/>
        </a:defRPr>
      </a:lvl9pPr>
    </p:titleStyle>
    <p:bodyStyle>
      <a:lvl1pPr marL="1646238" indent="-1646238" algn="l" defTabSz="4389438" rtl="0" fontAlgn="base">
        <a:spcBef>
          <a:spcPct val="20000"/>
        </a:spcBef>
        <a:spcAft>
          <a:spcPct val="0"/>
        </a:spcAft>
        <a:buChar char="•"/>
        <a:defRPr sz="15400">
          <a:solidFill>
            <a:schemeClr val="tx1"/>
          </a:solidFill>
          <a:latin typeface="+mn-lt"/>
          <a:ea typeface="+mn-ea"/>
          <a:cs typeface="+mn-cs"/>
        </a:defRPr>
      </a:lvl1pPr>
      <a:lvl2pPr marL="3565525" indent="-1371600" algn="l" defTabSz="4389438" rtl="0" fontAlgn="base">
        <a:spcBef>
          <a:spcPct val="20000"/>
        </a:spcBef>
        <a:spcAft>
          <a:spcPct val="0"/>
        </a:spcAft>
        <a:buChar char="–"/>
        <a:defRPr sz="13400">
          <a:solidFill>
            <a:schemeClr val="tx1"/>
          </a:solidFill>
          <a:latin typeface="+mn-lt"/>
        </a:defRPr>
      </a:lvl2pPr>
      <a:lvl3pPr marL="5486400" indent="-1096963" algn="l" defTabSz="4389438" rtl="0" fontAlgn="base">
        <a:spcBef>
          <a:spcPct val="20000"/>
        </a:spcBef>
        <a:spcAft>
          <a:spcPct val="0"/>
        </a:spcAft>
        <a:buChar char="•"/>
        <a:defRPr sz="11500">
          <a:solidFill>
            <a:schemeClr val="tx1"/>
          </a:solidFill>
          <a:latin typeface="+mn-lt"/>
        </a:defRPr>
      </a:lvl3pPr>
      <a:lvl4pPr marL="7680325" indent="-1096963" algn="l" defTabSz="4389438" rtl="0" fontAlgn="base">
        <a:spcBef>
          <a:spcPct val="20000"/>
        </a:spcBef>
        <a:spcAft>
          <a:spcPct val="0"/>
        </a:spcAft>
        <a:buChar char="–"/>
        <a:defRPr sz="9600">
          <a:solidFill>
            <a:schemeClr val="tx1"/>
          </a:solidFill>
          <a:latin typeface="+mn-lt"/>
        </a:defRPr>
      </a:lvl4pPr>
      <a:lvl5pPr marL="9875838" indent="-1096963" algn="l" defTabSz="4389438" rtl="0" fontAlgn="base">
        <a:spcBef>
          <a:spcPct val="20000"/>
        </a:spcBef>
        <a:spcAft>
          <a:spcPct val="0"/>
        </a:spcAft>
        <a:buChar char="»"/>
        <a:defRPr sz="9600">
          <a:solidFill>
            <a:schemeClr val="tx1"/>
          </a:solidFill>
          <a:latin typeface="+mn-lt"/>
        </a:defRPr>
      </a:lvl5pPr>
      <a:lvl6pPr marL="10333038" indent="-1096963" algn="l" defTabSz="4389438" rtl="0" fontAlgn="base">
        <a:spcBef>
          <a:spcPct val="20000"/>
        </a:spcBef>
        <a:spcAft>
          <a:spcPct val="0"/>
        </a:spcAft>
        <a:buChar char="»"/>
        <a:defRPr sz="9600">
          <a:solidFill>
            <a:schemeClr val="tx1"/>
          </a:solidFill>
          <a:latin typeface="+mn-lt"/>
        </a:defRPr>
      </a:lvl6pPr>
      <a:lvl7pPr marL="10790238" indent="-1096963" algn="l" defTabSz="4389438" rtl="0" fontAlgn="base">
        <a:spcBef>
          <a:spcPct val="20000"/>
        </a:spcBef>
        <a:spcAft>
          <a:spcPct val="0"/>
        </a:spcAft>
        <a:buChar char="»"/>
        <a:defRPr sz="9600">
          <a:solidFill>
            <a:schemeClr val="tx1"/>
          </a:solidFill>
          <a:latin typeface="+mn-lt"/>
        </a:defRPr>
      </a:lvl7pPr>
      <a:lvl8pPr marL="11247438" indent="-1096963" algn="l" defTabSz="4389438" rtl="0" fontAlgn="base">
        <a:spcBef>
          <a:spcPct val="20000"/>
        </a:spcBef>
        <a:spcAft>
          <a:spcPct val="0"/>
        </a:spcAft>
        <a:buChar char="»"/>
        <a:defRPr sz="9600">
          <a:solidFill>
            <a:schemeClr val="tx1"/>
          </a:solidFill>
          <a:latin typeface="+mn-lt"/>
        </a:defRPr>
      </a:lvl8pPr>
      <a:lvl9pPr marL="11704638" indent="-1096963" algn="l" defTabSz="4389438" rtl="0" fontAlgn="base">
        <a:spcBef>
          <a:spcPct val="20000"/>
        </a:spcBef>
        <a:spcAft>
          <a:spcPct val="0"/>
        </a:spcAft>
        <a:buChar char="»"/>
        <a:defRPr sz="9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dx.doi.org/10.3390/w9100755" TargetMode="External"/><Relationship Id="rId7" Type="http://schemas.openxmlformats.org/officeDocument/2006/relationships/image" Target="../media/image5.png"/><Relationship Id="rId2" Type="http://schemas.openxmlformats.org/officeDocument/2006/relationships/hyperlink" Target="http://dx.doi.org/10.1007/s10040-015-1339-x" TargetMode="Externa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hyperlink" Target="https://dx.doi.org/10.1007/s10040-018-1863-6"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85" name="Text Box 137"/>
          <p:cNvSpPr txBox="1">
            <a:spLocks noChangeArrowheads="1"/>
          </p:cNvSpPr>
          <p:nvPr/>
        </p:nvSpPr>
        <p:spPr bwMode="auto">
          <a:xfrm>
            <a:off x="10055223" y="23856156"/>
            <a:ext cx="10055225" cy="8125301"/>
          </a:xfrm>
          <a:prstGeom prst="rect">
            <a:avLst/>
          </a:prstGeom>
          <a:solidFill>
            <a:schemeClr val="bg1"/>
          </a:solidFill>
          <a:ln>
            <a:noFill/>
          </a:ln>
          <a:effectLst/>
        </p:spPr>
        <p:txBody>
          <a:bodyPr wrap="square" lIns="182880" tIns="182880" rIns="182880" bIns="182880">
            <a:spAutoFit/>
          </a:bodyPr>
          <a:lstStyle/>
          <a:p>
            <a:pPr defTabSz="3291573" fontAlgn="auto">
              <a:spcBef>
                <a:spcPts val="0"/>
              </a:spcBef>
              <a:spcAft>
                <a:spcPts val="0"/>
              </a:spcAft>
            </a:pPr>
            <a:r>
              <a:rPr lang="en-US" sz="2800" dirty="0"/>
              <a:t>       In the end, California’s greatest hope for mediating land subsidence and subsidizing agriculturists during this water crisis is by encouraging the further development and use of groundwater recharge credit programs.  The benefits of these programs are not only economically beneficial to all involved but also work to improve the environmental condition and has potential help those farmers which will struggle to stay afloat under SGMA.  For in the end, the use of groundwater is an absolute necessity as it supplies globally 50% of drinking water and 40% of irrigation water (</a:t>
            </a:r>
            <a:r>
              <a:rPr lang="en-US" sz="2800" dirty="0" err="1"/>
              <a:t>Kiparsky</a:t>
            </a:r>
            <a:r>
              <a:rPr lang="en-US" sz="2800" dirty="0"/>
              <a:t>, Fisher, </a:t>
            </a:r>
            <a:r>
              <a:rPr lang="en-US" sz="2800" dirty="0" err="1"/>
              <a:t>Milman</a:t>
            </a:r>
            <a:r>
              <a:rPr lang="en-US" sz="2800" dirty="0"/>
              <a:t>, &amp; Owen, 2017)</a:t>
            </a:r>
          </a:p>
          <a:p>
            <a:pPr defTabSz="3291573" fontAlgn="auto">
              <a:spcBef>
                <a:spcPts val="0"/>
              </a:spcBef>
              <a:spcAft>
                <a:spcPts val="0"/>
              </a:spcAft>
            </a:pPr>
            <a:r>
              <a:rPr lang="en-US" sz="2800" dirty="0"/>
              <a:t>       Groundwater recharge is an endeavor with many uncertainties but with many more benefits. Utilizing the economics and the environmental factors discussed in this research, the author hopes that not only will more agriculturists be convinced to invest in recharge systems, but policy makers will make programs like recharge credits more widely accessible and better funded through bonds.</a:t>
            </a:r>
            <a:endParaRPr lang="en-US" sz="2400" dirty="0">
              <a:solidFill>
                <a:prstClr val="black"/>
              </a:solidFill>
              <a:latin typeface="Calibri" pitchFamily="34" charset="0"/>
            </a:endParaRPr>
          </a:p>
        </p:txBody>
      </p:sp>
      <p:sp>
        <p:nvSpPr>
          <p:cNvPr id="2063" name="Text Box 15"/>
          <p:cNvSpPr txBox="1">
            <a:spLocks noChangeArrowheads="1"/>
          </p:cNvSpPr>
          <p:nvPr/>
        </p:nvSpPr>
        <p:spPr bwMode="auto">
          <a:xfrm>
            <a:off x="9140825" y="0"/>
            <a:ext cx="34736088" cy="27416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457200" tIns="914400" rIns="457200" bIns="457200" anchor="ctr" anchorCtr="1"/>
          <a:lstStyle>
            <a:lvl1pPr defTabSz="4389438">
              <a:defRPr>
                <a:solidFill>
                  <a:schemeClr val="tx1"/>
                </a:solidFill>
                <a:latin typeface="Arial" charset="0"/>
              </a:defRPr>
            </a:lvl1pPr>
            <a:lvl2pPr defTabSz="4389438">
              <a:defRPr>
                <a:solidFill>
                  <a:schemeClr val="tx1"/>
                </a:solidFill>
                <a:latin typeface="Arial" charset="0"/>
              </a:defRPr>
            </a:lvl2pPr>
            <a:lvl3pPr defTabSz="4389438">
              <a:defRPr>
                <a:solidFill>
                  <a:schemeClr val="tx1"/>
                </a:solidFill>
                <a:latin typeface="Arial" charset="0"/>
              </a:defRPr>
            </a:lvl3pPr>
            <a:lvl4pPr defTabSz="4389438">
              <a:defRPr>
                <a:solidFill>
                  <a:schemeClr val="tx1"/>
                </a:solidFill>
                <a:latin typeface="Arial" charset="0"/>
              </a:defRPr>
            </a:lvl4pPr>
            <a:lvl5pPr defTabSz="4389438">
              <a:defRPr>
                <a:solidFill>
                  <a:schemeClr val="tx1"/>
                </a:solidFill>
                <a:latin typeface="Arial" charset="0"/>
              </a:defRPr>
            </a:lvl5pPr>
            <a:lvl6pPr defTabSz="4389438" fontAlgn="base">
              <a:spcBef>
                <a:spcPct val="0"/>
              </a:spcBef>
              <a:spcAft>
                <a:spcPct val="0"/>
              </a:spcAft>
              <a:defRPr>
                <a:solidFill>
                  <a:schemeClr val="tx1"/>
                </a:solidFill>
                <a:latin typeface="Arial" charset="0"/>
              </a:defRPr>
            </a:lvl6pPr>
            <a:lvl7pPr defTabSz="4389438" fontAlgn="base">
              <a:spcBef>
                <a:spcPct val="0"/>
              </a:spcBef>
              <a:spcAft>
                <a:spcPct val="0"/>
              </a:spcAft>
              <a:defRPr>
                <a:solidFill>
                  <a:schemeClr val="tx1"/>
                </a:solidFill>
                <a:latin typeface="Arial" charset="0"/>
              </a:defRPr>
            </a:lvl7pPr>
            <a:lvl8pPr defTabSz="4389438" fontAlgn="base">
              <a:spcBef>
                <a:spcPct val="0"/>
              </a:spcBef>
              <a:spcAft>
                <a:spcPct val="0"/>
              </a:spcAft>
              <a:defRPr>
                <a:solidFill>
                  <a:schemeClr val="tx1"/>
                </a:solidFill>
                <a:latin typeface="Arial" charset="0"/>
              </a:defRPr>
            </a:lvl8pPr>
            <a:lvl9pPr defTabSz="4389438" fontAlgn="base">
              <a:spcBef>
                <a:spcPct val="0"/>
              </a:spcBef>
              <a:spcAft>
                <a:spcPct val="0"/>
              </a:spcAft>
              <a:defRPr>
                <a:solidFill>
                  <a:schemeClr val="tx1"/>
                </a:solidFill>
                <a:latin typeface="Arial" charset="0"/>
              </a:defRPr>
            </a:lvl9pPr>
          </a:lstStyle>
          <a:p>
            <a:pPr algn="ctr"/>
            <a:r>
              <a:rPr lang="en-US" sz="8000" b="1" dirty="0">
                <a:solidFill>
                  <a:schemeClr val="bg1"/>
                </a:solidFill>
                <a:latin typeface="Calibri" pitchFamily="34" charset="0"/>
              </a:rPr>
              <a:t>Increasing Groundwater Recharge Activity in the San Joaquin Valley of California</a:t>
            </a:r>
          </a:p>
        </p:txBody>
      </p:sp>
      <p:sp>
        <p:nvSpPr>
          <p:cNvPr id="2064" name="Text Box 16"/>
          <p:cNvSpPr txBox="1">
            <a:spLocks noChangeArrowheads="1"/>
          </p:cNvSpPr>
          <p:nvPr/>
        </p:nvSpPr>
        <p:spPr bwMode="auto">
          <a:xfrm>
            <a:off x="9140825" y="2741613"/>
            <a:ext cx="34736088" cy="27416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457200" tIns="457200" rIns="457200" bIns="457200" anchor="ctr" anchorCtr="1"/>
          <a:lstStyle>
            <a:lvl1pPr defTabSz="4389438">
              <a:defRPr>
                <a:solidFill>
                  <a:schemeClr val="tx1"/>
                </a:solidFill>
                <a:latin typeface="Arial" charset="0"/>
              </a:defRPr>
            </a:lvl1pPr>
            <a:lvl2pPr defTabSz="4389438">
              <a:defRPr>
                <a:solidFill>
                  <a:schemeClr val="tx1"/>
                </a:solidFill>
                <a:latin typeface="Arial" charset="0"/>
              </a:defRPr>
            </a:lvl2pPr>
            <a:lvl3pPr defTabSz="4389438">
              <a:defRPr>
                <a:solidFill>
                  <a:schemeClr val="tx1"/>
                </a:solidFill>
                <a:latin typeface="Arial" charset="0"/>
              </a:defRPr>
            </a:lvl3pPr>
            <a:lvl4pPr defTabSz="4389438">
              <a:defRPr>
                <a:solidFill>
                  <a:schemeClr val="tx1"/>
                </a:solidFill>
                <a:latin typeface="Arial" charset="0"/>
              </a:defRPr>
            </a:lvl4pPr>
            <a:lvl5pPr defTabSz="4389438">
              <a:defRPr>
                <a:solidFill>
                  <a:schemeClr val="tx1"/>
                </a:solidFill>
                <a:latin typeface="Arial" charset="0"/>
              </a:defRPr>
            </a:lvl5pPr>
            <a:lvl6pPr defTabSz="4389438" fontAlgn="base">
              <a:spcBef>
                <a:spcPct val="0"/>
              </a:spcBef>
              <a:spcAft>
                <a:spcPct val="0"/>
              </a:spcAft>
              <a:defRPr>
                <a:solidFill>
                  <a:schemeClr val="tx1"/>
                </a:solidFill>
                <a:latin typeface="Arial" charset="0"/>
              </a:defRPr>
            </a:lvl6pPr>
            <a:lvl7pPr defTabSz="4389438" fontAlgn="base">
              <a:spcBef>
                <a:spcPct val="0"/>
              </a:spcBef>
              <a:spcAft>
                <a:spcPct val="0"/>
              </a:spcAft>
              <a:defRPr>
                <a:solidFill>
                  <a:schemeClr val="tx1"/>
                </a:solidFill>
                <a:latin typeface="Arial" charset="0"/>
              </a:defRPr>
            </a:lvl7pPr>
            <a:lvl8pPr defTabSz="4389438" fontAlgn="base">
              <a:spcBef>
                <a:spcPct val="0"/>
              </a:spcBef>
              <a:spcAft>
                <a:spcPct val="0"/>
              </a:spcAft>
              <a:defRPr>
                <a:solidFill>
                  <a:schemeClr val="tx1"/>
                </a:solidFill>
                <a:latin typeface="Arial" charset="0"/>
              </a:defRPr>
            </a:lvl8pPr>
            <a:lvl9pPr defTabSz="4389438" fontAlgn="base">
              <a:spcBef>
                <a:spcPct val="0"/>
              </a:spcBef>
              <a:spcAft>
                <a:spcPct val="0"/>
              </a:spcAft>
              <a:defRPr>
                <a:solidFill>
                  <a:schemeClr val="tx1"/>
                </a:solidFill>
                <a:latin typeface="Arial" charset="0"/>
              </a:defRPr>
            </a:lvl9pPr>
          </a:lstStyle>
          <a:p>
            <a:pPr algn="ctr"/>
            <a:r>
              <a:rPr lang="en-US" sz="5400" dirty="0">
                <a:solidFill>
                  <a:schemeClr val="bg1"/>
                </a:solidFill>
                <a:latin typeface="Calibri" pitchFamily="34" charset="0"/>
              </a:rPr>
              <a:t>Jacob Willhite, CAIS</a:t>
            </a:r>
          </a:p>
          <a:p>
            <a:pPr algn="ctr"/>
            <a:r>
              <a:rPr lang="en-US" sz="5400" dirty="0">
                <a:solidFill>
                  <a:schemeClr val="bg1"/>
                </a:solidFill>
                <a:latin typeface="Calibri" pitchFamily="34" charset="0"/>
              </a:rPr>
              <a:t>California Polytechnic University, SLO</a:t>
            </a:r>
          </a:p>
        </p:txBody>
      </p:sp>
      <p:sp>
        <p:nvSpPr>
          <p:cNvPr id="2071" name="Text Box 23"/>
          <p:cNvSpPr txBox="1">
            <a:spLocks noChangeArrowheads="1"/>
          </p:cNvSpPr>
          <p:nvPr/>
        </p:nvSpPr>
        <p:spPr bwMode="auto">
          <a:xfrm>
            <a:off x="10058400" y="5486400"/>
            <a:ext cx="10055225" cy="137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bg1"/>
                </a:solidFill>
                <a:prstDash val="sysDot"/>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228600" tIns="228600" rIns="228600" bIns="228600" anchor="ctr" anchorCtr="1"/>
          <a:lstStyle>
            <a:lvl1pPr defTabSz="4389438">
              <a:defRPr>
                <a:solidFill>
                  <a:schemeClr val="tx1"/>
                </a:solidFill>
                <a:latin typeface="Arial" charset="0"/>
              </a:defRPr>
            </a:lvl1pPr>
            <a:lvl2pPr defTabSz="4389438">
              <a:defRPr>
                <a:solidFill>
                  <a:schemeClr val="tx1"/>
                </a:solidFill>
                <a:latin typeface="Arial" charset="0"/>
              </a:defRPr>
            </a:lvl2pPr>
            <a:lvl3pPr defTabSz="4389438">
              <a:defRPr>
                <a:solidFill>
                  <a:schemeClr val="tx1"/>
                </a:solidFill>
                <a:latin typeface="Arial" charset="0"/>
              </a:defRPr>
            </a:lvl3pPr>
            <a:lvl4pPr defTabSz="4389438">
              <a:defRPr>
                <a:solidFill>
                  <a:schemeClr val="tx1"/>
                </a:solidFill>
                <a:latin typeface="Arial" charset="0"/>
              </a:defRPr>
            </a:lvl4pPr>
            <a:lvl5pPr defTabSz="4389438">
              <a:defRPr>
                <a:solidFill>
                  <a:schemeClr val="tx1"/>
                </a:solidFill>
                <a:latin typeface="Arial" charset="0"/>
              </a:defRPr>
            </a:lvl5pPr>
            <a:lvl6pPr defTabSz="4389438" fontAlgn="base">
              <a:spcBef>
                <a:spcPct val="0"/>
              </a:spcBef>
              <a:spcAft>
                <a:spcPct val="0"/>
              </a:spcAft>
              <a:defRPr>
                <a:solidFill>
                  <a:schemeClr val="tx1"/>
                </a:solidFill>
                <a:latin typeface="Arial" charset="0"/>
              </a:defRPr>
            </a:lvl6pPr>
            <a:lvl7pPr defTabSz="4389438" fontAlgn="base">
              <a:spcBef>
                <a:spcPct val="0"/>
              </a:spcBef>
              <a:spcAft>
                <a:spcPct val="0"/>
              </a:spcAft>
              <a:defRPr>
                <a:solidFill>
                  <a:schemeClr val="tx1"/>
                </a:solidFill>
                <a:latin typeface="Arial" charset="0"/>
              </a:defRPr>
            </a:lvl7pPr>
            <a:lvl8pPr defTabSz="4389438" fontAlgn="base">
              <a:spcBef>
                <a:spcPct val="0"/>
              </a:spcBef>
              <a:spcAft>
                <a:spcPct val="0"/>
              </a:spcAft>
              <a:defRPr>
                <a:solidFill>
                  <a:schemeClr val="tx1"/>
                </a:solidFill>
                <a:latin typeface="Arial" charset="0"/>
              </a:defRPr>
            </a:lvl8pPr>
            <a:lvl9pPr defTabSz="4389438" fontAlgn="base">
              <a:spcBef>
                <a:spcPct val="0"/>
              </a:spcBef>
              <a:spcAft>
                <a:spcPct val="0"/>
              </a:spcAft>
              <a:defRPr>
                <a:solidFill>
                  <a:schemeClr val="tx1"/>
                </a:solidFill>
                <a:latin typeface="Arial" charset="0"/>
              </a:defRPr>
            </a:lvl9pPr>
          </a:lstStyle>
          <a:p>
            <a:r>
              <a:rPr lang="en-US" sz="4800" b="1" dirty="0">
                <a:solidFill>
                  <a:schemeClr val="accent1">
                    <a:lumMod val="50000"/>
                  </a:schemeClr>
                </a:solidFill>
                <a:latin typeface="Calibri" pitchFamily="34" charset="0"/>
              </a:rPr>
              <a:t>Background</a:t>
            </a:r>
          </a:p>
        </p:txBody>
      </p:sp>
      <p:sp>
        <p:nvSpPr>
          <p:cNvPr id="2073" name="Text Box 25"/>
          <p:cNvSpPr txBox="1">
            <a:spLocks noChangeArrowheads="1"/>
          </p:cNvSpPr>
          <p:nvPr/>
        </p:nvSpPr>
        <p:spPr bwMode="auto">
          <a:xfrm>
            <a:off x="10045696" y="22479337"/>
            <a:ext cx="10055225" cy="137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bg1"/>
                </a:solidFill>
                <a:prstDash val="sysDot"/>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228600" tIns="228600" rIns="228600" bIns="228600" anchor="ctr" anchorCtr="1"/>
          <a:lstStyle>
            <a:lvl1pPr defTabSz="4389438">
              <a:defRPr>
                <a:solidFill>
                  <a:schemeClr val="tx1"/>
                </a:solidFill>
                <a:latin typeface="Arial" charset="0"/>
              </a:defRPr>
            </a:lvl1pPr>
            <a:lvl2pPr defTabSz="4389438">
              <a:defRPr>
                <a:solidFill>
                  <a:schemeClr val="tx1"/>
                </a:solidFill>
                <a:latin typeface="Arial" charset="0"/>
              </a:defRPr>
            </a:lvl2pPr>
            <a:lvl3pPr defTabSz="4389438">
              <a:defRPr>
                <a:solidFill>
                  <a:schemeClr val="tx1"/>
                </a:solidFill>
                <a:latin typeface="Arial" charset="0"/>
              </a:defRPr>
            </a:lvl3pPr>
            <a:lvl4pPr defTabSz="4389438">
              <a:defRPr>
                <a:solidFill>
                  <a:schemeClr val="tx1"/>
                </a:solidFill>
                <a:latin typeface="Arial" charset="0"/>
              </a:defRPr>
            </a:lvl4pPr>
            <a:lvl5pPr defTabSz="4389438">
              <a:defRPr>
                <a:solidFill>
                  <a:schemeClr val="tx1"/>
                </a:solidFill>
                <a:latin typeface="Arial" charset="0"/>
              </a:defRPr>
            </a:lvl5pPr>
            <a:lvl6pPr defTabSz="4389438" fontAlgn="base">
              <a:spcBef>
                <a:spcPct val="0"/>
              </a:spcBef>
              <a:spcAft>
                <a:spcPct val="0"/>
              </a:spcAft>
              <a:defRPr>
                <a:solidFill>
                  <a:schemeClr val="tx1"/>
                </a:solidFill>
                <a:latin typeface="Arial" charset="0"/>
              </a:defRPr>
            </a:lvl6pPr>
            <a:lvl7pPr defTabSz="4389438" fontAlgn="base">
              <a:spcBef>
                <a:spcPct val="0"/>
              </a:spcBef>
              <a:spcAft>
                <a:spcPct val="0"/>
              </a:spcAft>
              <a:defRPr>
                <a:solidFill>
                  <a:schemeClr val="tx1"/>
                </a:solidFill>
                <a:latin typeface="Arial" charset="0"/>
              </a:defRPr>
            </a:lvl7pPr>
            <a:lvl8pPr defTabSz="4389438" fontAlgn="base">
              <a:spcBef>
                <a:spcPct val="0"/>
              </a:spcBef>
              <a:spcAft>
                <a:spcPct val="0"/>
              </a:spcAft>
              <a:defRPr>
                <a:solidFill>
                  <a:schemeClr val="tx1"/>
                </a:solidFill>
                <a:latin typeface="Arial" charset="0"/>
              </a:defRPr>
            </a:lvl8pPr>
            <a:lvl9pPr defTabSz="4389438" fontAlgn="base">
              <a:spcBef>
                <a:spcPct val="0"/>
              </a:spcBef>
              <a:spcAft>
                <a:spcPct val="0"/>
              </a:spcAft>
              <a:defRPr>
                <a:solidFill>
                  <a:schemeClr val="tx1"/>
                </a:solidFill>
                <a:latin typeface="Arial" charset="0"/>
              </a:defRPr>
            </a:lvl9pPr>
          </a:lstStyle>
          <a:p>
            <a:r>
              <a:rPr lang="en-US" sz="4800" b="1" dirty="0">
                <a:solidFill>
                  <a:schemeClr val="accent1">
                    <a:lumMod val="50000"/>
                  </a:schemeClr>
                </a:solidFill>
                <a:latin typeface="Calibri" pitchFamily="34" charset="0"/>
              </a:rPr>
              <a:t>Conclusion</a:t>
            </a:r>
          </a:p>
        </p:txBody>
      </p:sp>
      <p:sp>
        <p:nvSpPr>
          <p:cNvPr id="2076" name="Text Box 28"/>
          <p:cNvSpPr txBox="1">
            <a:spLocks noChangeArrowheads="1"/>
          </p:cNvSpPr>
          <p:nvPr/>
        </p:nvSpPr>
        <p:spPr bwMode="auto">
          <a:xfrm>
            <a:off x="32907288" y="5486400"/>
            <a:ext cx="10055225" cy="137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bg1"/>
                </a:solidFill>
                <a:prstDash val="sysDot"/>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228600" tIns="228600" rIns="228600" bIns="228600" anchor="ctr" anchorCtr="1"/>
          <a:lstStyle>
            <a:lvl1pPr defTabSz="4389438">
              <a:defRPr>
                <a:solidFill>
                  <a:schemeClr val="tx1"/>
                </a:solidFill>
                <a:latin typeface="Arial" charset="0"/>
              </a:defRPr>
            </a:lvl1pPr>
            <a:lvl2pPr defTabSz="4389438">
              <a:defRPr>
                <a:solidFill>
                  <a:schemeClr val="tx1"/>
                </a:solidFill>
                <a:latin typeface="Arial" charset="0"/>
              </a:defRPr>
            </a:lvl2pPr>
            <a:lvl3pPr defTabSz="4389438">
              <a:defRPr>
                <a:solidFill>
                  <a:schemeClr val="tx1"/>
                </a:solidFill>
                <a:latin typeface="Arial" charset="0"/>
              </a:defRPr>
            </a:lvl3pPr>
            <a:lvl4pPr defTabSz="4389438">
              <a:defRPr>
                <a:solidFill>
                  <a:schemeClr val="tx1"/>
                </a:solidFill>
                <a:latin typeface="Arial" charset="0"/>
              </a:defRPr>
            </a:lvl4pPr>
            <a:lvl5pPr defTabSz="4389438">
              <a:defRPr>
                <a:solidFill>
                  <a:schemeClr val="tx1"/>
                </a:solidFill>
                <a:latin typeface="Arial" charset="0"/>
              </a:defRPr>
            </a:lvl5pPr>
            <a:lvl6pPr defTabSz="4389438" fontAlgn="base">
              <a:spcBef>
                <a:spcPct val="0"/>
              </a:spcBef>
              <a:spcAft>
                <a:spcPct val="0"/>
              </a:spcAft>
              <a:defRPr>
                <a:solidFill>
                  <a:schemeClr val="tx1"/>
                </a:solidFill>
                <a:latin typeface="Arial" charset="0"/>
              </a:defRPr>
            </a:lvl6pPr>
            <a:lvl7pPr defTabSz="4389438" fontAlgn="base">
              <a:spcBef>
                <a:spcPct val="0"/>
              </a:spcBef>
              <a:spcAft>
                <a:spcPct val="0"/>
              </a:spcAft>
              <a:defRPr>
                <a:solidFill>
                  <a:schemeClr val="tx1"/>
                </a:solidFill>
                <a:latin typeface="Arial" charset="0"/>
              </a:defRPr>
            </a:lvl7pPr>
            <a:lvl8pPr defTabSz="4389438" fontAlgn="base">
              <a:spcBef>
                <a:spcPct val="0"/>
              </a:spcBef>
              <a:spcAft>
                <a:spcPct val="0"/>
              </a:spcAft>
              <a:defRPr>
                <a:solidFill>
                  <a:schemeClr val="tx1"/>
                </a:solidFill>
                <a:latin typeface="Arial" charset="0"/>
              </a:defRPr>
            </a:lvl8pPr>
            <a:lvl9pPr defTabSz="4389438" fontAlgn="base">
              <a:spcBef>
                <a:spcPct val="0"/>
              </a:spcBef>
              <a:spcAft>
                <a:spcPct val="0"/>
              </a:spcAft>
              <a:defRPr>
                <a:solidFill>
                  <a:schemeClr val="tx1"/>
                </a:solidFill>
                <a:latin typeface="Arial" charset="0"/>
              </a:defRPr>
            </a:lvl9pPr>
          </a:lstStyle>
          <a:p>
            <a:r>
              <a:rPr lang="en-US" sz="4800" b="1" dirty="0">
                <a:solidFill>
                  <a:schemeClr val="accent1">
                    <a:lumMod val="50000"/>
                  </a:schemeClr>
                </a:solidFill>
                <a:latin typeface="Calibri" pitchFamily="34" charset="0"/>
              </a:rPr>
              <a:t>Results</a:t>
            </a:r>
          </a:p>
        </p:txBody>
      </p:sp>
      <p:sp>
        <p:nvSpPr>
          <p:cNvPr id="2077" name="Text Box 29"/>
          <p:cNvSpPr txBox="1">
            <a:spLocks noChangeArrowheads="1"/>
          </p:cNvSpPr>
          <p:nvPr/>
        </p:nvSpPr>
        <p:spPr bwMode="auto">
          <a:xfrm>
            <a:off x="21023263" y="5483225"/>
            <a:ext cx="10969625" cy="137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bg1"/>
                </a:solidFill>
                <a:prstDash val="sysDot"/>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228600" tIns="228600" rIns="228600" bIns="228600" anchor="ctr" anchorCtr="1"/>
          <a:lstStyle>
            <a:lvl1pPr defTabSz="4389438">
              <a:defRPr>
                <a:solidFill>
                  <a:schemeClr val="tx1"/>
                </a:solidFill>
                <a:latin typeface="Arial" charset="0"/>
              </a:defRPr>
            </a:lvl1pPr>
            <a:lvl2pPr defTabSz="4389438">
              <a:defRPr>
                <a:solidFill>
                  <a:schemeClr val="tx1"/>
                </a:solidFill>
                <a:latin typeface="Arial" charset="0"/>
              </a:defRPr>
            </a:lvl2pPr>
            <a:lvl3pPr defTabSz="4389438">
              <a:defRPr>
                <a:solidFill>
                  <a:schemeClr val="tx1"/>
                </a:solidFill>
                <a:latin typeface="Arial" charset="0"/>
              </a:defRPr>
            </a:lvl3pPr>
            <a:lvl4pPr defTabSz="4389438">
              <a:defRPr>
                <a:solidFill>
                  <a:schemeClr val="tx1"/>
                </a:solidFill>
                <a:latin typeface="Arial" charset="0"/>
              </a:defRPr>
            </a:lvl4pPr>
            <a:lvl5pPr defTabSz="4389438">
              <a:defRPr>
                <a:solidFill>
                  <a:schemeClr val="tx1"/>
                </a:solidFill>
                <a:latin typeface="Arial" charset="0"/>
              </a:defRPr>
            </a:lvl5pPr>
            <a:lvl6pPr defTabSz="4389438" fontAlgn="base">
              <a:spcBef>
                <a:spcPct val="0"/>
              </a:spcBef>
              <a:spcAft>
                <a:spcPct val="0"/>
              </a:spcAft>
              <a:defRPr>
                <a:solidFill>
                  <a:schemeClr val="tx1"/>
                </a:solidFill>
                <a:latin typeface="Arial" charset="0"/>
              </a:defRPr>
            </a:lvl6pPr>
            <a:lvl7pPr defTabSz="4389438" fontAlgn="base">
              <a:spcBef>
                <a:spcPct val="0"/>
              </a:spcBef>
              <a:spcAft>
                <a:spcPct val="0"/>
              </a:spcAft>
              <a:defRPr>
                <a:solidFill>
                  <a:schemeClr val="tx1"/>
                </a:solidFill>
                <a:latin typeface="Arial" charset="0"/>
              </a:defRPr>
            </a:lvl7pPr>
            <a:lvl8pPr defTabSz="4389438" fontAlgn="base">
              <a:spcBef>
                <a:spcPct val="0"/>
              </a:spcBef>
              <a:spcAft>
                <a:spcPct val="0"/>
              </a:spcAft>
              <a:defRPr>
                <a:solidFill>
                  <a:schemeClr val="tx1"/>
                </a:solidFill>
                <a:latin typeface="Arial" charset="0"/>
              </a:defRPr>
            </a:lvl8pPr>
            <a:lvl9pPr defTabSz="4389438" fontAlgn="base">
              <a:spcBef>
                <a:spcPct val="0"/>
              </a:spcBef>
              <a:spcAft>
                <a:spcPct val="0"/>
              </a:spcAft>
              <a:defRPr>
                <a:solidFill>
                  <a:schemeClr val="tx1"/>
                </a:solidFill>
                <a:latin typeface="Arial" charset="0"/>
              </a:defRPr>
            </a:lvl9pPr>
          </a:lstStyle>
          <a:p>
            <a:r>
              <a:rPr lang="en-US" sz="4800" b="1" dirty="0">
                <a:solidFill>
                  <a:schemeClr val="accent1">
                    <a:lumMod val="50000"/>
                  </a:schemeClr>
                </a:solidFill>
                <a:latin typeface="Calibri" pitchFamily="34" charset="0"/>
              </a:rPr>
              <a:t>Methodology</a:t>
            </a:r>
          </a:p>
        </p:txBody>
      </p:sp>
      <p:sp>
        <p:nvSpPr>
          <p:cNvPr id="2078" name="Text Box 30"/>
          <p:cNvSpPr txBox="1">
            <a:spLocks noChangeArrowheads="1"/>
          </p:cNvSpPr>
          <p:nvPr/>
        </p:nvSpPr>
        <p:spPr bwMode="auto">
          <a:xfrm>
            <a:off x="21336000" y="21680964"/>
            <a:ext cx="10055225" cy="137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bg1"/>
                </a:solidFill>
                <a:prstDash val="sysDot"/>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228600" tIns="228600" rIns="228600" bIns="228600" anchor="ctr" anchorCtr="1"/>
          <a:lstStyle>
            <a:lvl1pPr defTabSz="4389438">
              <a:defRPr>
                <a:solidFill>
                  <a:schemeClr val="tx1"/>
                </a:solidFill>
                <a:latin typeface="Arial" charset="0"/>
              </a:defRPr>
            </a:lvl1pPr>
            <a:lvl2pPr defTabSz="4389438">
              <a:defRPr>
                <a:solidFill>
                  <a:schemeClr val="tx1"/>
                </a:solidFill>
                <a:latin typeface="Arial" charset="0"/>
              </a:defRPr>
            </a:lvl2pPr>
            <a:lvl3pPr defTabSz="4389438">
              <a:defRPr>
                <a:solidFill>
                  <a:schemeClr val="tx1"/>
                </a:solidFill>
                <a:latin typeface="Arial" charset="0"/>
              </a:defRPr>
            </a:lvl3pPr>
            <a:lvl4pPr defTabSz="4389438">
              <a:defRPr>
                <a:solidFill>
                  <a:schemeClr val="tx1"/>
                </a:solidFill>
                <a:latin typeface="Arial" charset="0"/>
              </a:defRPr>
            </a:lvl4pPr>
            <a:lvl5pPr defTabSz="4389438">
              <a:defRPr>
                <a:solidFill>
                  <a:schemeClr val="tx1"/>
                </a:solidFill>
                <a:latin typeface="Arial" charset="0"/>
              </a:defRPr>
            </a:lvl5pPr>
            <a:lvl6pPr defTabSz="4389438" fontAlgn="base">
              <a:spcBef>
                <a:spcPct val="0"/>
              </a:spcBef>
              <a:spcAft>
                <a:spcPct val="0"/>
              </a:spcAft>
              <a:defRPr>
                <a:solidFill>
                  <a:schemeClr val="tx1"/>
                </a:solidFill>
                <a:latin typeface="Arial" charset="0"/>
              </a:defRPr>
            </a:lvl6pPr>
            <a:lvl7pPr defTabSz="4389438" fontAlgn="base">
              <a:spcBef>
                <a:spcPct val="0"/>
              </a:spcBef>
              <a:spcAft>
                <a:spcPct val="0"/>
              </a:spcAft>
              <a:defRPr>
                <a:solidFill>
                  <a:schemeClr val="tx1"/>
                </a:solidFill>
                <a:latin typeface="Arial" charset="0"/>
              </a:defRPr>
            </a:lvl7pPr>
            <a:lvl8pPr defTabSz="4389438" fontAlgn="base">
              <a:spcBef>
                <a:spcPct val="0"/>
              </a:spcBef>
              <a:spcAft>
                <a:spcPct val="0"/>
              </a:spcAft>
              <a:defRPr>
                <a:solidFill>
                  <a:schemeClr val="tx1"/>
                </a:solidFill>
                <a:latin typeface="Arial" charset="0"/>
              </a:defRPr>
            </a:lvl8pPr>
            <a:lvl9pPr defTabSz="4389438" fontAlgn="base">
              <a:spcBef>
                <a:spcPct val="0"/>
              </a:spcBef>
              <a:spcAft>
                <a:spcPct val="0"/>
              </a:spcAft>
              <a:defRPr>
                <a:solidFill>
                  <a:schemeClr val="tx1"/>
                </a:solidFill>
                <a:latin typeface="Arial" charset="0"/>
              </a:defRPr>
            </a:lvl9pPr>
          </a:lstStyle>
          <a:p>
            <a:r>
              <a:rPr lang="en-US" sz="4800" b="1" dirty="0">
                <a:solidFill>
                  <a:schemeClr val="accent1">
                    <a:lumMod val="50000"/>
                  </a:schemeClr>
                </a:solidFill>
                <a:latin typeface="Calibri" pitchFamily="34" charset="0"/>
              </a:rPr>
              <a:t>REFERENCES</a:t>
            </a:r>
          </a:p>
        </p:txBody>
      </p:sp>
      <p:sp>
        <p:nvSpPr>
          <p:cNvPr id="2166" name="Text Box 118"/>
          <p:cNvSpPr txBox="1">
            <a:spLocks noChangeArrowheads="1"/>
          </p:cNvSpPr>
          <p:nvPr/>
        </p:nvSpPr>
        <p:spPr bwMode="auto">
          <a:xfrm>
            <a:off x="914400" y="5483225"/>
            <a:ext cx="7315200" cy="137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228600" tIns="228600" rIns="228600" bIns="228600" anchor="ctr" anchorCtr="0"/>
          <a:lstStyle>
            <a:lvl1pPr defTabSz="4389438">
              <a:defRPr>
                <a:solidFill>
                  <a:schemeClr val="tx1"/>
                </a:solidFill>
                <a:latin typeface="Arial" charset="0"/>
              </a:defRPr>
            </a:lvl1pPr>
            <a:lvl2pPr defTabSz="4389438">
              <a:defRPr>
                <a:solidFill>
                  <a:schemeClr val="tx1"/>
                </a:solidFill>
                <a:latin typeface="Arial" charset="0"/>
              </a:defRPr>
            </a:lvl2pPr>
            <a:lvl3pPr defTabSz="4389438">
              <a:defRPr>
                <a:solidFill>
                  <a:schemeClr val="tx1"/>
                </a:solidFill>
                <a:latin typeface="Arial" charset="0"/>
              </a:defRPr>
            </a:lvl3pPr>
            <a:lvl4pPr defTabSz="4389438">
              <a:defRPr>
                <a:solidFill>
                  <a:schemeClr val="tx1"/>
                </a:solidFill>
                <a:latin typeface="Arial" charset="0"/>
              </a:defRPr>
            </a:lvl4pPr>
            <a:lvl5pPr defTabSz="4389438">
              <a:defRPr>
                <a:solidFill>
                  <a:schemeClr val="tx1"/>
                </a:solidFill>
                <a:latin typeface="Arial" charset="0"/>
              </a:defRPr>
            </a:lvl5pPr>
            <a:lvl6pPr defTabSz="4389438" fontAlgn="base">
              <a:spcBef>
                <a:spcPct val="0"/>
              </a:spcBef>
              <a:spcAft>
                <a:spcPct val="0"/>
              </a:spcAft>
              <a:defRPr>
                <a:solidFill>
                  <a:schemeClr val="tx1"/>
                </a:solidFill>
                <a:latin typeface="Arial" charset="0"/>
              </a:defRPr>
            </a:lvl6pPr>
            <a:lvl7pPr defTabSz="4389438" fontAlgn="base">
              <a:spcBef>
                <a:spcPct val="0"/>
              </a:spcBef>
              <a:spcAft>
                <a:spcPct val="0"/>
              </a:spcAft>
              <a:defRPr>
                <a:solidFill>
                  <a:schemeClr val="tx1"/>
                </a:solidFill>
                <a:latin typeface="Arial" charset="0"/>
              </a:defRPr>
            </a:lvl7pPr>
            <a:lvl8pPr defTabSz="4389438" fontAlgn="base">
              <a:spcBef>
                <a:spcPct val="0"/>
              </a:spcBef>
              <a:spcAft>
                <a:spcPct val="0"/>
              </a:spcAft>
              <a:defRPr>
                <a:solidFill>
                  <a:schemeClr val="tx1"/>
                </a:solidFill>
                <a:latin typeface="Arial" charset="0"/>
              </a:defRPr>
            </a:lvl8pPr>
            <a:lvl9pPr defTabSz="4389438" fontAlgn="base">
              <a:spcBef>
                <a:spcPct val="0"/>
              </a:spcBef>
              <a:spcAft>
                <a:spcPct val="0"/>
              </a:spcAft>
              <a:defRPr>
                <a:solidFill>
                  <a:schemeClr val="tx1"/>
                </a:solidFill>
                <a:latin typeface="Arial" charset="0"/>
              </a:defRPr>
            </a:lvl9pPr>
          </a:lstStyle>
          <a:p>
            <a:r>
              <a:rPr lang="en-US" sz="4800" dirty="0">
                <a:solidFill>
                  <a:schemeClr val="bg1"/>
                </a:solidFill>
                <a:latin typeface="Calibri" pitchFamily="34" charset="0"/>
              </a:rPr>
              <a:t>Introduction</a:t>
            </a:r>
          </a:p>
        </p:txBody>
      </p:sp>
      <p:sp>
        <p:nvSpPr>
          <p:cNvPr id="2167" name="Text Box 119"/>
          <p:cNvSpPr txBox="1">
            <a:spLocks noChangeArrowheads="1"/>
          </p:cNvSpPr>
          <p:nvPr/>
        </p:nvSpPr>
        <p:spPr bwMode="auto">
          <a:xfrm>
            <a:off x="914400" y="27879675"/>
            <a:ext cx="7315200" cy="137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228600" tIns="228600" rIns="228600" bIns="228600" anchor="ctr" anchorCtr="0"/>
          <a:lstStyle>
            <a:lvl1pPr defTabSz="4389438">
              <a:defRPr>
                <a:solidFill>
                  <a:schemeClr val="tx1"/>
                </a:solidFill>
                <a:latin typeface="Arial" charset="0"/>
              </a:defRPr>
            </a:lvl1pPr>
            <a:lvl2pPr defTabSz="4389438">
              <a:defRPr>
                <a:solidFill>
                  <a:schemeClr val="tx1"/>
                </a:solidFill>
                <a:latin typeface="Arial" charset="0"/>
              </a:defRPr>
            </a:lvl2pPr>
            <a:lvl3pPr defTabSz="4389438">
              <a:defRPr>
                <a:solidFill>
                  <a:schemeClr val="tx1"/>
                </a:solidFill>
                <a:latin typeface="Arial" charset="0"/>
              </a:defRPr>
            </a:lvl3pPr>
            <a:lvl4pPr defTabSz="4389438">
              <a:defRPr>
                <a:solidFill>
                  <a:schemeClr val="tx1"/>
                </a:solidFill>
                <a:latin typeface="Arial" charset="0"/>
              </a:defRPr>
            </a:lvl4pPr>
            <a:lvl5pPr defTabSz="4389438">
              <a:defRPr>
                <a:solidFill>
                  <a:schemeClr val="tx1"/>
                </a:solidFill>
                <a:latin typeface="Arial" charset="0"/>
              </a:defRPr>
            </a:lvl5pPr>
            <a:lvl6pPr defTabSz="4389438" fontAlgn="base">
              <a:spcBef>
                <a:spcPct val="0"/>
              </a:spcBef>
              <a:spcAft>
                <a:spcPct val="0"/>
              </a:spcAft>
              <a:defRPr>
                <a:solidFill>
                  <a:schemeClr val="tx1"/>
                </a:solidFill>
                <a:latin typeface="Arial" charset="0"/>
              </a:defRPr>
            </a:lvl6pPr>
            <a:lvl7pPr defTabSz="4389438" fontAlgn="base">
              <a:spcBef>
                <a:spcPct val="0"/>
              </a:spcBef>
              <a:spcAft>
                <a:spcPct val="0"/>
              </a:spcAft>
              <a:defRPr>
                <a:solidFill>
                  <a:schemeClr val="tx1"/>
                </a:solidFill>
                <a:latin typeface="Arial" charset="0"/>
              </a:defRPr>
            </a:lvl7pPr>
            <a:lvl8pPr defTabSz="4389438" fontAlgn="base">
              <a:spcBef>
                <a:spcPct val="0"/>
              </a:spcBef>
              <a:spcAft>
                <a:spcPct val="0"/>
              </a:spcAft>
              <a:defRPr>
                <a:solidFill>
                  <a:schemeClr val="tx1"/>
                </a:solidFill>
                <a:latin typeface="Arial" charset="0"/>
              </a:defRPr>
            </a:lvl8pPr>
            <a:lvl9pPr defTabSz="4389438" fontAlgn="base">
              <a:spcBef>
                <a:spcPct val="0"/>
              </a:spcBef>
              <a:spcAft>
                <a:spcPct val="0"/>
              </a:spcAft>
              <a:defRPr>
                <a:solidFill>
                  <a:schemeClr val="tx1"/>
                </a:solidFill>
                <a:latin typeface="Arial" charset="0"/>
              </a:defRPr>
            </a:lvl9pPr>
          </a:lstStyle>
          <a:p>
            <a:r>
              <a:rPr lang="en-US" sz="4800" dirty="0">
                <a:solidFill>
                  <a:schemeClr val="bg1"/>
                </a:solidFill>
                <a:latin typeface="Calibri" pitchFamily="34" charset="0"/>
              </a:rPr>
              <a:t>CONTACT</a:t>
            </a:r>
          </a:p>
        </p:txBody>
      </p:sp>
      <p:sp>
        <p:nvSpPr>
          <p:cNvPr id="2181" name="Text Box 133"/>
          <p:cNvSpPr txBox="1">
            <a:spLocks noChangeArrowheads="1"/>
          </p:cNvSpPr>
          <p:nvPr/>
        </p:nvSpPr>
        <p:spPr bwMode="auto">
          <a:xfrm>
            <a:off x="914400" y="29251275"/>
            <a:ext cx="7769222" cy="2741613"/>
          </a:xfrm>
          <a:prstGeom prst="rect">
            <a:avLst/>
          </a:prstGeom>
          <a:solidFill>
            <a:schemeClr val="accent1">
              <a:lumMod val="75000"/>
            </a:schemeClr>
          </a:solidFill>
          <a:ln>
            <a:noFill/>
          </a:ln>
          <a:effectLst/>
        </p:spPr>
        <p:txBody>
          <a:bodyPr lIns="228600" tIns="228600" rIns="228600" bIns="228600"/>
          <a:lstStyle/>
          <a:p>
            <a:r>
              <a:rPr lang="en-US" sz="2800" dirty="0">
                <a:solidFill>
                  <a:schemeClr val="bg1"/>
                </a:solidFill>
                <a:latin typeface="Calibri" pitchFamily="34" charset="0"/>
              </a:rPr>
              <a:t>Jacob Willhite</a:t>
            </a:r>
          </a:p>
          <a:p>
            <a:endParaRPr lang="en-US" sz="2800" dirty="0">
              <a:solidFill>
                <a:schemeClr val="bg1"/>
              </a:solidFill>
              <a:latin typeface="Calibri" pitchFamily="34" charset="0"/>
            </a:endParaRPr>
          </a:p>
          <a:p>
            <a:r>
              <a:rPr lang="en-US" sz="2800" dirty="0">
                <a:solidFill>
                  <a:schemeClr val="bg1"/>
                </a:solidFill>
                <a:latin typeface="Calibri" pitchFamily="34" charset="0"/>
              </a:rPr>
              <a:t>California Polytechnic University, San Luis Obispo</a:t>
            </a:r>
          </a:p>
          <a:p>
            <a:r>
              <a:rPr lang="en-US" sz="2800" dirty="0">
                <a:solidFill>
                  <a:schemeClr val="bg1"/>
                </a:solidFill>
                <a:latin typeface="Calibri" pitchFamily="34" charset="0"/>
              </a:rPr>
              <a:t>Agriculture Education and Communication</a:t>
            </a:r>
          </a:p>
          <a:p>
            <a:endParaRPr lang="en-US" sz="2800" dirty="0">
              <a:solidFill>
                <a:schemeClr val="bg1"/>
              </a:solidFill>
              <a:latin typeface="Calibri" pitchFamily="34" charset="0"/>
            </a:endParaRPr>
          </a:p>
          <a:p>
            <a:r>
              <a:rPr lang="en-US" sz="2800" dirty="0">
                <a:solidFill>
                  <a:schemeClr val="bg1"/>
                </a:solidFill>
                <a:latin typeface="Calibri" pitchFamily="34" charset="0"/>
              </a:rPr>
              <a:t>Email: jdwillhi@calpoly.edu</a:t>
            </a:r>
          </a:p>
        </p:txBody>
      </p:sp>
      <p:sp>
        <p:nvSpPr>
          <p:cNvPr id="2182" name="Text Box 134"/>
          <p:cNvSpPr txBox="1">
            <a:spLocks noChangeArrowheads="1"/>
          </p:cNvSpPr>
          <p:nvPr/>
        </p:nvSpPr>
        <p:spPr bwMode="auto">
          <a:xfrm>
            <a:off x="914400" y="6858000"/>
            <a:ext cx="7315200" cy="20528697"/>
          </a:xfrm>
          <a:prstGeom prst="rect">
            <a:avLst/>
          </a:prstGeom>
          <a:solidFill>
            <a:schemeClr val="accent1">
              <a:lumMod val="75000"/>
            </a:schemeClr>
          </a:solidFill>
          <a:ln>
            <a:noFill/>
          </a:ln>
          <a:effectLst/>
        </p:spPr>
        <p:txBody>
          <a:bodyPr lIns="182880" tIns="182880" rIns="182880" bIns="182880">
            <a:spAutoFit/>
          </a:bodyPr>
          <a:lstStyle/>
          <a:p>
            <a:r>
              <a:rPr lang="en-US" sz="2400" dirty="0">
                <a:solidFill>
                  <a:schemeClr val="bg1"/>
                </a:solidFill>
              </a:rPr>
              <a:t>Over the past several decades, groundwater has become a primary source of water used for agriculture in California. Surface water available for agricultural use has depleted due to declining rain totals and reallocation to environmental purposes. As a result, groundwater overdraft has become a severe challenge, especially in the San Joaquin Valley of California. This excessive overdraft causes a plethora of issues, one of the most serious being land subsidence (</a:t>
            </a:r>
            <a:r>
              <a:rPr lang="en-US" sz="2400" dirty="0" err="1">
                <a:solidFill>
                  <a:schemeClr val="bg1"/>
                </a:solidFill>
              </a:rPr>
              <a:t>Faunt</a:t>
            </a:r>
            <a:r>
              <a:rPr lang="en-US" sz="2400" dirty="0">
                <a:solidFill>
                  <a:schemeClr val="bg1"/>
                </a:solidFill>
              </a:rPr>
              <a:t>, Sneed, </a:t>
            </a:r>
            <a:r>
              <a:rPr lang="en-US" sz="2400" dirty="0" err="1">
                <a:solidFill>
                  <a:schemeClr val="bg1"/>
                </a:solidFill>
              </a:rPr>
              <a:t>Traum</a:t>
            </a:r>
            <a:r>
              <a:rPr lang="en-US" sz="2400" dirty="0">
                <a:solidFill>
                  <a:schemeClr val="bg1"/>
                </a:solidFill>
              </a:rPr>
              <a:t>, &amp; Brandt, 2016). Studies suggest some areas of the San Joaquin Valley have experienced more than a 28-foot drop in the land level since the 1970’s (Alley &amp; Alley, 2017). This is both an environmental issue and one of economics considering land subsidence is estimated to have caused in excess of $1.3 billion dollars (in terms of 2013 dollars) in damages between 1955-1972 alone (Borchers, Carpenter, </a:t>
            </a:r>
            <a:r>
              <a:rPr lang="en-US" sz="2400" dirty="0" err="1">
                <a:solidFill>
                  <a:schemeClr val="bg1"/>
                </a:solidFill>
              </a:rPr>
              <a:t>Grabert</a:t>
            </a:r>
            <a:r>
              <a:rPr lang="en-US" sz="2400" dirty="0">
                <a:solidFill>
                  <a:schemeClr val="bg1"/>
                </a:solidFill>
              </a:rPr>
              <a:t>, </a:t>
            </a:r>
            <a:r>
              <a:rPr lang="en-US" sz="2400" dirty="0" err="1">
                <a:solidFill>
                  <a:schemeClr val="bg1"/>
                </a:solidFill>
              </a:rPr>
              <a:t>Dalgish</a:t>
            </a:r>
            <a:r>
              <a:rPr lang="en-US" sz="2400" dirty="0">
                <a:solidFill>
                  <a:schemeClr val="bg1"/>
                </a:solidFill>
              </a:rPr>
              <a:t>, &amp; Cannon, 2014).  This large economic toll has grown so large that today it is difficult for economists to estimate. </a:t>
            </a:r>
          </a:p>
          <a:p>
            <a:r>
              <a:rPr lang="en-US" sz="2400" dirty="0">
                <a:solidFill>
                  <a:schemeClr val="bg1"/>
                </a:solidFill>
              </a:rPr>
              <a:t>	To correct the detrimental course that California’s water management system is on, regulations pertaining to and the monitoring of, groundwater pumping have begun to be implemented. One of these recent programs is the Sustainable Groundwater Management Act (SGMA) policy of 2014 which will affect California as a whole but, will put major focus on the San Joaquin Valley (Thomas, 2019). Though it is important to regulate groundwater pumping, more effort needs to be put into groundwater recharge, the process by which water is returned to the aquifers.  As aquifers have water pumped out of them, there is limited time for the water to be recharged back in before the aquifers are compacted, and the space is lost forever (Alley &amp; Alley, 2017). </a:t>
            </a:r>
          </a:p>
          <a:p>
            <a:r>
              <a:rPr lang="en-US" sz="2400" dirty="0">
                <a:solidFill>
                  <a:schemeClr val="bg1"/>
                </a:solidFill>
              </a:rPr>
              <a:t>	California needs to immediately take advantage of this time and use excess surface water, especially in the cold wet months and “wet years”, to recharge the aquifers. This, however, is a costly and unregulated endeavor for agriculturists. The author’s research will focus on the development of recharge credit programs that have begun attracting attention in recent years.  This information will be combined with testimony straight from the industry in order to develop a detailed look into the economic, environmental, and agricultural benefits of these recharge credit programs, in the hopes of increasing their use and answer the question, ‘Why should I invest in recharge?’</a:t>
            </a:r>
          </a:p>
          <a:p>
            <a:endParaRPr lang="en-US" sz="1400" dirty="0">
              <a:solidFill>
                <a:schemeClr val="bg1"/>
              </a:solidFill>
            </a:endParaRPr>
          </a:p>
        </p:txBody>
      </p:sp>
      <p:sp>
        <p:nvSpPr>
          <p:cNvPr id="2183" name="Text Box 135"/>
          <p:cNvSpPr txBox="1">
            <a:spLocks noChangeArrowheads="1"/>
          </p:cNvSpPr>
          <p:nvPr/>
        </p:nvSpPr>
        <p:spPr bwMode="auto">
          <a:xfrm>
            <a:off x="21023263" y="6854825"/>
            <a:ext cx="10969625" cy="14927163"/>
          </a:xfrm>
          <a:prstGeom prst="rect">
            <a:avLst/>
          </a:prstGeom>
          <a:solidFill>
            <a:schemeClr val="bg1"/>
          </a:solidFill>
          <a:ln>
            <a:noFill/>
          </a:ln>
          <a:effectLst/>
        </p:spPr>
        <p:txBody>
          <a:bodyPr lIns="182880" tIns="182880" rIns="182880" bIns="182880">
            <a:spAutoFit/>
          </a:bodyPr>
          <a:lstStyle/>
          <a:p>
            <a:r>
              <a:rPr lang="en-US" sz="2200" dirty="0"/>
              <a:t>The question the author seeks to answer with this research is, how can California create policy aimed at increasing the participation in groundwater recharge projects and make recharging groundwater a more appealing investment for the average agriculturist. The methodology of this research will connect with the Cognitive Dissonance Theory, to the examination of how to get members of the early and late majority to begin participating in water recharge and water banking methods. The author will work with peer reviewed articles and sources as well as government publications and news-pieces to gather information on the subject.  The author will also utilize information from professional contacts to gather the industry perspective including Dr. Franklin Gaudi from the ITRC and Cal Poly, Rocky Hampton and Glenn Drown from LIDCO Inc., and Curtis </a:t>
            </a:r>
            <a:r>
              <a:rPr lang="en-US" sz="2200" dirty="0" err="1"/>
              <a:t>Lutje</a:t>
            </a:r>
            <a:r>
              <a:rPr lang="en-US" sz="2200" dirty="0"/>
              <a:t> from Laurel Ag. </a:t>
            </a:r>
          </a:p>
          <a:p>
            <a:r>
              <a:rPr lang="en-US" sz="2200" dirty="0"/>
              <a:t>	The product of the author’s research is a cost analysis prediction model for Laurel Ag’s newest project where a sub-surface recharge system has been installed by LIDCO Inc. In this section, the author will outline how each piece of the cost analysis was determined for a proper estimate. This model is a variation of one used by LIDCO Inc. for their own clients with some added features. Acreage, initial system cost, cost of water (per acre-foot, AF), pump costs (per acre-foot), and yearly maintenance costs were provided by Laurel Ag. </a:t>
            </a:r>
          </a:p>
          <a:p>
            <a:r>
              <a:rPr lang="en-US" sz="2200" dirty="0"/>
              <a:t>	Value of water was determined by Laurel Ag’s estimates; however, the company estimated the high value of water to be $1,000 per acre-foot.  Rocky Hampton and Glenn Drown of LIDCO believed this to be too high for an accurate estimate and recommended $500.  For the purposes of this estimate, the author chose the middle of both groups’ estimates and used $750 per AF. </a:t>
            </a:r>
          </a:p>
          <a:p>
            <a:r>
              <a:rPr lang="en-US" sz="2200" dirty="0"/>
              <a:t>	Laurel Ag estimated the company would be able to recharge approximately 820 AF of water over three years.  To get to recharge per day, this was divided by three years, and then by 30 days which is the number of days any agriculturist is estimated to be able to recharge per year (Drown, 2019).  This gives a theoretical recharge capacity of 9.1 AF per day based on Laurel’s estimated water availability and system capacity. </a:t>
            </a:r>
          </a:p>
          <a:p>
            <a:r>
              <a:rPr lang="en-US" sz="2200" dirty="0"/>
              <a:t>	The author set the high days of recharge to 60, rather than 90 like in LIDCO’s analysis due to the location of Laurel Ag’s operation, near Bakersfield, which experiences high heat and long dry summers. The credit rate describes the partnership between the agriculturist and the water district they belong to. In this example, the rate is 80% (provided by Laurel Ag), which means Laurel Ag will receive 80% of the water they recharge back as a credit, the other 20% is received by the water district. This credit rate varies widely district to district. </a:t>
            </a:r>
          </a:p>
          <a:p>
            <a:r>
              <a:rPr lang="en-US" sz="2200" dirty="0"/>
              <a:t>	In order to account for the wide range of variability that can occur, due to weather, water shortages, etc. the author has followed the LIDCO model and created a cost analysis for four scenarios; low value of water and recharge days, low value of water and high recharge days, high value of water and low recharge days, and high value of water and recharge days. Finally in order to calculate the overall profit of the system, the author decided to use a 30-year value, which per Dr. Franklin Gaudi, is the life expectancy of any irrigation system (Gaudi, 2020).</a:t>
            </a:r>
          </a:p>
        </p:txBody>
      </p:sp>
      <p:sp>
        <p:nvSpPr>
          <p:cNvPr id="2184" name="Text Box 136"/>
          <p:cNvSpPr txBox="1">
            <a:spLocks noChangeArrowheads="1"/>
          </p:cNvSpPr>
          <p:nvPr/>
        </p:nvSpPr>
        <p:spPr bwMode="auto">
          <a:xfrm>
            <a:off x="32907288" y="6854825"/>
            <a:ext cx="10055225" cy="15511939"/>
          </a:xfrm>
          <a:prstGeom prst="rect">
            <a:avLst/>
          </a:prstGeom>
          <a:solidFill>
            <a:schemeClr val="bg1"/>
          </a:solidFill>
          <a:ln>
            <a:noFill/>
          </a:ln>
          <a:effectLst/>
        </p:spPr>
        <p:txBody>
          <a:bodyPr lIns="182880" tIns="182880" rIns="182880" bIns="182880">
            <a:spAutoFit/>
          </a:bodyPr>
          <a:lstStyle/>
          <a:p>
            <a:r>
              <a:rPr lang="en-US" sz="2400" dirty="0"/>
              <a:t>First, the author has showcased the economic value of groundwater recharge systems when accompanied by a water district with an established credit program. From the outcome of the cost analysis model, even in the worst-case scenario (low value of water and low recharge days) the Laurel Ag will still net $388,480 in profit, paying back the system after 11.2 years.  The best-case scenario shows Laurel Ag will net $7,038,760 in profit and pay back the system in less than one complete year.</a:t>
            </a:r>
          </a:p>
          <a:p>
            <a:r>
              <a:rPr lang="en-US" sz="2400" dirty="0"/>
              <a:t>	Secondly, there will be several ecological benefits to increasing recharge, especially in the San Joaquin Valley. The impacts of groundwater overdraft have devastated the San Joaquin Valley, so much so that it is often referred to as “The greatest human alteration to the Earth’s surface” (Borchers, 2014).  Even though most effects of land subsidence are irreversible, the best way forward is to prevent conditions from worsening and fixing the damage already done.  By investing more heavily in groundwater recharge systems, we will be able to decrease further subsidence. </a:t>
            </a:r>
          </a:p>
          <a:p>
            <a:r>
              <a:rPr lang="en-US" sz="2400" dirty="0"/>
              <a:t>	Another ecological benefit to recharge is the retention of groundwater basins. Basins are inherently superior for storing water as opposed to surface storage facilities. According to the 2020 CA Water Resilience Portfolio, the combined basins in California can store between 850 million to 1.3 billion acre-ft of water. This dwarfs the combined holding capacity of all of California’s combined surface infrastructure only estimated to be 50 million acre-ft (California Natural Resources, California Environmental Protection, &amp; California Department of Food and Agriculture, 2020).  </a:t>
            </a:r>
          </a:p>
          <a:p>
            <a:r>
              <a:rPr lang="en-US" sz="2400" dirty="0"/>
              <a:t>	By recharging more water, agriculturalists are able to sustainability access more of this stored water sustainably, and hopefully weakening our dependence on dams and reservoirs (</a:t>
            </a:r>
            <a:r>
              <a:rPr lang="en-US" sz="2400" dirty="0" err="1"/>
              <a:t>Contor</a:t>
            </a:r>
            <a:r>
              <a:rPr lang="en-US" sz="2400" dirty="0"/>
              <a:t>, 2009). Recharging clean water back into the ground will also help prevent saltwater intrusion (</a:t>
            </a:r>
            <a:r>
              <a:rPr lang="en-US" sz="2400" dirty="0" err="1"/>
              <a:t>Jezdimirovic</a:t>
            </a:r>
            <a:r>
              <a:rPr lang="en-US" sz="2400" dirty="0"/>
              <a:t> et al., 2019).  This will be essential in coastal cities where saltwater intrusion is already diminishing groundwater quality.   </a:t>
            </a:r>
          </a:p>
          <a:p>
            <a:r>
              <a:rPr lang="en-US" sz="2400" dirty="0"/>
              <a:t>	Finally, recharging water will grant the recharger additional pumping allowance under SGMA (</a:t>
            </a:r>
            <a:r>
              <a:rPr lang="en-US" sz="2400" dirty="0" err="1"/>
              <a:t>Jezdimirovic</a:t>
            </a:r>
            <a:r>
              <a:rPr lang="en-US" sz="2400" dirty="0"/>
              <a:t> et al., 2019).  This means a farmer who has access to a water supply in the winter can recharge that excess water and have additional pumping rights in the summer when the need is greater.  Combined with an increasing network of water markets will be the only way operations that lie in White Areas will be able to get enough water to continue operating (Ghosh, </a:t>
            </a:r>
            <a:r>
              <a:rPr lang="en-US" sz="2400" dirty="0" err="1"/>
              <a:t>Cobourn</a:t>
            </a:r>
            <a:r>
              <a:rPr lang="en-US" sz="2400" dirty="0"/>
              <a:t>, &amp; </a:t>
            </a:r>
            <a:r>
              <a:rPr lang="en-US" sz="2400" dirty="0" err="1"/>
              <a:t>Elbakidze</a:t>
            </a:r>
            <a:r>
              <a:rPr lang="en-US" sz="2400" dirty="0"/>
              <a:t>, 2014).</a:t>
            </a:r>
          </a:p>
        </p:txBody>
      </p:sp>
      <p:sp>
        <p:nvSpPr>
          <p:cNvPr id="2187" name="Text Box 139"/>
          <p:cNvSpPr txBox="1">
            <a:spLocks noChangeArrowheads="1"/>
          </p:cNvSpPr>
          <p:nvPr/>
        </p:nvSpPr>
        <p:spPr bwMode="auto">
          <a:xfrm>
            <a:off x="10055223" y="6861175"/>
            <a:ext cx="10055225" cy="15727382"/>
          </a:xfrm>
          <a:prstGeom prst="rect">
            <a:avLst/>
          </a:prstGeom>
          <a:solidFill>
            <a:schemeClr val="bg1"/>
          </a:solidFill>
          <a:ln>
            <a:noFill/>
          </a:ln>
          <a:effectLst/>
        </p:spPr>
        <p:txBody>
          <a:bodyPr lIns="182880" tIns="182880" rIns="182880" bIns="182880">
            <a:spAutoFit/>
          </a:bodyPr>
          <a:lstStyle/>
          <a:p>
            <a:r>
              <a:rPr lang="en-US" sz="2000" dirty="0"/>
              <a:t>Recharging groundwater is not a new concept, it happens every day naturally and has been a longstanding practice for many agriculturists. However, due to the water conditions over the past several decades, recharge in California has tapered off, which has caused resurgence in our problems of land subsidence. With land subsidence also comes decreased aquifer holding capacity, salt-water intrusion, and degraded groundwater quality. These issues are near direct results of groundwater overdraft and are getting more serious every year. These issues have worsened conditions so much that California finally became one of the last states to formally regulate groundwater (SGMA, 2014).   </a:t>
            </a:r>
          </a:p>
          <a:p>
            <a:r>
              <a:rPr lang="en-US" sz="2000" dirty="0"/>
              <a:t>	To improve California’s groundwater situation, legislators need to work on creating legislation and regulations that will allow for economic incentives for groundwater recharge and the establishments of water markets. In some areas of California, many water districts have already created individual programs that will reward agriculturists for recharging the groundwater. According to employees of LIDCO Inc., a Californian company that designs and installs agricultural drainage systems, some irrigation districts have adopted this practice of rewarding agriculturists with a type of credit, that can be redeemed later for reduced priced/free water from the irrigation district, when they recharge ground water. This type of economic program is extremely fruitful to both the farmer and the water district, for it promotes groundwater recharge while giving the agriculturist a useful incentive to invest in groundwater recharge infrastructure.  </a:t>
            </a:r>
          </a:p>
          <a:p>
            <a:r>
              <a:rPr lang="en-US" sz="2000" dirty="0"/>
              <a:t>	This, however, is not a viable solution for everyone.  When the newly adopted SGMA policies begin to take effect, there are many areas in California that are not categorized within an irrigation district that will essentially be barred from groundwater pumping all together.  According to Dr. Franklin Gaudi, faculty of Cal Poly, San Luis Obispo and the Irrigation Training and Research Center, these areas, known in the industry as “white areas”, lie outside of existing irrigation districts primarily because they have no water infrastructure and/or a nonexistent surface water source</a:t>
            </a:r>
          </a:p>
          <a:p>
            <a:r>
              <a:rPr lang="en-US" sz="2000" dirty="0"/>
              <a:t>	Hence, whereas SGMA requires documentation of an area’s ability to pump groundwater sustainably, these areas will only be able to quote the rainfall they receive as a source of water. Meaning, they will only be allowed to pump as much groundwater as they receive in rainfall, which for most of these “white areas” is minimal, on average between 0-10 inches per year according to Dr. Gaudi (Gaudi 2019)</a:t>
            </a:r>
          </a:p>
          <a:p>
            <a:r>
              <a:rPr lang="en-US" sz="2000" dirty="0"/>
              <a:t>	Water markets, a long-discussed theory, are also essential to California’s future. Water markets can theoretically allow individuals and water districts to buy, sell and trade water through many means. In some areas, agriculturists are already taking advantage of something similar, by purchasing land with senior water rights and using the water as the main source of income, usually with a low maintenance crop on the land as a secondary income. The creation of regulated water markets can be useful to agriculturists who struggle with low priority or restrictive water rights, such as those who would lie within the “white areas”(</a:t>
            </a:r>
            <a:r>
              <a:rPr lang="en-US" sz="2000" dirty="0" err="1"/>
              <a:t>Jezdimirovic</a:t>
            </a:r>
            <a:r>
              <a:rPr lang="en-US" sz="2000" dirty="0"/>
              <a:t>, </a:t>
            </a:r>
            <a:r>
              <a:rPr lang="en-US" sz="2000" dirty="0" err="1"/>
              <a:t>Sencan</a:t>
            </a:r>
            <a:r>
              <a:rPr lang="en-US" sz="2000" dirty="0"/>
              <a:t>, &amp; </a:t>
            </a:r>
            <a:r>
              <a:rPr lang="en-US" sz="2000" dirty="0" err="1"/>
              <a:t>Hanak</a:t>
            </a:r>
            <a:r>
              <a:rPr lang="en-US" sz="2000" dirty="0"/>
              <a:t>, 2019).  </a:t>
            </a:r>
          </a:p>
          <a:p>
            <a:r>
              <a:rPr lang="en-US" sz="2000" dirty="0"/>
              <a:t>	Those agriculturists in areas that support water markets are also able to sell their credits.  Much like stocks, the water credits could be held on to for future use or sold to another struggling operation.  There are some limitations on this, however.  It would be highly impractical and costly to transport water from operation to operation above ground.  Due to this, most areas that support the marketing of water and water credits traditionally only do so within the shared aquifer. </a:t>
            </a:r>
          </a:p>
        </p:txBody>
      </p:sp>
      <p:sp>
        <p:nvSpPr>
          <p:cNvPr id="2188" name="Text Box 140"/>
          <p:cNvSpPr txBox="1">
            <a:spLocks noChangeArrowheads="1"/>
          </p:cNvSpPr>
          <p:nvPr/>
        </p:nvSpPr>
        <p:spPr bwMode="auto">
          <a:xfrm>
            <a:off x="21482049" y="23186503"/>
            <a:ext cx="10055225" cy="6632585"/>
          </a:xfrm>
          <a:prstGeom prst="rect">
            <a:avLst/>
          </a:prstGeom>
          <a:solidFill>
            <a:schemeClr val="bg1"/>
          </a:solidFill>
          <a:ln>
            <a:noFill/>
          </a:ln>
          <a:effectLst/>
        </p:spPr>
        <p:txBody>
          <a:bodyPr lIns="182880" tIns="182880" rIns="182880" bIns="182880">
            <a:spAutoFit/>
          </a:bodyPr>
          <a:lstStyle>
            <a:lvl1pPr marL="342900" indent="-342900">
              <a:defRPr>
                <a:solidFill>
                  <a:schemeClr val="tx1"/>
                </a:solidFill>
                <a:latin typeface="Arial" charset="0"/>
              </a:defRPr>
            </a:lvl1pPr>
            <a:lvl2pPr marL="800100" indent="-342900">
              <a:defRPr>
                <a:solidFill>
                  <a:schemeClr val="tx1"/>
                </a:solidFill>
                <a:latin typeface="Arial" charset="0"/>
              </a:defRPr>
            </a:lvl2pPr>
            <a:lvl3pPr marL="1257300" indent="-342900">
              <a:defRPr>
                <a:solidFill>
                  <a:schemeClr val="tx1"/>
                </a:solidFill>
                <a:latin typeface="Arial" charset="0"/>
              </a:defRPr>
            </a:lvl3pPr>
            <a:lvl4pPr marL="1714500" indent="-342900">
              <a:defRPr>
                <a:solidFill>
                  <a:schemeClr val="tx1"/>
                </a:solidFill>
                <a:latin typeface="Arial" charset="0"/>
              </a:defRPr>
            </a:lvl4pPr>
            <a:lvl5pPr marL="2171700" indent="-342900">
              <a:defRPr>
                <a:solidFill>
                  <a:schemeClr val="tx1"/>
                </a:solidFill>
                <a:latin typeface="Arial" charset="0"/>
              </a:defRPr>
            </a:lvl5pPr>
            <a:lvl6pPr marL="2628900" indent="-342900" fontAlgn="base">
              <a:spcBef>
                <a:spcPct val="0"/>
              </a:spcBef>
              <a:spcAft>
                <a:spcPct val="0"/>
              </a:spcAft>
              <a:defRPr>
                <a:solidFill>
                  <a:schemeClr val="tx1"/>
                </a:solidFill>
                <a:latin typeface="Arial" charset="0"/>
              </a:defRPr>
            </a:lvl6pPr>
            <a:lvl7pPr marL="3086100" indent="-342900" fontAlgn="base">
              <a:spcBef>
                <a:spcPct val="0"/>
              </a:spcBef>
              <a:spcAft>
                <a:spcPct val="0"/>
              </a:spcAft>
              <a:defRPr>
                <a:solidFill>
                  <a:schemeClr val="tx1"/>
                </a:solidFill>
                <a:latin typeface="Arial" charset="0"/>
              </a:defRPr>
            </a:lvl7pPr>
            <a:lvl8pPr marL="3543300" indent="-342900" fontAlgn="base">
              <a:spcBef>
                <a:spcPct val="0"/>
              </a:spcBef>
              <a:spcAft>
                <a:spcPct val="0"/>
              </a:spcAft>
              <a:defRPr>
                <a:solidFill>
                  <a:schemeClr val="tx1"/>
                </a:solidFill>
                <a:latin typeface="Arial" charset="0"/>
              </a:defRPr>
            </a:lvl8pPr>
            <a:lvl9pPr marL="4000500" indent="-342900" fontAlgn="base">
              <a:spcBef>
                <a:spcPct val="0"/>
              </a:spcBef>
              <a:spcAft>
                <a:spcPct val="0"/>
              </a:spcAft>
              <a:defRPr>
                <a:solidFill>
                  <a:schemeClr val="tx1"/>
                </a:solidFill>
                <a:latin typeface="Arial" charset="0"/>
              </a:defRPr>
            </a:lvl9pPr>
          </a:lstStyle>
          <a:p>
            <a:r>
              <a:rPr lang="en-US" sz="1400" dirty="0"/>
              <a:t>Alley, W. M., &amp; Alley, R. (2017). The Dangers of Land Subsidence From California's Groundwater Overdraft. 	</a:t>
            </a:r>
          </a:p>
          <a:p>
            <a:r>
              <a:rPr lang="en-US" sz="1400" dirty="0"/>
              <a:t>Borchers, J. W., Carpenter, M., </a:t>
            </a:r>
            <a:r>
              <a:rPr lang="en-US" sz="1400" dirty="0" err="1"/>
              <a:t>Grabert</a:t>
            </a:r>
            <a:r>
              <a:rPr lang="en-US" sz="1400" dirty="0"/>
              <a:t>, V. K., </a:t>
            </a:r>
            <a:r>
              <a:rPr lang="en-US" sz="1400" dirty="0" err="1"/>
              <a:t>Dalgish</a:t>
            </a:r>
            <a:r>
              <a:rPr lang="en-US" sz="1400" dirty="0"/>
              <a:t>, B., &amp; Cannon, D. (2014). </a:t>
            </a:r>
            <a:r>
              <a:rPr lang="en-US" sz="1400" i="1" dirty="0"/>
              <a:t>Land Subsidence From Groundwater Use In California</a:t>
            </a:r>
            <a:r>
              <a:rPr lang="en-US" sz="1400" dirty="0"/>
              <a:t>. Retrieved from 	</a:t>
            </a:r>
          </a:p>
          <a:p>
            <a:r>
              <a:rPr lang="en-US" sz="1400" dirty="0"/>
              <a:t>California Natural Resources, A., California Environmental Protection, A., &amp; California Department of Food and Agriculture. (2020). </a:t>
            </a:r>
            <a:r>
              <a:rPr lang="en-US" sz="1400" i="1" dirty="0"/>
              <a:t>2020 Water Resilience Portfolio</a:t>
            </a:r>
            <a:r>
              <a:rPr lang="en-US" sz="1400" dirty="0"/>
              <a:t>. California.</a:t>
            </a:r>
          </a:p>
          <a:p>
            <a:r>
              <a:rPr lang="en-US" sz="1400" dirty="0"/>
              <a:t>	</a:t>
            </a:r>
          </a:p>
          <a:p>
            <a:r>
              <a:rPr lang="en-US" sz="1400" dirty="0" err="1"/>
              <a:t>Contor</a:t>
            </a:r>
            <a:r>
              <a:rPr lang="en-US" sz="1400" dirty="0"/>
              <a:t>, B. A. (2009). Groundwater Banking in Aquifers that Interact With Surface Water: Aquifer Response Functions and Double-Entry Accounting. </a:t>
            </a:r>
            <a:r>
              <a:rPr lang="en-US" sz="1400" i="1" dirty="0"/>
              <a:t>Journal of the American Water Resources Association, 45</a:t>
            </a:r>
            <a:r>
              <a:rPr lang="en-US" sz="1400" dirty="0"/>
              <a:t>(6), 1465-1474. doi:10.1111/j.1752-1688.2009.00378.x</a:t>
            </a:r>
          </a:p>
          <a:p>
            <a:r>
              <a:rPr lang="en-US" sz="1400" dirty="0"/>
              <a:t>	</a:t>
            </a:r>
          </a:p>
          <a:p>
            <a:r>
              <a:rPr lang="en-US" sz="1400" dirty="0"/>
              <a:t>Drown, G. (2019).</a:t>
            </a:r>
          </a:p>
          <a:p>
            <a:r>
              <a:rPr lang="en-US" sz="1400" dirty="0"/>
              <a:t>	</a:t>
            </a:r>
          </a:p>
          <a:p>
            <a:r>
              <a:rPr lang="en-US" sz="1400" dirty="0" err="1"/>
              <a:t>Faunt</a:t>
            </a:r>
            <a:r>
              <a:rPr lang="en-US" sz="1400" dirty="0"/>
              <a:t>, C. C., Sneed, M., </a:t>
            </a:r>
            <a:r>
              <a:rPr lang="en-US" sz="1400" dirty="0" err="1"/>
              <a:t>Traum</a:t>
            </a:r>
            <a:r>
              <a:rPr lang="en-US" sz="1400" dirty="0"/>
              <a:t>, J., &amp; Brandt, J. T. (2016). Water availability and land subsidence in the Central Valley, California, USA. </a:t>
            </a:r>
            <a:r>
              <a:rPr lang="en-US" sz="1400" i="1" dirty="0"/>
              <a:t>Hydrogeology journal, 24</a:t>
            </a:r>
            <a:r>
              <a:rPr lang="en-US" sz="1400" dirty="0"/>
              <a:t>(3), 675-684. </a:t>
            </a:r>
            <a:r>
              <a:rPr lang="en-US" sz="1400" dirty="0" err="1"/>
              <a:t>doi:</a:t>
            </a:r>
            <a:r>
              <a:rPr lang="en-US" sz="1400" u="sng" dirty="0" err="1">
                <a:hlinkClick r:id="rId2"/>
              </a:rPr>
              <a:t>http</a:t>
            </a:r>
            <a:r>
              <a:rPr lang="en-US" sz="1400" u="sng" dirty="0">
                <a:hlinkClick r:id="rId2"/>
              </a:rPr>
              <a:t>://dx.doi.org/10.1007/s10040-015-1339-x</a:t>
            </a:r>
            <a:endParaRPr lang="en-US" sz="1400" dirty="0"/>
          </a:p>
          <a:p>
            <a:r>
              <a:rPr lang="en-US" sz="1400" dirty="0"/>
              <a:t>	</a:t>
            </a:r>
          </a:p>
          <a:p>
            <a:r>
              <a:rPr lang="en-US" sz="1400" dirty="0"/>
              <a:t>Gaudi, F. (2020).</a:t>
            </a:r>
          </a:p>
          <a:p>
            <a:r>
              <a:rPr lang="en-US" sz="1400" dirty="0"/>
              <a:t>	</a:t>
            </a:r>
          </a:p>
          <a:p>
            <a:r>
              <a:rPr lang="en-US" sz="1400" dirty="0"/>
              <a:t>Ghosh, S., </a:t>
            </a:r>
            <a:r>
              <a:rPr lang="en-US" sz="1400" dirty="0" err="1"/>
              <a:t>Cobourn</a:t>
            </a:r>
            <a:r>
              <a:rPr lang="en-US" sz="1400" dirty="0"/>
              <a:t>, K. M., &amp; </a:t>
            </a:r>
            <a:r>
              <a:rPr lang="en-US" sz="1400" dirty="0" err="1"/>
              <a:t>Elbakidze</a:t>
            </a:r>
            <a:r>
              <a:rPr lang="en-US" sz="1400" dirty="0"/>
              <a:t>, L. (2014). Water banking, conjunctive administration, and drought; the interaction of water markets and prior appropriation in southeastern Idaho. </a:t>
            </a:r>
            <a:r>
              <a:rPr lang="en-US" sz="1400" i="1" dirty="0"/>
              <a:t>Water Resources Research, 50</a:t>
            </a:r>
            <a:r>
              <a:rPr lang="en-US" sz="1400" dirty="0"/>
              <a:t>(8), 6927-6949. doi:10.1002/2014WR015572</a:t>
            </a:r>
          </a:p>
          <a:p>
            <a:r>
              <a:rPr lang="en-US" sz="1400" dirty="0"/>
              <a:t>	</a:t>
            </a:r>
          </a:p>
          <a:p>
            <a:r>
              <a:rPr lang="en-US" sz="1400" dirty="0" err="1"/>
              <a:t>Jezdimirovic</a:t>
            </a:r>
            <a:r>
              <a:rPr lang="en-US" sz="1400" dirty="0"/>
              <a:t>, J., </a:t>
            </a:r>
            <a:r>
              <a:rPr lang="en-US" sz="1400" dirty="0" err="1"/>
              <a:t>Sencan</a:t>
            </a:r>
            <a:r>
              <a:rPr lang="en-US" sz="1400" dirty="0"/>
              <a:t>, G., &amp; </a:t>
            </a:r>
            <a:r>
              <a:rPr lang="en-US" sz="1400" dirty="0" err="1"/>
              <a:t>Hanak</a:t>
            </a:r>
            <a:r>
              <a:rPr lang="en-US" sz="1400" dirty="0"/>
              <a:t>, E. (2019). </a:t>
            </a:r>
            <a:r>
              <a:rPr lang="en-US" sz="1400" i="1" dirty="0"/>
              <a:t>Just the Facts; Groundwater Recharge</a:t>
            </a:r>
            <a:r>
              <a:rPr lang="en-US" sz="1400" dirty="0"/>
              <a:t>. Retrieved from 	</a:t>
            </a:r>
          </a:p>
          <a:p>
            <a:r>
              <a:rPr lang="en-US" sz="1400" dirty="0" err="1"/>
              <a:t>Kiparsky</a:t>
            </a:r>
            <a:r>
              <a:rPr lang="en-US" sz="1400" dirty="0"/>
              <a:t>, M., Fisher, A. T., </a:t>
            </a:r>
            <a:r>
              <a:rPr lang="en-US" sz="1400" dirty="0" err="1"/>
              <a:t>Milman</a:t>
            </a:r>
            <a:r>
              <a:rPr lang="en-US" sz="1400" dirty="0"/>
              <a:t>, A., &amp; Owen, D. (2017). The Importance of Institutional Design for Distributed Local-Level Governance of Groundwater: The Case of California’s Sustainable Groundwater Management Act. </a:t>
            </a:r>
            <a:r>
              <a:rPr lang="en-US" sz="1400" i="1" dirty="0"/>
              <a:t>Water, 9</a:t>
            </a:r>
            <a:r>
              <a:rPr lang="en-US" sz="1400" dirty="0"/>
              <a:t>(10). </a:t>
            </a:r>
            <a:r>
              <a:rPr lang="en-US" sz="1400" dirty="0" err="1"/>
              <a:t>doi:</a:t>
            </a:r>
            <a:r>
              <a:rPr lang="en-US" sz="1400" u="sng" dirty="0" err="1">
                <a:hlinkClick r:id="rId3"/>
              </a:rPr>
              <a:t>http</a:t>
            </a:r>
            <a:r>
              <a:rPr lang="en-US" sz="1400" u="sng" dirty="0">
                <a:hlinkClick r:id="rId3"/>
              </a:rPr>
              <a:t>://dx.doi.org/10.3390/w9100755</a:t>
            </a:r>
            <a:endParaRPr lang="en-US" sz="1400" dirty="0"/>
          </a:p>
          <a:p>
            <a:r>
              <a:rPr lang="en-US" sz="1400" dirty="0"/>
              <a:t>	</a:t>
            </a:r>
          </a:p>
          <a:p>
            <a:r>
              <a:rPr lang="en-US" sz="1400" dirty="0"/>
              <a:t>Thomas, B. F. (2019). Sustainability indices to evaluate groundwater adaptive management: a case study in California (USA) for the Sustainable Groundwater Management Act. </a:t>
            </a:r>
            <a:r>
              <a:rPr lang="en-US" sz="1400" i="1" dirty="0"/>
              <a:t>Hydrogeology journal, 27</a:t>
            </a:r>
            <a:r>
              <a:rPr lang="en-US" sz="1400" dirty="0"/>
              <a:t>(1), 239-248. </a:t>
            </a:r>
            <a:r>
              <a:rPr lang="en-US" sz="1400" dirty="0" err="1"/>
              <a:t>doi:</a:t>
            </a:r>
            <a:r>
              <a:rPr lang="en-US" sz="1400" u="sng" dirty="0" err="1">
                <a:hlinkClick r:id="rId4"/>
              </a:rPr>
              <a:t>https</a:t>
            </a:r>
            <a:r>
              <a:rPr lang="en-US" sz="1400" u="sng" dirty="0">
                <a:hlinkClick r:id="rId4"/>
              </a:rPr>
              <a:t>://dx.doi.org/10.1007/s10040-018-1863-6</a:t>
            </a:r>
            <a:endParaRPr lang="en-US" sz="1400" dirty="0"/>
          </a:p>
          <a:p>
            <a:endParaRPr lang="en-US" sz="200" dirty="0"/>
          </a:p>
        </p:txBody>
      </p:sp>
      <p:pic>
        <p:nvPicPr>
          <p:cNvPr id="3" name="Picture 2" descr="A screenshot of a cell phone&#10;&#10;Description automatically generated">
            <a:extLst>
              <a:ext uri="{FF2B5EF4-FFF2-40B4-BE49-F238E27FC236}">
                <a16:creationId xmlns:a16="http://schemas.microsoft.com/office/drawing/2014/main" id="{D2A7B13F-3792-4605-AEF5-762ECE4F94DC}"/>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3868278" y="22819143"/>
            <a:ext cx="7623168" cy="6849472"/>
          </a:xfrm>
          <a:prstGeom prst="rect">
            <a:avLst/>
          </a:prstGeom>
        </p:spPr>
      </p:pic>
      <p:pic>
        <p:nvPicPr>
          <p:cNvPr id="5" name="Picture 4">
            <a:extLst>
              <a:ext uri="{FF2B5EF4-FFF2-40B4-BE49-F238E27FC236}">
                <a16:creationId xmlns:a16="http://schemas.microsoft.com/office/drawing/2014/main" id="{B02731D0-31C2-4866-AA65-A762FFDA40A5}"/>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2591585" y="30186450"/>
            <a:ext cx="18899861" cy="1806438"/>
          </a:xfrm>
          <a:prstGeom prst="rect">
            <a:avLst/>
          </a:prstGeom>
        </p:spPr>
      </p:pic>
      <p:pic>
        <p:nvPicPr>
          <p:cNvPr id="1026" name="Picture 2">
            <a:extLst>
              <a:ext uri="{FF2B5EF4-FFF2-40B4-BE49-F238E27FC236}">
                <a16:creationId xmlns:a16="http://schemas.microsoft.com/office/drawing/2014/main" id="{887668F5-3FBE-462F-90C7-5DADA703BEA9}"/>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881743" y="250467"/>
            <a:ext cx="7083823" cy="4982289"/>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theme/theme1.xml><?xml version="1.0" encoding="utf-8"?>
<a:theme xmlns:a="http://schemas.openxmlformats.org/drawingml/2006/main" name="Default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4389438" rtl="0" eaLnBrk="1" fontAlgn="base" latinLnBrk="0" hangingPunct="1">
          <a:lnSpc>
            <a:spcPct val="100000"/>
          </a:lnSpc>
          <a:spcBef>
            <a:spcPct val="0"/>
          </a:spcBef>
          <a:spcAft>
            <a:spcPct val="0"/>
          </a:spcAft>
          <a:buClrTx/>
          <a:buSzTx/>
          <a:buFontTx/>
          <a:buNone/>
          <a:tabLst/>
          <a:defRPr kumimoji="0" lang="en-US" sz="32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4389438" rtl="0" eaLnBrk="1" fontAlgn="base" latinLnBrk="0" hangingPunct="1">
          <a:lnSpc>
            <a:spcPct val="100000"/>
          </a:lnSpc>
          <a:spcBef>
            <a:spcPct val="0"/>
          </a:spcBef>
          <a:spcAft>
            <a:spcPct val="0"/>
          </a:spcAft>
          <a:buClrTx/>
          <a:buSzTx/>
          <a:buFontTx/>
          <a:buNone/>
          <a:tabLst/>
          <a:defRPr kumimoji="0" lang="en-US" sz="3200" b="0" i="0" u="none" strike="noStrike" cap="none" normalizeH="0" baseline="0" smtClean="0">
            <a:ln>
              <a:noFill/>
            </a:ln>
            <a:solidFill>
              <a:schemeClr val="tx1"/>
            </a:solidFill>
            <a:effectLst/>
            <a:latin typeface="Arial" charset="0"/>
          </a:defRPr>
        </a:defPPr>
      </a:lst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otalTime>493</TotalTime>
  <Words>2807</Words>
  <Application>Microsoft Office PowerPoint</Application>
  <PresentationFormat>Custom</PresentationFormat>
  <Paragraphs>56</Paragraphs>
  <Slides>1</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vt:i4>
      </vt:variant>
    </vt:vector>
  </HeadingPairs>
  <TitlesOfParts>
    <vt:vector size="4" baseType="lpstr">
      <vt:lpstr>Arial</vt:lpstr>
      <vt:lpstr>Calibri</vt:lpstr>
      <vt:lpstr>Default Design</vt:lpstr>
      <vt:lpstr>PowerPoint Presentation</vt:lpstr>
    </vt:vector>
  </TitlesOfParts>
  <Company>Genigraphics 800.790.4001</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Genigraphics Research Poster Template 36x48</dc:title>
  <dc:creator>Genigraphics 800.790.4001</dc:creator>
  <dc:description>To order poster prints visit us at www.genigraphics.com</dc:description>
  <cp:lastModifiedBy>Jacob Willhite</cp:lastModifiedBy>
  <cp:revision>37</cp:revision>
  <dcterms:created xsi:type="dcterms:W3CDTF">2008-05-03T03:01:56Z</dcterms:created>
  <dcterms:modified xsi:type="dcterms:W3CDTF">2020-06-03T19:03:48Z</dcterms:modified>
</cp:coreProperties>
</file>