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05" autoAdjust="0"/>
    <p:restoredTop sz="94660"/>
  </p:normalViewPr>
  <p:slideViewPr>
    <p:cSldViewPr snapToGrid="0">
      <p:cViewPr>
        <p:scale>
          <a:sx n="121" d="100"/>
          <a:sy n="121" d="100"/>
        </p:scale>
        <p:origin x="88" y="5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92378-27D8-495A-B056-433814D9A3B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3160727-F35D-4606-9D40-2E4242098A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1D993E-E701-4830-939F-4E83141016B7}"/>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5" name="Footer Placeholder 4">
            <a:extLst>
              <a:ext uri="{FF2B5EF4-FFF2-40B4-BE49-F238E27FC236}">
                <a16:creationId xmlns:a16="http://schemas.microsoft.com/office/drawing/2014/main" id="{0D15B623-715A-4B8F-9D5E-E6D2C45904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16676C-3C83-4A00-A4A2-B3EEE0027DEA}"/>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3436455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2EBE7-D8AC-48C2-973C-27C374F929A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D0711D-DDBD-478D-ACE9-39630C1C2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C1A926-394C-4E34-AF23-30F95496C4DE}"/>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5" name="Footer Placeholder 4">
            <a:extLst>
              <a:ext uri="{FF2B5EF4-FFF2-40B4-BE49-F238E27FC236}">
                <a16:creationId xmlns:a16="http://schemas.microsoft.com/office/drawing/2014/main" id="{FA1F45F0-CA0E-489D-9344-5326E25899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E4921D-017F-4614-9F49-288778A2CF64}"/>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3004196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93A226-AD6B-42E7-8217-44DC5A19A93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CABD38-73E5-4C24-B43C-CC9B0FEB22C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D37C43-EAD6-49E4-BD9D-388A23B4320E}"/>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5" name="Footer Placeholder 4">
            <a:extLst>
              <a:ext uri="{FF2B5EF4-FFF2-40B4-BE49-F238E27FC236}">
                <a16:creationId xmlns:a16="http://schemas.microsoft.com/office/drawing/2014/main" id="{89CC3C6F-5A98-4432-945F-47C908EA91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258BA-DDA1-451D-9035-1979516B25A6}"/>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115629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57567-781E-4722-AA4D-4A82EEAA4A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433E1C-D4DA-4784-9615-1F172106C8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DC8C01-152D-42FD-8877-0D706832A182}"/>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5" name="Footer Placeholder 4">
            <a:extLst>
              <a:ext uri="{FF2B5EF4-FFF2-40B4-BE49-F238E27FC236}">
                <a16:creationId xmlns:a16="http://schemas.microsoft.com/office/drawing/2014/main" id="{5496ACC1-E85E-4B42-BB55-BBDC890641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22D324-8AEB-4183-8411-BBF371409EEE}"/>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4182639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726BB-C47D-4F53-8783-BC450216F6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8D87BF-D8E6-483F-A675-E1C282C2C5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451739-C196-4CA8-93A4-6DA4189D510E}"/>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5" name="Footer Placeholder 4">
            <a:extLst>
              <a:ext uri="{FF2B5EF4-FFF2-40B4-BE49-F238E27FC236}">
                <a16:creationId xmlns:a16="http://schemas.microsoft.com/office/drawing/2014/main" id="{48C06DAF-1C1B-437C-A6EB-EC342882C4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97FD75-2DB6-4457-A411-2DA69E6DC698}"/>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1409647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0947C-A351-4D80-A68B-76023CAC98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0C4B800-521E-440D-B039-6FFF2C8D59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D354B7C-24F7-407A-B63F-BBB938BBAA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379DEC-9070-4496-8932-BD7B678E0104}"/>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6" name="Footer Placeholder 5">
            <a:extLst>
              <a:ext uri="{FF2B5EF4-FFF2-40B4-BE49-F238E27FC236}">
                <a16:creationId xmlns:a16="http://schemas.microsoft.com/office/drawing/2014/main" id="{D1645264-54DD-4741-9183-373DA1E6D4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8B5D05-38BD-44F5-8E23-BDB91FBB9135}"/>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1792643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151AD-B511-49E4-A197-16169A086E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0E7411-39B0-47CA-B5C9-1250DD8C36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A177E33-C431-4E53-A51B-1974480364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56B463B-769A-42F3-BB61-34FF118D5D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CA3187-7D06-4974-A46F-1A3BA7F47F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D990A9-DAB3-47C6-B66E-07D411202C8A}"/>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8" name="Footer Placeholder 7">
            <a:extLst>
              <a:ext uri="{FF2B5EF4-FFF2-40B4-BE49-F238E27FC236}">
                <a16:creationId xmlns:a16="http://schemas.microsoft.com/office/drawing/2014/main" id="{AAEBB6F2-56E3-4AC8-98A4-FC96D01A4B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5A8DF6F-9E62-476D-B1F6-CD847CCEFD56}"/>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4271609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3580D-4030-4F99-ACB0-9E7DD8455D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BB0597-060C-4849-AB28-30796B6E51BE}"/>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4" name="Footer Placeholder 3">
            <a:extLst>
              <a:ext uri="{FF2B5EF4-FFF2-40B4-BE49-F238E27FC236}">
                <a16:creationId xmlns:a16="http://schemas.microsoft.com/office/drawing/2014/main" id="{0F835486-AE76-4CB9-A072-18129EAC88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700ECB1-D06E-46F1-A02C-77BDBE0BF6A7}"/>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1338237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0D9E67-33BD-4372-95E4-DD9716DDB7F2}"/>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3" name="Footer Placeholder 2">
            <a:extLst>
              <a:ext uri="{FF2B5EF4-FFF2-40B4-BE49-F238E27FC236}">
                <a16:creationId xmlns:a16="http://schemas.microsoft.com/office/drawing/2014/main" id="{F3E2BF90-F362-48A4-AA1C-E74FD21AA7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4502E9-17CE-4614-B380-5CCD96C8E504}"/>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3942938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E62B6-86BA-4D5C-88CD-097886240D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C9CE597-832D-48D3-8412-C629170D7D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519A0D-AB35-4A8D-AA92-E71BB52B38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4559B2-EA50-41A8-875B-635B1C653C40}"/>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6" name="Footer Placeholder 5">
            <a:extLst>
              <a:ext uri="{FF2B5EF4-FFF2-40B4-BE49-F238E27FC236}">
                <a16:creationId xmlns:a16="http://schemas.microsoft.com/office/drawing/2014/main" id="{919BAA7D-288C-42AF-937D-C370199EA8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0D0EAE-F376-410D-B53E-CCAC99CC50E9}"/>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1445081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ACA75-1616-4F86-82AA-9BB7408A83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FB7845-C25E-465A-A7DF-676599F9FA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F04452-B0AC-49B5-BA02-0A6025D88A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1D1943-D39D-4F08-B497-3C43FA8902A5}"/>
              </a:ext>
            </a:extLst>
          </p:cNvPr>
          <p:cNvSpPr>
            <a:spLocks noGrp="1"/>
          </p:cNvSpPr>
          <p:nvPr>
            <p:ph type="dt" sz="half" idx="10"/>
          </p:nvPr>
        </p:nvSpPr>
        <p:spPr/>
        <p:txBody>
          <a:bodyPr/>
          <a:lstStyle/>
          <a:p>
            <a:fld id="{3D5E8177-A983-4A7E-A2F3-FF38B964E908}" type="datetimeFigureOut">
              <a:rPr lang="en-US" smtClean="0"/>
              <a:t>12/3/2019</a:t>
            </a:fld>
            <a:endParaRPr lang="en-US"/>
          </a:p>
        </p:txBody>
      </p:sp>
      <p:sp>
        <p:nvSpPr>
          <p:cNvPr id="6" name="Footer Placeholder 5">
            <a:extLst>
              <a:ext uri="{FF2B5EF4-FFF2-40B4-BE49-F238E27FC236}">
                <a16:creationId xmlns:a16="http://schemas.microsoft.com/office/drawing/2014/main" id="{CE97310C-C1FC-4D7E-800D-FFEB59371E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61F0E0-1E03-419D-B2A2-651EEC560556}"/>
              </a:ext>
            </a:extLst>
          </p:cNvPr>
          <p:cNvSpPr>
            <a:spLocks noGrp="1"/>
          </p:cNvSpPr>
          <p:nvPr>
            <p:ph type="sldNum" sz="quarter" idx="12"/>
          </p:nvPr>
        </p:nvSpPr>
        <p:spPr/>
        <p:txBody>
          <a:bodyPr/>
          <a:lstStyle/>
          <a:p>
            <a:fld id="{2AA81B81-4A31-4D74-AD11-8DF123384A9F}" type="slidenum">
              <a:rPr lang="en-US" smtClean="0"/>
              <a:t>‹#›</a:t>
            </a:fld>
            <a:endParaRPr lang="en-US"/>
          </a:p>
        </p:txBody>
      </p:sp>
    </p:spTree>
    <p:extLst>
      <p:ext uri="{BB962C8B-B14F-4D97-AF65-F5344CB8AC3E}">
        <p14:creationId xmlns:p14="http://schemas.microsoft.com/office/powerpoint/2010/main" val="4211509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0C401F-02D0-474F-8D41-E89296A647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67D5F9-C286-43B7-AD87-79BB90D1C7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DB0C87-C1A1-43D8-B383-5C835E0A81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5E8177-A983-4A7E-A2F3-FF38B964E908}" type="datetimeFigureOut">
              <a:rPr lang="en-US" smtClean="0"/>
              <a:t>12/3/2019</a:t>
            </a:fld>
            <a:endParaRPr lang="en-US"/>
          </a:p>
        </p:txBody>
      </p:sp>
      <p:sp>
        <p:nvSpPr>
          <p:cNvPr id="5" name="Footer Placeholder 4">
            <a:extLst>
              <a:ext uri="{FF2B5EF4-FFF2-40B4-BE49-F238E27FC236}">
                <a16:creationId xmlns:a16="http://schemas.microsoft.com/office/drawing/2014/main" id="{A4BD0FF5-2B8F-44AD-A2DF-BC9EC0BF49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1491E04-4E36-4BCE-B48B-3F65B75AF7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A81B81-4A31-4D74-AD11-8DF123384A9F}" type="slidenum">
              <a:rPr lang="en-US" smtClean="0"/>
              <a:t>‹#›</a:t>
            </a:fld>
            <a:endParaRPr lang="en-US"/>
          </a:p>
        </p:txBody>
      </p:sp>
    </p:spTree>
    <p:extLst>
      <p:ext uri="{BB962C8B-B14F-4D97-AF65-F5344CB8AC3E}">
        <p14:creationId xmlns:p14="http://schemas.microsoft.com/office/powerpoint/2010/main" val="782221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eg"/><Relationship Id="rId4" Type="http://schemas.openxmlformats.org/officeDocument/2006/relationships/hyperlink" Target="https://www.google.com/imgres?imgurl=https%3A%2F%2Fupload.wikimedia.org%2Fwikipedia%2Fen%2Fthumb%2Fd%2Fd9%2FCalPoly_Seal.svg%2F1200px-CalPoly_Seal.svg.png&amp;imgrefurl=https%3A%2F%2Fen.wikipedia.org%2Fwiki%2FCalifornia_Polytechnic_State_University&amp;docid=zRxJZ4wAQSpIUM&amp;tbnid=0KKm-ePBaZD9CM%3A&amp;vet=10ahUKEwjBooajwYzhAhVTBjQIHfSCBGMQMwh9KBIwEg..i&amp;w=1200&amp;h=1200&amp;bih=1042&amp;biw=1714&amp;q=cal%20poly&amp;ved=0ahUKEwjBooajwYzhAhVTBjQIHfSCBGMQMwh9KBIwEg&amp;iact=mrc&amp;uact=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2B1D023-94A8-4C3F-B42A-F1118277417D}"/>
              </a:ext>
            </a:extLst>
          </p:cNvPr>
          <p:cNvPicPr>
            <a:picLocks noChangeAspect="1"/>
          </p:cNvPicPr>
          <p:nvPr/>
        </p:nvPicPr>
        <p:blipFill>
          <a:blip r:embed="rId2"/>
          <a:stretch>
            <a:fillRect/>
          </a:stretch>
        </p:blipFill>
        <p:spPr>
          <a:xfrm>
            <a:off x="8189775" y="4067506"/>
            <a:ext cx="3809918" cy="2651311"/>
          </a:xfrm>
          <a:prstGeom prst="rect">
            <a:avLst/>
          </a:prstGeom>
        </p:spPr>
      </p:pic>
      <p:pic>
        <p:nvPicPr>
          <p:cNvPr id="8" name="Picture 7">
            <a:extLst>
              <a:ext uri="{FF2B5EF4-FFF2-40B4-BE49-F238E27FC236}">
                <a16:creationId xmlns:a16="http://schemas.microsoft.com/office/drawing/2014/main" id="{F49EE00C-EA0C-40B8-8885-0D042BDAECF4}"/>
              </a:ext>
            </a:extLst>
          </p:cNvPr>
          <p:cNvPicPr>
            <a:picLocks noChangeAspect="1"/>
          </p:cNvPicPr>
          <p:nvPr/>
        </p:nvPicPr>
        <p:blipFill>
          <a:blip r:embed="rId3"/>
          <a:stretch>
            <a:fillRect/>
          </a:stretch>
        </p:blipFill>
        <p:spPr>
          <a:xfrm>
            <a:off x="112524" y="4067775"/>
            <a:ext cx="3809918" cy="2651042"/>
          </a:xfrm>
          <a:prstGeom prst="rect">
            <a:avLst/>
          </a:prstGeom>
        </p:spPr>
      </p:pic>
      <p:pic>
        <p:nvPicPr>
          <p:cNvPr id="1027" name="Picture 3" descr="Image result for cal poly">
            <a:hlinkClick r:id="rId4"/>
            <a:extLst>
              <a:ext uri="{FF2B5EF4-FFF2-40B4-BE49-F238E27FC236}">
                <a16:creationId xmlns:a16="http://schemas.microsoft.com/office/drawing/2014/main" id="{5E5E26FE-2147-4C1A-8B31-DEB2FBF5E2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085" y="0"/>
            <a:ext cx="1335185" cy="13351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E4A3732-A199-4BF0-AD96-A0D56AA64D25}"/>
              </a:ext>
            </a:extLst>
          </p:cNvPr>
          <p:cNvSpPr>
            <a:spLocks noGrp="1"/>
          </p:cNvSpPr>
          <p:nvPr>
            <p:ph type="ctrTitle"/>
          </p:nvPr>
        </p:nvSpPr>
        <p:spPr>
          <a:xfrm>
            <a:off x="1915598" y="55568"/>
            <a:ext cx="8179136" cy="1281491"/>
          </a:xfrm>
        </p:spPr>
        <p:txBody>
          <a:bodyPr>
            <a:normAutofit/>
          </a:bodyPr>
          <a:lstStyle/>
          <a:p>
            <a:r>
              <a:rPr lang="en-US" sz="2800" dirty="0"/>
              <a:t>Cal Poly Construction Management Student’s Main Determinants For Potential Employment Opportunities: A Guide for Employers</a:t>
            </a:r>
          </a:p>
        </p:txBody>
      </p:sp>
      <p:pic>
        <p:nvPicPr>
          <p:cNvPr id="5" name="Picture 3" descr="Image result for cal poly">
            <a:hlinkClick r:id="rId4"/>
            <a:extLst>
              <a:ext uri="{FF2B5EF4-FFF2-40B4-BE49-F238E27FC236}">
                <a16:creationId xmlns:a16="http://schemas.microsoft.com/office/drawing/2014/main" id="{80C55600-B4EF-4AF2-A079-AB2599147D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1822" y="0"/>
            <a:ext cx="1335185" cy="13351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B40D090-3EF2-4A7D-A7BD-44C08E4FB2C4}"/>
              </a:ext>
            </a:extLst>
          </p:cNvPr>
          <p:cNvSpPr txBox="1"/>
          <p:nvPr/>
        </p:nvSpPr>
        <p:spPr>
          <a:xfrm>
            <a:off x="5360362" y="1261900"/>
            <a:ext cx="1481368" cy="307777"/>
          </a:xfrm>
          <a:prstGeom prst="rect">
            <a:avLst/>
          </a:prstGeom>
          <a:noFill/>
        </p:spPr>
        <p:txBody>
          <a:bodyPr wrap="none" rtlCol="0">
            <a:spAutoFit/>
          </a:bodyPr>
          <a:lstStyle/>
          <a:p>
            <a:r>
              <a:rPr lang="en-US" sz="1400" dirty="0"/>
              <a:t>David Van Buskirk</a:t>
            </a:r>
          </a:p>
        </p:txBody>
      </p:sp>
      <p:sp>
        <p:nvSpPr>
          <p:cNvPr id="7" name="TextBox 6">
            <a:extLst>
              <a:ext uri="{FF2B5EF4-FFF2-40B4-BE49-F238E27FC236}">
                <a16:creationId xmlns:a16="http://schemas.microsoft.com/office/drawing/2014/main" id="{6B01E1B2-CD85-4157-8971-7A41403510F2}"/>
              </a:ext>
            </a:extLst>
          </p:cNvPr>
          <p:cNvSpPr txBox="1"/>
          <p:nvPr/>
        </p:nvSpPr>
        <p:spPr>
          <a:xfrm>
            <a:off x="4171046" y="3174144"/>
            <a:ext cx="4171848" cy="1600438"/>
          </a:xfrm>
          <a:prstGeom prst="rect">
            <a:avLst/>
          </a:prstGeom>
          <a:noFill/>
        </p:spPr>
        <p:txBody>
          <a:bodyPr wrap="none" rtlCol="0">
            <a:spAutoFit/>
          </a:bodyPr>
          <a:lstStyle/>
          <a:p>
            <a:r>
              <a:rPr lang="en-US" sz="1400" dirty="0"/>
              <a:t>The Top 5 Major Determinants (both groups, in order):</a:t>
            </a:r>
          </a:p>
          <a:p>
            <a:pPr marL="342900" indent="-342900">
              <a:buAutoNum type="arabicPeriod"/>
            </a:pPr>
            <a:r>
              <a:rPr lang="en-US" sz="1400" dirty="0"/>
              <a:t>Company Culture </a:t>
            </a:r>
          </a:p>
          <a:p>
            <a:pPr marL="342900" indent="-342900">
              <a:buAutoNum type="arabicPeriod"/>
            </a:pPr>
            <a:r>
              <a:rPr lang="en-US" sz="1400" dirty="0"/>
              <a:t>Perks of Full-Time Employment </a:t>
            </a:r>
          </a:p>
          <a:p>
            <a:pPr marL="342900" indent="-342900">
              <a:buAutoNum type="arabicPeriod"/>
            </a:pPr>
            <a:r>
              <a:rPr lang="en-US" sz="1400" dirty="0"/>
              <a:t>Salary</a:t>
            </a:r>
          </a:p>
          <a:p>
            <a:pPr marL="342900" indent="-342900">
              <a:buAutoNum type="arabicPeriod"/>
            </a:pPr>
            <a:r>
              <a:rPr lang="en-US" sz="1400" dirty="0"/>
              <a:t>Company Representative’s Personality</a:t>
            </a:r>
          </a:p>
          <a:p>
            <a:pPr marL="342900" indent="-342900">
              <a:buAutoNum type="arabicPeriod"/>
            </a:pPr>
            <a:r>
              <a:rPr lang="en-US" sz="1400" dirty="0"/>
              <a:t>Frequency of Raises Based on Merit</a:t>
            </a:r>
          </a:p>
          <a:p>
            <a:endParaRPr lang="en-US" sz="1400" dirty="0"/>
          </a:p>
        </p:txBody>
      </p:sp>
      <p:sp>
        <p:nvSpPr>
          <p:cNvPr id="9" name="TextBox 8">
            <a:extLst>
              <a:ext uri="{FF2B5EF4-FFF2-40B4-BE49-F238E27FC236}">
                <a16:creationId xmlns:a16="http://schemas.microsoft.com/office/drawing/2014/main" id="{1207A5ED-E3EF-45E7-9F69-E8A75D1311EF}"/>
              </a:ext>
            </a:extLst>
          </p:cNvPr>
          <p:cNvSpPr txBox="1"/>
          <p:nvPr/>
        </p:nvSpPr>
        <p:spPr>
          <a:xfrm>
            <a:off x="5628192" y="2665740"/>
            <a:ext cx="970650" cy="369332"/>
          </a:xfrm>
          <a:prstGeom prst="rect">
            <a:avLst/>
          </a:prstGeom>
          <a:noFill/>
        </p:spPr>
        <p:txBody>
          <a:bodyPr wrap="none" rtlCol="0">
            <a:spAutoFit/>
          </a:bodyPr>
          <a:lstStyle/>
          <a:p>
            <a:r>
              <a:rPr lang="en-US" u="sng" dirty="0"/>
              <a:t>RESULTS</a:t>
            </a:r>
          </a:p>
        </p:txBody>
      </p:sp>
      <p:graphicFrame>
        <p:nvGraphicFramePr>
          <p:cNvPr id="14" name="Table 13">
            <a:extLst>
              <a:ext uri="{FF2B5EF4-FFF2-40B4-BE49-F238E27FC236}">
                <a16:creationId xmlns:a16="http://schemas.microsoft.com/office/drawing/2014/main" id="{BFA90055-2451-4A36-8E9C-D998D3A710D2}"/>
              </a:ext>
            </a:extLst>
          </p:cNvPr>
          <p:cNvGraphicFramePr>
            <a:graphicFrameLocks noGrp="1"/>
          </p:cNvGraphicFramePr>
          <p:nvPr/>
        </p:nvGraphicFramePr>
        <p:xfrm>
          <a:off x="250027" y="1520828"/>
          <a:ext cx="11726980" cy="1005840"/>
        </p:xfrm>
        <a:graphic>
          <a:graphicData uri="http://schemas.openxmlformats.org/drawingml/2006/table">
            <a:tbl>
              <a:tblPr firstRow="1" bandRow="1">
                <a:tableStyleId>{5C22544A-7EE6-4342-B048-85BDC9FD1C3A}</a:tableStyleId>
              </a:tblPr>
              <a:tblGrid>
                <a:gridCol w="11726980">
                  <a:extLst>
                    <a:ext uri="{9D8B030D-6E8A-4147-A177-3AD203B41FA5}">
                      <a16:colId xmlns:a16="http://schemas.microsoft.com/office/drawing/2014/main" val="1289391805"/>
                    </a:ext>
                  </a:extLst>
                </a:gridCol>
              </a:tblGrid>
              <a:tr h="933847">
                <a:tc>
                  <a:txBody>
                    <a:bodyPr/>
                    <a:lstStyle/>
                    <a:p>
                      <a:r>
                        <a:rPr lang="en-US" sz="1000" b="1" kern="1200" dirty="0">
                          <a:solidFill>
                            <a:schemeClr val="lt1"/>
                          </a:solidFill>
                          <a:effectLst/>
                          <a:latin typeface="+mn-lt"/>
                          <a:ea typeface="+mn-ea"/>
                          <a:cs typeface="+mn-cs"/>
                        </a:rPr>
                        <a:t>California Polytechnic State University’s Construction Management department has an excellent reputation.  This reputation, boosted by an excellent placement rate, attracts an abundant number of recruiters, a number that continues to grow every year.  With the large number of recruiters coming to campus, students often find themselves in the fortunate situation of having multiple offers and getting to select who their future employer is.  In order to benefit the students, employers should cater their recruitment process to better suit the need of the students they are trying to hire.  While plenty of research has been conducted to investigate and determine how recruiters choose students to interview or hire, the way students make decisions about the sort of company they might want to work for has received little attention.  Included in this study is data that reveals Construction Management student’s main determinants for potential employment.  Students were placed in two groups, those looking for full-time employment and those looking for internship positions, and an analysis was conducted.  The study revealed that students are influenced by many factors, namely company culture, salary, perks, and raises.  </a:t>
                      </a:r>
                    </a:p>
                  </a:txBody>
                  <a:tcPr/>
                </a:tc>
                <a:extLst>
                  <a:ext uri="{0D108BD9-81ED-4DB2-BD59-A6C34878D82A}">
                    <a16:rowId xmlns:a16="http://schemas.microsoft.com/office/drawing/2014/main" val="3206346552"/>
                  </a:ext>
                </a:extLst>
              </a:tr>
            </a:tbl>
          </a:graphicData>
        </a:graphic>
      </p:graphicFrame>
      <p:sp>
        <p:nvSpPr>
          <p:cNvPr id="19" name="TextBox 18">
            <a:extLst>
              <a:ext uri="{FF2B5EF4-FFF2-40B4-BE49-F238E27FC236}">
                <a16:creationId xmlns:a16="http://schemas.microsoft.com/office/drawing/2014/main" id="{23084C11-BB7B-4F8D-9BCA-4583B8740711}"/>
              </a:ext>
            </a:extLst>
          </p:cNvPr>
          <p:cNvSpPr txBox="1"/>
          <p:nvPr/>
        </p:nvSpPr>
        <p:spPr>
          <a:xfrm>
            <a:off x="3342001" y="2471695"/>
            <a:ext cx="5326330" cy="307777"/>
          </a:xfrm>
          <a:prstGeom prst="rect">
            <a:avLst/>
          </a:prstGeom>
          <a:noFill/>
        </p:spPr>
        <p:txBody>
          <a:bodyPr wrap="none" rtlCol="0">
            <a:spAutoFit/>
          </a:bodyPr>
          <a:lstStyle/>
          <a:p>
            <a:r>
              <a:rPr lang="en-US" sz="1400" dirty="0"/>
              <a:t>Keywords: Factors, Influencing, Employment, Recruiting, Determinants</a:t>
            </a:r>
          </a:p>
        </p:txBody>
      </p:sp>
      <p:pic>
        <p:nvPicPr>
          <p:cNvPr id="23" name="Picture 22" descr="A large building&#10;&#10;Description automatically generated">
            <a:extLst>
              <a:ext uri="{FF2B5EF4-FFF2-40B4-BE49-F238E27FC236}">
                <a16:creationId xmlns:a16="http://schemas.microsoft.com/office/drawing/2014/main" id="{FA5A37D5-E203-4A49-8405-CF43B5CED9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1046" y="5037740"/>
            <a:ext cx="3849908" cy="1681077"/>
          </a:xfrm>
          <a:prstGeom prst="rect">
            <a:avLst/>
          </a:prstGeom>
        </p:spPr>
      </p:pic>
      <p:pic>
        <p:nvPicPr>
          <p:cNvPr id="1028" name="Picture 4" descr="Image result for crossed hammers">
            <a:extLst>
              <a:ext uri="{FF2B5EF4-FFF2-40B4-BE49-F238E27FC236}">
                <a16:creationId xmlns:a16="http://schemas.microsoft.com/office/drawing/2014/main" id="{0CC0C574-F44A-491E-A8B6-9402B7B5052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22918" y="2591880"/>
            <a:ext cx="1404800" cy="14048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Image result for crossed hammers">
            <a:extLst>
              <a:ext uri="{FF2B5EF4-FFF2-40B4-BE49-F238E27FC236}">
                <a16:creationId xmlns:a16="http://schemas.microsoft.com/office/drawing/2014/main" id="{10E61ACD-32F0-4CDC-A62E-2A3620B0BAD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15083" y="2591880"/>
            <a:ext cx="1404800" cy="14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9794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1368</TotalTime>
  <Words>261</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Cal Poly Construction Management Student’s Main Determinants For Potential Employment Opportunities: A Guide for Employers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Van Buskirk</dc:creator>
  <cp:lastModifiedBy>David Van Buskirk</cp:lastModifiedBy>
  <cp:revision>8</cp:revision>
  <dcterms:created xsi:type="dcterms:W3CDTF">2019-12-03T22:40:27Z</dcterms:created>
  <dcterms:modified xsi:type="dcterms:W3CDTF">2019-12-04T21:29:05Z</dcterms:modified>
</cp:coreProperties>
</file>