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8" r:id="rId3"/>
    <p:sldId id="259" r:id="rId4"/>
    <p:sldId id="260" r:id="rId5"/>
    <p:sldId id="261" r:id="rId6"/>
    <p:sldId id="262" r:id="rId7"/>
    <p:sldId id="263" r:id="rId8"/>
    <p:sldId id="264" r:id="rId9"/>
    <p:sldId id="265" r:id="rId10"/>
    <p:sldId id="266" r:id="rId11"/>
    <p:sldId id="267" r:id="rId12"/>
    <p:sldId id="269" r:id="rId13"/>
    <p:sldId id="274" r:id="rId14"/>
    <p:sldId id="268" r:id="rId15"/>
    <p:sldId id="270" r:id="rId16"/>
    <p:sldId id="271" r:id="rId17"/>
    <p:sldId id="272" r:id="rId18"/>
    <p:sldId id="273" r:id="rId19"/>
    <p:sldId id="25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18" autoAdjust="0"/>
    <p:restoredTop sz="86146" autoAdjust="0"/>
  </p:normalViewPr>
  <p:slideViewPr>
    <p:cSldViewPr>
      <p:cViewPr>
        <p:scale>
          <a:sx n="70" d="100"/>
          <a:sy n="70" d="100"/>
        </p:scale>
        <p:origin x="-146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B1EEBF-00F5-471A-B477-CEE14F0E5F8A}" type="datetimeFigureOut">
              <a:rPr lang="en-US" smtClean="0"/>
              <a:t>8/22/2012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D3901C-25FA-430D-A349-14F1F094E603}" type="slidenum">
              <a:rPr lang="en-US" smtClean="0"/>
              <a:t>‹#›</a:t>
            </a:fld>
            <a:endParaRPr lang="en-US"/>
          </a:p>
        </p:txBody>
      </p:sp>
    </p:spTree>
    <p:extLst>
      <p:ext uri="{BB962C8B-B14F-4D97-AF65-F5344CB8AC3E}">
        <p14:creationId xmlns:p14="http://schemas.microsoft.com/office/powerpoint/2010/main" val="3037232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D3901C-25FA-430D-A349-14F1F094E603}" type="slidenum">
              <a:rPr lang="en-US" smtClean="0"/>
              <a:t>4</a:t>
            </a:fld>
            <a:endParaRPr lang="en-US"/>
          </a:p>
        </p:txBody>
      </p:sp>
    </p:spTree>
    <p:extLst>
      <p:ext uri="{BB962C8B-B14F-4D97-AF65-F5344CB8AC3E}">
        <p14:creationId xmlns:p14="http://schemas.microsoft.com/office/powerpoint/2010/main" val="659157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D3901C-25FA-430D-A349-14F1F094E603}" type="slidenum">
              <a:rPr lang="en-US" smtClean="0"/>
              <a:t>7</a:t>
            </a:fld>
            <a:endParaRPr lang="en-US"/>
          </a:p>
        </p:txBody>
      </p:sp>
    </p:spTree>
    <p:extLst>
      <p:ext uri="{BB962C8B-B14F-4D97-AF65-F5344CB8AC3E}">
        <p14:creationId xmlns:p14="http://schemas.microsoft.com/office/powerpoint/2010/main" val="1963701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398B5C03-C5FC-4672-9825-17D512CE7BEA}" type="datetimeFigureOut">
              <a:rPr lang="en-US" smtClean="0"/>
              <a:t>8/22/2012</a:t>
            </a:fld>
            <a:endParaRPr lang="en-US"/>
          </a:p>
        </p:txBody>
      </p:sp>
      <p:sp>
        <p:nvSpPr>
          <p:cNvPr id="23" name="Slide Number Placeholder 22"/>
          <p:cNvSpPr>
            <a:spLocks noGrp="1"/>
          </p:cNvSpPr>
          <p:nvPr>
            <p:ph type="sldNum" sz="quarter" idx="11"/>
          </p:nvPr>
        </p:nvSpPr>
        <p:spPr/>
        <p:txBody>
          <a:bodyPr/>
          <a:lstStyle/>
          <a:p>
            <a:fld id="{4A22FF9B-4E9E-4308-AC2B-83AA541D8992}"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8B5C03-C5FC-4672-9825-17D512CE7BEA}" type="datetimeFigureOut">
              <a:rPr lang="en-US" smtClean="0"/>
              <a:t>8/22/2012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22FF9B-4E9E-4308-AC2B-83AA541D899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8B5C03-C5FC-4672-9825-17D512CE7BEA}" type="datetimeFigureOut">
              <a:rPr lang="en-US" smtClean="0"/>
              <a:t>8/22/2012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22FF9B-4E9E-4308-AC2B-83AA541D899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398B5C03-C5FC-4672-9825-17D512CE7BEA}" type="datetimeFigureOut">
              <a:rPr lang="en-US" smtClean="0"/>
              <a:t>8/22/2012</a:t>
            </a:fld>
            <a:endParaRPr lang="en-US"/>
          </a:p>
        </p:txBody>
      </p:sp>
      <p:sp>
        <p:nvSpPr>
          <p:cNvPr id="19" name="Slide Number Placeholder 18"/>
          <p:cNvSpPr>
            <a:spLocks noGrp="1"/>
          </p:cNvSpPr>
          <p:nvPr>
            <p:ph type="sldNum" sz="quarter" idx="15"/>
          </p:nvPr>
        </p:nvSpPr>
        <p:spPr/>
        <p:txBody>
          <a:bodyPr/>
          <a:lstStyle/>
          <a:p>
            <a:fld id="{4A22FF9B-4E9E-4308-AC2B-83AA541D8992}"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398B5C03-C5FC-4672-9825-17D512CE7BEA}" type="datetimeFigureOut">
              <a:rPr lang="en-US" smtClean="0"/>
              <a:t>8/22/2012</a:t>
            </a:fld>
            <a:endParaRPr lang="en-US"/>
          </a:p>
        </p:txBody>
      </p:sp>
      <p:sp>
        <p:nvSpPr>
          <p:cNvPr id="20" name="Slide Number Placeholder 19"/>
          <p:cNvSpPr>
            <a:spLocks noGrp="1"/>
          </p:cNvSpPr>
          <p:nvPr>
            <p:ph type="sldNum" sz="quarter" idx="11"/>
          </p:nvPr>
        </p:nvSpPr>
        <p:spPr/>
        <p:txBody>
          <a:bodyPr/>
          <a:lstStyle/>
          <a:p>
            <a:fld id="{4A22FF9B-4E9E-4308-AC2B-83AA541D8992}"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398B5C03-C5FC-4672-9825-17D512CE7BEA}" type="datetimeFigureOut">
              <a:rPr lang="en-US" smtClean="0"/>
              <a:t>8/22/2012</a:t>
            </a:fld>
            <a:endParaRPr lang="en-US"/>
          </a:p>
        </p:txBody>
      </p:sp>
      <p:sp>
        <p:nvSpPr>
          <p:cNvPr id="25" name="Slide Number Placeholder 24"/>
          <p:cNvSpPr>
            <a:spLocks noGrp="1"/>
          </p:cNvSpPr>
          <p:nvPr>
            <p:ph type="sldNum" sz="quarter" idx="16"/>
          </p:nvPr>
        </p:nvSpPr>
        <p:spPr/>
        <p:txBody>
          <a:bodyPr/>
          <a:lstStyle/>
          <a:p>
            <a:fld id="{4A22FF9B-4E9E-4308-AC2B-83AA541D8992}"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398B5C03-C5FC-4672-9825-17D512CE7BEA}" type="datetimeFigureOut">
              <a:rPr lang="en-US" smtClean="0"/>
              <a:t>8/22/2012</a:t>
            </a:fld>
            <a:endParaRPr lang="en-US"/>
          </a:p>
        </p:txBody>
      </p:sp>
      <p:sp>
        <p:nvSpPr>
          <p:cNvPr id="24" name="Slide Number Placeholder 23"/>
          <p:cNvSpPr>
            <a:spLocks noGrp="1"/>
          </p:cNvSpPr>
          <p:nvPr>
            <p:ph type="sldNum" sz="quarter" idx="17"/>
          </p:nvPr>
        </p:nvSpPr>
        <p:spPr/>
        <p:txBody>
          <a:bodyPr/>
          <a:lstStyle/>
          <a:p>
            <a:fld id="{4A22FF9B-4E9E-4308-AC2B-83AA541D8992}"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398B5C03-C5FC-4672-9825-17D512CE7BEA}" type="datetimeFigureOut">
              <a:rPr lang="en-US" smtClean="0"/>
              <a:t>8/22/2012</a:t>
            </a:fld>
            <a:endParaRPr lang="en-US"/>
          </a:p>
        </p:txBody>
      </p:sp>
      <p:sp>
        <p:nvSpPr>
          <p:cNvPr id="14" name="Slide Number Placeholder 13"/>
          <p:cNvSpPr>
            <a:spLocks noGrp="1"/>
          </p:cNvSpPr>
          <p:nvPr>
            <p:ph type="sldNum" sz="quarter" idx="11"/>
          </p:nvPr>
        </p:nvSpPr>
        <p:spPr/>
        <p:txBody>
          <a:bodyPr/>
          <a:lstStyle/>
          <a:p>
            <a:fld id="{4A22FF9B-4E9E-4308-AC2B-83AA541D8992}"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398B5C03-C5FC-4672-9825-17D512CE7BEA}" type="datetimeFigureOut">
              <a:rPr lang="en-US" smtClean="0"/>
              <a:t>8/22/2012</a:t>
            </a:fld>
            <a:endParaRPr lang="en-US"/>
          </a:p>
        </p:txBody>
      </p:sp>
      <p:sp>
        <p:nvSpPr>
          <p:cNvPr id="12" name="Slide Number Placeholder 11"/>
          <p:cNvSpPr>
            <a:spLocks noGrp="1"/>
          </p:cNvSpPr>
          <p:nvPr>
            <p:ph type="sldNum" sz="quarter" idx="11"/>
          </p:nvPr>
        </p:nvSpPr>
        <p:spPr/>
        <p:txBody>
          <a:bodyPr/>
          <a:lstStyle/>
          <a:p>
            <a:fld id="{4A22FF9B-4E9E-4308-AC2B-83AA541D8992}"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398B5C03-C5FC-4672-9825-17D512CE7BEA}" type="datetimeFigureOut">
              <a:rPr lang="en-US" smtClean="0"/>
              <a:t>8/22/2012</a:t>
            </a:fld>
            <a:endParaRPr lang="en-US"/>
          </a:p>
        </p:txBody>
      </p:sp>
      <p:sp>
        <p:nvSpPr>
          <p:cNvPr id="18" name="Slide Number Placeholder 17"/>
          <p:cNvSpPr>
            <a:spLocks noGrp="1"/>
          </p:cNvSpPr>
          <p:nvPr>
            <p:ph type="sldNum" sz="quarter" idx="16"/>
          </p:nvPr>
        </p:nvSpPr>
        <p:spPr/>
        <p:txBody>
          <a:bodyPr/>
          <a:lstStyle/>
          <a:p>
            <a:fld id="{4A22FF9B-4E9E-4308-AC2B-83AA541D8992}"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398B5C03-C5FC-4672-9825-17D512CE7BEA}" type="datetimeFigureOut">
              <a:rPr lang="en-US" smtClean="0"/>
              <a:t>8/22/2012</a:t>
            </a:fld>
            <a:endParaRPr lang="en-US"/>
          </a:p>
        </p:txBody>
      </p:sp>
      <p:sp>
        <p:nvSpPr>
          <p:cNvPr id="20" name="Slide Number Placeholder 19"/>
          <p:cNvSpPr>
            <a:spLocks noGrp="1"/>
          </p:cNvSpPr>
          <p:nvPr>
            <p:ph type="sldNum" sz="quarter" idx="15"/>
          </p:nvPr>
        </p:nvSpPr>
        <p:spPr/>
        <p:txBody>
          <a:bodyPr/>
          <a:lstStyle/>
          <a:p>
            <a:fld id="{4A22FF9B-4E9E-4308-AC2B-83AA541D8992}"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398B5C03-C5FC-4672-9825-17D512CE7BEA}" type="datetimeFigureOut">
              <a:rPr lang="en-US" smtClean="0"/>
              <a:t>8/22/2012</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4A22FF9B-4E9E-4308-AC2B-83AA541D899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ideo" Target="http://www.youtube.com/v/NAcowliknPs?version=3&amp;hl=en_U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8639174" cy="1752600"/>
          </a:xfrm>
        </p:spPr>
        <p:txBody>
          <a:bodyPr>
            <a:normAutofit fontScale="77500" lnSpcReduction="20000"/>
          </a:bodyPr>
          <a:lstStyle/>
          <a:p>
            <a:r>
              <a:rPr lang="en-US" sz="2800" dirty="0" err="1" smtClean="0"/>
              <a:t>Sneha</a:t>
            </a:r>
            <a:r>
              <a:rPr lang="en-US" sz="2800" dirty="0" smtClean="0"/>
              <a:t> Tharayil</a:t>
            </a:r>
            <a:r>
              <a:rPr lang="en-US" sz="2800" baseline="30000" dirty="0"/>
              <a:t>1</a:t>
            </a:r>
            <a:endParaRPr lang="en-US" sz="2800" dirty="0" smtClean="0"/>
          </a:p>
          <a:p>
            <a:r>
              <a:rPr lang="en-US" sz="2800" dirty="0" err="1" smtClean="0"/>
              <a:t>Parag</a:t>
            </a:r>
            <a:r>
              <a:rPr lang="en-US" sz="2800" dirty="0" smtClean="0"/>
              <a:t> Vaishampayan</a:t>
            </a:r>
            <a:r>
              <a:rPr lang="en-US" sz="2800" baseline="30000" dirty="0" smtClean="0"/>
              <a:t>2</a:t>
            </a:r>
          </a:p>
          <a:p>
            <a:endParaRPr lang="en-US" baseline="30000" dirty="0"/>
          </a:p>
          <a:p>
            <a:r>
              <a:rPr lang="en-US" sz="1600" baseline="30000" dirty="0" smtClean="0"/>
              <a:t>1</a:t>
            </a:r>
            <a:r>
              <a:rPr lang="en-US" sz="1600" dirty="0" smtClean="0"/>
              <a:t>California Polytechnic University Pomona-3801 W. Temple Ave., Pomona, CA 91768</a:t>
            </a:r>
            <a:endParaRPr lang="en-US" sz="1600" baseline="30000" dirty="0" smtClean="0"/>
          </a:p>
          <a:p>
            <a:r>
              <a:rPr lang="en-US" sz="1600" baseline="30000" dirty="0" smtClean="0"/>
              <a:t>2</a:t>
            </a:r>
            <a:r>
              <a:rPr lang="en-US" sz="1600" dirty="0" smtClean="0"/>
              <a:t>Jet Propulsion Laboratory-</a:t>
            </a:r>
            <a:r>
              <a:rPr lang="it-IT" sz="1600" dirty="0"/>
              <a:t>4800 Oak Grove </a:t>
            </a:r>
            <a:r>
              <a:rPr lang="it-IT" sz="1600" dirty="0" smtClean="0"/>
              <a:t>Dr. Pasadena</a:t>
            </a:r>
            <a:r>
              <a:rPr lang="it-IT" sz="1600" dirty="0"/>
              <a:t>, </a:t>
            </a:r>
            <a:r>
              <a:rPr lang="it-IT" sz="1600" dirty="0" smtClean="0"/>
              <a:t>CA </a:t>
            </a:r>
            <a:r>
              <a:rPr lang="it-IT" sz="1600" dirty="0"/>
              <a:t>91109</a:t>
            </a:r>
            <a:endParaRPr lang="en-US" sz="1600" baseline="30000" dirty="0"/>
          </a:p>
        </p:txBody>
      </p:sp>
      <p:sp>
        <p:nvSpPr>
          <p:cNvPr id="2" name="Title 1"/>
          <p:cNvSpPr>
            <a:spLocks noGrp="1"/>
          </p:cNvSpPr>
          <p:nvPr>
            <p:ph type="title"/>
          </p:nvPr>
        </p:nvSpPr>
        <p:spPr/>
        <p:txBody>
          <a:bodyPr>
            <a:noAutofit/>
          </a:bodyPr>
          <a:lstStyle/>
          <a:p>
            <a:r>
              <a:rPr lang="en-US" sz="4000" dirty="0">
                <a:solidFill>
                  <a:srgbClr val="CC0099"/>
                </a:solidFill>
              </a:rPr>
              <a:t>Survival of </a:t>
            </a:r>
            <a:r>
              <a:rPr lang="en-US" sz="4000" i="1" dirty="0">
                <a:solidFill>
                  <a:srgbClr val="CC0099"/>
                </a:solidFill>
              </a:rPr>
              <a:t>B. </a:t>
            </a:r>
            <a:r>
              <a:rPr lang="en-US" sz="4000" i="1" dirty="0" err="1">
                <a:solidFill>
                  <a:srgbClr val="CC0099"/>
                </a:solidFill>
              </a:rPr>
              <a:t>horneckiae</a:t>
            </a:r>
            <a:r>
              <a:rPr lang="en-US" sz="4000" i="1" dirty="0">
                <a:solidFill>
                  <a:srgbClr val="CC0099"/>
                </a:solidFill>
              </a:rPr>
              <a:t> </a:t>
            </a:r>
            <a:r>
              <a:rPr lang="en-US" sz="4000" dirty="0">
                <a:solidFill>
                  <a:srgbClr val="CC0099"/>
                </a:solidFill>
              </a:rPr>
              <a:t>Spores Under Ground-Simulated </a:t>
            </a:r>
            <a:br>
              <a:rPr lang="en-US" sz="4000" dirty="0">
                <a:solidFill>
                  <a:srgbClr val="CC0099"/>
                </a:solidFill>
              </a:rPr>
            </a:br>
            <a:r>
              <a:rPr lang="en-US" sz="4000" dirty="0">
                <a:solidFill>
                  <a:srgbClr val="CC0099"/>
                </a:solidFill>
              </a:rPr>
              <a:t>Space Conditions</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45835" y="4919236"/>
            <a:ext cx="930965" cy="793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4889" y="4933351"/>
            <a:ext cx="1484311" cy="433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4933351"/>
            <a:ext cx="1407994" cy="447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2034" y="4919573"/>
            <a:ext cx="951166" cy="779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07297" y="4919236"/>
            <a:ext cx="902703" cy="77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38400" y="5867400"/>
            <a:ext cx="1684338" cy="778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12055" y="4933351"/>
            <a:ext cx="1160145" cy="629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38600" y="6029536"/>
            <a:ext cx="2971800" cy="354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36297" y="4916291"/>
            <a:ext cx="902703" cy="782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62909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000" dirty="0" smtClean="0">
                <a:solidFill>
                  <a:srgbClr val="FF66CC"/>
                </a:solidFill>
              </a:rPr>
              <a:t>4. Serial dilutions to 10</a:t>
            </a:r>
            <a:r>
              <a:rPr lang="en-US" sz="2000" baseline="30000" dirty="0" smtClean="0">
                <a:solidFill>
                  <a:srgbClr val="FF66CC"/>
                </a:solidFill>
              </a:rPr>
              <a:t>-4  </a:t>
            </a:r>
            <a:r>
              <a:rPr lang="en-US" sz="2000" dirty="0" smtClean="0">
                <a:solidFill>
                  <a:srgbClr val="FF66CC"/>
                </a:solidFill>
              </a:rPr>
              <a:t>concentration for each coupon were prepared</a:t>
            </a:r>
          </a:p>
          <a:p>
            <a:endParaRPr lang="en-US" sz="2000" dirty="0">
              <a:solidFill>
                <a:srgbClr val="FF66CC"/>
              </a:solidFill>
            </a:endParaRPr>
          </a:p>
          <a:p>
            <a:endParaRPr lang="en-US" sz="1600" dirty="0" smtClean="0">
              <a:solidFill>
                <a:srgbClr val="FF66CC"/>
              </a:solidFill>
            </a:endParaRPr>
          </a:p>
          <a:p>
            <a:r>
              <a:rPr lang="en-US" sz="1600" dirty="0" smtClean="0">
                <a:solidFill>
                  <a:srgbClr val="FF66CC"/>
                </a:solidFill>
              </a:rPr>
              <a:t> </a:t>
            </a:r>
            <a:endParaRPr lang="en-US" sz="1600" dirty="0">
              <a:solidFill>
                <a:srgbClr val="FF66CC"/>
              </a:solidFill>
            </a:endParaRPr>
          </a:p>
        </p:txBody>
      </p:sp>
      <p:sp>
        <p:nvSpPr>
          <p:cNvPr id="4" name="Title 2"/>
          <p:cNvSpPr>
            <a:spLocks noGrp="1"/>
          </p:cNvSpPr>
          <p:nvPr>
            <p:ph type="title"/>
          </p:nvPr>
        </p:nvSpPr>
        <p:spPr/>
        <p:txBody>
          <a:bodyPr/>
          <a:lstStyle/>
          <a:p>
            <a:r>
              <a:rPr lang="en-US" dirty="0" smtClean="0"/>
              <a:t>Methodology</a:t>
            </a:r>
            <a:endParaRPr lang="en-US" dirty="0"/>
          </a:p>
        </p:txBody>
      </p:sp>
      <p:pic>
        <p:nvPicPr>
          <p:cNvPr id="6146" name="Picture 2" descr="C:\Users\Sneha\Pictures\Photo Stream\My Photo Stream\IMG_014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95600" y="2209800"/>
            <a:ext cx="2943108" cy="39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6299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701040" y="1524000"/>
            <a:ext cx="7680960" cy="4724400"/>
          </a:xfrm>
        </p:spPr>
        <p:txBody>
          <a:bodyPr>
            <a:normAutofit/>
          </a:bodyPr>
          <a:lstStyle/>
          <a:p>
            <a:r>
              <a:rPr lang="en-US" sz="2000" dirty="0" smtClean="0">
                <a:solidFill>
                  <a:srgbClr val="FF66CC"/>
                </a:solidFill>
              </a:rPr>
              <a:t>5. </a:t>
            </a:r>
            <a:r>
              <a:rPr lang="en-US" sz="2000" dirty="0" smtClean="0">
                <a:solidFill>
                  <a:srgbClr val="FF66CC"/>
                </a:solidFill>
                <a:latin typeface="+mj-lt"/>
              </a:rPr>
              <a:t>100</a:t>
            </a:r>
            <a:r>
              <a:rPr lang="el-GR" sz="2000" dirty="0" smtClean="0">
                <a:solidFill>
                  <a:srgbClr val="FF66CC"/>
                </a:solidFill>
                <a:latin typeface="+mj-lt"/>
              </a:rPr>
              <a:t>μ</a:t>
            </a:r>
            <a:r>
              <a:rPr lang="en-US" sz="2000" dirty="0" smtClean="0">
                <a:solidFill>
                  <a:srgbClr val="FF66CC"/>
                </a:solidFill>
                <a:latin typeface="+mj-lt"/>
              </a:rPr>
              <a:t>L of each</a:t>
            </a:r>
            <a:r>
              <a:rPr lang="en-US" sz="2000" dirty="0" smtClean="0">
                <a:solidFill>
                  <a:srgbClr val="FF66CC"/>
                </a:solidFill>
                <a:latin typeface="Franklin Gothic Book"/>
              </a:rPr>
              <a:t> </a:t>
            </a:r>
            <a:r>
              <a:rPr lang="en-US" sz="2000" dirty="0" smtClean="0">
                <a:solidFill>
                  <a:srgbClr val="FF66CC"/>
                </a:solidFill>
                <a:latin typeface="+mj-lt"/>
              </a:rPr>
              <a:t>dilution was spread plated.</a:t>
            </a:r>
          </a:p>
          <a:p>
            <a:r>
              <a:rPr lang="en-US" sz="2000" dirty="0" smtClean="0">
                <a:solidFill>
                  <a:srgbClr val="FF66CC"/>
                </a:solidFill>
                <a:latin typeface="+mj-lt"/>
              </a:rPr>
              <a:t>6. Each plate was incubated at 32</a:t>
            </a:r>
            <a:r>
              <a:rPr lang="en-US" sz="2000" dirty="0" smtClean="0">
                <a:solidFill>
                  <a:srgbClr val="FF66CC"/>
                </a:solidFill>
                <a:latin typeface="Agency FB"/>
              </a:rPr>
              <a:t>˚</a:t>
            </a:r>
            <a:r>
              <a:rPr lang="en-US" sz="2000" dirty="0" smtClean="0">
                <a:solidFill>
                  <a:srgbClr val="FF66CC"/>
                </a:solidFill>
                <a:latin typeface="+mj-lt"/>
              </a:rPr>
              <a:t>C for 24 hours and 48 hours. </a:t>
            </a:r>
          </a:p>
          <a:p>
            <a:r>
              <a:rPr lang="en-US" sz="2000" dirty="0" smtClean="0">
                <a:solidFill>
                  <a:srgbClr val="FF66CC"/>
                </a:solidFill>
                <a:latin typeface="+mj-lt"/>
              </a:rPr>
              <a:t>7. Colony counts for each plate were taken after each time interval.</a:t>
            </a:r>
          </a:p>
          <a:p>
            <a:endParaRPr lang="en-US" sz="2000" dirty="0">
              <a:solidFill>
                <a:srgbClr val="FF66CC"/>
              </a:solidFill>
              <a:latin typeface="+mj-lt"/>
            </a:endParaRPr>
          </a:p>
          <a:p>
            <a:endParaRPr lang="en-US" sz="2000" dirty="0" smtClean="0">
              <a:solidFill>
                <a:srgbClr val="FF66CC"/>
              </a:solidFill>
            </a:endParaRPr>
          </a:p>
          <a:p>
            <a:endParaRPr lang="en-US" sz="2000" dirty="0">
              <a:solidFill>
                <a:srgbClr val="FF66CC"/>
              </a:solidFill>
            </a:endParaRPr>
          </a:p>
          <a:p>
            <a:endParaRPr lang="en-US" sz="1600" dirty="0" smtClean="0">
              <a:solidFill>
                <a:srgbClr val="FF66CC"/>
              </a:solidFill>
            </a:endParaRPr>
          </a:p>
          <a:p>
            <a:r>
              <a:rPr lang="en-US" sz="1600" dirty="0" smtClean="0">
                <a:solidFill>
                  <a:srgbClr val="FF66CC"/>
                </a:solidFill>
              </a:rPr>
              <a:t> </a:t>
            </a:r>
            <a:endParaRPr lang="en-US" sz="1600" dirty="0">
              <a:solidFill>
                <a:srgbClr val="FF66CC"/>
              </a:solidFill>
            </a:endParaRPr>
          </a:p>
        </p:txBody>
      </p:sp>
      <p:sp>
        <p:nvSpPr>
          <p:cNvPr id="4" name="Title 2"/>
          <p:cNvSpPr>
            <a:spLocks noGrp="1"/>
          </p:cNvSpPr>
          <p:nvPr>
            <p:ph type="title"/>
          </p:nvPr>
        </p:nvSpPr>
        <p:spPr>
          <a:xfrm>
            <a:off x="701040" y="304800"/>
            <a:ext cx="7680960" cy="1066800"/>
          </a:xfrm>
        </p:spPr>
        <p:txBody>
          <a:bodyPr/>
          <a:lstStyle/>
          <a:p>
            <a:r>
              <a:rPr lang="en-US" dirty="0" smtClean="0"/>
              <a:t>Methodology</a:t>
            </a:r>
            <a:endParaRPr lang="en-US" dirty="0"/>
          </a:p>
        </p:txBody>
      </p:sp>
      <p:pic>
        <p:nvPicPr>
          <p:cNvPr id="7170" name="Picture 2" descr="C:\Users\Sneha\Pictures\Photo Stream\My Photo Stream\IMG_0148.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959" t="9454" r="4440" b="37911"/>
          <a:stretch/>
        </p:blipFill>
        <p:spPr bwMode="auto">
          <a:xfrm>
            <a:off x="1143000" y="2996678"/>
            <a:ext cx="3200400" cy="3023122"/>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Sneha\Pictures\Photo Stream\My Photo Stream\IMG_014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290" t="11343" b="39900"/>
          <a:stretch/>
        </p:blipFill>
        <p:spPr bwMode="auto">
          <a:xfrm>
            <a:off x="4800600" y="3041136"/>
            <a:ext cx="3200400" cy="2978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89014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4826" y="228600"/>
            <a:ext cx="7648574" cy="914400"/>
          </a:xfrm>
        </p:spPr>
        <p:txBody>
          <a:bodyPr/>
          <a:lstStyle/>
          <a:p>
            <a:r>
              <a:rPr lang="en-US" dirty="0" smtClean="0"/>
              <a:t>Data/Results</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758184840"/>
              </p:ext>
            </p:extLst>
          </p:nvPr>
        </p:nvGraphicFramePr>
        <p:xfrm>
          <a:off x="1219200" y="1219190"/>
          <a:ext cx="7010400" cy="4953004"/>
        </p:xfrm>
        <a:graphic>
          <a:graphicData uri="http://schemas.openxmlformats.org/drawingml/2006/table">
            <a:tbl>
              <a:tblPr>
                <a:tableStyleId>{5C22544A-7EE6-4342-B048-85BDC9FD1C3A}</a:tableStyleId>
              </a:tblPr>
              <a:tblGrid>
                <a:gridCol w="2100162"/>
                <a:gridCol w="2336800"/>
                <a:gridCol w="2573438"/>
              </a:tblGrid>
              <a:tr h="215348">
                <a:tc>
                  <a:txBody>
                    <a:bodyPr/>
                    <a:lstStyle/>
                    <a:p>
                      <a:pPr algn="l" fontAlgn="b"/>
                      <a:r>
                        <a:rPr lang="en-US" sz="1100" u="none" strike="noStrike">
                          <a:effectLst/>
                        </a:rPr>
                        <a:t>Sample Name</a:t>
                      </a:r>
                      <a:endParaRPr lang="en-US" sz="1100" b="1" i="0" u="none" strike="noStrike">
                        <a:solidFill>
                          <a:srgbClr val="000000"/>
                        </a:solidFill>
                        <a:effectLst/>
                        <a:latin typeface="Calibri"/>
                      </a:endParaRPr>
                    </a:p>
                  </a:txBody>
                  <a:tcPr marL="9442" marR="9442" marT="9442" marB="0" anchor="b"/>
                </a:tc>
                <a:tc>
                  <a:txBody>
                    <a:bodyPr/>
                    <a:lstStyle/>
                    <a:p>
                      <a:pPr algn="l" fontAlgn="b"/>
                      <a:r>
                        <a:rPr lang="en-US" sz="1100" u="none" strike="noStrike">
                          <a:effectLst/>
                        </a:rPr>
                        <a:t>Conditions</a:t>
                      </a:r>
                      <a:endParaRPr lang="en-US" sz="1100" b="1" i="0" u="none" strike="noStrike">
                        <a:solidFill>
                          <a:srgbClr val="000000"/>
                        </a:solidFill>
                        <a:effectLst/>
                        <a:latin typeface="Calibri"/>
                      </a:endParaRPr>
                    </a:p>
                  </a:txBody>
                  <a:tcPr marL="9442" marR="9442" marT="9442" marB="0" anchor="b"/>
                </a:tc>
                <a:tc>
                  <a:txBody>
                    <a:bodyPr/>
                    <a:lstStyle/>
                    <a:p>
                      <a:pPr algn="l" fontAlgn="b"/>
                      <a:r>
                        <a:rPr lang="en-US" sz="1100" u="none" strike="noStrike">
                          <a:effectLst/>
                        </a:rPr>
                        <a:t>CFU's per coupon</a:t>
                      </a:r>
                      <a:endParaRPr lang="en-US" sz="1100" b="1"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1-3-T-07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Space UV </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2.00E+00</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1-3-B-07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Space Dark </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6.56E+05</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1-4-T-09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Space UV </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7.00E+00</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1-4-B-09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Space Dark </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9.90E+04</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1-4-T-10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Space UV </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1.00E+00</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1-4-B-10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Space Dark </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2.23E+06</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1-4-T-13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Space UV</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2.00E+00</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1-4-B-13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Space Dark</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2.58E+06</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1-4-T-14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Space UV</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7.00E+00</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1-4-B-14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Space Dark</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4.12E+04</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2-3-T-07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Mars UV</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9.00E+00</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2-3-B-07 B+ </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Mars Dark</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1.03E+06</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2-4-T-09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Mars UV</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5.79E+02</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2-4-B-09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Mars Dark</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1.64E+06</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2-4-T-10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Mars UV</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1.36E+03</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2-4-B-10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Mars Dark</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1.61E+06</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2-4-T-13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Mars UV</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1.49E+03</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2-4-B-13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Mars Dark</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1.12E+06</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2-4-T-14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Mars UV</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1.30E+01</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2-4-B-14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Mars Dark </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1.10E+06</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B+ Control</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Control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5.58E+05</a:t>
                      </a:r>
                      <a:endParaRPr lang="en-US" sz="1100" b="0" i="0" u="none" strike="noStrike">
                        <a:solidFill>
                          <a:srgbClr val="000000"/>
                        </a:solidFill>
                        <a:effectLst/>
                        <a:latin typeface="Calibri"/>
                      </a:endParaRPr>
                    </a:p>
                  </a:txBody>
                  <a:tcPr marL="9442" marR="9442" marT="9442" marB="0" anchor="b"/>
                </a:tc>
              </a:tr>
              <a:tr h="215348">
                <a:tc>
                  <a:txBody>
                    <a:bodyPr/>
                    <a:lstStyle/>
                    <a:p>
                      <a:pPr algn="l" fontAlgn="b"/>
                      <a:r>
                        <a:rPr lang="en-US" sz="1100" u="none" strike="noStrike">
                          <a:effectLst/>
                        </a:rPr>
                        <a:t>B- Control</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a:effectLst/>
                        </a:rPr>
                        <a:t>Control (B-)</a:t>
                      </a:r>
                      <a:endParaRPr lang="en-US" sz="1100" b="0" i="0" u="none" strike="noStrike">
                        <a:solidFill>
                          <a:srgbClr val="000000"/>
                        </a:solidFill>
                        <a:effectLst/>
                        <a:latin typeface="Calibri"/>
                      </a:endParaRPr>
                    </a:p>
                  </a:txBody>
                  <a:tcPr marL="9442" marR="9442" marT="9442" marB="0" anchor="b"/>
                </a:tc>
                <a:tc>
                  <a:txBody>
                    <a:bodyPr/>
                    <a:lstStyle/>
                    <a:p>
                      <a:pPr algn="r" fontAlgn="b"/>
                      <a:r>
                        <a:rPr lang="en-US" sz="1100" u="none" strike="noStrike" dirty="0">
                          <a:effectLst/>
                        </a:rPr>
                        <a:t>1.19E+06</a:t>
                      </a:r>
                      <a:endParaRPr lang="en-US" sz="1100" b="0" i="0" u="none" strike="noStrike" dirty="0">
                        <a:solidFill>
                          <a:srgbClr val="000000"/>
                        </a:solidFill>
                        <a:effectLst/>
                        <a:latin typeface="Calibri"/>
                      </a:endParaRPr>
                    </a:p>
                  </a:txBody>
                  <a:tcPr marL="9442" marR="9442" marT="9442" marB="0" anchor="b"/>
                </a:tc>
              </a:tr>
            </a:tbl>
          </a:graphicData>
        </a:graphic>
      </p:graphicFrame>
    </p:spTree>
    <p:extLst>
      <p:ext uri="{BB962C8B-B14F-4D97-AF65-F5344CB8AC3E}">
        <p14:creationId xmlns:p14="http://schemas.microsoft.com/office/powerpoint/2010/main" val="37156566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52400"/>
            <a:ext cx="7648574" cy="914400"/>
          </a:xfrm>
        </p:spPr>
        <p:txBody>
          <a:bodyPr/>
          <a:lstStyle/>
          <a:p>
            <a:r>
              <a:rPr lang="en-US" dirty="0" smtClean="0"/>
              <a:t>Data/Results</a:t>
            </a:r>
            <a:endParaRPr lang="en-US" dirty="0"/>
          </a:p>
        </p:txBody>
      </p:sp>
      <p:sp>
        <p:nvSpPr>
          <p:cNvPr id="4" name="TextBox 3"/>
          <p:cNvSpPr txBox="1"/>
          <p:nvPr/>
        </p:nvSpPr>
        <p:spPr>
          <a:xfrm>
            <a:off x="228600" y="6245423"/>
            <a:ext cx="8763000" cy="307777"/>
          </a:xfrm>
          <a:prstGeom prst="rect">
            <a:avLst/>
          </a:prstGeom>
          <a:noFill/>
        </p:spPr>
        <p:txBody>
          <a:bodyPr wrap="square" rtlCol="0">
            <a:spAutoFit/>
          </a:bodyPr>
          <a:lstStyle/>
          <a:p>
            <a:r>
              <a:rPr lang="en-US" sz="1400" dirty="0" smtClean="0">
                <a:solidFill>
                  <a:srgbClr val="FF66CC"/>
                </a:solidFill>
              </a:rPr>
              <a:t>*1:Space </a:t>
            </a:r>
            <a:r>
              <a:rPr lang="en-US" sz="1400" dirty="0" err="1" smtClean="0">
                <a:solidFill>
                  <a:srgbClr val="FF66CC"/>
                </a:solidFill>
              </a:rPr>
              <a:t>Uv</a:t>
            </a:r>
            <a:r>
              <a:rPr lang="en-US" sz="1400" dirty="0" smtClean="0">
                <a:solidFill>
                  <a:srgbClr val="FF66CC"/>
                </a:solidFill>
              </a:rPr>
              <a:t>; *2: Mars UV; *T: Top layer; *B: Bottom layer; *B+: With </a:t>
            </a:r>
            <a:r>
              <a:rPr lang="en-US" sz="1400" dirty="0" err="1" smtClean="0">
                <a:solidFill>
                  <a:srgbClr val="FF66CC"/>
                </a:solidFill>
              </a:rPr>
              <a:t>Exosporium</a:t>
            </a:r>
            <a:r>
              <a:rPr lang="en-US" sz="1400" dirty="0" smtClean="0">
                <a:solidFill>
                  <a:srgbClr val="FF66CC"/>
                </a:solidFill>
              </a:rPr>
              <a:t>; *B-: Without </a:t>
            </a:r>
            <a:r>
              <a:rPr lang="en-US" sz="1400" dirty="0" err="1" smtClean="0">
                <a:solidFill>
                  <a:srgbClr val="FF66CC"/>
                </a:solidFill>
              </a:rPr>
              <a:t>Exosporium</a:t>
            </a:r>
            <a:endParaRPr lang="en-US" sz="1400" dirty="0">
              <a:solidFill>
                <a:srgbClr val="FF66CC"/>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971101"/>
            <a:ext cx="8153400" cy="5244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6314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52400"/>
            <a:ext cx="7648574" cy="914400"/>
          </a:xfrm>
        </p:spPr>
        <p:txBody>
          <a:bodyPr/>
          <a:lstStyle/>
          <a:p>
            <a:r>
              <a:rPr lang="en-US" dirty="0" smtClean="0"/>
              <a:t>Data/Results</a:t>
            </a:r>
            <a:endParaRPr lang="en-US" dirty="0"/>
          </a:p>
        </p:txBody>
      </p:sp>
      <p:sp>
        <p:nvSpPr>
          <p:cNvPr id="4" name="TextBox 3"/>
          <p:cNvSpPr txBox="1"/>
          <p:nvPr/>
        </p:nvSpPr>
        <p:spPr>
          <a:xfrm>
            <a:off x="228600" y="6172200"/>
            <a:ext cx="8763000" cy="307777"/>
          </a:xfrm>
          <a:prstGeom prst="rect">
            <a:avLst/>
          </a:prstGeom>
          <a:noFill/>
        </p:spPr>
        <p:txBody>
          <a:bodyPr wrap="square" rtlCol="0">
            <a:spAutoFit/>
          </a:bodyPr>
          <a:lstStyle/>
          <a:p>
            <a:r>
              <a:rPr lang="en-US" sz="1400" dirty="0" smtClean="0">
                <a:solidFill>
                  <a:srgbClr val="FF66CC"/>
                </a:solidFill>
              </a:rPr>
              <a:t>*1:Space </a:t>
            </a:r>
            <a:r>
              <a:rPr lang="en-US" sz="1400" dirty="0" err="1" smtClean="0">
                <a:solidFill>
                  <a:srgbClr val="FF66CC"/>
                </a:solidFill>
              </a:rPr>
              <a:t>Uv</a:t>
            </a:r>
            <a:r>
              <a:rPr lang="en-US" sz="1400" dirty="0" smtClean="0">
                <a:solidFill>
                  <a:srgbClr val="FF66CC"/>
                </a:solidFill>
              </a:rPr>
              <a:t>; *2: Mars UV; *T: Top layer; *B: Bottom layer; *B+: With </a:t>
            </a:r>
            <a:r>
              <a:rPr lang="en-US" sz="1400" dirty="0" err="1" smtClean="0">
                <a:solidFill>
                  <a:srgbClr val="FF66CC"/>
                </a:solidFill>
              </a:rPr>
              <a:t>Exosporium</a:t>
            </a:r>
            <a:r>
              <a:rPr lang="en-US" sz="1400" dirty="0" smtClean="0">
                <a:solidFill>
                  <a:srgbClr val="FF66CC"/>
                </a:solidFill>
              </a:rPr>
              <a:t>; *B-: Without </a:t>
            </a:r>
            <a:r>
              <a:rPr lang="en-US" sz="1400" dirty="0" err="1" smtClean="0">
                <a:solidFill>
                  <a:srgbClr val="FF66CC"/>
                </a:solidFill>
              </a:rPr>
              <a:t>Exosporium</a:t>
            </a:r>
            <a:endParaRPr lang="en-US" sz="1400" dirty="0">
              <a:solidFill>
                <a:srgbClr val="FF66CC"/>
              </a:solidFill>
            </a:endParaRPr>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687" y="1084263"/>
            <a:ext cx="8632825" cy="485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13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295400"/>
            <a:ext cx="8410574" cy="5029200"/>
          </a:xfrm>
        </p:spPr>
        <p:txBody>
          <a:bodyPr/>
          <a:lstStyle/>
          <a:p>
            <a:pPr marL="285750" indent="-285750">
              <a:buFont typeface="Arial" pitchFamily="34" charset="0"/>
              <a:buChar char="•"/>
            </a:pPr>
            <a:r>
              <a:rPr lang="en-US" sz="2400" dirty="0" smtClean="0">
                <a:solidFill>
                  <a:srgbClr val="FF66CC"/>
                </a:solidFill>
              </a:rPr>
              <a:t>For both Space and Mars UV  top layers, spores showed a significantly lower survival rate than under dark (bottom layer) UV conditions </a:t>
            </a:r>
          </a:p>
          <a:p>
            <a:pPr marL="285750" indent="-285750">
              <a:buFont typeface="Arial" pitchFamily="34" charset="0"/>
              <a:buChar char="•"/>
            </a:pPr>
            <a:r>
              <a:rPr lang="en-US" sz="2400" dirty="0" smtClean="0">
                <a:solidFill>
                  <a:srgbClr val="FF66CC"/>
                </a:solidFill>
              </a:rPr>
              <a:t>For the most part, spores showed greater survivability under Mars UV than under Space UV conditions</a:t>
            </a:r>
          </a:p>
          <a:p>
            <a:pPr marL="285750" indent="-285750">
              <a:buFont typeface="Arial" pitchFamily="34" charset="0"/>
              <a:buChar char="•"/>
            </a:pPr>
            <a:r>
              <a:rPr lang="en-US" sz="2400" dirty="0" smtClean="0">
                <a:solidFill>
                  <a:srgbClr val="FF66CC"/>
                </a:solidFill>
              </a:rPr>
              <a:t>While UV radiation does negatively affect spore survivability, </a:t>
            </a:r>
            <a:r>
              <a:rPr lang="en-US" sz="2400" i="1" dirty="0" smtClean="0">
                <a:solidFill>
                  <a:srgbClr val="FF66CC"/>
                </a:solidFill>
              </a:rPr>
              <a:t>B. </a:t>
            </a:r>
            <a:r>
              <a:rPr lang="en-US" sz="2400" i="1" dirty="0" err="1" smtClean="0">
                <a:solidFill>
                  <a:srgbClr val="FF66CC"/>
                </a:solidFill>
              </a:rPr>
              <a:t>horneckiae</a:t>
            </a:r>
            <a:r>
              <a:rPr lang="en-US" sz="2400" i="1" dirty="0" smtClean="0">
                <a:solidFill>
                  <a:srgbClr val="FF66CC"/>
                </a:solidFill>
              </a:rPr>
              <a:t> </a:t>
            </a:r>
            <a:r>
              <a:rPr lang="en-US" sz="2400" dirty="0" smtClean="0">
                <a:solidFill>
                  <a:srgbClr val="FF66CC"/>
                </a:solidFill>
              </a:rPr>
              <a:t>spores do have the potential for survival under UV radiation, especially under dark/shielded UV radiation.</a:t>
            </a:r>
          </a:p>
          <a:p>
            <a:pPr marL="457200" lvl="1" indent="-285750"/>
            <a:r>
              <a:rPr lang="en-US" sz="2000" dirty="0" smtClean="0">
                <a:solidFill>
                  <a:srgbClr val="FF66CC"/>
                </a:solidFill>
              </a:rPr>
              <a:t>Suggests the presence of UV-resistant mechanisms</a:t>
            </a:r>
          </a:p>
          <a:p>
            <a:pPr marL="457200" lvl="1" indent="-285750"/>
            <a:r>
              <a:rPr lang="en-US" sz="2000" dirty="0" smtClean="0">
                <a:solidFill>
                  <a:srgbClr val="FF66CC"/>
                </a:solidFill>
              </a:rPr>
              <a:t>Spores could potentially withstand the harsh environments of extraterrestrial bodies/planets.</a:t>
            </a:r>
            <a:endParaRPr lang="en-US" sz="2400" dirty="0" smtClean="0">
              <a:solidFill>
                <a:srgbClr val="FF66CC"/>
              </a:solidFill>
            </a:endParaRPr>
          </a:p>
          <a:p>
            <a:endParaRPr lang="en-US" dirty="0" smtClean="0">
              <a:solidFill>
                <a:srgbClr val="FF66CC"/>
              </a:solidFill>
            </a:endParaRPr>
          </a:p>
          <a:p>
            <a:pPr marL="285750" indent="-285750">
              <a:buFont typeface="Arial" pitchFamily="34" charset="0"/>
              <a:buChar char="•"/>
            </a:pPr>
            <a:endParaRPr lang="en-US" dirty="0">
              <a:solidFill>
                <a:srgbClr val="FF66CC"/>
              </a:solidFill>
            </a:endParaRPr>
          </a:p>
        </p:txBody>
      </p:sp>
      <p:sp>
        <p:nvSpPr>
          <p:cNvPr id="3" name="Title 2"/>
          <p:cNvSpPr>
            <a:spLocks noGrp="1"/>
          </p:cNvSpPr>
          <p:nvPr>
            <p:ph type="title"/>
          </p:nvPr>
        </p:nvSpPr>
        <p:spPr/>
        <p:txBody>
          <a:bodyPr/>
          <a:lstStyle/>
          <a:p>
            <a:r>
              <a:rPr lang="en-US" dirty="0" smtClean="0"/>
              <a:t>Conclusions</a:t>
            </a:r>
            <a:endParaRPr lang="en-US" dirty="0"/>
          </a:p>
        </p:txBody>
      </p:sp>
    </p:spTree>
    <p:extLst>
      <p:ext uri="{BB962C8B-B14F-4D97-AF65-F5344CB8AC3E}">
        <p14:creationId xmlns:p14="http://schemas.microsoft.com/office/powerpoint/2010/main" val="18135306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285750" indent="-285750">
              <a:buFont typeface="Arial" pitchFamily="34" charset="0"/>
              <a:buChar char="•"/>
            </a:pPr>
            <a:r>
              <a:rPr lang="en-US" sz="2000" dirty="0" smtClean="0">
                <a:solidFill>
                  <a:srgbClr val="FF66CC"/>
                </a:solidFill>
              </a:rPr>
              <a:t>Variability in the performance of each step for each sample</a:t>
            </a:r>
          </a:p>
          <a:p>
            <a:pPr marL="285750" indent="-285750">
              <a:buFont typeface="Arial" pitchFamily="34" charset="0"/>
              <a:buChar char="•"/>
            </a:pPr>
            <a:r>
              <a:rPr lang="en-US" sz="2000" dirty="0" smtClean="0">
                <a:solidFill>
                  <a:srgbClr val="FF66CC"/>
                </a:solidFill>
              </a:rPr>
              <a:t>Possibilities of sample contamination</a:t>
            </a:r>
          </a:p>
          <a:p>
            <a:pPr marL="285750" indent="-285750">
              <a:buFont typeface="Arial" pitchFamily="34" charset="0"/>
              <a:buChar char="•"/>
            </a:pPr>
            <a:r>
              <a:rPr lang="en-US" sz="2000" dirty="0" smtClean="0">
                <a:solidFill>
                  <a:srgbClr val="FF66CC"/>
                </a:solidFill>
              </a:rPr>
              <a:t>Serial dilution errors</a:t>
            </a:r>
          </a:p>
          <a:p>
            <a:pPr marL="285750" indent="-285750">
              <a:buFont typeface="Arial" pitchFamily="34" charset="0"/>
              <a:buChar char="•"/>
            </a:pPr>
            <a:r>
              <a:rPr lang="en-US" sz="2000" dirty="0" smtClean="0">
                <a:solidFill>
                  <a:srgbClr val="FF66CC"/>
                </a:solidFill>
              </a:rPr>
              <a:t>Time constraints </a:t>
            </a:r>
          </a:p>
          <a:p>
            <a:pPr marL="285750" indent="-285750">
              <a:buFont typeface="Arial" pitchFamily="34" charset="0"/>
              <a:buChar char="•"/>
            </a:pPr>
            <a:r>
              <a:rPr lang="en-US" sz="2000" dirty="0" smtClean="0">
                <a:solidFill>
                  <a:srgbClr val="FF66CC"/>
                </a:solidFill>
              </a:rPr>
              <a:t>Human/manual error</a:t>
            </a:r>
          </a:p>
          <a:p>
            <a:pPr marL="285750" indent="-285750">
              <a:buFont typeface="Arial" pitchFamily="34" charset="0"/>
              <a:buChar char="•"/>
            </a:pPr>
            <a:endParaRPr lang="en-US" sz="2000" dirty="0" smtClean="0">
              <a:solidFill>
                <a:srgbClr val="FF66CC"/>
              </a:solidFill>
            </a:endParaRPr>
          </a:p>
          <a:p>
            <a:pPr marL="342900" indent="-342900">
              <a:buFont typeface="Wingdings" pitchFamily="2" charset="2"/>
              <a:buChar char="v"/>
            </a:pPr>
            <a:r>
              <a:rPr lang="en-US" sz="2000" dirty="0">
                <a:solidFill>
                  <a:srgbClr val="FF66CC"/>
                </a:solidFill>
              </a:rPr>
              <a:t>T</a:t>
            </a:r>
            <a:r>
              <a:rPr lang="en-US" sz="2000" dirty="0" smtClean="0">
                <a:solidFill>
                  <a:srgbClr val="FF66CC"/>
                </a:solidFill>
              </a:rPr>
              <a:t>hese issues were minimized by: performing the experiment in triplicate; averaging data during analysis; improving time management; and taking great care and attention to minimize errors and contamination during each step of the experiment. </a:t>
            </a:r>
            <a:endParaRPr lang="en-US" sz="2000" dirty="0">
              <a:solidFill>
                <a:srgbClr val="FF66CC"/>
              </a:solidFill>
            </a:endParaRPr>
          </a:p>
          <a:p>
            <a:pPr marL="457200" indent="-457200">
              <a:buFont typeface="Wingdings" pitchFamily="2" charset="2"/>
              <a:buChar char="v"/>
            </a:pPr>
            <a:endParaRPr lang="en-US" sz="2000" dirty="0">
              <a:solidFill>
                <a:srgbClr val="FF66CC"/>
              </a:solidFill>
            </a:endParaRPr>
          </a:p>
        </p:txBody>
      </p:sp>
      <p:sp>
        <p:nvSpPr>
          <p:cNvPr id="3" name="Title 2"/>
          <p:cNvSpPr>
            <a:spLocks noGrp="1"/>
          </p:cNvSpPr>
          <p:nvPr>
            <p:ph type="title"/>
          </p:nvPr>
        </p:nvSpPr>
        <p:spPr/>
        <p:txBody>
          <a:bodyPr/>
          <a:lstStyle/>
          <a:p>
            <a:r>
              <a:rPr lang="en-US" dirty="0" smtClean="0"/>
              <a:t>Experimental Concerns</a:t>
            </a:r>
            <a:endParaRPr lang="en-US" dirty="0"/>
          </a:p>
        </p:txBody>
      </p:sp>
    </p:spTree>
    <p:extLst>
      <p:ext uri="{BB962C8B-B14F-4D97-AF65-F5344CB8AC3E}">
        <p14:creationId xmlns:p14="http://schemas.microsoft.com/office/powerpoint/2010/main" val="8656763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1463040"/>
            <a:ext cx="8334374" cy="4937760"/>
          </a:xfrm>
        </p:spPr>
        <p:txBody>
          <a:bodyPr>
            <a:normAutofit/>
          </a:bodyPr>
          <a:lstStyle/>
          <a:p>
            <a:pPr marL="285750" indent="-285750">
              <a:buFont typeface="Arial" pitchFamily="34" charset="0"/>
              <a:buChar char="•"/>
            </a:pPr>
            <a:r>
              <a:rPr lang="en-US" sz="2000" dirty="0" smtClean="0">
                <a:solidFill>
                  <a:srgbClr val="FF66CC"/>
                </a:solidFill>
              </a:rPr>
              <a:t>Lab procedures/protocols</a:t>
            </a:r>
          </a:p>
          <a:p>
            <a:pPr marL="457200" lvl="1" indent="-285750"/>
            <a:r>
              <a:rPr lang="en-US" sz="1800" dirty="0" smtClean="0">
                <a:solidFill>
                  <a:srgbClr val="FF66CC"/>
                </a:solidFill>
              </a:rPr>
              <a:t>Basic microbiology techniques: nutrient media preparation; various microbiological culturing techniques (streak, spread, stabs); pipetting; dilution series; spore purification, and spore inactivation </a:t>
            </a:r>
          </a:p>
          <a:p>
            <a:pPr marL="457200" lvl="1" indent="-285750"/>
            <a:r>
              <a:rPr lang="en-US" sz="1800" dirty="0" smtClean="0">
                <a:solidFill>
                  <a:srgbClr val="FF66CC"/>
                </a:solidFill>
              </a:rPr>
              <a:t>Molecular techniques: DNA extraction; PCR and </a:t>
            </a:r>
            <a:r>
              <a:rPr lang="en-US" sz="1800" dirty="0" err="1" smtClean="0">
                <a:solidFill>
                  <a:srgbClr val="FF66CC"/>
                </a:solidFill>
              </a:rPr>
              <a:t>qPCR</a:t>
            </a:r>
            <a:r>
              <a:rPr lang="en-US" sz="1800" dirty="0" smtClean="0">
                <a:solidFill>
                  <a:srgbClr val="FF66CC"/>
                </a:solidFill>
              </a:rPr>
              <a:t>. </a:t>
            </a:r>
          </a:p>
          <a:p>
            <a:pPr marL="457200" lvl="1" indent="-285750"/>
            <a:r>
              <a:rPr lang="en-US" sz="1800" dirty="0" smtClean="0">
                <a:solidFill>
                  <a:srgbClr val="FF66CC"/>
                </a:solidFill>
              </a:rPr>
              <a:t>microscopy; long duration archiving of microbial strains.</a:t>
            </a:r>
          </a:p>
          <a:p>
            <a:pPr marL="285750" indent="-285750">
              <a:buFont typeface="Arial" pitchFamily="34" charset="0"/>
              <a:buChar char="•"/>
            </a:pPr>
            <a:r>
              <a:rPr lang="en-US" sz="2000" dirty="0" smtClean="0">
                <a:solidFill>
                  <a:srgbClr val="FF66CC"/>
                </a:solidFill>
              </a:rPr>
              <a:t>Statistical analysis</a:t>
            </a:r>
          </a:p>
          <a:p>
            <a:pPr marL="285750" indent="-285750">
              <a:buFont typeface="Arial" pitchFamily="34" charset="0"/>
              <a:buChar char="•"/>
            </a:pPr>
            <a:r>
              <a:rPr lang="en-US" sz="2000" dirty="0" smtClean="0">
                <a:solidFill>
                  <a:srgbClr val="FF66CC"/>
                </a:solidFill>
              </a:rPr>
              <a:t>Designing, planning and execution of lab experiments</a:t>
            </a:r>
          </a:p>
          <a:p>
            <a:pPr marL="285750" indent="-285750">
              <a:buFont typeface="Arial" pitchFamily="34" charset="0"/>
              <a:buChar char="•"/>
            </a:pPr>
            <a:r>
              <a:rPr lang="en-US" sz="2000" dirty="0" smtClean="0">
                <a:solidFill>
                  <a:srgbClr val="FF66CC"/>
                </a:solidFill>
              </a:rPr>
              <a:t>Effective communication of research ideas and results. </a:t>
            </a:r>
          </a:p>
          <a:p>
            <a:pPr marL="285750" indent="-285750">
              <a:buFont typeface="Arial" pitchFamily="34" charset="0"/>
              <a:buChar char="•"/>
            </a:pPr>
            <a:r>
              <a:rPr lang="en-US" sz="2000" dirty="0" smtClean="0">
                <a:solidFill>
                  <a:srgbClr val="FF66CC"/>
                </a:solidFill>
              </a:rPr>
              <a:t>Project report writing </a:t>
            </a:r>
          </a:p>
        </p:txBody>
      </p:sp>
      <p:sp>
        <p:nvSpPr>
          <p:cNvPr id="3" name="Title 2"/>
          <p:cNvSpPr>
            <a:spLocks noGrp="1"/>
          </p:cNvSpPr>
          <p:nvPr>
            <p:ph type="title"/>
          </p:nvPr>
        </p:nvSpPr>
        <p:spPr/>
        <p:txBody>
          <a:bodyPr/>
          <a:lstStyle/>
          <a:p>
            <a:r>
              <a:rPr lang="en-US" dirty="0" smtClean="0"/>
              <a:t>Learning Experiences</a:t>
            </a:r>
            <a:endParaRPr lang="en-US" dirty="0"/>
          </a:p>
        </p:txBody>
      </p:sp>
      <p:pic>
        <p:nvPicPr>
          <p:cNvPr id="1026" name="Picture 2" descr="C:\Users\Sneha\Pictures\Photo Stream\My Photo Stream\IMG_022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9702" b="13433"/>
          <a:stretch/>
        </p:blipFill>
        <p:spPr bwMode="auto">
          <a:xfrm>
            <a:off x="6822328" y="4419600"/>
            <a:ext cx="2016872" cy="1805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8844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10000"/>
          </a:bodyPr>
          <a:lstStyle/>
          <a:p>
            <a:pPr marL="285750" indent="-285750">
              <a:buFont typeface="Arial" pitchFamily="34" charset="0"/>
              <a:buChar char="•"/>
            </a:pPr>
            <a:r>
              <a:rPr lang="en-US" dirty="0" err="1" smtClean="0">
                <a:solidFill>
                  <a:srgbClr val="FF66CC"/>
                </a:solidFill>
              </a:rPr>
              <a:t>Parag</a:t>
            </a:r>
            <a:r>
              <a:rPr lang="en-US" dirty="0" smtClean="0">
                <a:solidFill>
                  <a:srgbClr val="FF66CC"/>
                </a:solidFill>
              </a:rPr>
              <a:t> </a:t>
            </a:r>
            <a:r>
              <a:rPr lang="en-US" dirty="0" err="1" smtClean="0">
                <a:solidFill>
                  <a:srgbClr val="FF66CC"/>
                </a:solidFill>
              </a:rPr>
              <a:t>Vaishampayan</a:t>
            </a:r>
            <a:r>
              <a:rPr lang="en-US" dirty="0" smtClean="0">
                <a:solidFill>
                  <a:srgbClr val="FF66CC"/>
                </a:solidFill>
              </a:rPr>
              <a:t> (Mentor)-</a:t>
            </a:r>
            <a:r>
              <a:rPr lang="en-US" baseline="30000" dirty="0">
                <a:solidFill>
                  <a:srgbClr val="FF66CC"/>
                </a:solidFill>
              </a:rPr>
              <a:t> </a:t>
            </a:r>
            <a:r>
              <a:rPr lang="en-US" dirty="0" smtClean="0">
                <a:solidFill>
                  <a:srgbClr val="FF66CC"/>
                </a:solidFill>
              </a:rPr>
              <a:t>Jet </a:t>
            </a:r>
            <a:r>
              <a:rPr lang="en-US" dirty="0">
                <a:solidFill>
                  <a:srgbClr val="FF66CC"/>
                </a:solidFill>
              </a:rPr>
              <a:t>Propulsion </a:t>
            </a:r>
            <a:r>
              <a:rPr lang="en-US" dirty="0" smtClean="0">
                <a:solidFill>
                  <a:srgbClr val="FF66CC"/>
                </a:solidFill>
              </a:rPr>
              <a:t>Laboratory, </a:t>
            </a:r>
            <a:r>
              <a:rPr lang="it-IT" dirty="0" smtClean="0">
                <a:solidFill>
                  <a:srgbClr val="FF66CC"/>
                </a:solidFill>
              </a:rPr>
              <a:t>4800 </a:t>
            </a:r>
            <a:r>
              <a:rPr lang="it-IT" dirty="0">
                <a:solidFill>
                  <a:srgbClr val="FF66CC"/>
                </a:solidFill>
              </a:rPr>
              <a:t>Oak Grove Dr. Pasadena, CA </a:t>
            </a:r>
            <a:r>
              <a:rPr lang="it-IT" dirty="0" smtClean="0">
                <a:solidFill>
                  <a:srgbClr val="FF66CC"/>
                </a:solidFill>
              </a:rPr>
              <a:t>91109</a:t>
            </a:r>
          </a:p>
          <a:p>
            <a:pPr marL="285750" indent="-285750">
              <a:buFont typeface="Arial" pitchFamily="34" charset="0"/>
              <a:buChar char="•"/>
            </a:pPr>
            <a:r>
              <a:rPr lang="it-IT" dirty="0" smtClean="0">
                <a:solidFill>
                  <a:srgbClr val="FF66CC"/>
                </a:solidFill>
              </a:rPr>
              <a:t>Kasthuri Venkateswaran (PI)-</a:t>
            </a:r>
            <a:r>
              <a:rPr lang="en-US" baseline="30000" dirty="0">
                <a:solidFill>
                  <a:srgbClr val="FF66CC"/>
                </a:solidFill>
              </a:rPr>
              <a:t> </a:t>
            </a:r>
            <a:r>
              <a:rPr lang="en-US" dirty="0" smtClean="0">
                <a:solidFill>
                  <a:srgbClr val="FF66CC"/>
                </a:solidFill>
              </a:rPr>
              <a:t>Jet </a:t>
            </a:r>
            <a:r>
              <a:rPr lang="en-US" dirty="0">
                <a:solidFill>
                  <a:srgbClr val="FF66CC"/>
                </a:solidFill>
              </a:rPr>
              <a:t>Propulsion </a:t>
            </a:r>
            <a:r>
              <a:rPr lang="en-US" dirty="0" smtClean="0">
                <a:solidFill>
                  <a:srgbClr val="FF66CC"/>
                </a:solidFill>
              </a:rPr>
              <a:t>Laboratory, </a:t>
            </a:r>
            <a:r>
              <a:rPr lang="it-IT" dirty="0" smtClean="0">
                <a:solidFill>
                  <a:srgbClr val="FF66CC"/>
                </a:solidFill>
              </a:rPr>
              <a:t>4800 </a:t>
            </a:r>
            <a:r>
              <a:rPr lang="it-IT" dirty="0">
                <a:solidFill>
                  <a:srgbClr val="FF66CC"/>
                </a:solidFill>
              </a:rPr>
              <a:t>Oak Grove Dr. Pasadena, CA </a:t>
            </a:r>
            <a:r>
              <a:rPr lang="it-IT" dirty="0" smtClean="0">
                <a:solidFill>
                  <a:srgbClr val="FF66CC"/>
                </a:solidFill>
              </a:rPr>
              <a:t>91109</a:t>
            </a:r>
          </a:p>
          <a:p>
            <a:pPr marL="285750" indent="-285750">
              <a:buFont typeface="Arial" pitchFamily="34" charset="0"/>
              <a:buChar char="•"/>
            </a:pPr>
            <a:r>
              <a:rPr lang="it-IT" dirty="0" smtClean="0">
                <a:solidFill>
                  <a:srgbClr val="FF66CC"/>
                </a:solidFill>
              </a:rPr>
              <a:t>Brad Schanche (Co-Intern)-University of North Dakota</a:t>
            </a:r>
          </a:p>
          <a:p>
            <a:pPr marL="285750" indent="-285750">
              <a:buFont typeface="Arial" pitchFamily="34" charset="0"/>
              <a:buChar char="•"/>
            </a:pPr>
            <a:r>
              <a:rPr lang="it-IT" dirty="0" smtClean="0">
                <a:solidFill>
                  <a:srgbClr val="FF66CC"/>
                </a:solidFill>
              </a:rPr>
              <a:t>All Biotechnology and Planetary Protection (BPPG) group members. </a:t>
            </a:r>
          </a:p>
          <a:p>
            <a:pPr marL="285750" indent="-285750">
              <a:buFont typeface="Arial" pitchFamily="34" charset="0"/>
              <a:buChar char="•"/>
            </a:pPr>
            <a:r>
              <a:rPr lang="it-IT" dirty="0" smtClean="0">
                <a:solidFill>
                  <a:srgbClr val="FF66CC"/>
                </a:solidFill>
              </a:rPr>
              <a:t>Petra Kneissl-Milanian</a:t>
            </a:r>
          </a:p>
          <a:p>
            <a:pPr marL="285750" indent="-285750">
              <a:buFont typeface="Arial" pitchFamily="34" charset="0"/>
              <a:buChar char="•"/>
            </a:pPr>
            <a:r>
              <a:rPr lang="it-IT" dirty="0" smtClean="0">
                <a:solidFill>
                  <a:srgbClr val="FF66CC"/>
                </a:solidFill>
              </a:rPr>
              <a:t>Joan Bissell</a:t>
            </a:r>
          </a:p>
          <a:p>
            <a:pPr marL="285750" indent="-285750">
              <a:buFont typeface="Arial" pitchFamily="34" charset="0"/>
              <a:buChar char="•"/>
            </a:pPr>
            <a:r>
              <a:rPr lang="it-IT" dirty="0" smtClean="0">
                <a:solidFill>
                  <a:srgbClr val="FF66CC"/>
                </a:solidFill>
              </a:rPr>
              <a:t>Dr. Bryan Rebar</a:t>
            </a:r>
          </a:p>
          <a:p>
            <a:pPr marL="285750" indent="-285750">
              <a:buFont typeface="Arial" pitchFamily="34" charset="0"/>
              <a:buChar char="•"/>
            </a:pPr>
            <a:r>
              <a:rPr lang="it-IT" dirty="0" smtClean="0">
                <a:solidFill>
                  <a:srgbClr val="FF66CC"/>
                </a:solidFill>
              </a:rPr>
              <a:t>Dr. John Keller</a:t>
            </a:r>
          </a:p>
          <a:p>
            <a:pPr marL="285750" indent="-285750">
              <a:buFont typeface="Arial" pitchFamily="34" charset="0"/>
              <a:buChar char="•"/>
            </a:pPr>
            <a:r>
              <a:rPr lang="it-IT" dirty="0" smtClean="0">
                <a:solidFill>
                  <a:srgbClr val="FF66CC"/>
                </a:solidFill>
              </a:rPr>
              <a:t>Martin Matthews</a:t>
            </a:r>
          </a:p>
          <a:p>
            <a:pPr marL="285750" indent="-285750">
              <a:buFont typeface="Arial" pitchFamily="34" charset="0"/>
              <a:buChar char="•"/>
            </a:pPr>
            <a:r>
              <a:rPr lang="it-IT" dirty="0" smtClean="0">
                <a:solidFill>
                  <a:srgbClr val="FF66CC"/>
                </a:solidFill>
              </a:rPr>
              <a:t>Gerry Simila</a:t>
            </a:r>
          </a:p>
          <a:p>
            <a:pPr marL="285750" indent="-285750">
              <a:buFont typeface="Arial" pitchFamily="34" charset="0"/>
              <a:buChar char="•"/>
            </a:pPr>
            <a:r>
              <a:rPr lang="it-IT" dirty="0" smtClean="0">
                <a:solidFill>
                  <a:srgbClr val="FF66CC"/>
                </a:solidFill>
              </a:rPr>
              <a:t>Entire STAR group!</a:t>
            </a:r>
            <a:endParaRPr lang="en-US" dirty="0">
              <a:solidFill>
                <a:srgbClr val="FF66CC"/>
              </a:solidFill>
            </a:endParaRPr>
          </a:p>
        </p:txBody>
      </p:sp>
      <p:sp>
        <p:nvSpPr>
          <p:cNvPr id="3" name="Title 2"/>
          <p:cNvSpPr>
            <a:spLocks noGrp="1"/>
          </p:cNvSpPr>
          <p:nvPr>
            <p:ph type="title"/>
          </p:nvPr>
        </p:nvSpPr>
        <p:spPr/>
        <p:txBody>
          <a:bodyPr>
            <a:normAutofit/>
          </a:bodyPr>
          <a:lstStyle/>
          <a:p>
            <a:r>
              <a:rPr lang="en-US" dirty="0" smtClean="0"/>
              <a:t>Acknowledgements</a:t>
            </a:r>
            <a:endParaRPr lang="en-US" dirty="0"/>
          </a:p>
        </p:txBody>
      </p:sp>
    </p:spTree>
    <p:extLst>
      <p:ext uri="{BB962C8B-B14F-4D97-AF65-F5344CB8AC3E}">
        <p14:creationId xmlns:p14="http://schemas.microsoft.com/office/powerpoint/2010/main" val="6459409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685800" y="1295400"/>
            <a:ext cx="7680960" cy="4724400"/>
          </a:xfrm>
        </p:spPr>
        <p:txBody>
          <a:bodyPr/>
          <a:lstStyle/>
          <a:p>
            <a:r>
              <a:rPr lang="en-US" dirty="0"/>
              <a:t>This material is based upon work supported by the S.D. Bechtel, Jr. Foundation and by the National Science Foundation under Grant No. 0952013 </a:t>
            </a:r>
            <a:r>
              <a:rPr lang="en-US" dirty="0" smtClean="0"/>
              <a:t>. </a:t>
            </a:r>
            <a:r>
              <a:rPr lang="en-US" dirty="0"/>
              <a:t> Any opinions, findings, and conclusions or recommendations expressed in this material are those of the authors and do not necessarily reflect the views of the S.D. Bechtel, Jr. Foundation or the National Science Foundation. This project has also been made possible with support of the National Marine Sanctuary Foundation.</a:t>
            </a:r>
          </a:p>
          <a:p>
            <a:r>
              <a:rPr lang="en-US" dirty="0"/>
              <a:t>The STAR program is administered by the Cal Poly Center for Excellence in Science and Mathematics Education (</a:t>
            </a:r>
            <a:r>
              <a:rPr lang="en-US" dirty="0" err="1"/>
              <a:t>CESaME</a:t>
            </a:r>
            <a:r>
              <a:rPr lang="en-US" dirty="0"/>
              <a:t>) on behalf of the California State University (CSU).</a:t>
            </a:r>
          </a:p>
        </p:txBody>
      </p:sp>
    </p:spTree>
    <p:extLst>
      <p:ext uri="{BB962C8B-B14F-4D97-AF65-F5344CB8AC3E}">
        <p14:creationId xmlns:p14="http://schemas.microsoft.com/office/powerpoint/2010/main" val="36119965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548640" y="1463040"/>
            <a:ext cx="7680960" cy="4724400"/>
          </a:xfrm>
        </p:spPr>
        <p:txBody>
          <a:bodyPr/>
          <a:lstStyle/>
          <a:p>
            <a:pPr marL="285750" indent="-285750">
              <a:buFont typeface="Arial" pitchFamily="34" charset="0"/>
              <a:buChar char="•"/>
            </a:pPr>
            <a:r>
              <a:rPr lang="en-US" sz="2000" dirty="0" smtClean="0">
                <a:solidFill>
                  <a:srgbClr val="FF66CC"/>
                </a:solidFill>
              </a:rPr>
              <a:t>Planetary protection: the prevention of forward and backward contamination during planetary exploration missions</a:t>
            </a:r>
          </a:p>
          <a:p>
            <a:pPr marL="285750" indent="-285750">
              <a:buFont typeface="Arial" pitchFamily="34" charset="0"/>
              <a:buChar char="•"/>
            </a:pPr>
            <a:r>
              <a:rPr lang="en-US" sz="2000" dirty="0">
                <a:solidFill>
                  <a:srgbClr val="FF66CC"/>
                </a:solidFill>
              </a:rPr>
              <a:t>The International Committee on Space </a:t>
            </a:r>
            <a:r>
              <a:rPr lang="en-US" sz="2000" dirty="0" smtClean="0">
                <a:solidFill>
                  <a:srgbClr val="FF66CC"/>
                </a:solidFill>
              </a:rPr>
              <a:t>Research established guidelines</a:t>
            </a:r>
            <a:r>
              <a:rPr lang="en-US" sz="2000" dirty="0">
                <a:solidFill>
                  <a:srgbClr val="FF66CC"/>
                </a:solidFill>
              </a:rPr>
              <a:t>, </a:t>
            </a:r>
            <a:r>
              <a:rPr lang="en-US" sz="2000" dirty="0" smtClean="0">
                <a:solidFill>
                  <a:srgbClr val="FF66CC"/>
                </a:solidFill>
              </a:rPr>
              <a:t>enacted </a:t>
            </a:r>
            <a:r>
              <a:rPr lang="en-US" sz="2000" dirty="0">
                <a:solidFill>
                  <a:srgbClr val="FF66CC"/>
                </a:solidFill>
              </a:rPr>
              <a:t>by NASA, to ensure spacecraft cleanliness </a:t>
            </a:r>
            <a:endParaRPr lang="en-US" sz="2000" dirty="0" smtClean="0">
              <a:solidFill>
                <a:srgbClr val="FF66CC"/>
              </a:solidFill>
            </a:endParaRPr>
          </a:p>
          <a:p>
            <a:pPr marL="285750" indent="-285750">
              <a:buFont typeface="Arial" pitchFamily="34" charset="0"/>
              <a:buChar char="•"/>
            </a:pPr>
            <a:r>
              <a:rPr lang="en-US" sz="2000" dirty="0">
                <a:solidFill>
                  <a:srgbClr val="FF66CC"/>
                </a:solidFill>
              </a:rPr>
              <a:t>S</a:t>
            </a:r>
            <a:r>
              <a:rPr lang="en-US" sz="2000" dirty="0" smtClean="0">
                <a:solidFill>
                  <a:srgbClr val="FF66CC"/>
                </a:solidFill>
              </a:rPr>
              <a:t>pore-forming bacteria have been isolated from spacecraft and cleanroom surfaces, despite extensive sterilization procedures</a:t>
            </a:r>
          </a:p>
          <a:p>
            <a:pPr marL="630238" lvl="2" indent="-285750"/>
            <a:r>
              <a:rPr lang="en-US" sz="1800" i="1" dirty="0" smtClean="0">
                <a:solidFill>
                  <a:srgbClr val="FF66CC"/>
                </a:solidFill>
              </a:rPr>
              <a:t>Bacillus </a:t>
            </a:r>
            <a:r>
              <a:rPr lang="en-US" sz="1800" i="1" dirty="0" err="1" smtClean="0">
                <a:solidFill>
                  <a:srgbClr val="FF66CC"/>
                </a:solidFill>
              </a:rPr>
              <a:t>horneckiae</a:t>
            </a:r>
            <a:endParaRPr lang="en-US" sz="1800" i="1" dirty="0" smtClean="0">
              <a:solidFill>
                <a:srgbClr val="FF66CC"/>
              </a:solidFill>
            </a:endParaRPr>
          </a:p>
          <a:p>
            <a:endParaRPr lang="en-US" i="1" dirty="0" smtClean="0">
              <a:solidFill>
                <a:srgbClr val="FF66CC"/>
              </a:solidFill>
            </a:endParaRPr>
          </a:p>
          <a:p>
            <a:pPr marL="285750" indent="-285750"/>
            <a:endParaRPr lang="en-US" i="1" dirty="0" smtClean="0">
              <a:solidFill>
                <a:srgbClr val="FF66CC"/>
              </a:solidFill>
            </a:endParaRPr>
          </a:p>
          <a:p>
            <a:pPr marL="285750" indent="-285750"/>
            <a:endParaRPr lang="en-US" i="1" dirty="0" smtClean="0">
              <a:solidFill>
                <a:srgbClr val="FF66CC"/>
              </a:solidFill>
            </a:endParaRPr>
          </a:p>
        </p:txBody>
      </p:sp>
      <p:sp>
        <p:nvSpPr>
          <p:cNvPr id="3" name="Title 2"/>
          <p:cNvSpPr>
            <a:spLocks noGrp="1"/>
          </p:cNvSpPr>
          <p:nvPr>
            <p:ph type="title"/>
          </p:nvPr>
        </p:nvSpPr>
        <p:spPr>
          <a:xfrm>
            <a:off x="533400" y="228600"/>
            <a:ext cx="7680960" cy="1066800"/>
          </a:xfrm>
        </p:spPr>
        <p:txBody>
          <a:bodyPr/>
          <a:lstStyle/>
          <a:p>
            <a:r>
              <a:rPr lang="en-US" dirty="0" smtClean="0"/>
              <a:t>Introduction/Background</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4041140"/>
            <a:ext cx="2667000" cy="2435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8443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1463040"/>
            <a:ext cx="8410574" cy="4785360"/>
          </a:xfrm>
        </p:spPr>
        <p:txBody>
          <a:bodyPr/>
          <a:lstStyle/>
          <a:p>
            <a:pPr marL="285750" indent="-285750">
              <a:buFont typeface="Arial" pitchFamily="34" charset="0"/>
              <a:buChar char="•"/>
            </a:pPr>
            <a:r>
              <a:rPr lang="en-US" dirty="0" smtClean="0">
                <a:solidFill>
                  <a:srgbClr val="FF66CC"/>
                </a:solidFill>
              </a:rPr>
              <a:t>Spore-forming bacteria: bacterial strains which form a dormant polysaccharide and protein-coated spore in the absence of necessary nutrients.</a:t>
            </a:r>
          </a:p>
          <a:p>
            <a:pPr marL="630238" lvl="2" indent="-285750"/>
            <a:r>
              <a:rPr lang="en-US" dirty="0" smtClean="0">
                <a:solidFill>
                  <a:srgbClr val="FF66CC"/>
                </a:solidFill>
              </a:rPr>
              <a:t>A means for genetic preservation</a:t>
            </a:r>
          </a:p>
          <a:p>
            <a:pPr marL="630238" lvl="2" indent="-285750"/>
            <a:r>
              <a:rPr lang="en-US" dirty="0" smtClean="0">
                <a:solidFill>
                  <a:srgbClr val="FF66CC"/>
                </a:solidFill>
              </a:rPr>
              <a:t>Spore-forming bacteria have demonstrated unusually high resistance to UV  radiation, heat, and chemical sterilization</a:t>
            </a:r>
          </a:p>
          <a:p>
            <a:pPr marL="803275" lvl="3" indent="-285750"/>
            <a:r>
              <a:rPr lang="en-US" dirty="0" smtClean="0">
                <a:solidFill>
                  <a:srgbClr val="FF66CC"/>
                </a:solidFill>
              </a:rPr>
              <a:t>Could potentially withstand harsh extraterrestrial environments</a:t>
            </a:r>
          </a:p>
          <a:p>
            <a:pPr marL="803275" lvl="3" indent="-285750"/>
            <a:endParaRPr lang="en-US" dirty="0" smtClean="0">
              <a:solidFill>
                <a:srgbClr val="FF66CC"/>
              </a:solidFill>
            </a:endParaRPr>
          </a:p>
          <a:p>
            <a:pPr marL="630238" lvl="2" indent="-285750"/>
            <a:endParaRPr lang="en-US" dirty="0" smtClean="0">
              <a:solidFill>
                <a:srgbClr val="FF66CC"/>
              </a:solidFill>
            </a:endParaRPr>
          </a:p>
          <a:p>
            <a:pPr marL="285750" indent="-285750">
              <a:buFont typeface="Arial" pitchFamily="34" charset="0"/>
              <a:buChar char="•"/>
            </a:pPr>
            <a:endParaRPr lang="en-US" dirty="0">
              <a:solidFill>
                <a:srgbClr val="FF66CC"/>
              </a:solidFill>
            </a:endParaRPr>
          </a:p>
        </p:txBody>
      </p:sp>
      <p:sp>
        <p:nvSpPr>
          <p:cNvPr id="3" name="Title 2"/>
          <p:cNvSpPr>
            <a:spLocks noGrp="1"/>
          </p:cNvSpPr>
          <p:nvPr>
            <p:ph type="title"/>
          </p:nvPr>
        </p:nvSpPr>
        <p:spPr/>
        <p:txBody>
          <a:bodyPr/>
          <a:lstStyle/>
          <a:p>
            <a:r>
              <a:rPr lang="en-US" dirty="0" smtClean="0"/>
              <a:t>Introduction/Background</a:t>
            </a:r>
            <a:endParaRPr lang="en-US" dirty="0"/>
          </a:p>
        </p:txBody>
      </p:sp>
      <p:pic>
        <p:nvPicPr>
          <p:cNvPr id="6" name="NAcowliknPs?version=3&amp;hl=en_US"/>
          <p:cNvPicPr>
            <a:picLocks noRot="1" noChangeAspect="1"/>
          </p:cNvPicPr>
          <p:nvPr>
            <a:videoFile r:link="rId1"/>
          </p:nvPr>
        </p:nvPicPr>
        <p:blipFill>
          <a:blip r:embed="rId3"/>
          <a:stretch>
            <a:fillRect/>
          </a:stretch>
        </p:blipFill>
        <p:spPr>
          <a:xfrm>
            <a:off x="3048000" y="3581400"/>
            <a:ext cx="3048000" cy="2286000"/>
          </a:xfrm>
          <a:prstGeom prst="rect">
            <a:avLst/>
          </a:prstGeom>
        </p:spPr>
      </p:pic>
    </p:spTree>
    <p:extLst>
      <p:ext uri="{BB962C8B-B14F-4D97-AF65-F5344CB8AC3E}">
        <p14:creationId xmlns:p14="http://schemas.microsoft.com/office/powerpoint/2010/main" val="732783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1295400"/>
            <a:ext cx="8639174" cy="5166360"/>
          </a:xfrm>
        </p:spPr>
        <p:txBody>
          <a:bodyPr>
            <a:normAutofit/>
          </a:bodyPr>
          <a:lstStyle/>
          <a:p>
            <a:pPr marL="285750" indent="-285750">
              <a:buFont typeface="Arial" pitchFamily="34" charset="0"/>
              <a:buChar char="•"/>
            </a:pPr>
            <a:r>
              <a:rPr lang="en-US" sz="2400" dirty="0" smtClean="0">
                <a:solidFill>
                  <a:srgbClr val="FF66CC"/>
                </a:solidFill>
              </a:rPr>
              <a:t>European Space Agency (ESA)’s EXPOSE Missions</a:t>
            </a:r>
          </a:p>
          <a:p>
            <a:pPr marL="457200" lvl="1" indent="-285750"/>
            <a:r>
              <a:rPr lang="en-US" sz="2000" dirty="0" smtClean="0">
                <a:solidFill>
                  <a:srgbClr val="FF66CC"/>
                </a:solidFill>
              </a:rPr>
              <a:t>EXPOSE-E: PROTECT experiment (previously done)</a:t>
            </a:r>
          </a:p>
          <a:p>
            <a:pPr marL="630238" lvl="2" indent="-285750"/>
            <a:r>
              <a:rPr lang="en-US" sz="2000" dirty="0" smtClean="0">
                <a:solidFill>
                  <a:srgbClr val="FF66CC"/>
                </a:solidFill>
              </a:rPr>
              <a:t>Samples of </a:t>
            </a:r>
            <a:r>
              <a:rPr lang="en-US" sz="2000" i="1" dirty="0" smtClean="0">
                <a:solidFill>
                  <a:srgbClr val="FF66CC"/>
                </a:solidFill>
              </a:rPr>
              <a:t>B. </a:t>
            </a:r>
            <a:r>
              <a:rPr lang="en-US" sz="2000" i="1" dirty="0" err="1" smtClean="0">
                <a:solidFill>
                  <a:srgbClr val="FF66CC"/>
                </a:solidFill>
              </a:rPr>
              <a:t>pumilus</a:t>
            </a:r>
            <a:r>
              <a:rPr lang="en-US" sz="2000" i="1" dirty="0" smtClean="0">
                <a:solidFill>
                  <a:srgbClr val="FF66CC"/>
                </a:solidFill>
              </a:rPr>
              <a:t> </a:t>
            </a:r>
            <a:r>
              <a:rPr lang="en-US" sz="2000" dirty="0" smtClean="0">
                <a:solidFill>
                  <a:srgbClr val="FF66CC"/>
                </a:solidFill>
              </a:rPr>
              <a:t> SAFR-032</a:t>
            </a:r>
            <a:r>
              <a:rPr lang="en-US" sz="2000" i="1" dirty="0" smtClean="0">
                <a:solidFill>
                  <a:srgbClr val="FF66CC"/>
                </a:solidFill>
              </a:rPr>
              <a:t> </a:t>
            </a:r>
            <a:r>
              <a:rPr lang="en-US" sz="2000" dirty="0" smtClean="0">
                <a:solidFill>
                  <a:srgbClr val="FF66CC"/>
                </a:solidFill>
              </a:rPr>
              <a:t>spores were sent to  </a:t>
            </a:r>
            <a:r>
              <a:rPr lang="en-US" sz="2000" i="1" dirty="0" smtClean="0">
                <a:solidFill>
                  <a:srgbClr val="FF66CC"/>
                </a:solidFill>
              </a:rPr>
              <a:t>in situ</a:t>
            </a:r>
            <a:r>
              <a:rPr lang="en-US" sz="2000" dirty="0" smtClean="0">
                <a:solidFill>
                  <a:srgbClr val="FF66CC"/>
                </a:solidFill>
              </a:rPr>
              <a:t> (in real) space </a:t>
            </a:r>
          </a:p>
          <a:p>
            <a:pPr marL="803275" lvl="3" indent="-285750"/>
            <a:r>
              <a:rPr lang="en-US" sz="2000" dirty="0" smtClean="0">
                <a:solidFill>
                  <a:srgbClr val="FF66CC"/>
                </a:solidFill>
              </a:rPr>
              <a:t>Carried on board the EXPOSE-E facility, part of the European Technology Exposure Facility (</a:t>
            </a:r>
            <a:r>
              <a:rPr lang="en-US" sz="2000" dirty="0" err="1" smtClean="0">
                <a:solidFill>
                  <a:srgbClr val="FF66CC"/>
                </a:solidFill>
              </a:rPr>
              <a:t>EuTEF</a:t>
            </a:r>
            <a:r>
              <a:rPr lang="en-US" sz="2000" dirty="0" smtClean="0">
                <a:solidFill>
                  <a:srgbClr val="FF66CC"/>
                </a:solidFill>
              </a:rPr>
              <a:t>) that was attached to the European Columbus Module of the ISS during a February 2008 </a:t>
            </a:r>
            <a:r>
              <a:rPr lang="en-US" sz="2000" dirty="0" err="1" smtClean="0">
                <a:solidFill>
                  <a:srgbClr val="FF66CC"/>
                </a:solidFill>
              </a:rPr>
              <a:t>SpaceWalk</a:t>
            </a:r>
            <a:endParaRPr lang="en-US" sz="2000" dirty="0" smtClean="0">
              <a:solidFill>
                <a:srgbClr val="FF66CC"/>
              </a:solidFill>
            </a:endParaRPr>
          </a:p>
          <a:p>
            <a:pPr marL="803275" lvl="3" indent="-285750"/>
            <a:r>
              <a:rPr lang="en-US" sz="2000" dirty="0" smtClean="0">
                <a:solidFill>
                  <a:srgbClr val="FF66CC"/>
                </a:solidFill>
              </a:rPr>
              <a:t>After </a:t>
            </a:r>
            <a:r>
              <a:rPr lang="en-US" sz="2400" b="1" dirty="0" smtClean="0">
                <a:solidFill>
                  <a:srgbClr val="FF66CC"/>
                </a:solidFill>
              </a:rPr>
              <a:t>18 months </a:t>
            </a:r>
            <a:r>
              <a:rPr lang="en-US" sz="2000" dirty="0" smtClean="0">
                <a:solidFill>
                  <a:srgbClr val="FF66CC"/>
                </a:solidFill>
              </a:rPr>
              <a:t>of exposure to various space UV conditions, returned to Earth during Discovery’s STS-128 mission.</a:t>
            </a:r>
          </a:p>
          <a:p>
            <a:pPr marL="803275" lvl="3" indent="-285750"/>
            <a:r>
              <a:rPr lang="en-US" sz="2000" dirty="0" smtClean="0">
                <a:solidFill>
                  <a:srgbClr val="FF66CC"/>
                </a:solidFill>
              </a:rPr>
              <a:t>Exposure conditions:</a:t>
            </a:r>
          </a:p>
          <a:p>
            <a:pPr lvl="4" indent="0">
              <a:buNone/>
            </a:pPr>
            <a:r>
              <a:rPr lang="en-US" sz="2000" dirty="0" smtClean="0">
                <a:solidFill>
                  <a:srgbClr val="FF66CC"/>
                </a:solidFill>
              </a:rPr>
              <a:t>	1. Space UV</a:t>
            </a:r>
          </a:p>
          <a:p>
            <a:pPr lvl="4" indent="0">
              <a:buNone/>
            </a:pPr>
            <a:r>
              <a:rPr lang="en-US" sz="2000" dirty="0" smtClean="0">
                <a:solidFill>
                  <a:srgbClr val="FF66CC"/>
                </a:solidFill>
              </a:rPr>
              <a:t>	2. Dark Space UV (covered exposure)</a:t>
            </a:r>
          </a:p>
          <a:p>
            <a:pPr lvl="4" indent="0">
              <a:buNone/>
            </a:pPr>
            <a:r>
              <a:rPr lang="en-US" sz="2000" dirty="0" smtClean="0">
                <a:solidFill>
                  <a:srgbClr val="FF66CC"/>
                </a:solidFill>
              </a:rPr>
              <a:t>	3. Martian UV </a:t>
            </a:r>
          </a:p>
          <a:p>
            <a:pPr lvl="4" indent="0">
              <a:buNone/>
            </a:pPr>
            <a:r>
              <a:rPr lang="en-US" sz="2000" dirty="0" smtClean="0">
                <a:solidFill>
                  <a:srgbClr val="FF66CC"/>
                </a:solidFill>
              </a:rPr>
              <a:t>	4. Dark Martian UV</a:t>
            </a:r>
          </a:p>
        </p:txBody>
      </p:sp>
      <p:sp>
        <p:nvSpPr>
          <p:cNvPr id="3" name="Title 2"/>
          <p:cNvSpPr>
            <a:spLocks noGrp="1"/>
          </p:cNvSpPr>
          <p:nvPr>
            <p:ph type="title"/>
          </p:nvPr>
        </p:nvSpPr>
        <p:spPr/>
        <p:txBody>
          <a:bodyPr/>
          <a:lstStyle/>
          <a:p>
            <a:r>
              <a:rPr lang="en-US" dirty="0" smtClean="0"/>
              <a:t>Introduction/Background</a:t>
            </a:r>
            <a:endParaRPr lang="en-US" dirty="0"/>
          </a:p>
        </p:txBody>
      </p:sp>
      <p:sp>
        <p:nvSpPr>
          <p:cNvPr id="4" name="Right Brace 3"/>
          <p:cNvSpPr/>
          <p:nvPr/>
        </p:nvSpPr>
        <p:spPr>
          <a:xfrm>
            <a:off x="5410200" y="4648200"/>
            <a:ext cx="381000" cy="685800"/>
          </a:xfrm>
          <a:prstGeom prst="rightBrace">
            <a:avLst/>
          </a:prstGeom>
          <a:noFill/>
          <a:ln w="28575">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e 5"/>
          <p:cNvSpPr/>
          <p:nvPr/>
        </p:nvSpPr>
        <p:spPr>
          <a:xfrm>
            <a:off x="3581400" y="5482988"/>
            <a:ext cx="381000" cy="685800"/>
          </a:xfrm>
          <a:prstGeom prst="rightBrace">
            <a:avLst/>
          </a:prstGeom>
          <a:noFill/>
          <a:ln w="28575">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755943" y="4806434"/>
            <a:ext cx="2209800" cy="369332"/>
          </a:xfrm>
          <a:prstGeom prst="rect">
            <a:avLst/>
          </a:prstGeom>
          <a:noFill/>
        </p:spPr>
        <p:txBody>
          <a:bodyPr wrap="square" rtlCol="0">
            <a:spAutoFit/>
          </a:bodyPr>
          <a:lstStyle/>
          <a:p>
            <a:r>
              <a:rPr lang="en-US" dirty="0" smtClean="0">
                <a:solidFill>
                  <a:schemeClr val="accent2">
                    <a:lumMod val="75000"/>
                  </a:schemeClr>
                </a:solidFill>
              </a:rPr>
              <a:t>Journey/flight</a:t>
            </a:r>
            <a:endParaRPr lang="en-US" dirty="0">
              <a:solidFill>
                <a:schemeClr val="accent2">
                  <a:lumMod val="75000"/>
                </a:schemeClr>
              </a:solidFill>
            </a:endParaRPr>
          </a:p>
        </p:txBody>
      </p:sp>
      <p:sp>
        <p:nvSpPr>
          <p:cNvPr id="10" name="TextBox 9"/>
          <p:cNvSpPr txBox="1"/>
          <p:nvPr/>
        </p:nvSpPr>
        <p:spPr>
          <a:xfrm flipH="1">
            <a:off x="3962400" y="5641222"/>
            <a:ext cx="1540573" cy="369332"/>
          </a:xfrm>
          <a:prstGeom prst="rect">
            <a:avLst/>
          </a:prstGeom>
          <a:noFill/>
        </p:spPr>
        <p:txBody>
          <a:bodyPr wrap="square" rtlCol="0">
            <a:spAutoFit/>
          </a:bodyPr>
          <a:lstStyle/>
          <a:p>
            <a:r>
              <a:rPr lang="en-US" dirty="0" smtClean="0">
                <a:solidFill>
                  <a:schemeClr val="accent2">
                    <a:lumMod val="75000"/>
                  </a:schemeClr>
                </a:solidFill>
              </a:rPr>
              <a:t>Landing/stay</a:t>
            </a:r>
            <a:endParaRPr lang="en-US" dirty="0">
              <a:solidFill>
                <a:schemeClr val="accent2">
                  <a:lumMod val="75000"/>
                </a:schemeClr>
              </a:solidFill>
            </a:endParaRPr>
          </a:p>
        </p:txBody>
      </p:sp>
    </p:spTree>
    <p:extLst>
      <p:ext uri="{BB962C8B-B14F-4D97-AF65-F5344CB8AC3E}">
        <p14:creationId xmlns:p14="http://schemas.microsoft.com/office/powerpoint/2010/main" val="3620649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285750" indent="-285750">
              <a:buFont typeface="Arial" pitchFamily="34" charset="0"/>
              <a:buChar char="•"/>
            </a:pPr>
            <a:r>
              <a:rPr lang="en-US" sz="2400" dirty="0" smtClean="0">
                <a:solidFill>
                  <a:srgbClr val="FF66CC"/>
                </a:solidFill>
              </a:rPr>
              <a:t>My project’s focus and purpose: </a:t>
            </a:r>
          </a:p>
          <a:p>
            <a:pPr marL="457200" lvl="1" indent="-285750"/>
            <a:r>
              <a:rPr lang="en-US" sz="2200" b="1" dirty="0" smtClean="0">
                <a:solidFill>
                  <a:srgbClr val="FF66CC"/>
                </a:solidFill>
              </a:rPr>
              <a:t>EXPOSE R2: BOSS (Biofilm Organisms Surfing Space) Experiment—Dr. Petra </a:t>
            </a:r>
            <a:r>
              <a:rPr lang="en-US" sz="2200" b="1" dirty="0" err="1" smtClean="0">
                <a:solidFill>
                  <a:srgbClr val="FF66CC"/>
                </a:solidFill>
              </a:rPr>
              <a:t>Rettberg</a:t>
            </a:r>
            <a:r>
              <a:rPr lang="en-US" sz="2200" b="1" dirty="0" smtClean="0">
                <a:solidFill>
                  <a:srgbClr val="FF66CC"/>
                </a:solidFill>
              </a:rPr>
              <a:t> (PI)</a:t>
            </a:r>
          </a:p>
          <a:p>
            <a:pPr marL="630238" lvl="2" indent="-285750"/>
            <a:r>
              <a:rPr lang="en-US" sz="2000" dirty="0" smtClean="0">
                <a:solidFill>
                  <a:srgbClr val="FF66CC"/>
                </a:solidFill>
              </a:rPr>
              <a:t>Analyze samples of  </a:t>
            </a:r>
            <a:r>
              <a:rPr lang="en-US" sz="2000" i="1" dirty="0" smtClean="0">
                <a:solidFill>
                  <a:srgbClr val="FF66CC"/>
                </a:solidFill>
              </a:rPr>
              <a:t>B. </a:t>
            </a:r>
            <a:r>
              <a:rPr lang="en-US" sz="2000" i="1" dirty="0" err="1" smtClean="0">
                <a:solidFill>
                  <a:srgbClr val="FF66CC"/>
                </a:solidFill>
              </a:rPr>
              <a:t>horneckiae</a:t>
            </a:r>
            <a:r>
              <a:rPr lang="en-US" sz="2000" i="1" dirty="0" smtClean="0">
                <a:solidFill>
                  <a:srgbClr val="FF66CC"/>
                </a:solidFill>
              </a:rPr>
              <a:t> </a:t>
            </a:r>
            <a:r>
              <a:rPr lang="en-US" sz="2000" dirty="0" smtClean="0">
                <a:solidFill>
                  <a:srgbClr val="FF66CC"/>
                </a:solidFill>
              </a:rPr>
              <a:t> spores that underwent 12-month exposure to (ground simulated) various UV conditions: space UV; dark space UV; Mars UV; dark Mars UV</a:t>
            </a:r>
          </a:p>
          <a:p>
            <a:pPr marL="630238" lvl="2" indent="-285750"/>
            <a:r>
              <a:rPr lang="en-US" sz="2000" dirty="0" smtClean="0">
                <a:solidFill>
                  <a:srgbClr val="FF66CC"/>
                </a:solidFill>
              </a:rPr>
              <a:t>Analyze the survivability rates of </a:t>
            </a:r>
            <a:r>
              <a:rPr lang="en-US" sz="2000" i="1" dirty="0" smtClean="0">
                <a:solidFill>
                  <a:srgbClr val="FF66CC"/>
                </a:solidFill>
              </a:rPr>
              <a:t>B. </a:t>
            </a:r>
            <a:r>
              <a:rPr lang="en-US" sz="2000" i="1" dirty="0" err="1" smtClean="0">
                <a:solidFill>
                  <a:srgbClr val="FF66CC"/>
                </a:solidFill>
              </a:rPr>
              <a:t>horneckiae</a:t>
            </a:r>
            <a:r>
              <a:rPr lang="en-US" sz="2000" dirty="0" smtClean="0">
                <a:solidFill>
                  <a:srgbClr val="FF66CC"/>
                </a:solidFill>
              </a:rPr>
              <a:t> spores with and without spore coats under all four UV conditions</a:t>
            </a:r>
          </a:p>
          <a:p>
            <a:pPr marL="630238" lvl="2" indent="-285750"/>
            <a:r>
              <a:rPr lang="en-US" sz="2000" dirty="0" smtClean="0">
                <a:solidFill>
                  <a:srgbClr val="FF66CC"/>
                </a:solidFill>
              </a:rPr>
              <a:t>Ultimately, samples of </a:t>
            </a:r>
            <a:r>
              <a:rPr lang="en-US" sz="2000" i="1" dirty="0" smtClean="0">
                <a:solidFill>
                  <a:srgbClr val="FF66CC"/>
                </a:solidFill>
              </a:rPr>
              <a:t>B. </a:t>
            </a:r>
            <a:r>
              <a:rPr lang="en-US" sz="2000" i="1" dirty="0" err="1" smtClean="0">
                <a:solidFill>
                  <a:srgbClr val="FF66CC"/>
                </a:solidFill>
              </a:rPr>
              <a:t>horneckiae</a:t>
            </a:r>
            <a:r>
              <a:rPr lang="en-US" sz="2000" i="1" dirty="0" smtClean="0">
                <a:solidFill>
                  <a:srgbClr val="FF66CC"/>
                </a:solidFill>
              </a:rPr>
              <a:t> </a:t>
            </a:r>
            <a:r>
              <a:rPr lang="en-US" sz="2000" dirty="0" smtClean="0">
                <a:solidFill>
                  <a:srgbClr val="FF66CC"/>
                </a:solidFill>
              </a:rPr>
              <a:t>spores will be sent to real (</a:t>
            </a:r>
            <a:r>
              <a:rPr lang="en-US" sz="2000" i="1" dirty="0" smtClean="0">
                <a:solidFill>
                  <a:srgbClr val="FF66CC"/>
                </a:solidFill>
              </a:rPr>
              <a:t>in </a:t>
            </a:r>
            <a:r>
              <a:rPr lang="en-US" sz="2000" dirty="0" smtClean="0">
                <a:solidFill>
                  <a:srgbClr val="FF66CC"/>
                </a:solidFill>
              </a:rPr>
              <a:t>situ) space at the end of 2012</a:t>
            </a:r>
          </a:p>
          <a:p>
            <a:pPr marL="457200" lvl="1" indent="-285750"/>
            <a:endParaRPr lang="en-US" dirty="0">
              <a:solidFill>
                <a:srgbClr val="FF66CC"/>
              </a:solidFill>
            </a:endParaRPr>
          </a:p>
        </p:txBody>
      </p:sp>
      <p:sp>
        <p:nvSpPr>
          <p:cNvPr id="3" name="Title 2"/>
          <p:cNvSpPr>
            <a:spLocks noGrp="1"/>
          </p:cNvSpPr>
          <p:nvPr>
            <p:ph type="title"/>
          </p:nvPr>
        </p:nvSpPr>
        <p:spPr/>
        <p:txBody>
          <a:bodyPr/>
          <a:lstStyle/>
          <a:p>
            <a:r>
              <a:rPr lang="en-US" dirty="0" smtClean="0"/>
              <a:t>Introduction/Background</a:t>
            </a:r>
            <a:endParaRPr lang="en-US" dirty="0"/>
          </a:p>
        </p:txBody>
      </p:sp>
      <p:pic>
        <p:nvPicPr>
          <p:cNvPr id="2050" name="Picture 2" descr="C:\Users\Sneha\AppData\Local\Microsoft\Windows\Temporary Internet Files\Content.IE5\6OEBQ8N0\MC90029569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5235262"/>
            <a:ext cx="1371600" cy="1317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0858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1194" y="1364776"/>
            <a:ext cx="8421806" cy="4959824"/>
          </a:xfrm>
        </p:spPr>
        <p:txBody>
          <a:bodyPr>
            <a:normAutofit/>
          </a:bodyPr>
          <a:lstStyle/>
          <a:p>
            <a:pPr marL="285750" indent="-285750">
              <a:buFont typeface="Arial" pitchFamily="34" charset="0"/>
              <a:buChar char="•"/>
            </a:pPr>
            <a:r>
              <a:rPr lang="en-US" sz="2400" i="1" dirty="0" smtClean="0">
                <a:solidFill>
                  <a:srgbClr val="FF66CC"/>
                </a:solidFill>
              </a:rPr>
              <a:t>B. </a:t>
            </a:r>
            <a:r>
              <a:rPr lang="en-US" sz="2400" i="1" dirty="0" err="1" smtClean="0">
                <a:solidFill>
                  <a:srgbClr val="FF66CC"/>
                </a:solidFill>
              </a:rPr>
              <a:t>horneckiae</a:t>
            </a:r>
            <a:r>
              <a:rPr lang="en-US" sz="2400" i="1" dirty="0" smtClean="0">
                <a:solidFill>
                  <a:srgbClr val="FF66CC"/>
                </a:solidFill>
              </a:rPr>
              <a:t> </a:t>
            </a:r>
            <a:r>
              <a:rPr lang="en-US" sz="2400" dirty="0" smtClean="0">
                <a:solidFill>
                  <a:srgbClr val="FF66CC"/>
                </a:solidFill>
              </a:rPr>
              <a:t>spores would show a higher survivability rate under Dark Space UV conditions than those exposed to direct Space UV; similarly, spores under Dark Mars UV conditions would show greater survivability than those under direct Mars UV radiation</a:t>
            </a:r>
          </a:p>
          <a:p>
            <a:pPr marL="285750" indent="-285750">
              <a:buFont typeface="Arial" pitchFamily="34" charset="0"/>
              <a:buChar char="•"/>
            </a:pPr>
            <a:r>
              <a:rPr lang="en-US" sz="2400" dirty="0" smtClean="0">
                <a:solidFill>
                  <a:srgbClr val="FF66CC"/>
                </a:solidFill>
              </a:rPr>
              <a:t>Space UV would be more detrimental to spore survivability than Martian UV radiation</a:t>
            </a:r>
          </a:p>
          <a:p>
            <a:pPr marL="285750" indent="-285750">
              <a:buFont typeface="Arial" pitchFamily="34" charset="0"/>
              <a:buChar char="•"/>
            </a:pPr>
            <a:r>
              <a:rPr lang="en-US" sz="2400" dirty="0" smtClean="0">
                <a:solidFill>
                  <a:srgbClr val="FF66CC"/>
                </a:solidFill>
              </a:rPr>
              <a:t>Spores without </a:t>
            </a:r>
            <a:r>
              <a:rPr lang="en-US" sz="2400" dirty="0" err="1" smtClean="0">
                <a:solidFill>
                  <a:srgbClr val="FF66CC"/>
                </a:solidFill>
              </a:rPr>
              <a:t>exosporium</a:t>
            </a:r>
            <a:r>
              <a:rPr lang="en-US" sz="2400" dirty="0" smtClean="0">
                <a:solidFill>
                  <a:srgbClr val="FF66CC"/>
                </a:solidFill>
              </a:rPr>
              <a:t> coat would have a significantly lower survival rate than those with the </a:t>
            </a:r>
            <a:r>
              <a:rPr lang="en-US" sz="2400" dirty="0" err="1" smtClean="0">
                <a:solidFill>
                  <a:srgbClr val="FF66CC"/>
                </a:solidFill>
              </a:rPr>
              <a:t>exosporium</a:t>
            </a:r>
            <a:r>
              <a:rPr lang="en-US" sz="2400" dirty="0" smtClean="0">
                <a:solidFill>
                  <a:srgbClr val="FF66CC"/>
                </a:solidFill>
              </a:rPr>
              <a:t> coat</a:t>
            </a:r>
          </a:p>
          <a:p>
            <a:pPr marL="285750" indent="-285750">
              <a:buFont typeface="Arial" pitchFamily="34" charset="0"/>
              <a:buChar char="•"/>
            </a:pPr>
            <a:r>
              <a:rPr lang="en-US" sz="2400" dirty="0" smtClean="0">
                <a:solidFill>
                  <a:srgbClr val="FF66CC"/>
                </a:solidFill>
              </a:rPr>
              <a:t>Overall, spore survival rates would be significantly lower under all conditions</a:t>
            </a:r>
          </a:p>
          <a:p>
            <a:pPr marL="285750" indent="-285750">
              <a:buFont typeface="Arial" pitchFamily="34" charset="0"/>
              <a:buChar char="•"/>
            </a:pPr>
            <a:endParaRPr lang="en-US" sz="2400" i="1" dirty="0">
              <a:solidFill>
                <a:srgbClr val="FF66CC"/>
              </a:solidFill>
            </a:endParaRPr>
          </a:p>
        </p:txBody>
      </p:sp>
      <p:sp>
        <p:nvSpPr>
          <p:cNvPr id="3" name="Title 2"/>
          <p:cNvSpPr>
            <a:spLocks noGrp="1"/>
          </p:cNvSpPr>
          <p:nvPr>
            <p:ph type="title"/>
          </p:nvPr>
        </p:nvSpPr>
        <p:spPr/>
        <p:txBody>
          <a:bodyPr/>
          <a:lstStyle/>
          <a:p>
            <a:r>
              <a:rPr lang="en-US" dirty="0" smtClean="0"/>
              <a:t>Hypotheses</a:t>
            </a:r>
            <a:endParaRPr lang="en-US" dirty="0"/>
          </a:p>
        </p:txBody>
      </p:sp>
    </p:spTree>
    <p:extLst>
      <p:ext uri="{BB962C8B-B14F-4D97-AF65-F5344CB8AC3E}">
        <p14:creationId xmlns:p14="http://schemas.microsoft.com/office/powerpoint/2010/main" val="42861205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457200" indent="-457200">
              <a:buAutoNum type="arabicPeriod"/>
            </a:pPr>
            <a:r>
              <a:rPr lang="en-US" sz="2400" dirty="0" smtClean="0">
                <a:solidFill>
                  <a:srgbClr val="FF66CC"/>
                </a:solidFill>
              </a:rPr>
              <a:t>Spores underwent ground simulation of UV and Martian conditions in Germany</a:t>
            </a:r>
          </a:p>
          <a:p>
            <a:endParaRPr lang="en-US" sz="2400" dirty="0">
              <a:solidFill>
                <a:srgbClr val="FF66CC"/>
              </a:solidFill>
            </a:endParaRPr>
          </a:p>
        </p:txBody>
      </p:sp>
      <p:sp>
        <p:nvSpPr>
          <p:cNvPr id="3" name="Title 2"/>
          <p:cNvSpPr>
            <a:spLocks noGrp="1"/>
          </p:cNvSpPr>
          <p:nvPr>
            <p:ph type="title"/>
          </p:nvPr>
        </p:nvSpPr>
        <p:spPr/>
        <p:txBody>
          <a:bodyPr/>
          <a:lstStyle/>
          <a:p>
            <a:r>
              <a:rPr lang="en-US" dirty="0" smtClean="0"/>
              <a:t>Methodology</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651698"/>
            <a:ext cx="2282970" cy="237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3276600" y="3886200"/>
            <a:ext cx="1295400" cy="0"/>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2941" y="2017357"/>
            <a:ext cx="2881859" cy="2173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22030" y="4328379"/>
            <a:ext cx="2878970" cy="2377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8487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1463040"/>
            <a:ext cx="8258174" cy="4785360"/>
          </a:xfrm>
        </p:spPr>
        <p:txBody>
          <a:bodyPr>
            <a:normAutofit/>
          </a:bodyPr>
          <a:lstStyle/>
          <a:p>
            <a:r>
              <a:rPr lang="en-US" dirty="0" smtClean="0">
                <a:solidFill>
                  <a:srgbClr val="FF66CC"/>
                </a:solidFill>
              </a:rPr>
              <a:t>Spore viability assessment</a:t>
            </a:r>
          </a:p>
          <a:p>
            <a:r>
              <a:rPr lang="en-US" dirty="0" smtClean="0">
                <a:solidFill>
                  <a:srgbClr val="FF66CC"/>
                </a:solidFill>
              </a:rPr>
              <a:t>2. Each coupon was covered with approximately 60</a:t>
            </a:r>
            <a:r>
              <a:rPr lang="el-GR" dirty="0" smtClean="0">
                <a:solidFill>
                  <a:srgbClr val="FF66CC"/>
                </a:solidFill>
                <a:latin typeface="Franklin Gothic Book"/>
              </a:rPr>
              <a:t>μ</a:t>
            </a:r>
            <a:r>
              <a:rPr lang="en-US" dirty="0" smtClean="0">
                <a:solidFill>
                  <a:srgbClr val="FF66CC"/>
                </a:solidFill>
                <a:latin typeface="Franklin Gothic Book"/>
              </a:rPr>
              <a:t>L of</a:t>
            </a:r>
            <a:r>
              <a:rPr lang="en-US" dirty="0" smtClean="0">
                <a:solidFill>
                  <a:srgbClr val="FF66CC"/>
                </a:solidFill>
              </a:rPr>
              <a:t> 10% Polyvinyl Alcohol (PVA), and was incubated at 40-45</a:t>
            </a:r>
            <a:r>
              <a:rPr lang="en-US" baseline="30000" dirty="0" smtClean="0">
                <a:solidFill>
                  <a:srgbClr val="FF66CC"/>
                </a:solidFill>
              </a:rPr>
              <a:t>0</a:t>
            </a:r>
            <a:r>
              <a:rPr lang="en-US" dirty="0" smtClean="0">
                <a:solidFill>
                  <a:srgbClr val="FF66CC"/>
                </a:solidFill>
              </a:rPr>
              <a:t> C for ~60 minutes, until dry</a:t>
            </a:r>
          </a:p>
          <a:p>
            <a:endParaRPr lang="en-US" dirty="0" smtClean="0">
              <a:solidFill>
                <a:srgbClr val="FF66CC"/>
              </a:solidFill>
            </a:endParaRPr>
          </a:p>
          <a:p>
            <a:endParaRPr lang="en-US" dirty="0">
              <a:solidFill>
                <a:srgbClr val="FF66CC"/>
              </a:solidFill>
            </a:endParaRPr>
          </a:p>
        </p:txBody>
      </p:sp>
      <p:sp>
        <p:nvSpPr>
          <p:cNvPr id="3" name="Title 2"/>
          <p:cNvSpPr>
            <a:spLocks noGrp="1"/>
          </p:cNvSpPr>
          <p:nvPr>
            <p:ph type="title"/>
          </p:nvPr>
        </p:nvSpPr>
        <p:spPr/>
        <p:txBody>
          <a:bodyPr/>
          <a:lstStyle/>
          <a:p>
            <a:r>
              <a:rPr lang="en-US" dirty="0" smtClean="0"/>
              <a:t>Methodology</a:t>
            </a:r>
            <a:endParaRPr lang="en-US" dirty="0"/>
          </a:p>
        </p:txBody>
      </p:sp>
      <p:pic>
        <p:nvPicPr>
          <p:cNvPr id="4098" name="Picture 2" descr="C:\Users\Sneha\Pictures\Photo Stream\My Photo Stream\IMG_012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16" t="30630" r="4046" b="29825"/>
          <a:stretch/>
        </p:blipFill>
        <p:spPr bwMode="auto">
          <a:xfrm>
            <a:off x="277942" y="2895601"/>
            <a:ext cx="2808980" cy="1600199"/>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3276600" y="4076700"/>
            <a:ext cx="2624668" cy="2476500"/>
            <a:chOff x="3276600" y="4000978"/>
            <a:chExt cx="2624668" cy="2476500"/>
          </a:xfrm>
        </p:grpSpPr>
        <p:pic>
          <p:nvPicPr>
            <p:cNvPr id="4099" name="Picture 3" descr="C:\Users\Sneha\Pictures\Photo Stream\My Photo Stream\IMG_0127.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1883" t="30847" r="2040" b="22587"/>
            <a:stretch/>
          </p:blipFill>
          <p:spPr bwMode="auto">
            <a:xfrm>
              <a:off x="3276600" y="4000978"/>
              <a:ext cx="2624668" cy="2476500"/>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4038600" y="5146523"/>
              <a:ext cx="381002" cy="33987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100" name="Picture 4" descr="C:\Users\Sneha\Pictures\Photo Stream\My Photo Stream\IMG_012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308" t="17910" r="9236" b="29552"/>
          <a:stretch/>
        </p:blipFill>
        <p:spPr bwMode="auto">
          <a:xfrm>
            <a:off x="6091452" y="2783650"/>
            <a:ext cx="2823948" cy="2245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39461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1600" dirty="0" smtClean="0">
                <a:solidFill>
                  <a:srgbClr val="FF66CC"/>
                </a:solidFill>
              </a:rPr>
              <a:t>3. 2mL of sterile deionized water was pipetted into 5mL vials for each coupon</a:t>
            </a:r>
          </a:p>
          <a:p>
            <a:r>
              <a:rPr lang="en-US" sz="1600" dirty="0" smtClean="0">
                <a:solidFill>
                  <a:srgbClr val="FF66CC"/>
                </a:solidFill>
              </a:rPr>
              <a:t>4. After the PVA films dried, they were removed with forceps and tweezers and deposited into the 2mL of water and </a:t>
            </a:r>
            <a:r>
              <a:rPr lang="en-US" sz="1600" dirty="0" err="1" smtClean="0">
                <a:solidFill>
                  <a:srgbClr val="FF66CC"/>
                </a:solidFill>
              </a:rPr>
              <a:t>vortexed</a:t>
            </a:r>
            <a:r>
              <a:rPr lang="en-US" sz="1600" dirty="0">
                <a:solidFill>
                  <a:srgbClr val="FF66CC"/>
                </a:solidFill>
              </a:rPr>
              <a:t>.</a:t>
            </a:r>
            <a:endParaRPr lang="en-US" sz="1600" dirty="0" smtClean="0">
              <a:solidFill>
                <a:srgbClr val="FF66CC"/>
              </a:solidFill>
            </a:endParaRPr>
          </a:p>
          <a:p>
            <a:r>
              <a:rPr lang="en-US" sz="1600" dirty="0" smtClean="0">
                <a:solidFill>
                  <a:srgbClr val="FF66CC"/>
                </a:solidFill>
              </a:rPr>
              <a:t>*These steps were repeated twice</a:t>
            </a:r>
          </a:p>
          <a:p>
            <a:r>
              <a:rPr lang="en-US" sz="1600" dirty="0" smtClean="0">
                <a:solidFill>
                  <a:srgbClr val="FF66CC"/>
                </a:solidFill>
              </a:rPr>
              <a:t> </a:t>
            </a:r>
            <a:endParaRPr lang="en-US" sz="1600" dirty="0">
              <a:solidFill>
                <a:srgbClr val="FF66CC"/>
              </a:solidFill>
            </a:endParaRPr>
          </a:p>
        </p:txBody>
      </p:sp>
      <p:sp>
        <p:nvSpPr>
          <p:cNvPr id="4" name="Title 2"/>
          <p:cNvSpPr>
            <a:spLocks noGrp="1"/>
          </p:cNvSpPr>
          <p:nvPr>
            <p:ph type="title"/>
          </p:nvPr>
        </p:nvSpPr>
        <p:spPr/>
        <p:txBody>
          <a:bodyPr/>
          <a:lstStyle/>
          <a:p>
            <a:r>
              <a:rPr lang="en-US" dirty="0" smtClean="0"/>
              <a:t>Methodology</a:t>
            </a:r>
            <a:endParaRPr lang="en-US" dirty="0"/>
          </a:p>
        </p:txBody>
      </p:sp>
      <p:pic>
        <p:nvPicPr>
          <p:cNvPr id="5122" name="Picture 2" descr="C:\Users\Sneha\Downloads\phot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1" y="2982507"/>
            <a:ext cx="2666999" cy="3570693"/>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Sneha\Pictures\Photo Stream\My Photo Stream\IMG_013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1" y="2983644"/>
            <a:ext cx="2666999" cy="3570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46296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4828</TotalTime>
  <Words>1095</Words>
  <Application>Microsoft Office PowerPoint</Application>
  <PresentationFormat>On-screen Show (4:3)</PresentationFormat>
  <Paragraphs>179</Paragraphs>
  <Slides>19</Slides>
  <Notes>2</Notes>
  <HiddenSlides>0</HiddenSlides>
  <MMClips>1</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Mylar</vt:lpstr>
      <vt:lpstr>Survival of B. horneckiae Spores Under Ground-Simulated  Space Conditions</vt:lpstr>
      <vt:lpstr>Introduction/Background</vt:lpstr>
      <vt:lpstr>Introduction/Background</vt:lpstr>
      <vt:lpstr>Introduction/Background</vt:lpstr>
      <vt:lpstr>Introduction/Background</vt:lpstr>
      <vt:lpstr>Hypotheses</vt:lpstr>
      <vt:lpstr>Methodology</vt:lpstr>
      <vt:lpstr>Methodology</vt:lpstr>
      <vt:lpstr>Methodology</vt:lpstr>
      <vt:lpstr>Methodology</vt:lpstr>
      <vt:lpstr>Methodology</vt:lpstr>
      <vt:lpstr>Data/Results</vt:lpstr>
      <vt:lpstr>Data/Results</vt:lpstr>
      <vt:lpstr>Data/Results</vt:lpstr>
      <vt:lpstr>Conclusions</vt:lpstr>
      <vt:lpstr>Experimental Concerns</vt:lpstr>
      <vt:lpstr>Learning Experiences</vt:lpstr>
      <vt:lpstr>Acknowledgements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Sneha Tharayil</dc:creator>
  <cp:lastModifiedBy>Sneha Tharayil</cp:lastModifiedBy>
  <cp:revision>106</cp:revision>
  <dcterms:created xsi:type="dcterms:W3CDTF">2012-08-02T04:16:14Z</dcterms:created>
  <dcterms:modified xsi:type="dcterms:W3CDTF">2012-08-23T00:20:06Z</dcterms:modified>
</cp:coreProperties>
</file>