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57" r:id="rId8"/>
    <p:sldId id="258"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0842DC-83E3-4068-883F-C14385B0F900}" type="datetimeFigureOut">
              <a:rPr lang="en-US" smtClean="0"/>
              <a:t>3/18/2013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3290115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842DC-83E3-4068-883F-C14385B0F900}" type="datetimeFigureOut">
              <a:rPr lang="en-US" smtClean="0"/>
              <a:t>3/18/2013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1316605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842DC-83E3-4068-883F-C14385B0F900}" type="datetimeFigureOut">
              <a:rPr lang="en-US" smtClean="0"/>
              <a:t>3/18/2013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3282627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842DC-83E3-4068-883F-C14385B0F900}" type="datetimeFigureOut">
              <a:rPr lang="en-US" smtClean="0"/>
              <a:t>3/18/2013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3974208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0842DC-83E3-4068-883F-C14385B0F900}" type="datetimeFigureOut">
              <a:rPr lang="en-US" smtClean="0"/>
              <a:t>3/18/2013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3988651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0842DC-83E3-4068-883F-C14385B0F900}" type="datetimeFigureOut">
              <a:rPr lang="en-US" smtClean="0"/>
              <a:t>3/18/2013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216820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0842DC-83E3-4068-883F-C14385B0F900}" type="datetimeFigureOut">
              <a:rPr lang="en-US" smtClean="0"/>
              <a:t>3/18/2013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1873866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0842DC-83E3-4068-883F-C14385B0F900}" type="datetimeFigureOut">
              <a:rPr lang="en-US" smtClean="0"/>
              <a:t>3/18/2013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257764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0842DC-83E3-4068-883F-C14385B0F900}" type="datetimeFigureOut">
              <a:rPr lang="en-US" smtClean="0"/>
              <a:t>3/18/2013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1585028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842DC-83E3-4068-883F-C14385B0F900}" type="datetimeFigureOut">
              <a:rPr lang="en-US" smtClean="0"/>
              <a:t>3/18/2013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1956091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0842DC-83E3-4068-883F-C14385B0F900}" type="datetimeFigureOut">
              <a:rPr lang="en-US" smtClean="0"/>
              <a:t>3/18/2013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85615-305C-4F58-A894-E8AD684A69DF}" type="slidenum">
              <a:rPr lang="en-US" smtClean="0"/>
              <a:t>‹#›</a:t>
            </a:fld>
            <a:endParaRPr lang="en-US"/>
          </a:p>
        </p:txBody>
      </p:sp>
    </p:spTree>
    <p:extLst>
      <p:ext uri="{BB962C8B-B14F-4D97-AF65-F5344CB8AC3E}">
        <p14:creationId xmlns:p14="http://schemas.microsoft.com/office/powerpoint/2010/main" val="366480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0842DC-83E3-4068-883F-C14385B0F900}" type="datetimeFigureOut">
              <a:rPr lang="en-US" smtClean="0"/>
              <a:t>3/18/2013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F85615-305C-4F58-A894-E8AD684A69DF}" type="slidenum">
              <a:rPr lang="en-US" smtClean="0"/>
              <a:t>‹#›</a:t>
            </a:fld>
            <a:endParaRPr lang="en-US"/>
          </a:p>
        </p:txBody>
      </p:sp>
    </p:spTree>
    <p:extLst>
      <p:ext uri="{BB962C8B-B14F-4D97-AF65-F5344CB8AC3E}">
        <p14:creationId xmlns:p14="http://schemas.microsoft.com/office/powerpoint/2010/main" val="3766292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Signage for the Cal Poly Dairy Parlor</a:t>
            </a:r>
            <a:endParaRPr lang="en-US" dirty="0"/>
          </a:p>
        </p:txBody>
      </p:sp>
      <p:sp>
        <p:nvSpPr>
          <p:cNvPr id="3" name="Subtitle 2"/>
          <p:cNvSpPr>
            <a:spLocks noGrp="1"/>
          </p:cNvSpPr>
          <p:nvPr>
            <p:ph type="subTitle" idx="1"/>
          </p:nvPr>
        </p:nvSpPr>
        <p:spPr/>
        <p:txBody>
          <a:bodyPr/>
          <a:lstStyle/>
          <a:p>
            <a:r>
              <a:rPr lang="en-US" dirty="0" smtClean="0"/>
              <a:t>Kevin Mohan</a:t>
            </a:r>
          </a:p>
          <a:p>
            <a:r>
              <a:rPr lang="en-US" dirty="0" smtClean="0"/>
              <a:t>3/01/13</a:t>
            </a:r>
            <a:endParaRPr lang="en-US" dirty="0"/>
          </a:p>
        </p:txBody>
      </p:sp>
    </p:spTree>
    <p:extLst>
      <p:ext uri="{BB962C8B-B14F-4D97-AF65-F5344CB8AC3E}">
        <p14:creationId xmlns:p14="http://schemas.microsoft.com/office/powerpoint/2010/main" val="2339529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732002"/>
            <a:ext cx="8382000" cy="954107"/>
          </a:xfrm>
          <a:prstGeom prst="rect">
            <a:avLst/>
          </a:prstGeom>
          <a:noFill/>
        </p:spPr>
        <p:txBody>
          <a:bodyPr wrap="square" rtlCol="0">
            <a:spAutoFit/>
          </a:bodyPr>
          <a:lstStyle/>
          <a:p>
            <a:pPr algn="ctr"/>
            <a:r>
              <a:rPr lang="en-US" sz="2800" b="1" dirty="0" smtClean="0">
                <a:solidFill>
                  <a:srgbClr val="C00000"/>
                </a:solidFill>
                <a:latin typeface="Lucida Fax" pitchFamily="18" charset="0"/>
              </a:rPr>
              <a:t>WARNING</a:t>
            </a:r>
            <a:r>
              <a:rPr lang="en-US" sz="2800" dirty="0" smtClean="0">
                <a:solidFill>
                  <a:srgbClr val="C00000"/>
                </a:solidFill>
                <a:latin typeface="Lucida Fax" pitchFamily="18" charset="0"/>
              </a:rPr>
              <a:t>:</a:t>
            </a:r>
            <a:r>
              <a:rPr lang="en-US" sz="2800" dirty="0" smtClean="0">
                <a:latin typeface="Lucida Fax" pitchFamily="18" charset="0"/>
              </a:rPr>
              <a:t> Crowd gate will continue moving backwards unless set to FORWARD setting.</a:t>
            </a:r>
            <a:endParaRPr lang="en-US" sz="2800" dirty="0">
              <a:latin typeface="Lucida Fax" pitchFamily="18" charset="0"/>
            </a:endParaRPr>
          </a:p>
        </p:txBody>
      </p:sp>
      <p:sp>
        <p:nvSpPr>
          <p:cNvPr id="3" name="TextBox 2"/>
          <p:cNvSpPr txBox="1"/>
          <p:nvPr/>
        </p:nvSpPr>
        <p:spPr>
          <a:xfrm>
            <a:off x="367749" y="3429000"/>
            <a:ext cx="8319052" cy="954107"/>
          </a:xfrm>
          <a:prstGeom prst="rect">
            <a:avLst/>
          </a:prstGeom>
          <a:noFill/>
        </p:spPr>
        <p:txBody>
          <a:bodyPr wrap="square" rtlCol="0">
            <a:spAutoFit/>
          </a:bodyPr>
          <a:lstStyle/>
          <a:p>
            <a:pPr algn="ctr"/>
            <a:r>
              <a:rPr lang="en-US" sz="2800" b="1" dirty="0" smtClean="0">
                <a:solidFill>
                  <a:srgbClr val="C00000"/>
                </a:solidFill>
                <a:latin typeface="Lucida Fax" pitchFamily="18" charset="0"/>
              </a:rPr>
              <a:t>WARNING:</a:t>
            </a:r>
            <a:r>
              <a:rPr lang="en-US" sz="2800" dirty="0" smtClean="0">
                <a:latin typeface="Lucida Fax" pitchFamily="18" charset="0"/>
              </a:rPr>
              <a:t> Do not drop the crowd gate until sure that all cattle and workers are clear.</a:t>
            </a:r>
            <a:endParaRPr lang="en-US" sz="2800" dirty="0">
              <a:latin typeface="Lucida Fax" pitchFamily="18" charset="0"/>
            </a:endParaRPr>
          </a:p>
        </p:txBody>
      </p:sp>
    </p:spTree>
    <p:extLst>
      <p:ext uri="{BB962C8B-B14F-4D97-AF65-F5344CB8AC3E}">
        <p14:creationId xmlns:p14="http://schemas.microsoft.com/office/powerpoint/2010/main" val="588329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277662" cy="5078313"/>
          </a:xfrm>
          <a:prstGeom prst="rect">
            <a:avLst/>
          </a:prstGeom>
          <a:noFill/>
        </p:spPr>
        <p:txBody>
          <a:bodyPr wrap="square" rtlCol="0">
            <a:spAutoFit/>
          </a:bodyPr>
          <a:lstStyle/>
          <a:p>
            <a:pPr algn="ctr"/>
            <a:r>
              <a:rPr lang="en-US" sz="5400" b="1" dirty="0" smtClean="0">
                <a:solidFill>
                  <a:srgbClr val="C00000"/>
                </a:solidFill>
                <a:latin typeface="Lucida Fax" pitchFamily="18" charset="0"/>
              </a:rPr>
              <a:t>Advisory: </a:t>
            </a:r>
            <a:r>
              <a:rPr lang="en-US" sz="5400" dirty="0" smtClean="0">
                <a:latin typeface="Lucida Fax" pitchFamily="18" charset="0"/>
              </a:rPr>
              <a:t>Remember to seal the line before beginning milking or wash cycles.</a:t>
            </a:r>
          </a:p>
          <a:p>
            <a:endParaRPr lang="en-US" sz="5400" dirty="0"/>
          </a:p>
          <a:p>
            <a:endParaRPr lang="en-US" sz="5400" dirty="0"/>
          </a:p>
        </p:txBody>
      </p:sp>
    </p:spTree>
    <p:extLst>
      <p:ext uri="{BB962C8B-B14F-4D97-AF65-F5344CB8AC3E}">
        <p14:creationId xmlns:p14="http://schemas.microsoft.com/office/powerpoint/2010/main" val="3657619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914400"/>
            <a:ext cx="6629400" cy="3477875"/>
          </a:xfrm>
          <a:prstGeom prst="rect">
            <a:avLst/>
          </a:prstGeom>
          <a:noFill/>
        </p:spPr>
        <p:txBody>
          <a:bodyPr wrap="square" rtlCol="0">
            <a:spAutoFit/>
          </a:bodyPr>
          <a:lstStyle/>
          <a:p>
            <a:r>
              <a:rPr lang="en-US" sz="4400" b="1" dirty="0" smtClean="0">
                <a:solidFill>
                  <a:srgbClr val="C00000"/>
                </a:solidFill>
                <a:latin typeface="Lucida Fax" pitchFamily="18" charset="0"/>
              </a:rPr>
              <a:t>Advisory: </a:t>
            </a:r>
            <a:r>
              <a:rPr lang="en-US" sz="4400" dirty="0" smtClean="0">
                <a:latin typeface="Lucida Fax" pitchFamily="18" charset="0"/>
              </a:rPr>
              <a:t>Remember to remove the milk feed pipe from the tank upon completion of milking.</a:t>
            </a:r>
            <a:endParaRPr lang="en-US" sz="4400" dirty="0">
              <a:latin typeface="Lucida Fax" pitchFamily="18" charset="0"/>
            </a:endParaRPr>
          </a:p>
        </p:txBody>
      </p:sp>
    </p:spTree>
    <p:extLst>
      <p:ext uri="{BB962C8B-B14F-4D97-AF65-F5344CB8AC3E}">
        <p14:creationId xmlns:p14="http://schemas.microsoft.com/office/powerpoint/2010/main" val="3075906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057400"/>
            <a:ext cx="8610600" cy="1446550"/>
          </a:xfrm>
          <a:prstGeom prst="rect">
            <a:avLst/>
          </a:prstGeom>
          <a:noFill/>
        </p:spPr>
        <p:txBody>
          <a:bodyPr wrap="square" rtlCol="0">
            <a:spAutoFit/>
          </a:bodyPr>
          <a:lstStyle/>
          <a:p>
            <a:pPr algn="ctr"/>
            <a:r>
              <a:rPr lang="en-US" sz="4400" b="1" dirty="0" smtClean="0">
                <a:solidFill>
                  <a:srgbClr val="C00000"/>
                </a:solidFill>
                <a:latin typeface="Lucida Fax" pitchFamily="18" charset="0"/>
              </a:rPr>
              <a:t>Advisory: </a:t>
            </a:r>
            <a:r>
              <a:rPr lang="en-US" sz="4400" dirty="0" smtClean="0">
                <a:latin typeface="Lucida Fax" pitchFamily="18" charset="0"/>
              </a:rPr>
              <a:t>Insert float balls before milking.</a:t>
            </a:r>
            <a:endParaRPr lang="en-US" sz="4400" dirty="0">
              <a:latin typeface="Lucida Fax" pitchFamily="18" charset="0"/>
            </a:endParaRPr>
          </a:p>
        </p:txBody>
      </p:sp>
    </p:spTree>
    <p:extLst>
      <p:ext uri="{BB962C8B-B14F-4D97-AF65-F5344CB8AC3E}">
        <p14:creationId xmlns:p14="http://schemas.microsoft.com/office/powerpoint/2010/main" val="3287250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8001000" cy="1569660"/>
          </a:xfrm>
          <a:prstGeom prst="rect">
            <a:avLst/>
          </a:prstGeom>
          <a:noFill/>
        </p:spPr>
        <p:txBody>
          <a:bodyPr wrap="square" rtlCol="0">
            <a:spAutoFit/>
          </a:bodyPr>
          <a:lstStyle/>
          <a:p>
            <a:pPr algn="ctr"/>
            <a:r>
              <a:rPr lang="en-US" sz="3200" b="1" dirty="0" smtClean="0">
                <a:solidFill>
                  <a:srgbClr val="C00000"/>
                </a:solidFill>
                <a:latin typeface="Lucida Fax" pitchFamily="18" charset="0"/>
              </a:rPr>
              <a:t>Advisory:</a:t>
            </a:r>
            <a:r>
              <a:rPr lang="en-US" sz="3200" dirty="0" smtClean="0">
                <a:latin typeface="Lucida Fax" pitchFamily="18" charset="0"/>
              </a:rPr>
              <a:t> Flow direction levers go down while milking and up during the wash cycle.</a:t>
            </a:r>
            <a:endParaRPr lang="en-US" sz="3200" b="1" dirty="0">
              <a:solidFill>
                <a:srgbClr val="C00000"/>
              </a:solidFill>
              <a:latin typeface="Lucida Fax" pitchFamily="18" charset="0"/>
            </a:endParaRPr>
          </a:p>
        </p:txBody>
      </p:sp>
    </p:spTree>
    <p:extLst>
      <p:ext uri="{BB962C8B-B14F-4D97-AF65-F5344CB8AC3E}">
        <p14:creationId xmlns:p14="http://schemas.microsoft.com/office/powerpoint/2010/main" val="1523152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herryblossomrain\Pictures\2013_02_21\IMG_203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457200"/>
            <a:ext cx="2743200" cy="24574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cherryblossomrain\Pictures\2013_02_21\IMG_203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457200"/>
            <a:ext cx="2743200" cy="2457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cherryblossomrain\Pictures\2013_02_21\IMG_202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3600" y="457200"/>
            <a:ext cx="3048000" cy="24574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5100" y="2939534"/>
            <a:ext cx="2730500" cy="2308324"/>
          </a:xfrm>
          <a:prstGeom prst="rect">
            <a:avLst/>
          </a:prstGeom>
          <a:noFill/>
        </p:spPr>
        <p:txBody>
          <a:bodyPr wrap="square" rtlCol="0">
            <a:spAutoFit/>
          </a:bodyPr>
          <a:lstStyle/>
          <a:p>
            <a:r>
              <a:rPr lang="en-US" b="1" dirty="0" smtClean="0">
                <a:latin typeface="Lucida Fax" pitchFamily="18" charset="0"/>
              </a:rPr>
              <a:t>1. Dip</a:t>
            </a:r>
            <a:r>
              <a:rPr lang="en-US" dirty="0" smtClean="0">
                <a:latin typeface="Lucida Fax" pitchFamily="18" charset="0"/>
              </a:rPr>
              <a:t>: Pre-dip all four teats, making sure to cover at least 2/3 of the way up each teat. Allow dip at least 10 seconds exposure before stripping</a:t>
            </a:r>
            <a:endParaRPr lang="en-US" dirty="0">
              <a:latin typeface="Lucida Fax" pitchFamily="18" charset="0"/>
            </a:endParaRPr>
          </a:p>
        </p:txBody>
      </p:sp>
      <p:sp>
        <p:nvSpPr>
          <p:cNvPr id="3" name="TextBox 2"/>
          <p:cNvSpPr txBox="1"/>
          <p:nvPr/>
        </p:nvSpPr>
        <p:spPr>
          <a:xfrm>
            <a:off x="3044534" y="2914650"/>
            <a:ext cx="2971801" cy="1754326"/>
          </a:xfrm>
          <a:prstGeom prst="rect">
            <a:avLst/>
          </a:prstGeom>
          <a:noFill/>
        </p:spPr>
        <p:txBody>
          <a:bodyPr wrap="square" rtlCol="0">
            <a:spAutoFit/>
          </a:bodyPr>
          <a:lstStyle/>
          <a:p>
            <a:r>
              <a:rPr lang="en-US" b="1" dirty="0" smtClean="0">
                <a:latin typeface="Lucida Fax" pitchFamily="18" charset="0"/>
              </a:rPr>
              <a:t>2. Strip: </a:t>
            </a:r>
            <a:r>
              <a:rPr lang="en-US" dirty="0" smtClean="0">
                <a:latin typeface="Lucida Fax" pitchFamily="18" charset="0"/>
              </a:rPr>
              <a:t>Strip 3 full strips of milk out of each teat. Check to see that milk is clear of chunks or flakes from mastitis.</a:t>
            </a:r>
            <a:endParaRPr lang="en-US" dirty="0">
              <a:latin typeface="Lucida Fax" pitchFamily="18" charset="0"/>
            </a:endParaRPr>
          </a:p>
        </p:txBody>
      </p:sp>
      <p:sp>
        <p:nvSpPr>
          <p:cNvPr id="5" name="TextBox 4"/>
          <p:cNvSpPr txBox="1"/>
          <p:nvPr/>
        </p:nvSpPr>
        <p:spPr>
          <a:xfrm>
            <a:off x="6016335" y="2914650"/>
            <a:ext cx="3064166" cy="1200329"/>
          </a:xfrm>
          <a:prstGeom prst="rect">
            <a:avLst/>
          </a:prstGeom>
          <a:noFill/>
        </p:spPr>
        <p:txBody>
          <a:bodyPr wrap="square" rtlCol="0">
            <a:spAutoFit/>
          </a:bodyPr>
          <a:lstStyle/>
          <a:p>
            <a:r>
              <a:rPr lang="en-US" b="1" dirty="0" smtClean="0">
                <a:latin typeface="Lucida Fax" pitchFamily="18" charset="0"/>
              </a:rPr>
              <a:t>3. Wipe: </a:t>
            </a:r>
            <a:r>
              <a:rPr lang="en-US" dirty="0" smtClean="0">
                <a:latin typeface="Lucida Fax" pitchFamily="18" charset="0"/>
              </a:rPr>
              <a:t>Wipe each teat clean of debris and dirt. Use a separate towel for the udder of each cow. </a:t>
            </a:r>
            <a:endParaRPr lang="en-US" dirty="0">
              <a:latin typeface="Lucida Fax" pitchFamily="18" charset="0"/>
            </a:endParaRPr>
          </a:p>
        </p:txBody>
      </p:sp>
      <p:sp>
        <p:nvSpPr>
          <p:cNvPr id="6" name="TextBox 5"/>
          <p:cNvSpPr txBox="1"/>
          <p:nvPr/>
        </p:nvSpPr>
        <p:spPr>
          <a:xfrm>
            <a:off x="393756" y="5511800"/>
            <a:ext cx="8661345" cy="1107996"/>
          </a:xfrm>
          <a:prstGeom prst="rect">
            <a:avLst/>
          </a:prstGeom>
          <a:noFill/>
        </p:spPr>
        <p:txBody>
          <a:bodyPr wrap="none" rtlCol="0">
            <a:spAutoFit/>
          </a:bodyPr>
          <a:lstStyle/>
          <a:p>
            <a:r>
              <a:rPr lang="en-US" sz="6600" b="1" dirty="0" smtClean="0">
                <a:solidFill>
                  <a:srgbClr val="C00000"/>
                </a:solidFill>
                <a:latin typeface="Lucida Fax" pitchFamily="18" charset="0"/>
              </a:rPr>
              <a:t>Note When Milking</a:t>
            </a:r>
            <a:endParaRPr lang="en-US" sz="6600" b="1" dirty="0">
              <a:solidFill>
                <a:srgbClr val="C00000"/>
              </a:solidFill>
              <a:latin typeface="Lucida Fax" pitchFamily="18" charset="0"/>
            </a:endParaRPr>
          </a:p>
        </p:txBody>
      </p:sp>
    </p:spTree>
    <p:extLst>
      <p:ext uri="{BB962C8B-B14F-4D97-AF65-F5344CB8AC3E}">
        <p14:creationId xmlns:p14="http://schemas.microsoft.com/office/powerpoint/2010/main" val="27260433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cherryblossomrain\Pictures\2013_02_21\IMG_19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1" y="4114979"/>
            <a:ext cx="2743200" cy="234574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cherryblossomrain\Pictures\2013_02_21\IMG_20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4114977"/>
            <a:ext cx="2876550" cy="230764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cherryblossomrain\Pictures\2013_02_21\IMG_201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4114979"/>
            <a:ext cx="2819400" cy="230764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2401" y="698659"/>
            <a:ext cx="2759367" cy="3139321"/>
          </a:xfrm>
          <a:prstGeom prst="rect">
            <a:avLst/>
          </a:prstGeom>
          <a:noFill/>
        </p:spPr>
        <p:txBody>
          <a:bodyPr wrap="square" rtlCol="0">
            <a:spAutoFit/>
          </a:bodyPr>
          <a:lstStyle/>
          <a:p>
            <a:r>
              <a:rPr lang="en-US" b="1" dirty="0" smtClean="0">
                <a:latin typeface="Lucida Fax" pitchFamily="18" charset="0"/>
              </a:rPr>
              <a:t>4. Attach: </a:t>
            </a:r>
            <a:r>
              <a:rPr lang="en-US" dirty="0" smtClean="0">
                <a:latin typeface="Lucida Fax" pitchFamily="18" charset="0"/>
              </a:rPr>
              <a:t>Put the machine on the cow, with the chain attachment facing her front and the hose attachment facing her rear. Make sure no air is squawking through the teat cups and that all attachments are tight.</a:t>
            </a:r>
            <a:endParaRPr lang="en-US" dirty="0">
              <a:latin typeface="Lucida Fax" pitchFamily="18" charset="0"/>
            </a:endParaRPr>
          </a:p>
        </p:txBody>
      </p:sp>
      <p:sp>
        <p:nvSpPr>
          <p:cNvPr id="4" name="TextBox 3"/>
          <p:cNvSpPr txBox="1"/>
          <p:nvPr/>
        </p:nvSpPr>
        <p:spPr>
          <a:xfrm>
            <a:off x="3124197" y="698659"/>
            <a:ext cx="2667001" cy="3416320"/>
          </a:xfrm>
          <a:prstGeom prst="rect">
            <a:avLst/>
          </a:prstGeom>
          <a:noFill/>
        </p:spPr>
        <p:txBody>
          <a:bodyPr wrap="square" rtlCol="0">
            <a:spAutoFit/>
          </a:bodyPr>
          <a:lstStyle/>
          <a:p>
            <a:r>
              <a:rPr lang="en-US" b="1" dirty="0" smtClean="0">
                <a:latin typeface="Lucida Fax" pitchFamily="18" charset="0"/>
              </a:rPr>
              <a:t>5. Check: </a:t>
            </a:r>
            <a:r>
              <a:rPr lang="en-US" dirty="0" smtClean="0">
                <a:latin typeface="Lucida Fax" pitchFamily="18" charset="0"/>
              </a:rPr>
              <a:t>Once the machine has finished milking and retracted, check the cow to see if she has been sufficiently milked out. Check that her udders are not engorged with milk. When in doubt strip a few test strips to be sure.</a:t>
            </a:r>
            <a:endParaRPr lang="en-US" dirty="0">
              <a:latin typeface="Lucida Fax" pitchFamily="18" charset="0"/>
            </a:endParaRPr>
          </a:p>
        </p:txBody>
      </p:sp>
      <p:sp>
        <p:nvSpPr>
          <p:cNvPr id="5" name="TextBox 4"/>
          <p:cNvSpPr txBox="1"/>
          <p:nvPr/>
        </p:nvSpPr>
        <p:spPr>
          <a:xfrm>
            <a:off x="6134099" y="729715"/>
            <a:ext cx="2819401" cy="2308324"/>
          </a:xfrm>
          <a:prstGeom prst="rect">
            <a:avLst/>
          </a:prstGeom>
          <a:noFill/>
        </p:spPr>
        <p:txBody>
          <a:bodyPr wrap="square" rtlCol="0">
            <a:spAutoFit/>
          </a:bodyPr>
          <a:lstStyle/>
          <a:p>
            <a:r>
              <a:rPr lang="en-US" b="1" dirty="0" smtClean="0">
                <a:latin typeface="Lucida Fax" pitchFamily="18" charset="0"/>
              </a:rPr>
              <a:t>6. Dip: </a:t>
            </a:r>
            <a:r>
              <a:rPr lang="en-US" dirty="0" smtClean="0">
                <a:latin typeface="Lucida Fax" pitchFamily="18" charset="0"/>
              </a:rPr>
              <a:t>Post-dip the cow to prevent potential infection. Make sure to cover 2/3 of the way up the teat, and ensure full coverage of the teat end.</a:t>
            </a:r>
            <a:endParaRPr lang="en-US" dirty="0">
              <a:latin typeface="Lucida Fax" pitchFamily="18" charset="0"/>
            </a:endParaRPr>
          </a:p>
        </p:txBody>
      </p:sp>
    </p:spTree>
    <p:extLst>
      <p:ext uri="{BB962C8B-B14F-4D97-AF65-F5344CB8AC3E}">
        <p14:creationId xmlns:p14="http://schemas.microsoft.com/office/powerpoint/2010/main" val="121078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cherryblossomrain\Pictures\2013_02_21\IMG_188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117600"/>
            <a:ext cx="28194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cherryblossomrain\Pictures\2013_02_21\IMG_188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1117600"/>
            <a:ext cx="27940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cherryblossomrain\Pictures\2013_02_21\IMG_187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1117600"/>
            <a:ext cx="2895600" cy="3200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2400" y="4259977"/>
            <a:ext cx="2895600" cy="2585323"/>
          </a:xfrm>
          <a:prstGeom prst="rect">
            <a:avLst/>
          </a:prstGeom>
          <a:noFill/>
        </p:spPr>
        <p:txBody>
          <a:bodyPr wrap="square" rtlCol="0">
            <a:spAutoFit/>
          </a:bodyPr>
          <a:lstStyle/>
          <a:p>
            <a:r>
              <a:rPr lang="en-US" b="1" dirty="0" smtClean="0">
                <a:latin typeface="Lucida Fax" pitchFamily="18" charset="0"/>
              </a:rPr>
              <a:t>Wash: </a:t>
            </a:r>
            <a:r>
              <a:rPr lang="en-US" dirty="0" smtClean="0">
                <a:latin typeface="Lucida Fax" pitchFamily="18" charset="0"/>
              </a:rPr>
              <a:t>When using the CIP system, make sure that the CIP hose is attached with gasket in place and the handle on the left hand side of the attachment point is flipped downward.</a:t>
            </a:r>
            <a:endParaRPr lang="en-US" dirty="0">
              <a:latin typeface="Lucida Fax" pitchFamily="18" charset="0"/>
            </a:endParaRPr>
          </a:p>
        </p:txBody>
      </p:sp>
      <p:sp>
        <p:nvSpPr>
          <p:cNvPr id="3" name="TextBox 2"/>
          <p:cNvSpPr txBox="1"/>
          <p:nvPr/>
        </p:nvSpPr>
        <p:spPr>
          <a:xfrm>
            <a:off x="3189432" y="4259977"/>
            <a:ext cx="2815935" cy="2446824"/>
          </a:xfrm>
          <a:prstGeom prst="rect">
            <a:avLst/>
          </a:prstGeom>
          <a:noFill/>
        </p:spPr>
        <p:txBody>
          <a:bodyPr wrap="square" rtlCol="0">
            <a:spAutoFit/>
          </a:bodyPr>
          <a:lstStyle/>
          <a:p>
            <a:r>
              <a:rPr lang="en-US" sz="1700" b="1" dirty="0" smtClean="0">
                <a:latin typeface="Lucida Fax" pitchFamily="18" charset="0"/>
              </a:rPr>
              <a:t>Drain: </a:t>
            </a:r>
            <a:r>
              <a:rPr lang="en-US" sz="1700" dirty="0" smtClean="0">
                <a:latin typeface="Lucida Fax" pitchFamily="18" charset="0"/>
              </a:rPr>
              <a:t>When draining the filters and milk lines, unscrew the ring clip on the CIP attachment point and remove the cap. The handle on the left hand side should be in the downward position.</a:t>
            </a:r>
            <a:endParaRPr lang="en-US" sz="1700" dirty="0">
              <a:latin typeface="Lucida Fax" pitchFamily="18" charset="0"/>
            </a:endParaRPr>
          </a:p>
        </p:txBody>
      </p:sp>
      <p:sp>
        <p:nvSpPr>
          <p:cNvPr id="4" name="TextBox 3"/>
          <p:cNvSpPr txBox="1"/>
          <p:nvPr/>
        </p:nvSpPr>
        <p:spPr>
          <a:xfrm>
            <a:off x="6197600" y="4272677"/>
            <a:ext cx="2844800" cy="2585323"/>
          </a:xfrm>
          <a:prstGeom prst="rect">
            <a:avLst/>
          </a:prstGeom>
          <a:noFill/>
        </p:spPr>
        <p:txBody>
          <a:bodyPr wrap="square" rtlCol="0">
            <a:spAutoFit/>
          </a:bodyPr>
          <a:lstStyle/>
          <a:p>
            <a:r>
              <a:rPr lang="en-US" b="1" dirty="0" smtClean="0">
                <a:latin typeface="Lucida Fax" pitchFamily="18" charset="0"/>
              </a:rPr>
              <a:t>Milk: </a:t>
            </a:r>
            <a:r>
              <a:rPr lang="en-US" dirty="0" smtClean="0">
                <a:latin typeface="Lucida Fax" pitchFamily="18" charset="0"/>
              </a:rPr>
              <a:t>When milking, the cap should be in place on the bottom of the CIP attachment point and sealed with a ring clamp, while the handle on the left hand side should be in the upward position.</a:t>
            </a:r>
            <a:endParaRPr lang="en-US" dirty="0">
              <a:latin typeface="Lucida Fax" pitchFamily="18" charset="0"/>
            </a:endParaRPr>
          </a:p>
        </p:txBody>
      </p:sp>
      <p:sp>
        <p:nvSpPr>
          <p:cNvPr id="5" name="TextBox 4"/>
          <p:cNvSpPr txBox="1"/>
          <p:nvPr/>
        </p:nvSpPr>
        <p:spPr>
          <a:xfrm>
            <a:off x="2565400" y="248910"/>
            <a:ext cx="5080000" cy="523220"/>
          </a:xfrm>
          <a:prstGeom prst="rect">
            <a:avLst/>
          </a:prstGeom>
          <a:noFill/>
        </p:spPr>
        <p:txBody>
          <a:bodyPr wrap="square" rtlCol="0">
            <a:spAutoFit/>
          </a:bodyPr>
          <a:lstStyle/>
          <a:p>
            <a:pPr algn="ctr"/>
            <a:r>
              <a:rPr lang="en-US" sz="2800" b="1" dirty="0" smtClean="0">
                <a:solidFill>
                  <a:srgbClr val="C00000"/>
                </a:solidFill>
                <a:latin typeface="Lucida Fax" pitchFamily="18" charset="0"/>
              </a:rPr>
              <a:t>CIP Attachment Settings</a:t>
            </a:r>
            <a:endParaRPr lang="en-US" sz="2800" b="1" dirty="0">
              <a:solidFill>
                <a:srgbClr val="C00000"/>
              </a:solidFill>
              <a:latin typeface="Lucida Fax" pitchFamily="18" charset="0"/>
            </a:endParaRPr>
          </a:p>
        </p:txBody>
      </p:sp>
    </p:spTree>
    <p:extLst>
      <p:ext uri="{BB962C8B-B14F-4D97-AF65-F5344CB8AC3E}">
        <p14:creationId xmlns:p14="http://schemas.microsoft.com/office/powerpoint/2010/main" val="1224126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427</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Signage for the Cal Poly Dairy Parlor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Erica London</dc:creator>
  <cp:lastModifiedBy>Erica London</cp:lastModifiedBy>
  <cp:revision>10</cp:revision>
  <dcterms:created xsi:type="dcterms:W3CDTF">2013-03-18T14:56:22Z</dcterms:created>
  <dcterms:modified xsi:type="dcterms:W3CDTF">2013-03-18T17:40:52Z</dcterms:modified>
</cp:coreProperties>
</file>