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2"/>
  </p:notesMasterIdLst>
  <p:sldIdLst>
    <p:sldId id="258" r:id="rId2"/>
    <p:sldId id="259" r:id="rId3"/>
    <p:sldId id="354" r:id="rId4"/>
    <p:sldId id="367" r:id="rId5"/>
    <p:sldId id="269" r:id="rId6"/>
    <p:sldId id="347" r:id="rId7"/>
    <p:sldId id="346" r:id="rId8"/>
    <p:sldId id="352" r:id="rId9"/>
    <p:sldId id="291" r:id="rId10"/>
    <p:sldId id="344" r:id="rId11"/>
    <p:sldId id="348" r:id="rId12"/>
    <p:sldId id="292" r:id="rId13"/>
    <p:sldId id="365" r:id="rId14"/>
    <p:sldId id="369" r:id="rId15"/>
    <p:sldId id="368" r:id="rId16"/>
    <p:sldId id="360" r:id="rId17"/>
    <p:sldId id="364" r:id="rId18"/>
    <p:sldId id="362" r:id="rId19"/>
    <p:sldId id="363" r:id="rId20"/>
    <p:sldId id="370" r:id="rId21"/>
    <p:sldId id="357" r:id="rId22"/>
    <p:sldId id="371" r:id="rId23"/>
    <p:sldId id="353" r:id="rId24"/>
    <p:sldId id="351" r:id="rId25"/>
    <p:sldId id="356" r:id="rId26"/>
    <p:sldId id="355" r:id="rId27"/>
    <p:sldId id="358" r:id="rId28"/>
    <p:sldId id="359" r:id="rId29"/>
    <p:sldId id="372" r:id="rId30"/>
    <p:sldId id="296"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1CE6668-CC2D-45EB-883A-4A0409C4EE4A}">
          <p14:sldIdLst>
            <p14:sldId id="258"/>
          </p14:sldIdLst>
        </p14:section>
        <p14:section name="Introduction" id="{D700F2BC-819C-4422-B338-C647BE6561B9}">
          <p14:sldIdLst>
            <p14:sldId id="259"/>
            <p14:sldId id="354"/>
            <p14:sldId id="367"/>
            <p14:sldId id="269"/>
            <p14:sldId id="347"/>
            <p14:sldId id="346"/>
            <p14:sldId id="352"/>
            <p14:sldId id="291"/>
            <p14:sldId id="344"/>
            <p14:sldId id="348"/>
            <p14:sldId id="292"/>
            <p14:sldId id="365"/>
            <p14:sldId id="369"/>
            <p14:sldId id="368"/>
            <p14:sldId id="360"/>
            <p14:sldId id="364"/>
            <p14:sldId id="362"/>
            <p14:sldId id="363"/>
            <p14:sldId id="370"/>
            <p14:sldId id="357"/>
            <p14:sldId id="371"/>
            <p14:sldId id="353"/>
            <p14:sldId id="351"/>
            <p14:sldId id="356"/>
            <p14:sldId id="355"/>
            <p14:sldId id="358"/>
            <p14:sldId id="359"/>
            <p14:sldId id="372"/>
            <p14:sldId id="2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99999"/>
    <a:srgbClr val="EE9227"/>
    <a:srgbClr val="E3DDB4"/>
    <a:srgbClr val="D78A3A"/>
    <a:srgbClr val="C56257"/>
    <a:srgbClr val="789C7A"/>
    <a:srgbClr val="4C4C4C"/>
    <a:srgbClr val="D17869"/>
    <a:srgbClr val="EBC262"/>
    <a:srgbClr val="819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63940" autoAdjust="0"/>
  </p:normalViewPr>
  <p:slideViewPr>
    <p:cSldViewPr>
      <p:cViewPr>
        <p:scale>
          <a:sx n="100" d="100"/>
          <a:sy n="100" d="100"/>
        </p:scale>
        <p:origin x="-1848" y="-5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C:\Users\SP\Desktop\Materials%20Usag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perspective val="30"/>
    </c:view3D>
    <c:floor>
      <c:thickness val="0"/>
    </c:floor>
    <c:sideWall>
      <c:thickness val="0"/>
    </c:sideWall>
    <c:backWall>
      <c:thickness val="0"/>
    </c:backWall>
    <c:plotArea>
      <c:layout/>
      <c:pie3DChart>
        <c:varyColors val="1"/>
        <c:dLbls>
          <c:showLegendKey val="0"/>
          <c:showVal val="0"/>
          <c:showCatName val="0"/>
          <c:showSerName val="0"/>
          <c:showPercent val="0"/>
          <c:showBubbleSize val="0"/>
          <c:showLeaderLines val="1"/>
        </c:dLbls>
      </c:pie3DChart>
    </c:plotArea>
    <c:legend>
      <c:legendPos val="r"/>
      <c:overlay val="0"/>
    </c:legend>
    <c:plotVisOnly val="1"/>
    <c:dispBlanksAs val="zero"/>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2453946728881"/>
          <c:y val="0.196610696841703"/>
          <c:w val="0.547437785554583"/>
          <c:h val="0.783089812448941"/>
        </c:manualLayout>
      </c:layout>
      <c:pieChart>
        <c:varyColors val="1"/>
        <c:ser>
          <c:idx val="0"/>
          <c:order val="0"/>
          <c:tx>
            <c:strRef>
              <c:f>Sheet1!$B$1</c:f>
              <c:strCache>
                <c:ptCount val="1"/>
                <c:pt idx="0">
                  <c:v>Usage </c:v>
                </c:pt>
              </c:strCache>
            </c:strRef>
          </c:tx>
          <c:dLbls>
            <c:dLbl>
              <c:idx val="0"/>
              <c:layout>
                <c:manualLayout>
                  <c:x val="-0.140353156513331"/>
                  <c:y val="-0.174242424242424"/>
                </c:manualLayout>
              </c:layout>
              <c:showLegendKey val="0"/>
              <c:showVal val="0"/>
              <c:showCatName val="1"/>
              <c:showSerName val="0"/>
              <c:showPercent val="1"/>
              <c:showBubbleSize val="0"/>
            </c:dLbl>
            <c:dLbl>
              <c:idx val="3"/>
              <c:layout>
                <c:manualLayout>
                  <c:x val="0.00617283950617284"/>
                  <c:y val="-0.00883002207505515"/>
                </c:manualLayout>
              </c:layout>
              <c:showLegendKey val="0"/>
              <c:showVal val="0"/>
              <c:showCatName val="1"/>
              <c:showSerName val="0"/>
              <c:showPercent val="1"/>
              <c:showBubbleSize val="0"/>
            </c:dLbl>
            <c:txPr>
              <a:bodyPr/>
              <a:lstStyle/>
              <a:p>
                <a:pPr>
                  <a:defRPr sz="2000" b="0" i="0">
                    <a:solidFill>
                      <a:schemeClr val="tx1">
                        <a:lumMod val="65000"/>
                        <a:lumOff val="35000"/>
                      </a:schemeClr>
                    </a:solidFill>
                    <a:latin typeface="Helvetica Neue"/>
                  </a:defRPr>
                </a:pPr>
                <a:endParaRPr lang="en-US"/>
              </a:p>
            </c:txPr>
            <c:showLegendKey val="0"/>
            <c:showVal val="0"/>
            <c:showCatName val="1"/>
            <c:showSerName val="0"/>
            <c:showPercent val="1"/>
            <c:showBubbleSize val="0"/>
            <c:showLeaderLines val="1"/>
          </c:dLbls>
          <c:cat>
            <c:strRef>
              <c:f>Sheet1!$A$2:$A$5</c:f>
              <c:strCache>
                <c:ptCount val="4"/>
                <c:pt idx="0">
                  <c:v>Ceramics </c:v>
                </c:pt>
                <c:pt idx="1">
                  <c:v>Natural </c:v>
                </c:pt>
                <c:pt idx="2">
                  <c:v>Metals</c:v>
                </c:pt>
                <c:pt idx="3">
                  <c:v>Polymers </c:v>
                </c:pt>
              </c:strCache>
            </c:strRef>
          </c:cat>
          <c:val>
            <c:numRef>
              <c:f>Sheet1!$B$2:$B$5</c:f>
              <c:numCache>
                <c:formatCode>0%</c:formatCode>
                <c:ptCount val="4"/>
                <c:pt idx="0">
                  <c:v>0.840000000000001</c:v>
                </c:pt>
                <c:pt idx="1">
                  <c:v>0.09</c:v>
                </c:pt>
                <c:pt idx="2">
                  <c:v>0.0600000000000001</c:v>
                </c:pt>
                <c:pt idx="3">
                  <c:v>0.01</c:v>
                </c:pt>
              </c:numCache>
            </c:numRef>
          </c:val>
        </c:ser>
        <c:dLbls>
          <c:showLegendKey val="0"/>
          <c:showVal val="0"/>
          <c:showCatName val="0"/>
          <c:showSerName val="0"/>
          <c:showPercent val="1"/>
          <c:showBubbleSize val="0"/>
          <c:showLeaderLines val="1"/>
        </c:dLbls>
        <c:firstSliceAng val="0"/>
      </c:pieChart>
    </c:plotArea>
    <c:plotVisOnly val="1"/>
    <c:dispBlanksAs val="zero"/>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265E96-305C-2C43-958C-0B6FD9BBE35E}" type="doc">
      <dgm:prSet loTypeId="urn:microsoft.com/office/officeart/2005/8/layout/hierarchy6" loCatId="" qsTypeId="urn:microsoft.com/office/officeart/2005/8/quickstyle/simple4" qsCatId="simple" csTypeId="urn:microsoft.com/office/officeart/2005/8/colors/colorful3" csCatId="colorful" phldr="1"/>
      <dgm:spPr/>
      <dgm:t>
        <a:bodyPr/>
        <a:lstStyle/>
        <a:p>
          <a:endParaRPr lang="en-US"/>
        </a:p>
      </dgm:t>
    </dgm:pt>
    <dgm:pt modelId="{7926B9A8-06B2-2B47-931B-39A9DED1E070}">
      <dgm:prSet phldrT="[Text]"/>
      <dgm:spPr/>
      <dgm:t>
        <a:bodyPr/>
        <a:lstStyle/>
        <a:p>
          <a:r>
            <a:rPr lang="en-US" dirty="0" smtClean="0"/>
            <a:t>Impact Assessment</a:t>
          </a:r>
          <a:endParaRPr lang="en-US" dirty="0"/>
        </a:p>
      </dgm:t>
    </dgm:pt>
    <dgm:pt modelId="{06D9D250-6674-2546-97BA-9E3126EAE663}" type="parTrans" cxnId="{9384F3E3-423B-0746-AF62-543CB6B561EC}">
      <dgm:prSet/>
      <dgm:spPr/>
      <dgm:t>
        <a:bodyPr/>
        <a:lstStyle/>
        <a:p>
          <a:endParaRPr lang="en-US"/>
        </a:p>
      </dgm:t>
    </dgm:pt>
    <dgm:pt modelId="{B041EF0B-6AEF-6A44-B49E-B3F089FB92CC}" type="sibTrans" cxnId="{9384F3E3-423B-0746-AF62-543CB6B561EC}">
      <dgm:prSet/>
      <dgm:spPr/>
      <dgm:t>
        <a:bodyPr/>
        <a:lstStyle/>
        <a:p>
          <a:endParaRPr lang="en-US"/>
        </a:p>
      </dgm:t>
    </dgm:pt>
    <dgm:pt modelId="{7CF32A82-2ABF-A046-825D-F00320E94C44}">
      <dgm:prSet phldrT="[Text]"/>
      <dgm:spPr/>
      <dgm:t>
        <a:bodyPr/>
        <a:lstStyle/>
        <a:p>
          <a:r>
            <a:rPr lang="en-US" dirty="0" smtClean="0"/>
            <a:t>Life Cycle Assessment</a:t>
          </a:r>
          <a:endParaRPr lang="en-US" dirty="0"/>
        </a:p>
      </dgm:t>
    </dgm:pt>
    <dgm:pt modelId="{9D7F8F91-C674-5547-9510-178BEC450AB7}" type="parTrans" cxnId="{2D5F1DE9-2877-1340-B500-2F49BCEAE6EE}">
      <dgm:prSet/>
      <dgm:spPr/>
      <dgm:t>
        <a:bodyPr/>
        <a:lstStyle/>
        <a:p>
          <a:endParaRPr lang="en-US"/>
        </a:p>
      </dgm:t>
    </dgm:pt>
    <dgm:pt modelId="{466E48F1-C09B-9F4C-BE46-D23B8949C6AF}" type="sibTrans" cxnId="{2D5F1DE9-2877-1340-B500-2F49BCEAE6EE}">
      <dgm:prSet/>
      <dgm:spPr/>
      <dgm:t>
        <a:bodyPr/>
        <a:lstStyle/>
        <a:p>
          <a:endParaRPr lang="en-US"/>
        </a:p>
      </dgm:t>
    </dgm:pt>
    <dgm:pt modelId="{40D91769-5A26-034E-9629-5D4D598B3F6B}">
      <dgm:prSet phldrT="[Text]"/>
      <dgm:spPr/>
      <dgm:t>
        <a:bodyPr/>
        <a:lstStyle/>
        <a:p>
          <a:r>
            <a:rPr lang="en-US" dirty="0" smtClean="0"/>
            <a:t>Full LCA</a:t>
          </a:r>
          <a:endParaRPr lang="en-US" dirty="0"/>
        </a:p>
      </dgm:t>
    </dgm:pt>
    <dgm:pt modelId="{9490B354-D04E-A247-A3B9-8F5B1E4C53F8}" type="parTrans" cxnId="{3C6981E2-F499-FE44-AF63-ED36D3714832}">
      <dgm:prSet/>
      <dgm:spPr/>
      <dgm:t>
        <a:bodyPr/>
        <a:lstStyle/>
        <a:p>
          <a:endParaRPr lang="en-US"/>
        </a:p>
      </dgm:t>
    </dgm:pt>
    <dgm:pt modelId="{59AB8440-B5FE-0942-836A-5F46E0158919}" type="sibTrans" cxnId="{3C6981E2-F499-FE44-AF63-ED36D3714832}">
      <dgm:prSet/>
      <dgm:spPr/>
      <dgm:t>
        <a:bodyPr/>
        <a:lstStyle/>
        <a:p>
          <a:endParaRPr lang="en-US"/>
        </a:p>
      </dgm:t>
    </dgm:pt>
    <dgm:pt modelId="{DB4DE95C-E530-A241-9CBC-B68BE224EA98}">
      <dgm:prSet phldrT="[Text]"/>
      <dgm:spPr/>
      <dgm:t>
        <a:bodyPr/>
        <a:lstStyle/>
        <a:p>
          <a:r>
            <a:rPr lang="en-US" dirty="0" smtClean="0"/>
            <a:t>Streamlined LCA</a:t>
          </a:r>
          <a:endParaRPr lang="en-US" dirty="0"/>
        </a:p>
      </dgm:t>
    </dgm:pt>
    <dgm:pt modelId="{3A5EAAE7-1A71-EB46-83B1-6DBC0C46A2B5}" type="parTrans" cxnId="{CC832FCB-36C4-C643-8FC4-70E4AE83D6A1}">
      <dgm:prSet/>
      <dgm:spPr/>
      <dgm:t>
        <a:bodyPr/>
        <a:lstStyle/>
        <a:p>
          <a:endParaRPr lang="en-US"/>
        </a:p>
      </dgm:t>
    </dgm:pt>
    <dgm:pt modelId="{4E4A6143-FBA6-F048-8220-1BE874882C80}" type="sibTrans" cxnId="{CC832FCB-36C4-C643-8FC4-70E4AE83D6A1}">
      <dgm:prSet/>
      <dgm:spPr/>
      <dgm:t>
        <a:bodyPr/>
        <a:lstStyle/>
        <a:p>
          <a:endParaRPr lang="en-US"/>
        </a:p>
      </dgm:t>
    </dgm:pt>
    <dgm:pt modelId="{F29802B4-6DF9-1F48-8B41-DD351E6E7175}">
      <dgm:prSet phldrT="[Text]"/>
      <dgm:spPr/>
      <dgm:t>
        <a:bodyPr/>
        <a:lstStyle/>
        <a:p>
          <a:r>
            <a:rPr lang="en-US" dirty="0" smtClean="0"/>
            <a:t>Risk</a:t>
          </a:r>
        </a:p>
      </dgm:t>
    </dgm:pt>
    <dgm:pt modelId="{1EF73761-AB97-9040-B927-0AAD52BBBA5E}" type="parTrans" cxnId="{C4B61402-BFB2-9D41-9076-6A80A560D889}">
      <dgm:prSet/>
      <dgm:spPr/>
      <dgm:t>
        <a:bodyPr/>
        <a:lstStyle/>
        <a:p>
          <a:endParaRPr lang="en-US"/>
        </a:p>
      </dgm:t>
    </dgm:pt>
    <dgm:pt modelId="{6FB38B9C-BC07-F245-A2BA-A8192FDFED1D}" type="sibTrans" cxnId="{C4B61402-BFB2-9D41-9076-6A80A560D889}">
      <dgm:prSet/>
      <dgm:spPr/>
      <dgm:t>
        <a:bodyPr/>
        <a:lstStyle/>
        <a:p>
          <a:endParaRPr lang="en-US"/>
        </a:p>
      </dgm:t>
    </dgm:pt>
    <dgm:pt modelId="{8144CDFC-73C4-8B4A-B585-CFF052580430}">
      <dgm:prSet phldrT="[Text]"/>
      <dgm:spPr/>
      <dgm:t>
        <a:bodyPr/>
        <a:lstStyle/>
        <a:p>
          <a:r>
            <a:rPr lang="en-US" dirty="0" smtClean="0">
              <a:latin typeface="Helvetica Neue"/>
              <a:cs typeface="Helvetica Neue"/>
            </a:rPr>
            <a:t>Goal</a:t>
          </a:r>
          <a:endParaRPr lang="en-US" dirty="0">
            <a:latin typeface="Helvetica Neue"/>
            <a:cs typeface="Helvetica Neue"/>
          </a:endParaRPr>
        </a:p>
      </dgm:t>
    </dgm:pt>
    <dgm:pt modelId="{524FB94F-661A-2946-AEE9-30A39A7A6710}" type="parTrans" cxnId="{9F356C0F-DF12-E54B-929E-017DA78FC871}">
      <dgm:prSet/>
      <dgm:spPr/>
      <dgm:t>
        <a:bodyPr/>
        <a:lstStyle/>
        <a:p>
          <a:endParaRPr lang="en-US"/>
        </a:p>
      </dgm:t>
    </dgm:pt>
    <dgm:pt modelId="{3BF6EE58-ECC3-514A-942A-BBA4DCC98EE5}" type="sibTrans" cxnId="{9F356C0F-DF12-E54B-929E-017DA78FC871}">
      <dgm:prSet/>
      <dgm:spPr/>
      <dgm:t>
        <a:bodyPr/>
        <a:lstStyle/>
        <a:p>
          <a:endParaRPr lang="en-US"/>
        </a:p>
      </dgm:t>
    </dgm:pt>
    <dgm:pt modelId="{404769BE-BB6C-1841-97F8-D1C52DBDE40F}">
      <dgm:prSet phldrT="[Text]"/>
      <dgm:spPr/>
      <dgm:t>
        <a:bodyPr/>
        <a:lstStyle/>
        <a:p>
          <a:r>
            <a:rPr lang="en-US" dirty="0" smtClean="0">
              <a:solidFill>
                <a:srgbClr val="4C4C4C"/>
              </a:solidFill>
            </a:rPr>
            <a:t>Approaches</a:t>
          </a:r>
          <a:endParaRPr lang="en-US" dirty="0">
            <a:solidFill>
              <a:srgbClr val="4C4C4C"/>
            </a:solidFill>
          </a:endParaRPr>
        </a:p>
      </dgm:t>
    </dgm:pt>
    <dgm:pt modelId="{11484444-EE98-EF4B-82BB-22BDC551DD84}" type="parTrans" cxnId="{E52F08D7-BFA4-9548-9A93-6D0AD5D92C06}">
      <dgm:prSet/>
      <dgm:spPr/>
      <dgm:t>
        <a:bodyPr/>
        <a:lstStyle/>
        <a:p>
          <a:endParaRPr lang="en-US"/>
        </a:p>
      </dgm:t>
    </dgm:pt>
    <dgm:pt modelId="{B69D9DC0-285A-ED41-A890-BC5FBBD243CD}" type="sibTrans" cxnId="{E52F08D7-BFA4-9548-9A93-6D0AD5D92C06}">
      <dgm:prSet/>
      <dgm:spPr/>
      <dgm:t>
        <a:bodyPr/>
        <a:lstStyle/>
        <a:p>
          <a:endParaRPr lang="en-US"/>
        </a:p>
      </dgm:t>
    </dgm:pt>
    <dgm:pt modelId="{B5A01030-713B-3D4F-A5FE-291510D991A5}">
      <dgm:prSet phldrT="[Text]"/>
      <dgm:spPr/>
      <dgm:t>
        <a:bodyPr/>
        <a:lstStyle/>
        <a:p>
          <a:r>
            <a:rPr lang="en-US" dirty="0" smtClean="0">
              <a:solidFill>
                <a:srgbClr val="4C4C4C"/>
              </a:solidFill>
            </a:rPr>
            <a:t>Types</a:t>
          </a:r>
          <a:endParaRPr lang="en-US" dirty="0">
            <a:solidFill>
              <a:srgbClr val="4C4C4C"/>
            </a:solidFill>
          </a:endParaRPr>
        </a:p>
      </dgm:t>
    </dgm:pt>
    <dgm:pt modelId="{3F0360B3-8DA8-A449-9175-7F13D55E05C0}" type="parTrans" cxnId="{8A4F6D55-7276-8E45-B67E-E1DFA777F9DD}">
      <dgm:prSet/>
      <dgm:spPr/>
      <dgm:t>
        <a:bodyPr/>
        <a:lstStyle/>
        <a:p>
          <a:endParaRPr lang="en-US"/>
        </a:p>
      </dgm:t>
    </dgm:pt>
    <dgm:pt modelId="{0F473620-4819-014A-A17C-547BE367323C}" type="sibTrans" cxnId="{8A4F6D55-7276-8E45-B67E-E1DFA777F9DD}">
      <dgm:prSet/>
      <dgm:spPr/>
      <dgm:t>
        <a:bodyPr/>
        <a:lstStyle/>
        <a:p>
          <a:endParaRPr lang="en-US"/>
        </a:p>
      </dgm:t>
    </dgm:pt>
    <dgm:pt modelId="{0E02954F-E78E-F242-8437-D41A889DF204}">
      <dgm:prSet/>
      <dgm:spPr/>
      <dgm:t>
        <a:bodyPr/>
        <a:lstStyle/>
        <a:p>
          <a:r>
            <a:rPr lang="en-US" dirty="0" smtClean="0"/>
            <a:t>Economic Input-output</a:t>
          </a:r>
          <a:endParaRPr lang="en-US" dirty="0"/>
        </a:p>
      </dgm:t>
    </dgm:pt>
    <dgm:pt modelId="{68C6911D-6FA3-FA42-AC5A-19E743A8E89B}" type="parTrans" cxnId="{09E6412F-87F4-5B44-AAB3-9018253902DC}">
      <dgm:prSet/>
      <dgm:spPr/>
      <dgm:t>
        <a:bodyPr/>
        <a:lstStyle/>
        <a:p>
          <a:endParaRPr lang="en-US"/>
        </a:p>
      </dgm:t>
    </dgm:pt>
    <dgm:pt modelId="{CED8D676-CD01-0748-968A-4FB120521A69}" type="sibTrans" cxnId="{09E6412F-87F4-5B44-AAB3-9018253902DC}">
      <dgm:prSet/>
      <dgm:spPr/>
      <dgm:t>
        <a:bodyPr/>
        <a:lstStyle/>
        <a:p>
          <a:endParaRPr lang="en-US"/>
        </a:p>
      </dgm:t>
    </dgm:pt>
    <dgm:pt modelId="{AF540F67-F85E-134F-BBCD-58EE0C03FC16}" type="pres">
      <dgm:prSet presAssocID="{9A265E96-305C-2C43-958C-0B6FD9BBE35E}" presName="mainComposite" presStyleCnt="0">
        <dgm:presLayoutVars>
          <dgm:chPref val="1"/>
          <dgm:dir/>
          <dgm:animOne val="branch"/>
          <dgm:animLvl val="lvl"/>
          <dgm:resizeHandles val="exact"/>
        </dgm:presLayoutVars>
      </dgm:prSet>
      <dgm:spPr/>
      <dgm:t>
        <a:bodyPr/>
        <a:lstStyle/>
        <a:p>
          <a:endParaRPr lang="en-US"/>
        </a:p>
      </dgm:t>
    </dgm:pt>
    <dgm:pt modelId="{5738D2F3-0C8A-C144-A236-DD5DA1A03667}" type="pres">
      <dgm:prSet presAssocID="{9A265E96-305C-2C43-958C-0B6FD9BBE35E}" presName="hierFlow" presStyleCnt="0"/>
      <dgm:spPr/>
    </dgm:pt>
    <dgm:pt modelId="{E34D9083-6205-AB4E-9398-C2830746449B}" type="pres">
      <dgm:prSet presAssocID="{9A265E96-305C-2C43-958C-0B6FD9BBE35E}" presName="firstBuf" presStyleCnt="0"/>
      <dgm:spPr/>
    </dgm:pt>
    <dgm:pt modelId="{7E4AE2FF-2DB2-A644-8301-EF308CC9984D}" type="pres">
      <dgm:prSet presAssocID="{9A265E96-305C-2C43-958C-0B6FD9BBE35E}" presName="hierChild1" presStyleCnt="0">
        <dgm:presLayoutVars>
          <dgm:chPref val="1"/>
          <dgm:animOne val="branch"/>
          <dgm:animLvl val="lvl"/>
        </dgm:presLayoutVars>
      </dgm:prSet>
      <dgm:spPr/>
    </dgm:pt>
    <dgm:pt modelId="{AEC5910A-56A4-2443-9F36-C176F6521F6B}" type="pres">
      <dgm:prSet presAssocID="{7926B9A8-06B2-2B47-931B-39A9DED1E070}" presName="Name14" presStyleCnt="0"/>
      <dgm:spPr/>
    </dgm:pt>
    <dgm:pt modelId="{D01A874B-D310-764B-92D1-6917805D5992}" type="pres">
      <dgm:prSet presAssocID="{7926B9A8-06B2-2B47-931B-39A9DED1E070}" presName="level1Shape" presStyleLbl="node0" presStyleIdx="0" presStyleCnt="1">
        <dgm:presLayoutVars>
          <dgm:chPref val="3"/>
        </dgm:presLayoutVars>
      </dgm:prSet>
      <dgm:spPr/>
      <dgm:t>
        <a:bodyPr/>
        <a:lstStyle/>
        <a:p>
          <a:endParaRPr lang="en-US"/>
        </a:p>
      </dgm:t>
    </dgm:pt>
    <dgm:pt modelId="{471ED43B-88A7-7E4A-B95C-ABDDDE64049E}" type="pres">
      <dgm:prSet presAssocID="{7926B9A8-06B2-2B47-931B-39A9DED1E070}" presName="hierChild2" presStyleCnt="0"/>
      <dgm:spPr/>
    </dgm:pt>
    <dgm:pt modelId="{3208FBEC-4A3B-9746-9FB4-D5A020C4E9A8}" type="pres">
      <dgm:prSet presAssocID="{9D7F8F91-C674-5547-9510-178BEC450AB7}" presName="Name19" presStyleLbl="parChTrans1D2" presStyleIdx="0" presStyleCnt="2"/>
      <dgm:spPr/>
      <dgm:t>
        <a:bodyPr/>
        <a:lstStyle/>
        <a:p>
          <a:endParaRPr lang="en-US"/>
        </a:p>
      </dgm:t>
    </dgm:pt>
    <dgm:pt modelId="{E94495B2-7E72-934A-921C-211EDB319759}" type="pres">
      <dgm:prSet presAssocID="{7CF32A82-2ABF-A046-825D-F00320E94C44}" presName="Name21" presStyleCnt="0"/>
      <dgm:spPr/>
    </dgm:pt>
    <dgm:pt modelId="{DD4964B2-6CFC-1F41-B1CD-29C363335FAF}" type="pres">
      <dgm:prSet presAssocID="{7CF32A82-2ABF-A046-825D-F00320E94C44}" presName="level2Shape" presStyleLbl="node2" presStyleIdx="0" presStyleCnt="2"/>
      <dgm:spPr/>
      <dgm:t>
        <a:bodyPr/>
        <a:lstStyle/>
        <a:p>
          <a:endParaRPr lang="en-US"/>
        </a:p>
      </dgm:t>
    </dgm:pt>
    <dgm:pt modelId="{3CE5974D-5375-164B-BEC4-F33C1FC89074}" type="pres">
      <dgm:prSet presAssocID="{7CF32A82-2ABF-A046-825D-F00320E94C44}" presName="hierChild3" presStyleCnt="0"/>
      <dgm:spPr/>
    </dgm:pt>
    <dgm:pt modelId="{BEF55DBD-0A3A-9A4E-8670-6C59D9F842A0}" type="pres">
      <dgm:prSet presAssocID="{9490B354-D04E-A247-A3B9-8F5B1E4C53F8}" presName="Name19" presStyleLbl="parChTrans1D3" presStyleIdx="0" presStyleCnt="3"/>
      <dgm:spPr/>
      <dgm:t>
        <a:bodyPr/>
        <a:lstStyle/>
        <a:p>
          <a:endParaRPr lang="en-US"/>
        </a:p>
      </dgm:t>
    </dgm:pt>
    <dgm:pt modelId="{3B58173C-FB65-6241-B0C1-6B0CCF60EBA6}" type="pres">
      <dgm:prSet presAssocID="{40D91769-5A26-034E-9629-5D4D598B3F6B}" presName="Name21" presStyleCnt="0"/>
      <dgm:spPr/>
    </dgm:pt>
    <dgm:pt modelId="{D6334FCD-347D-A042-A982-56D8BFA5A0E2}" type="pres">
      <dgm:prSet presAssocID="{40D91769-5A26-034E-9629-5D4D598B3F6B}" presName="level2Shape" presStyleLbl="node3" presStyleIdx="0" presStyleCnt="3"/>
      <dgm:spPr/>
      <dgm:t>
        <a:bodyPr/>
        <a:lstStyle/>
        <a:p>
          <a:endParaRPr lang="en-US"/>
        </a:p>
      </dgm:t>
    </dgm:pt>
    <dgm:pt modelId="{5FFB97FF-73E8-274D-9030-3209540ECEB9}" type="pres">
      <dgm:prSet presAssocID="{40D91769-5A26-034E-9629-5D4D598B3F6B}" presName="hierChild3" presStyleCnt="0"/>
      <dgm:spPr/>
    </dgm:pt>
    <dgm:pt modelId="{0FD85CD2-15F2-A04E-AD36-9E6ADA076E80}" type="pres">
      <dgm:prSet presAssocID="{3A5EAAE7-1A71-EB46-83B1-6DBC0C46A2B5}" presName="Name19" presStyleLbl="parChTrans1D3" presStyleIdx="1" presStyleCnt="3"/>
      <dgm:spPr/>
      <dgm:t>
        <a:bodyPr/>
        <a:lstStyle/>
        <a:p>
          <a:endParaRPr lang="en-US"/>
        </a:p>
      </dgm:t>
    </dgm:pt>
    <dgm:pt modelId="{ECBEA40E-4BCF-0A47-9039-A1C7D98F5A6B}" type="pres">
      <dgm:prSet presAssocID="{DB4DE95C-E530-A241-9CBC-B68BE224EA98}" presName="Name21" presStyleCnt="0"/>
      <dgm:spPr/>
    </dgm:pt>
    <dgm:pt modelId="{6D2718F0-CCB7-8B45-9F25-31C5F1BCE60E}" type="pres">
      <dgm:prSet presAssocID="{DB4DE95C-E530-A241-9CBC-B68BE224EA98}" presName="level2Shape" presStyleLbl="node3" presStyleIdx="1" presStyleCnt="3"/>
      <dgm:spPr/>
      <dgm:t>
        <a:bodyPr/>
        <a:lstStyle/>
        <a:p>
          <a:endParaRPr lang="en-US"/>
        </a:p>
      </dgm:t>
    </dgm:pt>
    <dgm:pt modelId="{2EFE91AE-D54B-EC41-B5FF-403AC6F619AE}" type="pres">
      <dgm:prSet presAssocID="{DB4DE95C-E530-A241-9CBC-B68BE224EA98}" presName="hierChild3" presStyleCnt="0"/>
      <dgm:spPr/>
    </dgm:pt>
    <dgm:pt modelId="{993BFCE6-1695-7A4F-8FFC-6E8DCA0286FC}" type="pres">
      <dgm:prSet presAssocID="{68C6911D-6FA3-FA42-AC5A-19E743A8E89B}" presName="Name19" presStyleLbl="parChTrans1D3" presStyleIdx="2" presStyleCnt="3"/>
      <dgm:spPr/>
      <dgm:t>
        <a:bodyPr/>
        <a:lstStyle/>
        <a:p>
          <a:endParaRPr lang="en-US"/>
        </a:p>
      </dgm:t>
    </dgm:pt>
    <dgm:pt modelId="{992E7CF2-1EF2-6540-A71D-C622AC048C37}" type="pres">
      <dgm:prSet presAssocID="{0E02954F-E78E-F242-8437-D41A889DF204}" presName="Name21" presStyleCnt="0"/>
      <dgm:spPr/>
    </dgm:pt>
    <dgm:pt modelId="{2B3B00B8-1848-6D46-A786-65E832A7233E}" type="pres">
      <dgm:prSet presAssocID="{0E02954F-E78E-F242-8437-D41A889DF204}" presName="level2Shape" presStyleLbl="node3" presStyleIdx="2" presStyleCnt="3"/>
      <dgm:spPr/>
      <dgm:t>
        <a:bodyPr/>
        <a:lstStyle/>
        <a:p>
          <a:endParaRPr lang="en-US"/>
        </a:p>
      </dgm:t>
    </dgm:pt>
    <dgm:pt modelId="{6F070E60-E250-6F45-97C4-E6C24147851B}" type="pres">
      <dgm:prSet presAssocID="{0E02954F-E78E-F242-8437-D41A889DF204}" presName="hierChild3" presStyleCnt="0"/>
      <dgm:spPr/>
    </dgm:pt>
    <dgm:pt modelId="{6D0E856D-814A-704C-B9C4-AC139ED719E1}" type="pres">
      <dgm:prSet presAssocID="{1EF73761-AB97-9040-B927-0AAD52BBBA5E}" presName="Name19" presStyleLbl="parChTrans1D2" presStyleIdx="1" presStyleCnt="2"/>
      <dgm:spPr/>
      <dgm:t>
        <a:bodyPr/>
        <a:lstStyle/>
        <a:p>
          <a:endParaRPr lang="en-US"/>
        </a:p>
      </dgm:t>
    </dgm:pt>
    <dgm:pt modelId="{42CB2958-65B5-4E40-A425-EB08BF657E66}" type="pres">
      <dgm:prSet presAssocID="{F29802B4-6DF9-1F48-8B41-DD351E6E7175}" presName="Name21" presStyleCnt="0"/>
      <dgm:spPr/>
    </dgm:pt>
    <dgm:pt modelId="{F8B18D0D-79B3-7D48-B288-FB65D80C6355}" type="pres">
      <dgm:prSet presAssocID="{F29802B4-6DF9-1F48-8B41-DD351E6E7175}" presName="level2Shape" presStyleLbl="node2" presStyleIdx="1" presStyleCnt="2"/>
      <dgm:spPr/>
      <dgm:t>
        <a:bodyPr/>
        <a:lstStyle/>
        <a:p>
          <a:endParaRPr lang="en-US"/>
        </a:p>
      </dgm:t>
    </dgm:pt>
    <dgm:pt modelId="{6D77DB5C-BA31-EB4F-BCD8-1E4DDE3E1B5E}" type="pres">
      <dgm:prSet presAssocID="{F29802B4-6DF9-1F48-8B41-DD351E6E7175}" presName="hierChild3" presStyleCnt="0"/>
      <dgm:spPr/>
    </dgm:pt>
    <dgm:pt modelId="{FC6DAAA6-4526-EB47-8C35-7238526F6848}" type="pres">
      <dgm:prSet presAssocID="{9A265E96-305C-2C43-958C-0B6FD9BBE35E}" presName="bgShapesFlow" presStyleCnt="0"/>
      <dgm:spPr/>
    </dgm:pt>
    <dgm:pt modelId="{FB1A67B6-1A14-BC4D-895B-1A69DF9F4E6F}" type="pres">
      <dgm:prSet presAssocID="{8144CDFC-73C4-8B4A-B585-CFF052580430}" presName="rectComp" presStyleCnt="0"/>
      <dgm:spPr/>
    </dgm:pt>
    <dgm:pt modelId="{5AD28726-A3D5-5E4B-B611-1A65FB93BDEF}" type="pres">
      <dgm:prSet presAssocID="{8144CDFC-73C4-8B4A-B585-CFF052580430}" presName="bgRect" presStyleLbl="bgShp" presStyleIdx="0" presStyleCnt="3"/>
      <dgm:spPr/>
      <dgm:t>
        <a:bodyPr/>
        <a:lstStyle/>
        <a:p>
          <a:endParaRPr lang="en-US"/>
        </a:p>
      </dgm:t>
    </dgm:pt>
    <dgm:pt modelId="{E4EF5898-8A99-8742-A5A3-B5D8943BD4E8}" type="pres">
      <dgm:prSet presAssocID="{8144CDFC-73C4-8B4A-B585-CFF052580430}" presName="bgRectTx" presStyleLbl="bgShp" presStyleIdx="0" presStyleCnt="3">
        <dgm:presLayoutVars>
          <dgm:bulletEnabled val="1"/>
        </dgm:presLayoutVars>
      </dgm:prSet>
      <dgm:spPr/>
      <dgm:t>
        <a:bodyPr/>
        <a:lstStyle/>
        <a:p>
          <a:endParaRPr lang="en-US"/>
        </a:p>
      </dgm:t>
    </dgm:pt>
    <dgm:pt modelId="{FB7BB33C-FB50-0442-AD6E-6EF1B7F6D7BD}" type="pres">
      <dgm:prSet presAssocID="{8144CDFC-73C4-8B4A-B585-CFF052580430}" presName="spComp" presStyleCnt="0"/>
      <dgm:spPr/>
    </dgm:pt>
    <dgm:pt modelId="{1E9AD80D-B96A-2849-89F0-6A3A397B7FF9}" type="pres">
      <dgm:prSet presAssocID="{8144CDFC-73C4-8B4A-B585-CFF052580430}" presName="vSp" presStyleCnt="0"/>
      <dgm:spPr/>
    </dgm:pt>
    <dgm:pt modelId="{AA144B64-40E2-2E4F-B9E5-9F9FABDDD568}" type="pres">
      <dgm:prSet presAssocID="{404769BE-BB6C-1841-97F8-D1C52DBDE40F}" presName="rectComp" presStyleCnt="0"/>
      <dgm:spPr/>
    </dgm:pt>
    <dgm:pt modelId="{D7BE17B5-2A85-CE46-815D-919C8E8AF108}" type="pres">
      <dgm:prSet presAssocID="{404769BE-BB6C-1841-97F8-D1C52DBDE40F}" presName="bgRect" presStyleLbl="bgShp" presStyleIdx="1" presStyleCnt="3"/>
      <dgm:spPr/>
      <dgm:t>
        <a:bodyPr/>
        <a:lstStyle/>
        <a:p>
          <a:endParaRPr lang="en-US"/>
        </a:p>
      </dgm:t>
    </dgm:pt>
    <dgm:pt modelId="{B646BB1D-C9D3-7345-B502-77F44849D3A4}" type="pres">
      <dgm:prSet presAssocID="{404769BE-BB6C-1841-97F8-D1C52DBDE40F}" presName="bgRectTx" presStyleLbl="bgShp" presStyleIdx="1" presStyleCnt="3">
        <dgm:presLayoutVars>
          <dgm:bulletEnabled val="1"/>
        </dgm:presLayoutVars>
      </dgm:prSet>
      <dgm:spPr/>
      <dgm:t>
        <a:bodyPr/>
        <a:lstStyle/>
        <a:p>
          <a:endParaRPr lang="en-US"/>
        </a:p>
      </dgm:t>
    </dgm:pt>
    <dgm:pt modelId="{A34E076F-3914-AF4F-8CD9-DF34525FD9D9}" type="pres">
      <dgm:prSet presAssocID="{404769BE-BB6C-1841-97F8-D1C52DBDE40F}" presName="spComp" presStyleCnt="0"/>
      <dgm:spPr/>
    </dgm:pt>
    <dgm:pt modelId="{1E577390-CDFD-D946-B23C-A044D2252648}" type="pres">
      <dgm:prSet presAssocID="{404769BE-BB6C-1841-97F8-D1C52DBDE40F}" presName="vSp" presStyleCnt="0"/>
      <dgm:spPr/>
    </dgm:pt>
    <dgm:pt modelId="{9D83C2A7-E376-FB42-9909-9EE02272D6EB}" type="pres">
      <dgm:prSet presAssocID="{B5A01030-713B-3D4F-A5FE-291510D991A5}" presName="rectComp" presStyleCnt="0"/>
      <dgm:spPr/>
    </dgm:pt>
    <dgm:pt modelId="{EF40DED9-DD60-DB4A-ACD9-3F588AD3BA30}" type="pres">
      <dgm:prSet presAssocID="{B5A01030-713B-3D4F-A5FE-291510D991A5}" presName="bgRect" presStyleLbl="bgShp" presStyleIdx="2" presStyleCnt="3"/>
      <dgm:spPr/>
      <dgm:t>
        <a:bodyPr/>
        <a:lstStyle/>
        <a:p>
          <a:endParaRPr lang="en-US"/>
        </a:p>
      </dgm:t>
    </dgm:pt>
    <dgm:pt modelId="{93718AAE-9E5B-CC49-A5A4-67B569C960FC}" type="pres">
      <dgm:prSet presAssocID="{B5A01030-713B-3D4F-A5FE-291510D991A5}" presName="bgRectTx" presStyleLbl="bgShp" presStyleIdx="2" presStyleCnt="3">
        <dgm:presLayoutVars>
          <dgm:bulletEnabled val="1"/>
        </dgm:presLayoutVars>
      </dgm:prSet>
      <dgm:spPr/>
      <dgm:t>
        <a:bodyPr/>
        <a:lstStyle/>
        <a:p>
          <a:endParaRPr lang="en-US"/>
        </a:p>
      </dgm:t>
    </dgm:pt>
  </dgm:ptLst>
  <dgm:cxnLst>
    <dgm:cxn modelId="{9384F3E3-423B-0746-AF62-543CB6B561EC}" srcId="{9A265E96-305C-2C43-958C-0B6FD9BBE35E}" destId="{7926B9A8-06B2-2B47-931B-39A9DED1E070}" srcOrd="0" destOrd="0" parTransId="{06D9D250-6674-2546-97BA-9E3126EAE663}" sibTransId="{B041EF0B-6AEF-6A44-B49E-B3F089FB92CC}"/>
    <dgm:cxn modelId="{09E6412F-87F4-5B44-AAB3-9018253902DC}" srcId="{7CF32A82-2ABF-A046-825D-F00320E94C44}" destId="{0E02954F-E78E-F242-8437-D41A889DF204}" srcOrd="2" destOrd="0" parTransId="{68C6911D-6FA3-FA42-AC5A-19E743A8E89B}" sibTransId="{CED8D676-CD01-0748-968A-4FB120521A69}"/>
    <dgm:cxn modelId="{03219C39-72D9-AA41-A6C6-E5F3C3B37C3C}" type="presOf" srcId="{3A5EAAE7-1A71-EB46-83B1-6DBC0C46A2B5}" destId="{0FD85CD2-15F2-A04E-AD36-9E6ADA076E80}" srcOrd="0" destOrd="0" presId="urn:microsoft.com/office/officeart/2005/8/layout/hierarchy6"/>
    <dgm:cxn modelId="{69754383-2F2C-F54D-A29C-4356467D2A38}" type="presOf" srcId="{B5A01030-713B-3D4F-A5FE-291510D991A5}" destId="{93718AAE-9E5B-CC49-A5A4-67B569C960FC}" srcOrd="1" destOrd="0" presId="urn:microsoft.com/office/officeart/2005/8/layout/hierarchy6"/>
    <dgm:cxn modelId="{9528994D-7B19-794F-B333-9007A478C408}" type="presOf" srcId="{9D7F8F91-C674-5547-9510-178BEC450AB7}" destId="{3208FBEC-4A3B-9746-9FB4-D5A020C4E9A8}" srcOrd="0" destOrd="0" presId="urn:microsoft.com/office/officeart/2005/8/layout/hierarchy6"/>
    <dgm:cxn modelId="{916AD7D9-8368-354A-B365-202E337A4725}" type="presOf" srcId="{9A265E96-305C-2C43-958C-0B6FD9BBE35E}" destId="{AF540F67-F85E-134F-BBCD-58EE0C03FC16}" srcOrd="0" destOrd="0" presId="urn:microsoft.com/office/officeart/2005/8/layout/hierarchy6"/>
    <dgm:cxn modelId="{8A4F6D55-7276-8E45-B67E-E1DFA777F9DD}" srcId="{9A265E96-305C-2C43-958C-0B6FD9BBE35E}" destId="{B5A01030-713B-3D4F-A5FE-291510D991A5}" srcOrd="3" destOrd="0" parTransId="{3F0360B3-8DA8-A449-9175-7F13D55E05C0}" sibTransId="{0F473620-4819-014A-A17C-547BE367323C}"/>
    <dgm:cxn modelId="{A22F09B2-C404-9947-B9EF-3E7F718FEC54}" type="presOf" srcId="{F29802B4-6DF9-1F48-8B41-DD351E6E7175}" destId="{F8B18D0D-79B3-7D48-B288-FB65D80C6355}" srcOrd="0" destOrd="0" presId="urn:microsoft.com/office/officeart/2005/8/layout/hierarchy6"/>
    <dgm:cxn modelId="{A93E43DD-9C21-1E48-8183-F068F870AF9C}" type="presOf" srcId="{8144CDFC-73C4-8B4A-B585-CFF052580430}" destId="{E4EF5898-8A99-8742-A5A3-B5D8943BD4E8}" srcOrd="1" destOrd="0" presId="urn:microsoft.com/office/officeart/2005/8/layout/hierarchy6"/>
    <dgm:cxn modelId="{D962A478-5D97-C040-B634-2A2613631BD2}" type="presOf" srcId="{DB4DE95C-E530-A241-9CBC-B68BE224EA98}" destId="{6D2718F0-CCB7-8B45-9F25-31C5F1BCE60E}" srcOrd="0" destOrd="0" presId="urn:microsoft.com/office/officeart/2005/8/layout/hierarchy6"/>
    <dgm:cxn modelId="{CC832FCB-36C4-C643-8FC4-70E4AE83D6A1}" srcId="{7CF32A82-2ABF-A046-825D-F00320E94C44}" destId="{DB4DE95C-E530-A241-9CBC-B68BE224EA98}" srcOrd="1" destOrd="0" parTransId="{3A5EAAE7-1A71-EB46-83B1-6DBC0C46A2B5}" sibTransId="{4E4A6143-FBA6-F048-8220-1BE874882C80}"/>
    <dgm:cxn modelId="{AFF78B8A-7FBE-3B40-9CB7-FCA4626DF4FB}" type="presOf" srcId="{404769BE-BB6C-1841-97F8-D1C52DBDE40F}" destId="{B646BB1D-C9D3-7345-B502-77F44849D3A4}" srcOrd="1" destOrd="0" presId="urn:microsoft.com/office/officeart/2005/8/layout/hierarchy6"/>
    <dgm:cxn modelId="{FF4F7B1C-09A2-864C-9390-CD06BD658445}" type="presOf" srcId="{404769BE-BB6C-1841-97F8-D1C52DBDE40F}" destId="{D7BE17B5-2A85-CE46-815D-919C8E8AF108}" srcOrd="0" destOrd="0" presId="urn:microsoft.com/office/officeart/2005/8/layout/hierarchy6"/>
    <dgm:cxn modelId="{B42892AE-C4FF-4C40-8191-8B64F1396974}" type="presOf" srcId="{40D91769-5A26-034E-9629-5D4D598B3F6B}" destId="{D6334FCD-347D-A042-A982-56D8BFA5A0E2}" srcOrd="0" destOrd="0" presId="urn:microsoft.com/office/officeart/2005/8/layout/hierarchy6"/>
    <dgm:cxn modelId="{2D5F1DE9-2877-1340-B500-2F49BCEAE6EE}" srcId="{7926B9A8-06B2-2B47-931B-39A9DED1E070}" destId="{7CF32A82-2ABF-A046-825D-F00320E94C44}" srcOrd="0" destOrd="0" parTransId="{9D7F8F91-C674-5547-9510-178BEC450AB7}" sibTransId="{466E48F1-C09B-9F4C-BE46-D23B8949C6AF}"/>
    <dgm:cxn modelId="{B642EED8-2E69-B44C-8B0D-8E9D423217D5}" type="presOf" srcId="{0E02954F-E78E-F242-8437-D41A889DF204}" destId="{2B3B00B8-1848-6D46-A786-65E832A7233E}" srcOrd="0" destOrd="0" presId="urn:microsoft.com/office/officeart/2005/8/layout/hierarchy6"/>
    <dgm:cxn modelId="{3BC0FB5E-D2AD-5E4B-875A-73FC9D0814F1}" type="presOf" srcId="{1EF73761-AB97-9040-B927-0AAD52BBBA5E}" destId="{6D0E856D-814A-704C-B9C4-AC139ED719E1}" srcOrd="0" destOrd="0" presId="urn:microsoft.com/office/officeart/2005/8/layout/hierarchy6"/>
    <dgm:cxn modelId="{330CFE7B-4363-6545-95A6-9557A078354F}" type="presOf" srcId="{7CF32A82-2ABF-A046-825D-F00320E94C44}" destId="{DD4964B2-6CFC-1F41-B1CD-29C363335FAF}" srcOrd="0" destOrd="0" presId="urn:microsoft.com/office/officeart/2005/8/layout/hierarchy6"/>
    <dgm:cxn modelId="{9F356C0F-DF12-E54B-929E-017DA78FC871}" srcId="{9A265E96-305C-2C43-958C-0B6FD9BBE35E}" destId="{8144CDFC-73C4-8B4A-B585-CFF052580430}" srcOrd="1" destOrd="0" parTransId="{524FB94F-661A-2946-AEE9-30A39A7A6710}" sibTransId="{3BF6EE58-ECC3-514A-942A-BBA4DCC98EE5}"/>
    <dgm:cxn modelId="{3C6981E2-F499-FE44-AF63-ED36D3714832}" srcId="{7CF32A82-2ABF-A046-825D-F00320E94C44}" destId="{40D91769-5A26-034E-9629-5D4D598B3F6B}" srcOrd="0" destOrd="0" parTransId="{9490B354-D04E-A247-A3B9-8F5B1E4C53F8}" sibTransId="{59AB8440-B5FE-0942-836A-5F46E0158919}"/>
    <dgm:cxn modelId="{AA1EE735-3250-5F40-92D5-9130102AD4C9}" type="presOf" srcId="{7926B9A8-06B2-2B47-931B-39A9DED1E070}" destId="{D01A874B-D310-764B-92D1-6917805D5992}" srcOrd="0" destOrd="0" presId="urn:microsoft.com/office/officeart/2005/8/layout/hierarchy6"/>
    <dgm:cxn modelId="{7EF04471-CF47-4F44-9851-A257A2097101}" type="presOf" srcId="{68C6911D-6FA3-FA42-AC5A-19E743A8E89B}" destId="{993BFCE6-1695-7A4F-8FFC-6E8DCA0286FC}" srcOrd="0" destOrd="0" presId="urn:microsoft.com/office/officeart/2005/8/layout/hierarchy6"/>
    <dgm:cxn modelId="{1628D204-CF3F-184C-8DB6-C2009A54F151}" type="presOf" srcId="{B5A01030-713B-3D4F-A5FE-291510D991A5}" destId="{EF40DED9-DD60-DB4A-ACD9-3F588AD3BA30}" srcOrd="0" destOrd="0" presId="urn:microsoft.com/office/officeart/2005/8/layout/hierarchy6"/>
    <dgm:cxn modelId="{E52F08D7-BFA4-9548-9A93-6D0AD5D92C06}" srcId="{9A265E96-305C-2C43-958C-0B6FD9BBE35E}" destId="{404769BE-BB6C-1841-97F8-D1C52DBDE40F}" srcOrd="2" destOrd="0" parTransId="{11484444-EE98-EF4B-82BB-22BDC551DD84}" sibTransId="{B69D9DC0-285A-ED41-A890-BC5FBBD243CD}"/>
    <dgm:cxn modelId="{C4B61402-BFB2-9D41-9076-6A80A560D889}" srcId="{7926B9A8-06B2-2B47-931B-39A9DED1E070}" destId="{F29802B4-6DF9-1F48-8B41-DD351E6E7175}" srcOrd="1" destOrd="0" parTransId="{1EF73761-AB97-9040-B927-0AAD52BBBA5E}" sibTransId="{6FB38B9C-BC07-F245-A2BA-A8192FDFED1D}"/>
    <dgm:cxn modelId="{CEDAD6CC-36F7-D749-BD7D-8A8BBE96FE43}" type="presOf" srcId="{8144CDFC-73C4-8B4A-B585-CFF052580430}" destId="{5AD28726-A3D5-5E4B-B611-1A65FB93BDEF}" srcOrd="0" destOrd="0" presId="urn:microsoft.com/office/officeart/2005/8/layout/hierarchy6"/>
    <dgm:cxn modelId="{5A2139FC-08A2-3349-8F14-179F04323AA6}" type="presOf" srcId="{9490B354-D04E-A247-A3B9-8F5B1E4C53F8}" destId="{BEF55DBD-0A3A-9A4E-8670-6C59D9F842A0}" srcOrd="0" destOrd="0" presId="urn:microsoft.com/office/officeart/2005/8/layout/hierarchy6"/>
    <dgm:cxn modelId="{354DC8E5-4333-4B45-B301-BC7C6B0C09C0}" type="presParOf" srcId="{AF540F67-F85E-134F-BBCD-58EE0C03FC16}" destId="{5738D2F3-0C8A-C144-A236-DD5DA1A03667}" srcOrd="0" destOrd="0" presId="urn:microsoft.com/office/officeart/2005/8/layout/hierarchy6"/>
    <dgm:cxn modelId="{8375E2AA-FF3E-BE4F-924E-36FDAA01D132}" type="presParOf" srcId="{5738D2F3-0C8A-C144-A236-DD5DA1A03667}" destId="{E34D9083-6205-AB4E-9398-C2830746449B}" srcOrd="0" destOrd="0" presId="urn:microsoft.com/office/officeart/2005/8/layout/hierarchy6"/>
    <dgm:cxn modelId="{301ECD35-C5CF-304C-9A6C-A32C7284F8C8}" type="presParOf" srcId="{5738D2F3-0C8A-C144-A236-DD5DA1A03667}" destId="{7E4AE2FF-2DB2-A644-8301-EF308CC9984D}" srcOrd="1" destOrd="0" presId="urn:microsoft.com/office/officeart/2005/8/layout/hierarchy6"/>
    <dgm:cxn modelId="{BD30BA07-7BF8-074E-85E8-2F820DD24D06}" type="presParOf" srcId="{7E4AE2FF-2DB2-A644-8301-EF308CC9984D}" destId="{AEC5910A-56A4-2443-9F36-C176F6521F6B}" srcOrd="0" destOrd="0" presId="urn:microsoft.com/office/officeart/2005/8/layout/hierarchy6"/>
    <dgm:cxn modelId="{C4B24747-2C36-FB4B-9006-A4C12930DC4D}" type="presParOf" srcId="{AEC5910A-56A4-2443-9F36-C176F6521F6B}" destId="{D01A874B-D310-764B-92D1-6917805D5992}" srcOrd="0" destOrd="0" presId="urn:microsoft.com/office/officeart/2005/8/layout/hierarchy6"/>
    <dgm:cxn modelId="{8B8C4825-A53B-CD4F-9B1B-DE5697431F44}" type="presParOf" srcId="{AEC5910A-56A4-2443-9F36-C176F6521F6B}" destId="{471ED43B-88A7-7E4A-B95C-ABDDDE64049E}" srcOrd="1" destOrd="0" presId="urn:microsoft.com/office/officeart/2005/8/layout/hierarchy6"/>
    <dgm:cxn modelId="{3955B2DF-9360-6E48-BAF5-A8E65FAEBE34}" type="presParOf" srcId="{471ED43B-88A7-7E4A-B95C-ABDDDE64049E}" destId="{3208FBEC-4A3B-9746-9FB4-D5A020C4E9A8}" srcOrd="0" destOrd="0" presId="urn:microsoft.com/office/officeart/2005/8/layout/hierarchy6"/>
    <dgm:cxn modelId="{529BB9ED-A2B8-1B4B-9390-C00C54F22C1D}" type="presParOf" srcId="{471ED43B-88A7-7E4A-B95C-ABDDDE64049E}" destId="{E94495B2-7E72-934A-921C-211EDB319759}" srcOrd="1" destOrd="0" presId="urn:microsoft.com/office/officeart/2005/8/layout/hierarchy6"/>
    <dgm:cxn modelId="{5ACB1227-5F6D-034C-AF8D-3AB98B3827F7}" type="presParOf" srcId="{E94495B2-7E72-934A-921C-211EDB319759}" destId="{DD4964B2-6CFC-1F41-B1CD-29C363335FAF}" srcOrd="0" destOrd="0" presId="urn:microsoft.com/office/officeart/2005/8/layout/hierarchy6"/>
    <dgm:cxn modelId="{A49AB2FB-95BB-0E40-A873-511EF6EEA82E}" type="presParOf" srcId="{E94495B2-7E72-934A-921C-211EDB319759}" destId="{3CE5974D-5375-164B-BEC4-F33C1FC89074}" srcOrd="1" destOrd="0" presId="urn:microsoft.com/office/officeart/2005/8/layout/hierarchy6"/>
    <dgm:cxn modelId="{B97F6FBA-3AED-5946-8707-995672C2D6FA}" type="presParOf" srcId="{3CE5974D-5375-164B-BEC4-F33C1FC89074}" destId="{BEF55DBD-0A3A-9A4E-8670-6C59D9F842A0}" srcOrd="0" destOrd="0" presId="urn:microsoft.com/office/officeart/2005/8/layout/hierarchy6"/>
    <dgm:cxn modelId="{EB83BD5F-F584-B147-87CB-51480C30EB3B}" type="presParOf" srcId="{3CE5974D-5375-164B-BEC4-F33C1FC89074}" destId="{3B58173C-FB65-6241-B0C1-6B0CCF60EBA6}" srcOrd="1" destOrd="0" presId="urn:microsoft.com/office/officeart/2005/8/layout/hierarchy6"/>
    <dgm:cxn modelId="{F1DE3CCD-76A4-C849-989E-F435D2D538B3}" type="presParOf" srcId="{3B58173C-FB65-6241-B0C1-6B0CCF60EBA6}" destId="{D6334FCD-347D-A042-A982-56D8BFA5A0E2}" srcOrd="0" destOrd="0" presId="urn:microsoft.com/office/officeart/2005/8/layout/hierarchy6"/>
    <dgm:cxn modelId="{E09FC0A2-244E-8041-A32E-EB24D8599CFE}" type="presParOf" srcId="{3B58173C-FB65-6241-B0C1-6B0CCF60EBA6}" destId="{5FFB97FF-73E8-274D-9030-3209540ECEB9}" srcOrd="1" destOrd="0" presId="urn:microsoft.com/office/officeart/2005/8/layout/hierarchy6"/>
    <dgm:cxn modelId="{5F7BBEA2-9065-C448-8DD3-F7E7D2702274}" type="presParOf" srcId="{3CE5974D-5375-164B-BEC4-F33C1FC89074}" destId="{0FD85CD2-15F2-A04E-AD36-9E6ADA076E80}" srcOrd="2" destOrd="0" presId="urn:microsoft.com/office/officeart/2005/8/layout/hierarchy6"/>
    <dgm:cxn modelId="{1B9AE612-9EBC-024F-9C0E-C5AAAD404889}" type="presParOf" srcId="{3CE5974D-5375-164B-BEC4-F33C1FC89074}" destId="{ECBEA40E-4BCF-0A47-9039-A1C7D98F5A6B}" srcOrd="3" destOrd="0" presId="urn:microsoft.com/office/officeart/2005/8/layout/hierarchy6"/>
    <dgm:cxn modelId="{48104384-618E-2F47-9B71-22C5F2C1CE2E}" type="presParOf" srcId="{ECBEA40E-4BCF-0A47-9039-A1C7D98F5A6B}" destId="{6D2718F0-CCB7-8B45-9F25-31C5F1BCE60E}" srcOrd="0" destOrd="0" presId="urn:microsoft.com/office/officeart/2005/8/layout/hierarchy6"/>
    <dgm:cxn modelId="{75BC5116-FA4A-6741-B22D-9898A85DF956}" type="presParOf" srcId="{ECBEA40E-4BCF-0A47-9039-A1C7D98F5A6B}" destId="{2EFE91AE-D54B-EC41-B5FF-403AC6F619AE}" srcOrd="1" destOrd="0" presId="urn:microsoft.com/office/officeart/2005/8/layout/hierarchy6"/>
    <dgm:cxn modelId="{7718DC82-5D4F-3F42-969F-A24E193EC0EE}" type="presParOf" srcId="{3CE5974D-5375-164B-BEC4-F33C1FC89074}" destId="{993BFCE6-1695-7A4F-8FFC-6E8DCA0286FC}" srcOrd="4" destOrd="0" presId="urn:microsoft.com/office/officeart/2005/8/layout/hierarchy6"/>
    <dgm:cxn modelId="{AA7BB094-3E62-614E-AE11-838D066AC8B7}" type="presParOf" srcId="{3CE5974D-5375-164B-BEC4-F33C1FC89074}" destId="{992E7CF2-1EF2-6540-A71D-C622AC048C37}" srcOrd="5" destOrd="0" presId="urn:microsoft.com/office/officeart/2005/8/layout/hierarchy6"/>
    <dgm:cxn modelId="{A5F3579B-C445-2543-AB77-AD87181CB5AA}" type="presParOf" srcId="{992E7CF2-1EF2-6540-A71D-C622AC048C37}" destId="{2B3B00B8-1848-6D46-A786-65E832A7233E}" srcOrd="0" destOrd="0" presId="urn:microsoft.com/office/officeart/2005/8/layout/hierarchy6"/>
    <dgm:cxn modelId="{59C8668D-B95C-2146-9897-A13279BC02F0}" type="presParOf" srcId="{992E7CF2-1EF2-6540-A71D-C622AC048C37}" destId="{6F070E60-E250-6F45-97C4-E6C24147851B}" srcOrd="1" destOrd="0" presId="urn:microsoft.com/office/officeart/2005/8/layout/hierarchy6"/>
    <dgm:cxn modelId="{F0EC3234-F6D9-084A-ABCC-9F41638B95CD}" type="presParOf" srcId="{471ED43B-88A7-7E4A-B95C-ABDDDE64049E}" destId="{6D0E856D-814A-704C-B9C4-AC139ED719E1}" srcOrd="2" destOrd="0" presId="urn:microsoft.com/office/officeart/2005/8/layout/hierarchy6"/>
    <dgm:cxn modelId="{5487DB11-DB61-964B-8BAD-9ECF81633936}" type="presParOf" srcId="{471ED43B-88A7-7E4A-B95C-ABDDDE64049E}" destId="{42CB2958-65B5-4E40-A425-EB08BF657E66}" srcOrd="3" destOrd="0" presId="urn:microsoft.com/office/officeart/2005/8/layout/hierarchy6"/>
    <dgm:cxn modelId="{066230F7-1C3C-D541-86AA-E291B41BC639}" type="presParOf" srcId="{42CB2958-65B5-4E40-A425-EB08BF657E66}" destId="{F8B18D0D-79B3-7D48-B288-FB65D80C6355}" srcOrd="0" destOrd="0" presId="urn:microsoft.com/office/officeart/2005/8/layout/hierarchy6"/>
    <dgm:cxn modelId="{7F57FAE2-D742-434C-BB74-A0C7B08D0D93}" type="presParOf" srcId="{42CB2958-65B5-4E40-A425-EB08BF657E66}" destId="{6D77DB5C-BA31-EB4F-BCD8-1E4DDE3E1B5E}" srcOrd="1" destOrd="0" presId="urn:microsoft.com/office/officeart/2005/8/layout/hierarchy6"/>
    <dgm:cxn modelId="{36AFA133-FAE3-9D46-B788-EB622282AFEB}" type="presParOf" srcId="{AF540F67-F85E-134F-BBCD-58EE0C03FC16}" destId="{FC6DAAA6-4526-EB47-8C35-7238526F6848}" srcOrd="1" destOrd="0" presId="urn:microsoft.com/office/officeart/2005/8/layout/hierarchy6"/>
    <dgm:cxn modelId="{09557DD0-3083-3B49-B269-FAC1AC0BE4D6}" type="presParOf" srcId="{FC6DAAA6-4526-EB47-8C35-7238526F6848}" destId="{FB1A67B6-1A14-BC4D-895B-1A69DF9F4E6F}" srcOrd="0" destOrd="0" presId="urn:microsoft.com/office/officeart/2005/8/layout/hierarchy6"/>
    <dgm:cxn modelId="{FE0B4F2A-3DEF-9D43-8AB0-CCCB07094189}" type="presParOf" srcId="{FB1A67B6-1A14-BC4D-895B-1A69DF9F4E6F}" destId="{5AD28726-A3D5-5E4B-B611-1A65FB93BDEF}" srcOrd="0" destOrd="0" presId="urn:microsoft.com/office/officeart/2005/8/layout/hierarchy6"/>
    <dgm:cxn modelId="{D2421366-2388-B848-A6E0-0CF61E56566A}" type="presParOf" srcId="{FB1A67B6-1A14-BC4D-895B-1A69DF9F4E6F}" destId="{E4EF5898-8A99-8742-A5A3-B5D8943BD4E8}" srcOrd="1" destOrd="0" presId="urn:microsoft.com/office/officeart/2005/8/layout/hierarchy6"/>
    <dgm:cxn modelId="{A4CCDCE5-0904-A041-845E-1F6514FE571A}" type="presParOf" srcId="{FC6DAAA6-4526-EB47-8C35-7238526F6848}" destId="{FB7BB33C-FB50-0442-AD6E-6EF1B7F6D7BD}" srcOrd="1" destOrd="0" presId="urn:microsoft.com/office/officeart/2005/8/layout/hierarchy6"/>
    <dgm:cxn modelId="{83E52C17-6BC8-D241-83E1-D1C0D48C993F}" type="presParOf" srcId="{FB7BB33C-FB50-0442-AD6E-6EF1B7F6D7BD}" destId="{1E9AD80D-B96A-2849-89F0-6A3A397B7FF9}" srcOrd="0" destOrd="0" presId="urn:microsoft.com/office/officeart/2005/8/layout/hierarchy6"/>
    <dgm:cxn modelId="{FE21BD28-9461-A349-95E7-25A5AE5E7CB1}" type="presParOf" srcId="{FC6DAAA6-4526-EB47-8C35-7238526F6848}" destId="{AA144B64-40E2-2E4F-B9E5-9F9FABDDD568}" srcOrd="2" destOrd="0" presId="urn:microsoft.com/office/officeart/2005/8/layout/hierarchy6"/>
    <dgm:cxn modelId="{5BAA5C3D-F6E8-B34C-96FC-A302E2B9BA04}" type="presParOf" srcId="{AA144B64-40E2-2E4F-B9E5-9F9FABDDD568}" destId="{D7BE17B5-2A85-CE46-815D-919C8E8AF108}" srcOrd="0" destOrd="0" presId="urn:microsoft.com/office/officeart/2005/8/layout/hierarchy6"/>
    <dgm:cxn modelId="{93A100FB-B70A-8B4B-A168-E3690CFAEE5E}" type="presParOf" srcId="{AA144B64-40E2-2E4F-B9E5-9F9FABDDD568}" destId="{B646BB1D-C9D3-7345-B502-77F44849D3A4}" srcOrd="1" destOrd="0" presId="urn:microsoft.com/office/officeart/2005/8/layout/hierarchy6"/>
    <dgm:cxn modelId="{950F7C73-FF47-1B40-B133-D8C546C817AE}" type="presParOf" srcId="{FC6DAAA6-4526-EB47-8C35-7238526F6848}" destId="{A34E076F-3914-AF4F-8CD9-DF34525FD9D9}" srcOrd="3" destOrd="0" presId="urn:microsoft.com/office/officeart/2005/8/layout/hierarchy6"/>
    <dgm:cxn modelId="{9E5DC4BC-8709-EA45-843C-AFFC1A413F2A}" type="presParOf" srcId="{A34E076F-3914-AF4F-8CD9-DF34525FD9D9}" destId="{1E577390-CDFD-D946-B23C-A044D2252648}" srcOrd="0" destOrd="0" presId="urn:microsoft.com/office/officeart/2005/8/layout/hierarchy6"/>
    <dgm:cxn modelId="{F2C974EB-FDF8-6D41-8A59-D4CD200BB232}" type="presParOf" srcId="{FC6DAAA6-4526-EB47-8C35-7238526F6848}" destId="{9D83C2A7-E376-FB42-9909-9EE02272D6EB}" srcOrd="4" destOrd="0" presId="urn:microsoft.com/office/officeart/2005/8/layout/hierarchy6"/>
    <dgm:cxn modelId="{DD09D844-F614-234D-A706-8A1997167C80}" type="presParOf" srcId="{9D83C2A7-E376-FB42-9909-9EE02272D6EB}" destId="{EF40DED9-DD60-DB4A-ACD9-3F588AD3BA30}" srcOrd="0" destOrd="0" presId="urn:microsoft.com/office/officeart/2005/8/layout/hierarchy6"/>
    <dgm:cxn modelId="{7CE2E2D8-4610-004F-971B-BA1096B37621}" type="presParOf" srcId="{9D83C2A7-E376-FB42-9909-9EE02272D6EB}" destId="{93718AAE-9E5B-CC49-A5A4-67B569C960FC}"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2DF0F-78FA-6E4C-9CD6-17ECD9F1FA24}"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en-US"/>
        </a:p>
      </dgm:t>
    </dgm:pt>
    <dgm:pt modelId="{DF851C0C-802F-3B44-AD4C-67DA0F176A1A}">
      <dgm:prSet phldrT="[Text]">
        <dgm:style>
          <a:lnRef idx="2">
            <a:schemeClr val="dk1"/>
          </a:lnRef>
          <a:fillRef idx="1">
            <a:schemeClr val="lt1"/>
          </a:fillRef>
          <a:effectRef idx="0">
            <a:schemeClr val="dk1"/>
          </a:effectRef>
          <a:fontRef idx="minor">
            <a:schemeClr val="dk1"/>
          </a:fontRef>
        </dgm:style>
      </dgm:prSet>
      <dgm:spPr>
        <a:ln>
          <a:noFill/>
        </a:ln>
      </dgm:spPr>
      <dgm:t>
        <a:bodyPr/>
        <a:lstStyle/>
        <a:p>
          <a:r>
            <a:rPr lang="en-US" dirty="0" smtClean="0">
              <a:solidFill>
                <a:srgbClr val="4C4C4C"/>
              </a:solidFill>
              <a:latin typeface="Helvetica Neue"/>
              <a:cs typeface="Helvetica Neue"/>
            </a:rPr>
            <a:t>Design</a:t>
          </a:r>
          <a:endParaRPr lang="en-US" dirty="0">
            <a:solidFill>
              <a:srgbClr val="4C4C4C"/>
            </a:solidFill>
            <a:latin typeface="Helvetica Neue"/>
            <a:cs typeface="Helvetica Neue"/>
          </a:endParaRPr>
        </a:p>
      </dgm:t>
    </dgm:pt>
    <dgm:pt modelId="{EDA9ADC6-26AB-0D47-813E-DA27F8E16B1E}" type="parTrans" cxnId="{BAF0D835-BA65-9446-BEF1-68FC7CC884EE}">
      <dgm:prSet/>
      <dgm:spPr/>
      <dgm:t>
        <a:bodyPr/>
        <a:lstStyle/>
        <a:p>
          <a:endParaRPr lang="en-US"/>
        </a:p>
      </dgm:t>
    </dgm:pt>
    <dgm:pt modelId="{A631BDD1-FCF7-5F49-B598-9D182D87280F}" type="sibTrans" cxnId="{BAF0D835-BA65-9446-BEF1-68FC7CC884EE}">
      <dgm:prSet/>
      <dgm:spPr>
        <a:solidFill>
          <a:srgbClr val="96526B"/>
        </a:solidFill>
      </dgm:spPr>
      <dgm:t>
        <a:bodyPr/>
        <a:lstStyle/>
        <a:p>
          <a:endParaRPr lang="en-US"/>
        </a:p>
      </dgm:t>
    </dgm:pt>
    <dgm:pt modelId="{269DEB0F-162E-F340-9BCD-523925F40310}">
      <dgm:prSet phldrT="[Text]"/>
      <dgm:spPr/>
      <dgm:t>
        <a:bodyPr/>
        <a:lstStyle/>
        <a:p>
          <a:r>
            <a:rPr lang="en-US" dirty="0" smtClean="0">
              <a:solidFill>
                <a:srgbClr val="4C4C4C"/>
              </a:solidFill>
              <a:latin typeface="Helvetica Neue"/>
              <a:cs typeface="Helvetica Neue"/>
            </a:rPr>
            <a:t>Assess</a:t>
          </a:r>
          <a:endParaRPr lang="en-US" dirty="0">
            <a:solidFill>
              <a:srgbClr val="4C4C4C"/>
            </a:solidFill>
            <a:latin typeface="Helvetica Neue"/>
            <a:cs typeface="Helvetica Neue"/>
          </a:endParaRPr>
        </a:p>
      </dgm:t>
    </dgm:pt>
    <dgm:pt modelId="{2FC0C3E0-78D7-0E4A-A9A7-7C35CDD96ACE}" type="parTrans" cxnId="{E4EF2526-2399-6944-BFB7-0367C1C3F64F}">
      <dgm:prSet/>
      <dgm:spPr/>
      <dgm:t>
        <a:bodyPr/>
        <a:lstStyle/>
        <a:p>
          <a:endParaRPr lang="en-US"/>
        </a:p>
      </dgm:t>
    </dgm:pt>
    <dgm:pt modelId="{47969E5B-8C28-D84D-81D8-14AC2A053A04}" type="sibTrans" cxnId="{E4EF2526-2399-6944-BFB7-0367C1C3F64F}">
      <dgm:prSet/>
      <dgm:spPr>
        <a:solidFill>
          <a:srgbClr val="96526B"/>
        </a:solidFill>
      </dgm:spPr>
      <dgm:t>
        <a:bodyPr/>
        <a:lstStyle/>
        <a:p>
          <a:endParaRPr lang="en-US"/>
        </a:p>
      </dgm:t>
    </dgm:pt>
    <dgm:pt modelId="{10B96B25-3BD3-7948-BD11-5AEA884E7C9C}">
      <dgm:prSet phldrT="[Text]"/>
      <dgm:spPr/>
      <dgm:t>
        <a:bodyPr/>
        <a:lstStyle/>
        <a:p>
          <a:r>
            <a:rPr lang="en-US" dirty="0" smtClean="0">
              <a:solidFill>
                <a:srgbClr val="4C4C4C"/>
              </a:solidFill>
              <a:latin typeface="Helvetica Neue"/>
              <a:cs typeface="Helvetica Neue"/>
            </a:rPr>
            <a:t>Target: Reduce “bad”</a:t>
          </a:r>
          <a:endParaRPr lang="en-US" dirty="0">
            <a:solidFill>
              <a:srgbClr val="4C4C4C"/>
            </a:solidFill>
            <a:latin typeface="Helvetica Neue"/>
            <a:cs typeface="Helvetica Neue"/>
          </a:endParaRPr>
        </a:p>
      </dgm:t>
    </dgm:pt>
    <dgm:pt modelId="{7DEDD05A-4513-9444-8918-3C3DBDD28008}" type="parTrans" cxnId="{F1E8E60F-AF36-7D41-9E5C-15CE9FFEE8BB}">
      <dgm:prSet/>
      <dgm:spPr/>
      <dgm:t>
        <a:bodyPr/>
        <a:lstStyle/>
        <a:p>
          <a:endParaRPr lang="en-US"/>
        </a:p>
      </dgm:t>
    </dgm:pt>
    <dgm:pt modelId="{0FFACC5E-5FE5-884A-81EF-BB16194826BE}" type="sibTrans" cxnId="{F1E8E60F-AF36-7D41-9E5C-15CE9FFEE8BB}">
      <dgm:prSet/>
      <dgm:spPr>
        <a:solidFill>
          <a:srgbClr val="96526B"/>
        </a:solidFill>
      </dgm:spPr>
      <dgm:t>
        <a:bodyPr/>
        <a:lstStyle/>
        <a:p>
          <a:endParaRPr lang="en-US"/>
        </a:p>
      </dgm:t>
    </dgm:pt>
    <dgm:pt modelId="{A620BBB0-22E5-4346-909E-AFB155D6E1E0}" type="pres">
      <dgm:prSet presAssocID="{8C02DF0F-78FA-6E4C-9CD6-17ECD9F1FA24}" presName="cycle" presStyleCnt="0">
        <dgm:presLayoutVars>
          <dgm:dir/>
          <dgm:resizeHandles val="exact"/>
        </dgm:presLayoutVars>
      </dgm:prSet>
      <dgm:spPr/>
      <dgm:t>
        <a:bodyPr/>
        <a:lstStyle/>
        <a:p>
          <a:endParaRPr lang="en-US"/>
        </a:p>
      </dgm:t>
    </dgm:pt>
    <dgm:pt modelId="{0881A62B-91E6-6A48-BC9E-AEEAF6462F71}" type="pres">
      <dgm:prSet presAssocID="{DF851C0C-802F-3B44-AD4C-67DA0F176A1A}" presName="dummy" presStyleCnt="0"/>
      <dgm:spPr/>
    </dgm:pt>
    <dgm:pt modelId="{33B6FBC1-9A72-9C41-992F-E72B2CDF5706}" type="pres">
      <dgm:prSet presAssocID="{DF851C0C-802F-3B44-AD4C-67DA0F176A1A}" presName="node" presStyleLbl="revTx" presStyleIdx="0" presStyleCnt="3">
        <dgm:presLayoutVars>
          <dgm:bulletEnabled val="1"/>
        </dgm:presLayoutVars>
      </dgm:prSet>
      <dgm:spPr/>
      <dgm:t>
        <a:bodyPr/>
        <a:lstStyle/>
        <a:p>
          <a:endParaRPr lang="en-US"/>
        </a:p>
      </dgm:t>
    </dgm:pt>
    <dgm:pt modelId="{24E4C096-7E2B-9649-BCDC-C82B5DD3A215}" type="pres">
      <dgm:prSet presAssocID="{A631BDD1-FCF7-5F49-B598-9D182D87280F}" presName="sibTrans" presStyleLbl="node1" presStyleIdx="0" presStyleCnt="3"/>
      <dgm:spPr/>
      <dgm:t>
        <a:bodyPr/>
        <a:lstStyle/>
        <a:p>
          <a:endParaRPr lang="en-US"/>
        </a:p>
      </dgm:t>
    </dgm:pt>
    <dgm:pt modelId="{71D78C49-8C9D-FD42-B205-87A92A46C030}" type="pres">
      <dgm:prSet presAssocID="{269DEB0F-162E-F340-9BCD-523925F40310}" presName="dummy" presStyleCnt="0"/>
      <dgm:spPr/>
    </dgm:pt>
    <dgm:pt modelId="{522468CD-1579-8546-A01A-B89D05325244}" type="pres">
      <dgm:prSet presAssocID="{269DEB0F-162E-F340-9BCD-523925F40310}" presName="node" presStyleLbl="revTx" presStyleIdx="1" presStyleCnt="3">
        <dgm:presLayoutVars>
          <dgm:bulletEnabled val="1"/>
        </dgm:presLayoutVars>
      </dgm:prSet>
      <dgm:spPr/>
      <dgm:t>
        <a:bodyPr/>
        <a:lstStyle/>
        <a:p>
          <a:endParaRPr lang="en-US"/>
        </a:p>
      </dgm:t>
    </dgm:pt>
    <dgm:pt modelId="{E61843F2-9D1D-E947-8A2B-13AAB3B46566}" type="pres">
      <dgm:prSet presAssocID="{47969E5B-8C28-D84D-81D8-14AC2A053A04}" presName="sibTrans" presStyleLbl="node1" presStyleIdx="1" presStyleCnt="3"/>
      <dgm:spPr/>
      <dgm:t>
        <a:bodyPr/>
        <a:lstStyle/>
        <a:p>
          <a:endParaRPr lang="en-US"/>
        </a:p>
      </dgm:t>
    </dgm:pt>
    <dgm:pt modelId="{075F1B89-6521-014F-99B0-EEF57AA0931C}" type="pres">
      <dgm:prSet presAssocID="{10B96B25-3BD3-7948-BD11-5AEA884E7C9C}" presName="dummy" presStyleCnt="0"/>
      <dgm:spPr/>
    </dgm:pt>
    <dgm:pt modelId="{BD9779A5-CEB6-C740-AA40-F3033E26208C}" type="pres">
      <dgm:prSet presAssocID="{10B96B25-3BD3-7948-BD11-5AEA884E7C9C}" presName="node" presStyleLbl="revTx" presStyleIdx="2" presStyleCnt="3">
        <dgm:presLayoutVars>
          <dgm:bulletEnabled val="1"/>
        </dgm:presLayoutVars>
      </dgm:prSet>
      <dgm:spPr/>
      <dgm:t>
        <a:bodyPr/>
        <a:lstStyle/>
        <a:p>
          <a:endParaRPr lang="en-US"/>
        </a:p>
      </dgm:t>
    </dgm:pt>
    <dgm:pt modelId="{2375D2A8-58E8-3642-9D0E-ECFA7025209D}" type="pres">
      <dgm:prSet presAssocID="{0FFACC5E-5FE5-884A-81EF-BB16194826BE}" presName="sibTrans" presStyleLbl="node1" presStyleIdx="2" presStyleCnt="3"/>
      <dgm:spPr/>
      <dgm:t>
        <a:bodyPr/>
        <a:lstStyle/>
        <a:p>
          <a:endParaRPr lang="en-US"/>
        </a:p>
      </dgm:t>
    </dgm:pt>
  </dgm:ptLst>
  <dgm:cxnLst>
    <dgm:cxn modelId="{656DF359-7CDC-F34B-8278-951365509E52}" type="presOf" srcId="{A631BDD1-FCF7-5F49-B598-9D182D87280F}" destId="{24E4C096-7E2B-9649-BCDC-C82B5DD3A215}" srcOrd="0" destOrd="0" presId="urn:microsoft.com/office/officeart/2005/8/layout/cycle1"/>
    <dgm:cxn modelId="{EE1F296A-2376-AF4E-8BA2-DCDCD6EAEB9E}" type="presOf" srcId="{0FFACC5E-5FE5-884A-81EF-BB16194826BE}" destId="{2375D2A8-58E8-3642-9D0E-ECFA7025209D}" srcOrd="0" destOrd="0" presId="urn:microsoft.com/office/officeart/2005/8/layout/cycle1"/>
    <dgm:cxn modelId="{CCBB56F8-4570-5C4E-9C19-A36B4C71F8AC}" type="presOf" srcId="{269DEB0F-162E-F340-9BCD-523925F40310}" destId="{522468CD-1579-8546-A01A-B89D05325244}" srcOrd="0" destOrd="0" presId="urn:microsoft.com/office/officeart/2005/8/layout/cycle1"/>
    <dgm:cxn modelId="{001150BC-4D3D-8645-83D8-1E311A97B85F}" type="presOf" srcId="{DF851C0C-802F-3B44-AD4C-67DA0F176A1A}" destId="{33B6FBC1-9A72-9C41-992F-E72B2CDF5706}" srcOrd="0" destOrd="0" presId="urn:microsoft.com/office/officeart/2005/8/layout/cycle1"/>
    <dgm:cxn modelId="{1C007251-38BA-0A43-8482-6B9DC871EF16}" type="presOf" srcId="{47969E5B-8C28-D84D-81D8-14AC2A053A04}" destId="{E61843F2-9D1D-E947-8A2B-13AAB3B46566}" srcOrd="0" destOrd="0" presId="urn:microsoft.com/office/officeart/2005/8/layout/cycle1"/>
    <dgm:cxn modelId="{F1E8E60F-AF36-7D41-9E5C-15CE9FFEE8BB}" srcId="{8C02DF0F-78FA-6E4C-9CD6-17ECD9F1FA24}" destId="{10B96B25-3BD3-7948-BD11-5AEA884E7C9C}" srcOrd="2" destOrd="0" parTransId="{7DEDD05A-4513-9444-8918-3C3DBDD28008}" sibTransId="{0FFACC5E-5FE5-884A-81EF-BB16194826BE}"/>
    <dgm:cxn modelId="{2316EDAB-425D-B741-99B6-E00950E53D4E}" type="presOf" srcId="{8C02DF0F-78FA-6E4C-9CD6-17ECD9F1FA24}" destId="{A620BBB0-22E5-4346-909E-AFB155D6E1E0}" srcOrd="0" destOrd="0" presId="urn:microsoft.com/office/officeart/2005/8/layout/cycle1"/>
    <dgm:cxn modelId="{99FF130A-9B41-E948-9BFB-8C3D05B49938}" type="presOf" srcId="{10B96B25-3BD3-7948-BD11-5AEA884E7C9C}" destId="{BD9779A5-CEB6-C740-AA40-F3033E26208C}" srcOrd="0" destOrd="0" presId="urn:microsoft.com/office/officeart/2005/8/layout/cycle1"/>
    <dgm:cxn modelId="{BAF0D835-BA65-9446-BEF1-68FC7CC884EE}" srcId="{8C02DF0F-78FA-6E4C-9CD6-17ECD9F1FA24}" destId="{DF851C0C-802F-3B44-AD4C-67DA0F176A1A}" srcOrd="0" destOrd="0" parTransId="{EDA9ADC6-26AB-0D47-813E-DA27F8E16B1E}" sibTransId="{A631BDD1-FCF7-5F49-B598-9D182D87280F}"/>
    <dgm:cxn modelId="{E4EF2526-2399-6944-BFB7-0367C1C3F64F}" srcId="{8C02DF0F-78FA-6E4C-9CD6-17ECD9F1FA24}" destId="{269DEB0F-162E-F340-9BCD-523925F40310}" srcOrd="1" destOrd="0" parTransId="{2FC0C3E0-78D7-0E4A-A9A7-7C35CDD96ACE}" sibTransId="{47969E5B-8C28-D84D-81D8-14AC2A053A04}"/>
    <dgm:cxn modelId="{3C3BD5BB-AA91-7641-9ACA-9743F586E1CA}" type="presParOf" srcId="{A620BBB0-22E5-4346-909E-AFB155D6E1E0}" destId="{0881A62B-91E6-6A48-BC9E-AEEAF6462F71}" srcOrd="0" destOrd="0" presId="urn:microsoft.com/office/officeart/2005/8/layout/cycle1"/>
    <dgm:cxn modelId="{5840D1BC-F8EA-C247-A63A-BC8F2C2162FC}" type="presParOf" srcId="{A620BBB0-22E5-4346-909E-AFB155D6E1E0}" destId="{33B6FBC1-9A72-9C41-992F-E72B2CDF5706}" srcOrd="1" destOrd="0" presId="urn:microsoft.com/office/officeart/2005/8/layout/cycle1"/>
    <dgm:cxn modelId="{242CEB0E-8C60-C549-B97F-A7481C008219}" type="presParOf" srcId="{A620BBB0-22E5-4346-909E-AFB155D6E1E0}" destId="{24E4C096-7E2B-9649-BCDC-C82B5DD3A215}" srcOrd="2" destOrd="0" presId="urn:microsoft.com/office/officeart/2005/8/layout/cycle1"/>
    <dgm:cxn modelId="{F38C1FAD-F1AF-4446-8FD7-9A2CF5C1380F}" type="presParOf" srcId="{A620BBB0-22E5-4346-909E-AFB155D6E1E0}" destId="{71D78C49-8C9D-FD42-B205-87A92A46C030}" srcOrd="3" destOrd="0" presId="urn:microsoft.com/office/officeart/2005/8/layout/cycle1"/>
    <dgm:cxn modelId="{610D8EFD-798A-1943-A9EE-D5483DF44F14}" type="presParOf" srcId="{A620BBB0-22E5-4346-909E-AFB155D6E1E0}" destId="{522468CD-1579-8546-A01A-B89D05325244}" srcOrd="4" destOrd="0" presId="urn:microsoft.com/office/officeart/2005/8/layout/cycle1"/>
    <dgm:cxn modelId="{6177542D-AEB0-9444-B6F2-0829A6FD4707}" type="presParOf" srcId="{A620BBB0-22E5-4346-909E-AFB155D6E1E0}" destId="{E61843F2-9D1D-E947-8A2B-13AAB3B46566}" srcOrd="5" destOrd="0" presId="urn:microsoft.com/office/officeart/2005/8/layout/cycle1"/>
    <dgm:cxn modelId="{840D8927-05A5-C440-B84E-372A43417C97}" type="presParOf" srcId="{A620BBB0-22E5-4346-909E-AFB155D6E1E0}" destId="{075F1B89-6521-014F-99B0-EEF57AA0931C}" srcOrd="6" destOrd="0" presId="urn:microsoft.com/office/officeart/2005/8/layout/cycle1"/>
    <dgm:cxn modelId="{1518BC34-F17E-FE47-B2C0-BF7EE7BCCEC5}" type="presParOf" srcId="{A620BBB0-22E5-4346-909E-AFB155D6E1E0}" destId="{BD9779A5-CEB6-C740-AA40-F3033E26208C}" srcOrd="7" destOrd="0" presId="urn:microsoft.com/office/officeart/2005/8/layout/cycle1"/>
    <dgm:cxn modelId="{F338368D-5177-814C-8129-BC6AFCE5E4A8}" type="presParOf" srcId="{A620BBB0-22E5-4346-909E-AFB155D6E1E0}" destId="{2375D2A8-58E8-3642-9D0E-ECFA7025209D}"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02DF0F-78FA-6E4C-9CD6-17ECD9F1FA24}"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en-US"/>
        </a:p>
      </dgm:t>
    </dgm:pt>
    <dgm:pt modelId="{DF851C0C-802F-3B44-AD4C-67DA0F176A1A}">
      <dgm:prSet phldrT="[Text]">
        <dgm:style>
          <a:lnRef idx="2">
            <a:schemeClr val="dk1"/>
          </a:lnRef>
          <a:fillRef idx="1">
            <a:schemeClr val="lt1"/>
          </a:fillRef>
          <a:effectRef idx="0">
            <a:schemeClr val="dk1"/>
          </a:effectRef>
          <a:fontRef idx="minor">
            <a:schemeClr val="dk1"/>
          </a:fontRef>
        </dgm:style>
      </dgm:prSet>
      <dgm:spPr>
        <a:ln>
          <a:noFill/>
        </a:ln>
      </dgm:spPr>
      <dgm:t>
        <a:bodyPr/>
        <a:lstStyle/>
        <a:p>
          <a:r>
            <a:rPr lang="en-US" dirty="0" smtClean="0">
              <a:solidFill>
                <a:srgbClr val="4C4C4C"/>
              </a:solidFill>
              <a:latin typeface="Helvetica Neue"/>
              <a:cs typeface="Helvetica Neue"/>
            </a:rPr>
            <a:t>Expand system boundaries</a:t>
          </a:r>
          <a:endParaRPr lang="en-US" dirty="0">
            <a:solidFill>
              <a:srgbClr val="4C4C4C"/>
            </a:solidFill>
            <a:latin typeface="Helvetica Neue"/>
            <a:cs typeface="Helvetica Neue"/>
          </a:endParaRPr>
        </a:p>
      </dgm:t>
    </dgm:pt>
    <dgm:pt modelId="{EDA9ADC6-26AB-0D47-813E-DA27F8E16B1E}" type="parTrans" cxnId="{BAF0D835-BA65-9446-BEF1-68FC7CC884EE}">
      <dgm:prSet/>
      <dgm:spPr/>
      <dgm:t>
        <a:bodyPr/>
        <a:lstStyle/>
        <a:p>
          <a:endParaRPr lang="en-US"/>
        </a:p>
      </dgm:t>
    </dgm:pt>
    <dgm:pt modelId="{A631BDD1-FCF7-5F49-B598-9D182D87280F}" type="sibTrans" cxnId="{BAF0D835-BA65-9446-BEF1-68FC7CC884EE}">
      <dgm:prSet/>
      <dgm:spPr>
        <a:solidFill>
          <a:srgbClr val="96526B"/>
        </a:solidFill>
      </dgm:spPr>
      <dgm:t>
        <a:bodyPr/>
        <a:lstStyle/>
        <a:p>
          <a:endParaRPr lang="en-US"/>
        </a:p>
      </dgm:t>
    </dgm:pt>
    <dgm:pt modelId="{269DEB0F-162E-F340-9BCD-523925F40310}">
      <dgm:prSet phldrT="[Text]"/>
      <dgm:spPr/>
      <dgm:t>
        <a:bodyPr/>
        <a:lstStyle/>
        <a:p>
          <a:r>
            <a:rPr lang="en-US" dirty="0" smtClean="0">
              <a:solidFill>
                <a:srgbClr val="4C4C4C"/>
              </a:solidFill>
              <a:latin typeface="Helvetica Neue"/>
              <a:cs typeface="Helvetica Neue"/>
            </a:rPr>
            <a:t>Redefine goals</a:t>
          </a:r>
          <a:endParaRPr lang="en-US" dirty="0">
            <a:solidFill>
              <a:srgbClr val="4C4C4C"/>
            </a:solidFill>
            <a:latin typeface="Helvetica Neue"/>
            <a:cs typeface="Helvetica Neue"/>
          </a:endParaRPr>
        </a:p>
      </dgm:t>
    </dgm:pt>
    <dgm:pt modelId="{2FC0C3E0-78D7-0E4A-A9A7-7C35CDD96ACE}" type="parTrans" cxnId="{E4EF2526-2399-6944-BFB7-0367C1C3F64F}">
      <dgm:prSet/>
      <dgm:spPr/>
      <dgm:t>
        <a:bodyPr/>
        <a:lstStyle/>
        <a:p>
          <a:endParaRPr lang="en-US"/>
        </a:p>
      </dgm:t>
    </dgm:pt>
    <dgm:pt modelId="{47969E5B-8C28-D84D-81D8-14AC2A053A04}" type="sibTrans" cxnId="{E4EF2526-2399-6944-BFB7-0367C1C3F64F}">
      <dgm:prSet/>
      <dgm:spPr>
        <a:solidFill>
          <a:srgbClr val="96526B"/>
        </a:solidFill>
      </dgm:spPr>
      <dgm:t>
        <a:bodyPr/>
        <a:lstStyle/>
        <a:p>
          <a:endParaRPr lang="en-US"/>
        </a:p>
      </dgm:t>
    </dgm:pt>
    <dgm:pt modelId="{10B96B25-3BD3-7948-BD11-5AEA884E7C9C}">
      <dgm:prSet phldrT="[Text]"/>
      <dgm:spPr/>
      <dgm:t>
        <a:bodyPr/>
        <a:lstStyle/>
        <a:p>
          <a:r>
            <a:rPr lang="en-US" dirty="0" smtClean="0">
              <a:solidFill>
                <a:srgbClr val="4C4C4C"/>
              </a:solidFill>
              <a:latin typeface="Helvetica Neue"/>
              <a:cs typeface="Helvetica Neue"/>
            </a:rPr>
            <a:t>Design principles for inherent “good”</a:t>
          </a:r>
          <a:endParaRPr lang="en-US" dirty="0">
            <a:solidFill>
              <a:srgbClr val="4C4C4C"/>
            </a:solidFill>
            <a:latin typeface="Helvetica Neue"/>
            <a:cs typeface="Helvetica Neue"/>
          </a:endParaRPr>
        </a:p>
      </dgm:t>
    </dgm:pt>
    <dgm:pt modelId="{7DEDD05A-4513-9444-8918-3C3DBDD28008}" type="parTrans" cxnId="{F1E8E60F-AF36-7D41-9E5C-15CE9FFEE8BB}">
      <dgm:prSet/>
      <dgm:spPr/>
      <dgm:t>
        <a:bodyPr/>
        <a:lstStyle/>
        <a:p>
          <a:endParaRPr lang="en-US"/>
        </a:p>
      </dgm:t>
    </dgm:pt>
    <dgm:pt modelId="{0FFACC5E-5FE5-884A-81EF-BB16194826BE}" type="sibTrans" cxnId="{F1E8E60F-AF36-7D41-9E5C-15CE9FFEE8BB}">
      <dgm:prSet/>
      <dgm:spPr>
        <a:solidFill>
          <a:srgbClr val="96526B"/>
        </a:solidFill>
      </dgm:spPr>
      <dgm:t>
        <a:bodyPr/>
        <a:lstStyle/>
        <a:p>
          <a:endParaRPr lang="en-US"/>
        </a:p>
      </dgm:t>
    </dgm:pt>
    <dgm:pt modelId="{A620BBB0-22E5-4346-909E-AFB155D6E1E0}" type="pres">
      <dgm:prSet presAssocID="{8C02DF0F-78FA-6E4C-9CD6-17ECD9F1FA24}" presName="cycle" presStyleCnt="0">
        <dgm:presLayoutVars>
          <dgm:dir/>
          <dgm:resizeHandles val="exact"/>
        </dgm:presLayoutVars>
      </dgm:prSet>
      <dgm:spPr/>
      <dgm:t>
        <a:bodyPr/>
        <a:lstStyle/>
        <a:p>
          <a:endParaRPr lang="en-US"/>
        </a:p>
      </dgm:t>
    </dgm:pt>
    <dgm:pt modelId="{0881A62B-91E6-6A48-BC9E-AEEAF6462F71}" type="pres">
      <dgm:prSet presAssocID="{DF851C0C-802F-3B44-AD4C-67DA0F176A1A}" presName="dummy" presStyleCnt="0"/>
      <dgm:spPr/>
    </dgm:pt>
    <dgm:pt modelId="{33B6FBC1-9A72-9C41-992F-E72B2CDF5706}" type="pres">
      <dgm:prSet presAssocID="{DF851C0C-802F-3B44-AD4C-67DA0F176A1A}" presName="node" presStyleLbl="revTx" presStyleIdx="0" presStyleCnt="3">
        <dgm:presLayoutVars>
          <dgm:bulletEnabled val="1"/>
        </dgm:presLayoutVars>
      </dgm:prSet>
      <dgm:spPr/>
      <dgm:t>
        <a:bodyPr/>
        <a:lstStyle/>
        <a:p>
          <a:endParaRPr lang="en-US"/>
        </a:p>
      </dgm:t>
    </dgm:pt>
    <dgm:pt modelId="{24E4C096-7E2B-9649-BCDC-C82B5DD3A215}" type="pres">
      <dgm:prSet presAssocID="{A631BDD1-FCF7-5F49-B598-9D182D87280F}" presName="sibTrans" presStyleLbl="node1" presStyleIdx="0" presStyleCnt="3"/>
      <dgm:spPr/>
      <dgm:t>
        <a:bodyPr/>
        <a:lstStyle/>
        <a:p>
          <a:endParaRPr lang="en-US"/>
        </a:p>
      </dgm:t>
    </dgm:pt>
    <dgm:pt modelId="{71D78C49-8C9D-FD42-B205-87A92A46C030}" type="pres">
      <dgm:prSet presAssocID="{269DEB0F-162E-F340-9BCD-523925F40310}" presName="dummy" presStyleCnt="0"/>
      <dgm:spPr/>
    </dgm:pt>
    <dgm:pt modelId="{522468CD-1579-8546-A01A-B89D05325244}" type="pres">
      <dgm:prSet presAssocID="{269DEB0F-162E-F340-9BCD-523925F40310}" presName="node" presStyleLbl="revTx" presStyleIdx="1" presStyleCnt="3" custScaleX="136246" custScaleY="143388">
        <dgm:presLayoutVars>
          <dgm:bulletEnabled val="1"/>
        </dgm:presLayoutVars>
      </dgm:prSet>
      <dgm:spPr/>
      <dgm:t>
        <a:bodyPr/>
        <a:lstStyle/>
        <a:p>
          <a:endParaRPr lang="en-US"/>
        </a:p>
      </dgm:t>
    </dgm:pt>
    <dgm:pt modelId="{E61843F2-9D1D-E947-8A2B-13AAB3B46566}" type="pres">
      <dgm:prSet presAssocID="{47969E5B-8C28-D84D-81D8-14AC2A053A04}" presName="sibTrans" presStyleLbl="node1" presStyleIdx="1" presStyleCnt="3"/>
      <dgm:spPr/>
      <dgm:t>
        <a:bodyPr/>
        <a:lstStyle/>
        <a:p>
          <a:endParaRPr lang="en-US"/>
        </a:p>
      </dgm:t>
    </dgm:pt>
    <dgm:pt modelId="{075F1B89-6521-014F-99B0-EEF57AA0931C}" type="pres">
      <dgm:prSet presAssocID="{10B96B25-3BD3-7948-BD11-5AEA884E7C9C}" presName="dummy" presStyleCnt="0"/>
      <dgm:spPr/>
    </dgm:pt>
    <dgm:pt modelId="{BD9779A5-CEB6-C740-AA40-F3033E26208C}" type="pres">
      <dgm:prSet presAssocID="{10B96B25-3BD3-7948-BD11-5AEA884E7C9C}" presName="node" presStyleLbl="revTx" presStyleIdx="2" presStyleCnt="3" custScaleX="132383" custScaleY="154997">
        <dgm:presLayoutVars>
          <dgm:bulletEnabled val="1"/>
        </dgm:presLayoutVars>
      </dgm:prSet>
      <dgm:spPr/>
      <dgm:t>
        <a:bodyPr/>
        <a:lstStyle/>
        <a:p>
          <a:endParaRPr lang="en-US"/>
        </a:p>
      </dgm:t>
    </dgm:pt>
    <dgm:pt modelId="{2375D2A8-58E8-3642-9D0E-ECFA7025209D}" type="pres">
      <dgm:prSet presAssocID="{0FFACC5E-5FE5-884A-81EF-BB16194826BE}" presName="sibTrans" presStyleLbl="node1" presStyleIdx="2" presStyleCnt="3"/>
      <dgm:spPr/>
      <dgm:t>
        <a:bodyPr/>
        <a:lstStyle/>
        <a:p>
          <a:endParaRPr lang="en-US"/>
        </a:p>
      </dgm:t>
    </dgm:pt>
  </dgm:ptLst>
  <dgm:cxnLst>
    <dgm:cxn modelId="{809734A0-2128-A24E-92D8-8D00CCA35449}" type="presOf" srcId="{8C02DF0F-78FA-6E4C-9CD6-17ECD9F1FA24}" destId="{A620BBB0-22E5-4346-909E-AFB155D6E1E0}" srcOrd="0" destOrd="0" presId="urn:microsoft.com/office/officeart/2005/8/layout/cycle1"/>
    <dgm:cxn modelId="{F1E8E60F-AF36-7D41-9E5C-15CE9FFEE8BB}" srcId="{8C02DF0F-78FA-6E4C-9CD6-17ECD9F1FA24}" destId="{10B96B25-3BD3-7948-BD11-5AEA884E7C9C}" srcOrd="2" destOrd="0" parTransId="{7DEDD05A-4513-9444-8918-3C3DBDD28008}" sibTransId="{0FFACC5E-5FE5-884A-81EF-BB16194826BE}"/>
    <dgm:cxn modelId="{E4EF2526-2399-6944-BFB7-0367C1C3F64F}" srcId="{8C02DF0F-78FA-6E4C-9CD6-17ECD9F1FA24}" destId="{269DEB0F-162E-F340-9BCD-523925F40310}" srcOrd="1" destOrd="0" parTransId="{2FC0C3E0-78D7-0E4A-A9A7-7C35CDD96ACE}" sibTransId="{47969E5B-8C28-D84D-81D8-14AC2A053A04}"/>
    <dgm:cxn modelId="{479CD5A6-AD6E-F241-AE84-19095477844B}" type="presOf" srcId="{0FFACC5E-5FE5-884A-81EF-BB16194826BE}" destId="{2375D2A8-58E8-3642-9D0E-ECFA7025209D}" srcOrd="0" destOrd="0" presId="urn:microsoft.com/office/officeart/2005/8/layout/cycle1"/>
    <dgm:cxn modelId="{C764C6D7-1DC4-BE4A-A814-36706C3AFD04}" type="presOf" srcId="{269DEB0F-162E-F340-9BCD-523925F40310}" destId="{522468CD-1579-8546-A01A-B89D05325244}" srcOrd="0" destOrd="0" presId="urn:microsoft.com/office/officeart/2005/8/layout/cycle1"/>
    <dgm:cxn modelId="{BAF0D835-BA65-9446-BEF1-68FC7CC884EE}" srcId="{8C02DF0F-78FA-6E4C-9CD6-17ECD9F1FA24}" destId="{DF851C0C-802F-3B44-AD4C-67DA0F176A1A}" srcOrd="0" destOrd="0" parTransId="{EDA9ADC6-26AB-0D47-813E-DA27F8E16B1E}" sibTransId="{A631BDD1-FCF7-5F49-B598-9D182D87280F}"/>
    <dgm:cxn modelId="{EA1FA024-B280-2844-88AD-A7A395CC8AA2}" type="presOf" srcId="{47969E5B-8C28-D84D-81D8-14AC2A053A04}" destId="{E61843F2-9D1D-E947-8A2B-13AAB3B46566}" srcOrd="0" destOrd="0" presId="urn:microsoft.com/office/officeart/2005/8/layout/cycle1"/>
    <dgm:cxn modelId="{F8D30AA1-8B4E-FE4F-BF27-2CBFBAE5FC6A}" type="presOf" srcId="{10B96B25-3BD3-7948-BD11-5AEA884E7C9C}" destId="{BD9779A5-CEB6-C740-AA40-F3033E26208C}" srcOrd="0" destOrd="0" presId="urn:microsoft.com/office/officeart/2005/8/layout/cycle1"/>
    <dgm:cxn modelId="{062B1F8E-3A1E-FD49-A80C-DC92CD1370EF}" type="presOf" srcId="{DF851C0C-802F-3B44-AD4C-67DA0F176A1A}" destId="{33B6FBC1-9A72-9C41-992F-E72B2CDF5706}" srcOrd="0" destOrd="0" presId="urn:microsoft.com/office/officeart/2005/8/layout/cycle1"/>
    <dgm:cxn modelId="{B6B8DD8C-3073-814A-9948-3428AD5C7D18}" type="presOf" srcId="{A631BDD1-FCF7-5F49-B598-9D182D87280F}" destId="{24E4C096-7E2B-9649-BCDC-C82B5DD3A215}" srcOrd="0" destOrd="0" presId="urn:microsoft.com/office/officeart/2005/8/layout/cycle1"/>
    <dgm:cxn modelId="{F68A38FC-8322-C947-9E57-0D98F100FC66}" type="presParOf" srcId="{A620BBB0-22E5-4346-909E-AFB155D6E1E0}" destId="{0881A62B-91E6-6A48-BC9E-AEEAF6462F71}" srcOrd="0" destOrd="0" presId="urn:microsoft.com/office/officeart/2005/8/layout/cycle1"/>
    <dgm:cxn modelId="{0A76C286-9C95-7E4D-93B1-8FA0B17A95C3}" type="presParOf" srcId="{A620BBB0-22E5-4346-909E-AFB155D6E1E0}" destId="{33B6FBC1-9A72-9C41-992F-E72B2CDF5706}" srcOrd="1" destOrd="0" presId="urn:microsoft.com/office/officeart/2005/8/layout/cycle1"/>
    <dgm:cxn modelId="{FC94C8D4-A856-3E42-B984-F44600A4CE56}" type="presParOf" srcId="{A620BBB0-22E5-4346-909E-AFB155D6E1E0}" destId="{24E4C096-7E2B-9649-BCDC-C82B5DD3A215}" srcOrd="2" destOrd="0" presId="urn:microsoft.com/office/officeart/2005/8/layout/cycle1"/>
    <dgm:cxn modelId="{F91D0942-2A42-2E4C-A6D2-600576A7C1DB}" type="presParOf" srcId="{A620BBB0-22E5-4346-909E-AFB155D6E1E0}" destId="{71D78C49-8C9D-FD42-B205-87A92A46C030}" srcOrd="3" destOrd="0" presId="urn:microsoft.com/office/officeart/2005/8/layout/cycle1"/>
    <dgm:cxn modelId="{0DF4C2A6-A08D-794C-92CF-DF2D5ED9F8C5}" type="presParOf" srcId="{A620BBB0-22E5-4346-909E-AFB155D6E1E0}" destId="{522468CD-1579-8546-A01A-B89D05325244}" srcOrd="4" destOrd="0" presId="urn:microsoft.com/office/officeart/2005/8/layout/cycle1"/>
    <dgm:cxn modelId="{B45961BC-3E1F-E543-9791-20D26007DE1D}" type="presParOf" srcId="{A620BBB0-22E5-4346-909E-AFB155D6E1E0}" destId="{E61843F2-9D1D-E947-8A2B-13AAB3B46566}" srcOrd="5" destOrd="0" presId="urn:microsoft.com/office/officeart/2005/8/layout/cycle1"/>
    <dgm:cxn modelId="{81A51F1F-5BA9-8D4D-A35E-D1056A22751E}" type="presParOf" srcId="{A620BBB0-22E5-4346-909E-AFB155D6E1E0}" destId="{075F1B89-6521-014F-99B0-EEF57AA0931C}" srcOrd="6" destOrd="0" presId="urn:microsoft.com/office/officeart/2005/8/layout/cycle1"/>
    <dgm:cxn modelId="{DF5C1FE3-51E6-A147-8ED2-60F9D58F7647}" type="presParOf" srcId="{A620BBB0-22E5-4346-909E-AFB155D6E1E0}" destId="{BD9779A5-CEB6-C740-AA40-F3033E26208C}" srcOrd="7" destOrd="0" presId="urn:microsoft.com/office/officeart/2005/8/layout/cycle1"/>
    <dgm:cxn modelId="{90E5379F-5110-B549-B3F1-6CD6DCAA0B60}" type="presParOf" srcId="{A620BBB0-22E5-4346-909E-AFB155D6E1E0}" destId="{2375D2A8-58E8-3642-9D0E-ECFA7025209D}" srcOrd="8" destOrd="0" presId="urn:microsoft.com/office/officeart/2005/8/layout/cycle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9B7276-DEC0-254C-97AB-C684D70F90BE}" type="doc">
      <dgm:prSet loTypeId="urn:microsoft.com/office/officeart/2005/8/layout/lProcess1" loCatId="" qsTypeId="urn:microsoft.com/office/officeart/2005/8/quickstyle/simple4" qsCatId="simple" csTypeId="urn:microsoft.com/office/officeart/2005/8/colors/accent1_2" csCatId="accent1" phldr="1"/>
      <dgm:spPr/>
      <dgm:t>
        <a:bodyPr/>
        <a:lstStyle/>
        <a:p>
          <a:endParaRPr lang="en-US"/>
        </a:p>
      </dgm:t>
    </dgm:pt>
    <dgm:pt modelId="{5486A42B-422D-FE4F-A1D9-41B34E50675C}">
      <dgm:prSet phldrT="[Text]"/>
      <dgm:spPr>
        <a:solidFill>
          <a:srgbClr val="789C7A"/>
        </a:solidFill>
      </dgm:spPr>
      <dgm:t>
        <a:bodyPr/>
        <a:lstStyle/>
        <a:p>
          <a:r>
            <a:rPr lang="en-US" dirty="0" smtClean="0">
              <a:latin typeface="Helvetica Neue"/>
              <a:cs typeface="Helvetica Neue"/>
            </a:rPr>
            <a:t>The natural ecosystem</a:t>
          </a:r>
          <a:endParaRPr lang="en-US" dirty="0">
            <a:latin typeface="Helvetica Neue"/>
            <a:cs typeface="Helvetica Neue"/>
          </a:endParaRPr>
        </a:p>
      </dgm:t>
    </dgm:pt>
    <dgm:pt modelId="{68FF1C84-C12B-9646-B1BA-865749E6E8B1}" type="parTrans" cxnId="{17C59261-AB07-DB4D-B1E8-7B2A0D90D296}">
      <dgm:prSet/>
      <dgm:spPr/>
      <dgm:t>
        <a:bodyPr/>
        <a:lstStyle/>
        <a:p>
          <a:endParaRPr lang="en-US"/>
        </a:p>
      </dgm:t>
    </dgm:pt>
    <dgm:pt modelId="{9FC35FBD-4162-E14F-9168-224698867D91}" type="sibTrans" cxnId="{17C59261-AB07-DB4D-B1E8-7B2A0D90D296}">
      <dgm:prSet/>
      <dgm:spPr/>
      <dgm:t>
        <a:bodyPr/>
        <a:lstStyle/>
        <a:p>
          <a:endParaRPr lang="en-US"/>
        </a:p>
      </dgm:t>
    </dgm:pt>
    <dgm:pt modelId="{D2020490-1FBA-E34A-8971-5494DE1A392F}">
      <dgm:prSet phldrT="[Text]"/>
      <dgm:spPr>
        <a:solidFill>
          <a:srgbClr val="E3DDB4">
            <a:alpha val="90000"/>
          </a:srgbClr>
        </a:solidFill>
      </dgm:spPr>
      <dgm:t>
        <a:bodyPr/>
        <a:lstStyle/>
        <a:p>
          <a:r>
            <a:rPr lang="en-US" dirty="0" smtClean="0">
              <a:solidFill>
                <a:srgbClr val="4C4C4C"/>
              </a:solidFill>
              <a:latin typeface="Helvetica Neue"/>
              <a:cs typeface="Helvetica Neue"/>
            </a:rPr>
            <a:t>Uses few elements </a:t>
          </a:r>
        </a:p>
        <a:p>
          <a:r>
            <a:rPr lang="en-US" dirty="0" smtClean="0">
              <a:solidFill>
                <a:srgbClr val="4C4C4C"/>
              </a:solidFill>
              <a:latin typeface="Helvetica Neue"/>
              <a:cs typeface="Helvetica Neue"/>
            </a:rPr>
            <a:t>(mainly C, N, O and H)</a:t>
          </a:r>
          <a:endParaRPr lang="en-US" dirty="0">
            <a:solidFill>
              <a:srgbClr val="4C4C4C"/>
            </a:solidFill>
            <a:latin typeface="Helvetica Neue"/>
            <a:cs typeface="Helvetica Neue"/>
          </a:endParaRPr>
        </a:p>
      </dgm:t>
    </dgm:pt>
    <dgm:pt modelId="{DC3DC622-3AF3-A240-8FA6-BB4C5AB8835F}" type="parTrans" cxnId="{3E4F9012-7052-9F4E-A99E-8D43BD1EF2C2}">
      <dgm:prSet/>
      <dgm:spPr/>
      <dgm:t>
        <a:bodyPr/>
        <a:lstStyle/>
        <a:p>
          <a:endParaRPr lang="en-US">
            <a:latin typeface="Helvetica Neue"/>
            <a:cs typeface="Helvetica Neue"/>
          </a:endParaRPr>
        </a:p>
      </dgm:t>
    </dgm:pt>
    <dgm:pt modelId="{30D462E9-9487-BF4F-BBE9-978EB04E4616}" type="sibTrans" cxnId="{3E4F9012-7052-9F4E-A99E-8D43BD1EF2C2}">
      <dgm:prSet/>
      <dgm:spPr/>
      <dgm:t>
        <a:bodyPr/>
        <a:lstStyle/>
        <a:p>
          <a:endParaRPr lang="en-US">
            <a:latin typeface="Helvetica Neue"/>
            <a:cs typeface="Helvetica Neue"/>
          </a:endParaRPr>
        </a:p>
      </dgm:t>
    </dgm:pt>
    <dgm:pt modelId="{152143A6-013D-A94E-B680-F3348B206C88}">
      <dgm:prSet phldrT="[Text]"/>
      <dgm:spPr>
        <a:solidFill>
          <a:srgbClr val="E3DDB4">
            <a:alpha val="90000"/>
          </a:srgbClr>
        </a:solidFill>
      </dgm:spPr>
      <dgm:t>
        <a:bodyPr/>
        <a:lstStyle/>
        <a:p>
          <a:r>
            <a:rPr lang="en-US" dirty="0" smtClean="0">
              <a:solidFill>
                <a:srgbClr val="4C4C4C"/>
              </a:solidFill>
              <a:latin typeface="Helvetica Neue"/>
              <a:cs typeface="Helvetica Neue"/>
            </a:rPr>
            <a:t>Is cyclic	</a:t>
          </a:r>
          <a:endParaRPr lang="en-US" dirty="0">
            <a:solidFill>
              <a:srgbClr val="4C4C4C"/>
            </a:solidFill>
            <a:latin typeface="Helvetica Neue"/>
            <a:cs typeface="Helvetica Neue"/>
          </a:endParaRPr>
        </a:p>
      </dgm:t>
    </dgm:pt>
    <dgm:pt modelId="{5309AE0F-8269-9549-81EA-357F4AAD6EF5}" type="parTrans" cxnId="{86CBA629-2F57-1549-9196-F2E15A6B5102}">
      <dgm:prSet/>
      <dgm:spPr/>
      <dgm:t>
        <a:bodyPr/>
        <a:lstStyle/>
        <a:p>
          <a:endParaRPr lang="en-US"/>
        </a:p>
      </dgm:t>
    </dgm:pt>
    <dgm:pt modelId="{C4509C0C-99D3-E449-8328-6FC14B055EC7}" type="sibTrans" cxnId="{86CBA629-2F57-1549-9196-F2E15A6B5102}">
      <dgm:prSet/>
      <dgm:spPr/>
      <dgm:t>
        <a:bodyPr/>
        <a:lstStyle/>
        <a:p>
          <a:endParaRPr lang="en-US">
            <a:latin typeface="Helvetica Neue"/>
            <a:cs typeface="Helvetica Neue"/>
          </a:endParaRPr>
        </a:p>
      </dgm:t>
    </dgm:pt>
    <dgm:pt modelId="{8B036C26-99FB-9F4B-985A-CBE17B65CB69}">
      <dgm:prSet phldrT="[Text]"/>
      <dgm:spPr>
        <a:solidFill>
          <a:srgbClr val="4C4C4C"/>
        </a:solidFill>
      </dgm:spPr>
      <dgm:t>
        <a:bodyPr/>
        <a:lstStyle/>
        <a:p>
          <a:r>
            <a:rPr lang="en-US" dirty="0" smtClean="0">
              <a:latin typeface="Helvetica Neue"/>
              <a:cs typeface="Helvetica Neue"/>
            </a:rPr>
            <a:t>The Industrial System</a:t>
          </a:r>
          <a:endParaRPr lang="en-US" dirty="0">
            <a:latin typeface="Helvetica Neue"/>
            <a:cs typeface="Helvetica Neue"/>
          </a:endParaRPr>
        </a:p>
      </dgm:t>
    </dgm:pt>
    <dgm:pt modelId="{EFA5BFCE-EA1C-6F4D-9CB7-D9E0B383F02B}" type="parTrans" cxnId="{565D8CA8-A0FE-F940-9F87-3F6DE5814AE3}">
      <dgm:prSet/>
      <dgm:spPr/>
      <dgm:t>
        <a:bodyPr/>
        <a:lstStyle/>
        <a:p>
          <a:endParaRPr lang="en-US"/>
        </a:p>
      </dgm:t>
    </dgm:pt>
    <dgm:pt modelId="{0559F086-2E58-6345-BE73-F201F7C2C40C}" type="sibTrans" cxnId="{565D8CA8-A0FE-F940-9F87-3F6DE5814AE3}">
      <dgm:prSet/>
      <dgm:spPr/>
      <dgm:t>
        <a:bodyPr/>
        <a:lstStyle/>
        <a:p>
          <a:endParaRPr lang="en-US"/>
        </a:p>
      </dgm:t>
    </dgm:pt>
    <dgm:pt modelId="{156537A4-84C8-1246-9060-8F67C8800243}">
      <dgm:prSet phldrT="[Text]"/>
      <dgm:spPr>
        <a:solidFill>
          <a:srgbClr val="999999">
            <a:alpha val="90000"/>
          </a:srgbClr>
        </a:solidFill>
      </dgm:spPr>
      <dgm:t>
        <a:bodyPr/>
        <a:lstStyle/>
        <a:p>
          <a:r>
            <a:rPr lang="en-US" dirty="0" smtClean="0">
              <a:solidFill>
                <a:srgbClr val="4C4C4C"/>
              </a:solidFill>
              <a:latin typeface="Helvetica Neue"/>
              <a:cs typeface="Helvetica Neue"/>
            </a:rPr>
            <a:t>Uses most of the periodic table</a:t>
          </a:r>
          <a:endParaRPr lang="en-US" dirty="0">
            <a:solidFill>
              <a:srgbClr val="4C4C4C"/>
            </a:solidFill>
            <a:latin typeface="Helvetica Neue"/>
            <a:cs typeface="Helvetica Neue"/>
          </a:endParaRPr>
        </a:p>
      </dgm:t>
    </dgm:pt>
    <dgm:pt modelId="{F14F790A-F784-1F4C-B1C6-C10D0536DDC9}" type="parTrans" cxnId="{358DE8DC-7EEB-FA41-A314-905CD1A1B75E}">
      <dgm:prSet/>
      <dgm:spPr/>
      <dgm:t>
        <a:bodyPr/>
        <a:lstStyle/>
        <a:p>
          <a:endParaRPr lang="en-US">
            <a:latin typeface="Helvetica Neue"/>
            <a:cs typeface="Helvetica Neue"/>
          </a:endParaRPr>
        </a:p>
      </dgm:t>
    </dgm:pt>
    <dgm:pt modelId="{39559209-D2CE-1E41-A111-5864CF363C25}" type="sibTrans" cxnId="{358DE8DC-7EEB-FA41-A314-905CD1A1B75E}">
      <dgm:prSet/>
      <dgm:spPr/>
      <dgm:t>
        <a:bodyPr/>
        <a:lstStyle/>
        <a:p>
          <a:endParaRPr lang="en-US">
            <a:latin typeface="Helvetica Neue"/>
            <a:cs typeface="Helvetica Neue"/>
          </a:endParaRPr>
        </a:p>
      </dgm:t>
    </dgm:pt>
    <dgm:pt modelId="{C209E97D-BA4C-AE45-86DE-252A424FF79D}">
      <dgm:prSet phldrT="[Text]"/>
      <dgm:spPr>
        <a:solidFill>
          <a:srgbClr val="999999">
            <a:alpha val="90000"/>
          </a:srgbClr>
        </a:solidFill>
      </dgm:spPr>
      <dgm:t>
        <a:bodyPr/>
        <a:lstStyle/>
        <a:p>
          <a:r>
            <a:rPr lang="en-US" dirty="0" smtClean="0">
              <a:solidFill>
                <a:srgbClr val="4C4C4C"/>
              </a:solidFill>
              <a:latin typeface="Helvetica Neue"/>
              <a:cs typeface="Helvetica Neue"/>
            </a:rPr>
            <a:t>Is linear</a:t>
          </a:r>
          <a:endParaRPr lang="en-US" dirty="0">
            <a:solidFill>
              <a:srgbClr val="4C4C4C"/>
            </a:solidFill>
            <a:latin typeface="Helvetica Neue"/>
            <a:cs typeface="Helvetica Neue"/>
          </a:endParaRPr>
        </a:p>
      </dgm:t>
    </dgm:pt>
    <dgm:pt modelId="{6A2BE201-68B2-CD40-9A91-AB560B960CCA}" type="parTrans" cxnId="{D10BE5C4-885E-0541-8DEB-AE0A2E4EEFE2}">
      <dgm:prSet/>
      <dgm:spPr/>
      <dgm:t>
        <a:bodyPr/>
        <a:lstStyle/>
        <a:p>
          <a:endParaRPr lang="en-US"/>
        </a:p>
      </dgm:t>
    </dgm:pt>
    <dgm:pt modelId="{7E29C52F-B319-B24F-961A-77CD2DA84207}" type="sibTrans" cxnId="{D10BE5C4-885E-0541-8DEB-AE0A2E4EEFE2}">
      <dgm:prSet/>
      <dgm:spPr/>
      <dgm:t>
        <a:bodyPr/>
        <a:lstStyle/>
        <a:p>
          <a:endParaRPr lang="en-US">
            <a:latin typeface="Helvetica Neue"/>
            <a:cs typeface="Helvetica Neue"/>
          </a:endParaRPr>
        </a:p>
      </dgm:t>
    </dgm:pt>
    <dgm:pt modelId="{B1F83AE4-0D51-CC47-A138-27264086A0CD}">
      <dgm:prSet phldrT="[Text]"/>
      <dgm:spPr>
        <a:solidFill>
          <a:srgbClr val="999999">
            <a:alpha val="90000"/>
          </a:srgbClr>
        </a:solidFill>
      </dgm:spPr>
      <dgm:t>
        <a:bodyPr/>
        <a:lstStyle/>
        <a:p>
          <a:r>
            <a:rPr lang="en-US" dirty="0" smtClean="0">
              <a:solidFill>
                <a:srgbClr val="4C4C4C"/>
              </a:solidFill>
              <a:latin typeface="Helvetica Neue"/>
              <a:cs typeface="Helvetica Neue"/>
            </a:rPr>
            <a:t>Lack of subsystems that use “waste” as a resource</a:t>
          </a:r>
          <a:endParaRPr lang="en-US" dirty="0">
            <a:solidFill>
              <a:srgbClr val="4C4C4C"/>
            </a:solidFill>
            <a:latin typeface="Helvetica Neue"/>
            <a:cs typeface="Helvetica Neue"/>
          </a:endParaRPr>
        </a:p>
      </dgm:t>
    </dgm:pt>
    <dgm:pt modelId="{689FA096-ACA4-8648-9B78-BD284441640E}" type="parTrans" cxnId="{C3108732-48D1-614D-A013-358AF6928DAA}">
      <dgm:prSet/>
      <dgm:spPr/>
      <dgm:t>
        <a:bodyPr/>
        <a:lstStyle/>
        <a:p>
          <a:endParaRPr lang="en-US"/>
        </a:p>
      </dgm:t>
    </dgm:pt>
    <dgm:pt modelId="{8297C3FA-B1F6-6544-B8C4-CAF25D5BB64B}" type="sibTrans" cxnId="{C3108732-48D1-614D-A013-358AF6928DAA}">
      <dgm:prSet/>
      <dgm:spPr/>
      <dgm:t>
        <a:bodyPr/>
        <a:lstStyle/>
        <a:p>
          <a:endParaRPr lang="en-US">
            <a:latin typeface="Helvetica Neue"/>
            <a:cs typeface="Helvetica Neue"/>
          </a:endParaRPr>
        </a:p>
      </dgm:t>
    </dgm:pt>
    <dgm:pt modelId="{7A79D0EE-3A26-6242-A8D9-2116C21C0FB2}">
      <dgm:prSet phldrT="[Text]"/>
      <dgm:spPr>
        <a:solidFill>
          <a:srgbClr val="E3DDB4">
            <a:alpha val="90000"/>
          </a:srgbClr>
        </a:solidFill>
      </dgm:spPr>
      <dgm:t>
        <a:bodyPr/>
        <a:lstStyle/>
        <a:p>
          <a:r>
            <a:rPr lang="en-US" dirty="0" smtClean="0">
              <a:solidFill>
                <a:srgbClr val="4C4C4C"/>
              </a:solidFill>
              <a:latin typeface="Helvetica Neue"/>
              <a:cs typeface="Helvetica Neue"/>
            </a:rPr>
            <a:t>Subsystems have evolved that use “waste” as a resource</a:t>
          </a:r>
          <a:endParaRPr lang="en-US" dirty="0">
            <a:solidFill>
              <a:srgbClr val="4C4C4C"/>
            </a:solidFill>
            <a:latin typeface="Helvetica Neue"/>
            <a:cs typeface="Helvetica Neue"/>
          </a:endParaRPr>
        </a:p>
      </dgm:t>
    </dgm:pt>
    <dgm:pt modelId="{84FF9A82-590B-7748-BC6D-39D2DCA02C1D}" type="parTrans" cxnId="{50F89E6E-2777-4645-AFF2-852393AC358A}">
      <dgm:prSet/>
      <dgm:spPr/>
      <dgm:t>
        <a:bodyPr/>
        <a:lstStyle/>
        <a:p>
          <a:endParaRPr lang="en-US"/>
        </a:p>
      </dgm:t>
    </dgm:pt>
    <dgm:pt modelId="{4D53605C-65CA-5940-B86D-AD5AB9479EE0}" type="sibTrans" cxnId="{50F89E6E-2777-4645-AFF2-852393AC358A}">
      <dgm:prSet/>
      <dgm:spPr/>
      <dgm:t>
        <a:bodyPr/>
        <a:lstStyle/>
        <a:p>
          <a:endParaRPr lang="en-US">
            <a:latin typeface="Helvetica Neue"/>
            <a:cs typeface="Helvetica Neue"/>
          </a:endParaRPr>
        </a:p>
      </dgm:t>
    </dgm:pt>
    <dgm:pt modelId="{F92A6186-FC02-6044-AB37-3EFD87E8ED50}">
      <dgm:prSet phldrT="[Text]"/>
      <dgm:spPr>
        <a:solidFill>
          <a:srgbClr val="E3DDB4">
            <a:alpha val="90000"/>
          </a:srgbClr>
        </a:solidFill>
      </dgm:spPr>
      <dgm:t>
        <a:bodyPr/>
        <a:lstStyle/>
        <a:p>
          <a:r>
            <a:rPr lang="en-US" dirty="0" smtClean="0">
              <a:solidFill>
                <a:srgbClr val="4C4C4C"/>
              </a:solidFill>
              <a:latin typeface="Helvetica Neue"/>
              <a:cs typeface="Helvetica Neue"/>
            </a:rPr>
            <a:t>Closed loop-no waste; each subsystem provides sustenance for others</a:t>
          </a:r>
          <a:endParaRPr lang="en-US" dirty="0">
            <a:solidFill>
              <a:srgbClr val="4C4C4C"/>
            </a:solidFill>
            <a:latin typeface="Helvetica Neue"/>
            <a:cs typeface="Helvetica Neue"/>
          </a:endParaRPr>
        </a:p>
      </dgm:t>
    </dgm:pt>
    <dgm:pt modelId="{3957C1FD-F590-4649-9F45-0CCD5A0314ED}" type="parTrans" cxnId="{2B525E23-74F6-714C-99D4-FF92F46E8E28}">
      <dgm:prSet/>
      <dgm:spPr/>
      <dgm:t>
        <a:bodyPr/>
        <a:lstStyle/>
        <a:p>
          <a:endParaRPr lang="en-US"/>
        </a:p>
      </dgm:t>
    </dgm:pt>
    <dgm:pt modelId="{9F2D54EA-EE4B-CA4D-B872-131DAF08FFEB}" type="sibTrans" cxnId="{2B525E23-74F6-714C-99D4-FF92F46E8E28}">
      <dgm:prSet/>
      <dgm:spPr/>
      <dgm:t>
        <a:bodyPr/>
        <a:lstStyle/>
        <a:p>
          <a:endParaRPr lang="en-US">
            <a:latin typeface="Helvetica Neue"/>
            <a:cs typeface="Helvetica Neue"/>
          </a:endParaRPr>
        </a:p>
      </dgm:t>
    </dgm:pt>
    <dgm:pt modelId="{28A4244E-F0A9-AC41-ADAF-70BF1C616167}">
      <dgm:prSet phldrT="[Text]"/>
      <dgm:spPr>
        <a:solidFill>
          <a:srgbClr val="E3DDB4">
            <a:alpha val="90000"/>
          </a:srgbClr>
        </a:solidFill>
      </dgm:spPr>
      <dgm:t>
        <a:bodyPr/>
        <a:lstStyle/>
        <a:p>
          <a:r>
            <a:rPr lang="en-US" dirty="0" smtClean="0">
              <a:solidFill>
                <a:srgbClr val="4C4C4C"/>
              </a:solidFill>
              <a:latin typeface="Helvetica Neue"/>
              <a:cs typeface="Helvetica Neue"/>
            </a:rPr>
            <a:t>Indicator of well-being = equilibrium</a:t>
          </a:r>
          <a:endParaRPr lang="en-US" dirty="0">
            <a:solidFill>
              <a:srgbClr val="4C4C4C"/>
            </a:solidFill>
            <a:latin typeface="Helvetica Neue"/>
            <a:cs typeface="Helvetica Neue"/>
          </a:endParaRPr>
        </a:p>
      </dgm:t>
    </dgm:pt>
    <dgm:pt modelId="{491F1B76-CD99-E046-96FA-25A022FEFE86}" type="parTrans" cxnId="{7A6C841B-EF80-1242-BE05-FCA767241B41}">
      <dgm:prSet/>
      <dgm:spPr/>
      <dgm:t>
        <a:bodyPr/>
        <a:lstStyle/>
        <a:p>
          <a:endParaRPr lang="en-US"/>
        </a:p>
      </dgm:t>
    </dgm:pt>
    <dgm:pt modelId="{386C23EF-CC60-DB43-BAB4-D5177A629126}" type="sibTrans" cxnId="{7A6C841B-EF80-1242-BE05-FCA767241B41}">
      <dgm:prSet/>
      <dgm:spPr/>
      <dgm:t>
        <a:bodyPr/>
        <a:lstStyle/>
        <a:p>
          <a:endParaRPr lang="en-US"/>
        </a:p>
      </dgm:t>
    </dgm:pt>
    <dgm:pt modelId="{EF73E2DD-CD76-0041-B71D-7CD8ED88059C}">
      <dgm:prSet phldrT="[Text]"/>
      <dgm:spPr>
        <a:solidFill>
          <a:srgbClr val="999999">
            <a:alpha val="90000"/>
          </a:srgbClr>
        </a:solidFill>
      </dgm:spPr>
      <dgm:t>
        <a:bodyPr/>
        <a:lstStyle/>
        <a:p>
          <a:r>
            <a:rPr lang="en-US" dirty="0" smtClean="0">
              <a:solidFill>
                <a:srgbClr val="4C4C4C"/>
              </a:solidFill>
              <a:latin typeface="Helvetica Neue"/>
              <a:cs typeface="Helvetica Neue"/>
            </a:rPr>
            <a:t>Open loop; waste destructive of sources on which it depends</a:t>
          </a:r>
          <a:endParaRPr lang="en-US" dirty="0">
            <a:solidFill>
              <a:srgbClr val="4C4C4C"/>
            </a:solidFill>
            <a:latin typeface="Helvetica Neue"/>
            <a:cs typeface="Helvetica Neue"/>
          </a:endParaRPr>
        </a:p>
      </dgm:t>
    </dgm:pt>
    <dgm:pt modelId="{9F2EF222-EE5E-4C45-9BE4-0FD6D9049D60}" type="parTrans" cxnId="{CBC40171-C0D9-7D46-B9A6-6B9C9194C2E2}">
      <dgm:prSet/>
      <dgm:spPr/>
      <dgm:t>
        <a:bodyPr/>
        <a:lstStyle/>
        <a:p>
          <a:endParaRPr lang="en-US"/>
        </a:p>
      </dgm:t>
    </dgm:pt>
    <dgm:pt modelId="{CFD73783-4267-CD47-BA6D-204D5B0A0839}" type="sibTrans" cxnId="{CBC40171-C0D9-7D46-B9A6-6B9C9194C2E2}">
      <dgm:prSet/>
      <dgm:spPr/>
      <dgm:t>
        <a:bodyPr/>
        <a:lstStyle/>
        <a:p>
          <a:endParaRPr lang="en-US">
            <a:latin typeface="Helvetica Neue"/>
            <a:cs typeface="Helvetica Neue"/>
          </a:endParaRPr>
        </a:p>
      </dgm:t>
    </dgm:pt>
    <dgm:pt modelId="{2114C6A9-A595-014A-B11C-1C391D9A586A}">
      <dgm:prSet phldrT="[Text]"/>
      <dgm:spPr>
        <a:solidFill>
          <a:srgbClr val="999999">
            <a:alpha val="90000"/>
          </a:srgbClr>
        </a:solidFill>
      </dgm:spPr>
      <dgm:t>
        <a:bodyPr/>
        <a:lstStyle/>
        <a:p>
          <a:r>
            <a:rPr lang="en-US" dirty="0" smtClean="0">
              <a:solidFill>
                <a:srgbClr val="4C4C4C"/>
              </a:solidFill>
              <a:latin typeface="Helvetica Neue"/>
              <a:cs typeface="Helvetica Neue"/>
            </a:rPr>
            <a:t>Indicator of well-being = growth</a:t>
          </a:r>
          <a:endParaRPr lang="en-US" dirty="0">
            <a:solidFill>
              <a:srgbClr val="4C4C4C"/>
            </a:solidFill>
            <a:latin typeface="Helvetica Neue"/>
            <a:cs typeface="Helvetica Neue"/>
          </a:endParaRPr>
        </a:p>
      </dgm:t>
    </dgm:pt>
    <dgm:pt modelId="{301D61A3-3DB9-E043-8449-9AB32A21F3DB}" type="parTrans" cxnId="{B025A9F2-8A19-3147-8611-98884AC8CBB4}">
      <dgm:prSet/>
      <dgm:spPr/>
      <dgm:t>
        <a:bodyPr/>
        <a:lstStyle/>
        <a:p>
          <a:endParaRPr lang="en-US"/>
        </a:p>
      </dgm:t>
    </dgm:pt>
    <dgm:pt modelId="{7D8A4999-A8BE-D040-850E-6E9640508594}" type="sibTrans" cxnId="{B025A9F2-8A19-3147-8611-98884AC8CBB4}">
      <dgm:prSet/>
      <dgm:spPr/>
      <dgm:t>
        <a:bodyPr/>
        <a:lstStyle/>
        <a:p>
          <a:endParaRPr lang="en-US"/>
        </a:p>
      </dgm:t>
    </dgm:pt>
    <dgm:pt modelId="{BE306309-9009-4142-8280-E6C307352D5C}" type="pres">
      <dgm:prSet presAssocID="{929B7276-DEC0-254C-97AB-C684D70F90BE}" presName="Name0" presStyleCnt="0">
        <dgm:presLayoutVars>
          <dgm:dir/>
          <dgm:animLvl val="lvl"/>
          <dgm:resizeHandles val="exact"/>
        </dgm:presLayoutVars>
      </dgm:prSet>
      <dgm:spPr/>
      <dgm:t>
        <a:bodyPr/>
        <a:lstStyle/>
        <a:p>
          <a:endParaRPr lang="en-US"/>
        </a:p>
      </dgm:t>
    </dgm:pt>
    <dgm:pt modelId="{B7E211C1-483A-1940-A581-5636EE2AD64F}" type="pres">
      <dgm:prSet presAssocID="{5486A42B-422D-FE4F-A1D9-41B34E50675C}" presName="vertFlow" presStyleCnt="0"/>
      <dgm:spPr/>
    </dgm:pt>
    <dgm:pt modelId="{8A6D9BD5-49E8-1047-9B06-563902EF3344}" type="pres">
      <dgm:prSet presAssocID="{5486A42B-422D-FE4F-A1D9-41B34E50675C}" presName="header" presStyleLbl="node1" presStyleIdx="0" presStyleCnt="2"/>
      <dgm:spPr/>
      <dgm:t>
        <a:bodyPr/>
        <a:lstStyle/>
        <a:p>
          <a:endParaRPr lang="en-US"/>
        </a:p>
      </dgm:t>
    </dgm:pt>
    <dgm:pt modelId="{EBD4D5F9-18EE-EA43-8245-17E710DBEEDD}" type="pres">
      <dgm:prSet presAssocID="{DC3DC622-3AF3-A240-8FA6-BB4C5AB8835F}" presName="parTrans" presStyleLbl="sibTrans2D1" presStyleIdx="0" presStyleCnt="10"/>
      <dgm:spPr/>
      <dgm:t>
        <a:bodyPr/>
        <a:lstStyle/>
        <a:p>
          <a:endParaRPr lang="en-US"/>
        </a:p>
      </dgm:t>
    </dgm:pt>
    <dgm:pt modelId="{FC89B19E-BC2C-6D40-AF8F-B40843DA3967}" type="pres">
      <dgm:prSet presAssocID="{D2020490-1FBA-E34A-8971-5494DE1A392F}" presName="child" presStyleLbl="alignAccFollowNode1" presStyleIdx="0" presStyleCnt="10">
        <dgm:presLayoutVars>
          <dgm:chMax val="0"/>
          <dgm:bulletEnabled val="1"/>
        </dgm:presLayoutVars>
      </dgm:prSet>
      <dgm:spPr/>
      <dgm:t>
        <a:bodyPr/>
        <a:lstStyle/>
        <a:p>
          <a:endParaRPr lang="en-US"/>
        </a:p>
      </dgm:t>
    </dgm:pt>
    <dgm:pt modelId="{1C083774-53D1-824E-8FC7-072D6C8131F5}" type="pres">
      <dgm:prSet presAssocID="{30D462E9-9487-BF4F-BBE9-978EB04E4616}" presName="sibTrans" presStyleLbl="sibTrans2D1" presStyleIdx="1" presStyleCnt="10"/>
      <dgm:spPr/>
      <dgm:t>
        <a:bodyPr/>
        <a:lstStyle/>
        <a:p>
          <a:endParaRPr lang="en-US"/>
        </a:p>
      </dgm:t>
    </dgm:pt>
    <dgm:pt modelId="{EF2C60CD-ED2C-4544-8347-4D2B86AE6128}" type="pres">
      <dgm:prSet presAssocID="{152143A6-013D-A94E-B680-F3348B206C88}" presName="child" presStyleLbl="alignAccFollowNode1" presStyleIdx="1" presStyleCnt="10">
        <dgm:presLayoutVars>
          <dgm:chMax val="0"/>
          <dgm:bulletEnabled val="1"/>
        </dgm:presLayoutVars>
      </dgm:prSet>
      <dgm:spPr/>
      <dgm:t>
        <a:bodyPr/>
        <a:lstStyle/>
        <a:p>
          <a:endParaRPr lang="en-US"/>
        </a:p>
      </dgm:t>
    </dgm:pt>
    <dgm:pt modelId="{F7061440-F9BB-D94A-846B-A2145B55959C}" type="pres">
      <dgm:prSet presAssocID="{C4509C0C-99D3-E449-8328-6FC14B055EC7}" presName="sibTrans" presStyleLbl="sibTrans2D1" presStyleIdx="2" presStyleCnt="10"/>
      <dgm:spPr/>
      <dgm:t>
        <a:bodyPr/>
        <a:lstStyle/>
        <a:p>
          <a:endParaRPr lang="en-US"/>
        </a:p>
      </dgm:t>
    </dgm:pt>
    <dgm:pt modelId="{0BDBC5E0-0C27-7E4E-AC0C-152627DBB984}" type="pres">
      <dgm:prSet presAssocID="{7A79D0EE-3A26-6242-A8D9-2116C21C0FB2}" presName="child" presStyleLbl="alignAccFollowNode1" presStyleIdx="2" presStyleCnt="10">
        <dgm:presLayoutVars>
          <dgm:chMax val="0"/>
          <dgm:bulletEnabled val="1"/>
        </dgm:presLayoutVars>
      </dgm:prSet>
      <dgm:spPr/>
      <dgm:t>
        <a:bodyPr/>
        <a:lstStyle/>
        <a:p>
          <a:endParaRPr lang="en-US"/>
        </a:p>
      </dgm:t>
    </dgm:pt>
    <dgm:pt modelId="{7C04A7C6-630D-A244-8D74-C21E8CEA6F2A}" type="pres">
      <dgm:prSet presAssocID="{4D53605C-65CA-5940-B86D-AD5AB9479EE0}" presName="sibTrans" presStyleLbl="sibTrans2D1" presStyleIdx="3" presStyleCnt="10"/>
      <dgm:spPr/>
      <dgm:t>
        <a:bodyPr/>
        <a:lstStyle/>
        <a:p>
          <a:endParaRPr lang="en-US"/>
        </a:p>
      </dgm:t>
    </dgm:pt>
    <dgm:pt modelId="{AD39B057-D083-D847-8E74-005531E65B60}" type="pres">
      <dgm:prSet presAssocID="{F92A6186-FC02-6044-AB37-3EFD87E8ED50}" presName="child" presStyleLbl="alignAccFollowNode1" presStyleIdx="3" presStyleCnt="10">
        <dgm:presLayoutVars>
          <dgm:chMax val="0"/>
          <dgm:bulletEnabled val="1"/>
        </dgm:presLayoutVars>
      </dgm:prSet>
      <dgm:spPr/>
      <dgm:t>
        <a:bodyPr/>
        <a:lstStyle/>
        <a:p>
          <a:endParaRPr lang="en-US"/>
        </a:p>
      </dgm:t>
    </dgm:pt>
    <dgm:pt modelId="{86430B03-252F-7143-8A46-287A92F87BAD}" type="pres">
      <dgm:prSet presAssocID="{9F2D54EA-EE4B-CA4D-B872-131DAF08FFEB}" presName="sibTrans" presStyleLbl="sibTrans2D1" presStyleIdx="4" presStyleCnt="10"/>
      <dgm:spPr/>
      <dgm:t>
        <a:bodyPr/>
        <a:lstStyle/>
        <a:p>
          <a:endParaRPr lang="en-US"/>
        </a:p>
      </dgm:t>
    </dgm:pt>
    <dgm:pt modelId="{5A09986B-8052-3C45-B8BB-D2998FAEEFEC}" type="pres">
      <dgm:prSet presAssocID="{28A4244E-F0A9-AC41-ADAF-70BF1C616167}" presName="child" presStyleLbl="alignAccFollowNode1" presStyleIdx="4" presStyleCnt="10">
        <dgm:presLayoutVars>
          <dgm:chMax val="0"/>
          <dgm:bulletEnabled val="1"/>
        </dgm:presLayoutVars>
      </dgm:prSet>
      <dgm:spPr/>
      <dgm:t>
        <a:bodyPr/>
        <a:lstStyle/>
        <a:p>
          <a:endParaRPr lang="en-US"/>
        </a:p>
      </dgm:t>
    </dgm:pt>
    <dgm:pt modelId="{FB1EA66E-40A9-2C4F-BF7D-2BEF295DB9AF}" type="pres">
      <dgm:prSet presAssocID="{5486A42B-422D-FE4F-A1D9-41B34E50675C}" presName="hSp" presStyleCnt="0"/>
      <dgm:spPr/>
    </dgm:pt>
    <dgm:pt modelId="{F98AB873-5140-C949-8D33-F1556F70A072}" type="pres">
      <dgm:prSet presAssocID="{8B036C26-99FB-9F4B-985A-CBE17B65CB69}" presName="vertFlow" presStyleCnt="0"/>
      <dgm:spPr/>
    </dgm:pt>
    <dgm:pt modelId="{618547C2-5987-4543-BFF3-C68E3425DFA6}" type="pres">
      <dgm:prSet presAssocID="{8B036C26-99FB-9F4B-985A-CBE17B65CB69}" presName="header" presStyleLbl="node1" presStyleIdx="1" presStyleCnt="2"/>
      <dgm:spPr/>
      <dgm:t>
        <a:bodyPr/>
        <a:lstStyle/>
        <a:p>
          <a:endParaRPr lang="en-US"/>
        </a:p>
      </dgm:t>
    </dgm:pt>
    <dgm:pt modelId="{96F0FE01-23F2-794C-8270-335245EBE5B8}" type="pres">
      <dgm:prSet presAssocID="{F14F790A-F784-1F4C-B1C6-C10D0536DDC9}" presName="parTrans" presStyleLbl="sibTrans2D1" presStyleIdx="5" presStyleCnt="10"/>
      <dgm:spPr/>
      <dgm:t>
        <a:bodyPr/>
        <a:lstStyle/>
        <a:p>
          <a:endParaRPr lang="en-US"/>
        </a:p>
      </dgm:t>
    </dgm:pt>
    <dgm:pt modelId="{F7E5947C-DFA3-894A-85E2-E95A400EE10D}" type="pres">
      <dgm:prSet presAssocID="{156537A4-84C8-1246-9060-8F67C8800243}" presName="child" presStyleLbl="alignAccFollowNode1" presStyleIdx="5" presStyleCnt="10">
        <dgm:presLayoutVars>
          <dgm:chMax val="0"/>
          <dgm:bulletEnabled val="1"/>
        </dgm:presLayoutVars>
      </dgm:prSet>
      <dgm:spPr/>
      <dgm:t>
        <a:bodyPr/>
        <a:lstStyle/>
        <a:p>
          <a:endParaRPr lang="en-US"/>
        </a:p>
      </dgm:t>
    </dgm:pt>
    <dgm:pt modelId="{517C628A-3C01-AD4F-B10A-39A58B8E3795}" type="pres">
      <dgm:prSet presAssocID="{39559209-D2CE-1E41-A111-5864CF363C25}" presName="sibTrans" presStyleLbl="sibTrans2D1" presStyleIdx="6" presStyleCnt="10"/>
      <dgm:spPr/>
      <dgm:t>
        <a:bodyPr/>
        <a:lstStyle/>
        <a:p>
          <a:endParaRPr lang="en-US"/>
        </a:p>
      </dgm:t>
    </dgm:pt>
    <dgm:pt modelId="{B7AC85A2-84F2-A541-BA04-DF31F0950B54}" type="pres">
      <dgm:prSet presAssocID="{C209E97D-BA4C-AE45-86DE-252A424FF79D}" presName="child" presStyleLbl="alignAccFollowNode1" presStyleIdx="6" presStyleCnt="10">
        <dgm:presLayoutVars>
          <dgm:chMax val="0"/>
          <dgm:bulletEnabled val="1"/>
        </dgm:presLayoutVars>
      </dgm:prSet>
      <dgm:spPr/>
      <dgm:t>
        <a:bodyPr/>
        <a:lstStyle/>
        <a:p>
          <a:endParaRPr lang="en-US"/>
        </a:p>
      </dgm:t>
    </dgm:pt>
    <dgm:pt modelId="{1CC568ED-7781-0448-B90F-6753DC0A108E}" type="pres">
      <dgm:prSet presAssocID="{7E29C52F-B319-B24F-961A-77CD2DA84207}" presName="sibTrans" presStyleLbl="sibTrans2D1" presStyleIdx="7" presStyleCnt="10"/>
      <dgm:spPr/>
      <dgm:t>
        <a:bodyPr/>
        <a:lstStyle/>
        <a:p>
          <a:endParaRPr lang="en-US"/>
        </a:p>
      </dgm:t>
    </dgm:pt>
    <dgm:pt modelId="{F04CDADA-0CA8-2440-827E-AD55C45F802C}" type="pres">
      <dgm:prSet presAssocID="{B1F83AE4-0D51-CC47-A138-27264086A0CD}" presName="child" presStyleLbl="alignAccFollowNode1" presStyleIdx="7" presStyleCnt="10">
        <dgm:presLayoutVars>
          <dgm:chMax val="0"/>
          <dgm:bulletEnabled val="1"/>
        </dgm:presLayoutVars>
      </dgm:prSet>
      <dgm:spPr/>
      <dgm:t>
        <a:bodyPr/>
        <a:lstStyle/>
        <a:p>
          <a:endParaRPr lang="en-US"/>
        </a:p>
      </dgm:t>
    </dgm:pt>
    <dgm:pt modelId="{4541AA3A-7EDD-A44B-A6DE-FAE442CCAF37}" type="pres">
      <dgm:prSet presAssocID="{8297C3FA-B1F6-6544-B8C4-CAF25D5BB64B}" presName="sibTrans" presStyleLbl="sibTrans2D1" presStyleIdx="8" presStyleCnt="10"/>
      <dgm:spPr/>
      <dgm:t>
        <a:bodyPr/>
        <a:lstStyle/>
        <a:p>
          <a:endParaRPr lang="en-US"/>
        </a:p>
      </dgm:t>
    </dgm:pt>
    <dgm:pt modelId="{BEE54038-D184-734B-AA69-F8B66455FF6A}" type="pres">
      <dgm:prSet presAssocID="{EF73E2DD-CD76-0041-B71D-7CD8ED88059C}" presName="child" presStyleLbl="alignAccFollowNode1" presStyleIdx="8" presStyleCnt="10">
        <dgm:presLayoutVars>
          <dgm:chMax val="0"/>
          <dgm:bulletEnabled val="1"/>
        </dgm:presLayoutVars>
      </dgm:prSet>
      <dgm:spPr/>
      <dgm:t>
        <a:bodyPr/>
        <a:lstStyle/>
        <a:p>
          <a:endParaRPr lang="en-US"/>
        </a:p>
      </dgm:t>
    </dgm:pt>
    <dgm:pt modelId="{1DF8EDAD-C524-F74E-B0FA-CA8173AC2DC0}" type="pres">
      <dgm:prSet presAssocID="{CFD73783-4267-CD47-BA6D-204D5B0A0839}" presName="sibTrans" presStyleLbl="sibTrans2D1" presStyleIdx="9" presStyleCnt="10"/>
      <dgm:spPr/>
      <dgm:t>
        <a:bodyPr/>
        <a:lstStyle/>
        <a:p>
          <a:endParaRPr lang="en-US"/>
        </a:p>
      </dgm:t>
    </dgm:pt>
    <dgm:pt modelId="{2EF3D3E0-542A-9E43-B05D-FE164BDE3A3C}" type="pres">
      <dgm:prSet presAssocID="{2114C6A9-A595-014A-B11C-1C391D9A586A}" presName="child" presStyleLbl="alignAccFollowNode1" presStyleIdx="9" presStyleCnt="10">
        <dgm:presLayoutVars>
          <dgm:chMax val="0"/>
          <dgm:bulletEnabled val="1"/>
        </dgm:presLayoutVars>
      </dgm:prSet>
      <dgm:spPr/>
      <dgm:t>
        <a:bodyPr/>
        <a:lstStyle/>
        <a:p>
          <a:endParaRPr lang="en-US"/>
        </a:p>
      </dgm:t>
    </dgm:pt>
  </dgm:ptLst>
  <dgm:cxnLst>
    <dgm:cxn modelId="{2B525E23-74F6-714C-99D4-FF92F46E8E28}" srcId="{5486A42B-422D-FE4F-A1D9-41B34E50675C}" destId="{F92A6186-FC02-6044-AB37-3EFD87E8ED50}" srcOrd="3" destOrd="0" parTransId="{3957C1FD-F590-4649-9F45-0CCD5A0314ED}" sibTransId="{9F2D54EA-EE4B-CA4D-B872-131DAF08FFEB}"/>
    <dgm:cxn modelId="{A344995F-5423-C748-B6F5-B97A574E769B}" type="presOf" srcId="{9F2D54EA-EE4B-CA4D-B872-131DAF08FFEB}" destId="{86430B03-252F-7143-8A46-287A92F87BAD}" srcOrd="0" destOrd="0" presId="urn:microsoft.com/office/officeart/2005/8/layout/lProcess1"/>
    <dgm:cxn modelId="{FFFA4371-789C-014D-988D-0631B93046AC}" type="presOf" srcId="{30D462E9-9487-BF4F-BBE9-978EB04E4616}" destId="{1C083774-53D1-824E-8FC7-072D6C8131F5}" srcOrd="0" destOrd="0" presId="urn:microsoft.com/office/officeart/2005/8/layout/lProcess1"/>
    <dgm:cxn modelId="{0C76D1BF-C41B-E343-9A36-5FC0C9D44528}" type="presOf" srcId="{7E29C52F-B319-B24F-961A-77CD2DA84207}" destId="{1CC568ED-7781-0448-B90F-6753DC0A108E}" srcOrd="0" destOrd="0" presId="urn:microsoft.com/office/officeart/2005/8/layout/lProcess1"/>
    <dgm:cxn modelId="{50F89E6E-2777-4645-AFF2-852393AC358A}" srcId="{5486A42B-422D-FE4F-A1D9-41B34E50675C}" destId="{7A79D0EE-3A26-6242-A8D9-2116C21C0FB2}" srcOrd="2" destOrd="0" parTransId="{84FF9A82-590B-7748-BC6D-39D2DCA02C1D}" sibTransId="{4D53605C-65CA-5940-B86D-AD5AB9479EE0}"/>
    <dgm:cxn modelId="{CE789D76-2879-6247-A2FB-F16F075AF9EA}" type="presOf" srcId="{F92A6186-FC02-6044-AB37-3EFD87E8ED50}" destId="{AD39B057-D083-D847-8E74-005531E65B60}" srcOrd="0" destOrd="0" presId="urn:microsoft.com/office/officeart/2005/8/layout/lProcess1"/>
    <dgm:cxn modelId="{B025A9F2-8A19-3147-8611-98884AC8CBB4}" srcId="{8B036C26-99FB-9F4B-985A-CBE17B65CB69}" destId="{2114C6A9-A595-014A-B11C-1C391D9A586A}" srcOrd="4" destOrd="0" parTransId="{301D61A3-3DB9-E043-8449-9AB32A21F3DB}" sibTransId="{7D8A4999-A8BE-D040-850E-6E9640508594}"/>
    <dgm:cxn modelId="{231B5309-8FA0-2B46-AEA1-6868C0678512}" type="presOf" srcId="{D2020490-1FBA-E34A-8971-5494DE1A392F}" destId="{FC89B19E-BC2C-6D40-AF8F-B40843DA3967}" srcOrd="0" destOrd="0" presId="urn:microsoft.com/office/officeart/2005/8/layout/lProcess1"/>
    <dgm:cxn modelId="{86CBA629-2F57-1549-9196-F2E15A6B5102}" srcId="{5486A42B-422D-FE4F-A1D9-41B34E50675C}" destId="{152143A6-013D-A94E-B680-F3348B206C88}" srcOrd="1" destOrd="0" parTransId="{5309AE0F-8269-9549-81EA-357F4AAD6EF5}" sibTransId="{C4509C0C-99D3-E449-8328-6FC14B055EC7}"/>
    <dgm:cxn modelId="{9300054D-F24B-064A-986B-F7AB8646B267}" type="presOf" srcId="{152143A6-013D-A94E-B680-F3348B206C88}" destId="{EF2C60CD-ED2C-4544-8347-4D2B86AE6128}" srcOrd="0" destOrd="0" presId="urn:microsoft.com/office/officeart/2005/8/layout/lProcess1"/>
    <dgm:cxn modelId="{CF7165E2-9F84-C141-9BBA-09022884C1CA}" type="presOf" srcId="{C4509C0C-99D3-E449-8328-6FC14B055EC7}" destId="{F7061440-F9BB-D94A-846B-A2145B55959C}" srcOrd="0" destOrd="0" presId="urn:microsoft.com/office/officeart/2005/8/layout/lProcess1"/>
    <dgm:cxn modelId="{CBC40171-C0D9-7D46-B9A6-6B9C9194C2E2}" srcId="{8B036C26-99FB-9F4B-985A-CBE17B65CB69}" destId="{EF73E2DD-CD76-0041-B71D-7CD8ED88059C}" srcOrd="3" destOrd="0" parTransId="{9F2EF222-EE5E-4C45-9BE4-0FD6D9049D60}" sibTransId="{CFD73783-4267-CD47-BA6D-204D5B0A0839}"/>
    <dgm:cxn modelId="{565D8CA8-A0FE-F940-9F87-3F6DE5814AE3}" srcId="{929B7276-DEC0-254C-97AB-C684D70F90BE}" destId="{8B036C26-99FB-9F4B-985A-CBE17B65CB69}" srcOrd="1" destOrd="0" parTransId="{EFA5BFCE-EA1C-6F4D-9CB7-D9E0B383F02B}" sibTransId="{0559F086-2E58-6345-BE73-F201F7C2C40C}"/>
    <dgm:cxn modelId="{3158278D-2BA7-CE41-8FF3-F0ED99717EC6}" type="presOf" srcId="{28A4244E-F0A9-AC41-ADAF-70BF1C616167}" destId="{5A09986B-8052-3C45-B8BB-D2998FAEEFEC}" srcOrd="0" destOrd="0" presId="urn:microsoft.com/office/officeart/2005/8/layout/lProcess1"/>
    <dgm:cxn modelId="{80345D5C-C3D3-2D44-BF2A-A246C04F6908}" type="presOf" srcId="{7A79D0EE-3A26-6242-A8D9-2116C21C0FB2}" destId="{0BDBC5E0-0C27-7E4E-AC0C-152627DBB984}" srcOrd="0" destOrd="0" presId="urn:microsoft.com/office/officeart/2005/8/layout/lProcess1"/>
    <dgm:cxn modelId="{632A314D-AC12-7048-946B-1D32A4215194}" type="presOf" srcId="{156537A4-84C8-1246-9060-8F67C8800243}" destId="{F7E5947C-DFA3-894A-85E2-E95A400EE10D}" srcOrd="0" destOrd="0" presId="urn:microsoft.com/office/officeart/2005/8/layout/lProcess1"/>
    <dgm:cxn modelId="{C3108732-48D1-614D-A013-358AF6928DAA}" srcId="{8B036C26-99FB-9F4B-985A-CBE17B65CB69}" destId="{B1F83AE4-0D51-CC47-A138-27264086A0CD}" srcOrd="2" destOrd="0" parTransId="{689FA096-ACA4-8648-9B78-BD284441640E}" sibTransId="{8297C3FA-B1F6-6544-B8C4-CAF25D5BB64B}"/>
    <dgm:cxn modelId="{3E4F9012-7052-9F4E-A99E-8D43BD1EF2C2}" srcId="{5486A42B-422D-FE4F-A1D9-41B34E50675C}" destId="{D2020490-1FBA-E34A-8971-5494DE1A392F}" srcOrd="0" destOrd="0" parTransId="{DC3DC622-3AF3-A240-8FA6-BB4C5AB8835F}" sibTransId="{30D462E9-9487-BF4F-BBE9-978EB04E4616}"/>
    <dgm:cxn modelId="{50211500-4201-D74F-9DC5-F02E68B12886}" type="presOf" srcId="{DC3DC622-3AF3-A240-8FA6-BB4C5AB8835F}" destId="{EBD4D5F9-18EE-EA43-8245-17E710DBEEDD}" srcOrd="0" destOrd="0" presId="urn:microsoft.com/office/officeart/2005/8/layout/lProcess1"/>
    <dgm:cxn modelId="{0B3CA549-F0F0-F34E-8370-18044456ED5D}" type="presOf" srcId="{F14F790A-F784-1F4C-B1C6-C10D0536DDC9}" destId="{96F0FE01-23F2-794C-8270-335245EBE5B8}" srcOrd="0" destOrd="0" presId="urn:microsoft.com/office/officeart/2005/8/layout/lProcess1"/>
    <dgm:cxn modelId="{C0009FEE-BBB4-9A47-8475-CD5FBE8799BE}" type="presOf" srcId="{EF73E2DD-CD76-0041-B71D-7CD8ED88059C}" destId="{BEE54038-D184-734B-AA69-F8B66455FF6A}" srcOrd="0" destOrd="0" presId="urn:microsoft.com/office/officeart/2005/8/layout/lProcess1"/>
    <dgm:cxn modelId="{7A6C841B-EF80-1242-BE05-FCA767241B41}" srcId="{5486A42B-422D-FE4F-A1D9-41B34E50675C}" destId="{28A4244E-F0A9-AC41-ADAF-70BF1C616167}" srcOrd="4" destOrd="0" parTransId="{491F1B76-CD99-E046-96FA-25A022FEFE86}" sibTransId="{386C23EF-CC60-DB43-BAB4-D5177A629126}"/>
    <dgm:cxn modelId="{80206FAC-C449-1B4B-8434-47E2BDB8ACED}" type="presOf" srcId="{929B7276-DEC0-254C-97AB-C684D70F90BE}" destId="{BE306309-9009-4142-8280-E6C307352D5C}" srcOrd="0" destOrd="0" presId="urn:microsoft.com/office/officeart/2005/8/layout/lProcess1"/>
    <dgm:cxn modelId="{024A730C-42BE-B542-831D-4A1B974614AF}" type="presOf" srcId="{B1F83AE4-0D51-CC47-A138-27264086A0CD}" destId="{F04CDADA-0CA8-2440-827E-AD55C45F802C}" srcOrd="0" destOrd="0" presId="urn:microsoft.com/office/officeart/2005/8/layout/lProcess1"/>
    <dgm:cxn modelId="{D10BE5C4-885E-0541-8DEB-AE0A2E4EEFE2}" srcId="{8B036C26-99FB-9F4B-985A-CBE17B65CB69}" destId="{C209E97D-BA4C-AE45-86DE-252A424FF79D}" srcOrd="1" destOrd="0" parTransId="{6A2BE201-68B2-CD40-9A91-AB560B960CCA}" sibTransId="{7E29C52F-B319-B24F-961A-77CD2DA84207}"/>
    <dgm:cxn modelId="{3469A1F0-89ED-BB4F-80D4-5237D895D549}" type="presOf" srcId="{8297C3FA-B1F6-6544-B8C4-CAF25D5BB64B}" destId="{4541AA3A-7EDD-A44B-A6DE-FAE442CCAF37}" srcOrd="0" destOrd="0" presId="urn:microsoft.com/office/officeart/2005/8/layout/lProcess1"/>
    <dgm:cxn modelId="{E450FEED-59FE-D145-ABD9-DEF088EEF912}" type="presOf" srcId="{CFD73783-4267-CD47-BA6D-204D5B0A0839}" destId="{1DF8EDAD-C524-F74E-B0FA-CA8173AC2DC0}" srcOrd="0" destOrd="0" presId="urn:microsoft.com/office/officeart/2005/8/layout/lProcess1"/>
    <dgm:cxn modelId="{2A46BD08-5667-5D4A-967A-F8A5FAB9EA57}" type="presOf" srcId="{4D53605C-65CA-5940-B86D-AD5AB9479EE0}" destId="{7C04A7C6-630D-A244-8D74-C21E8CEA6F2A}" srcOrd="0" destOrd="0" presId="urn:microsoft.com/office/officeart/2005/8/layout/lProcess1"/>
    <dgm:cxn modelId="{358DE8DC-7EEB-FA41-A314-905CD1A1B75E}" srcId="{8B036C26-99FB-9F4B-985A-CBE17B65CB69}" destId="{156537A4-84C8-1246-9060-8F67C8800243}" srcOrd="0" destOrd="0" parTransId="{F14F790A-F784-1F4C-B1C6-C10D0536DDC9}" sibTransId="{39559209-D2CE-1E41-A111-5864CF363C25}"/>
    <dgm:cxn modelId="{02716A5B-7922-5E49-8BB2-F6CEFD4A9A9C}" type="presOf" srcId="{C209E97D-BA4C-AE45-86DE-252A424FF79D}" destId="{B7AC85A2-84F2-A541-BA04-DF31F0950B54}" srcOrd="0" destOrd="0" presId="urn:microsoft.com/office/officeart/2005/8/layout/lProcess1"/>
    <dgm:cxn modelId="{0F8E4F7F-0DF2-344D-8E92-694255421217}" type="presOf" srcId="{2114C6A9-A595-014A-B11C-1C391D9A586A}" destId="{2EF3D3E0-542A-9E43-B05D-FE164BDE3A3C}" srcOrd="0" destOrd="0" presId="urn:microsoft.com/office/officeart/2005/8/layout/lProcess1"/>
    <dgm:cxn modelId="{17C59261-AB07-DB4D-B1E8-7B2A0D90D296}" srcId="{929B7276-DEC0-254C-97AB-C684D70F90BE}" destId="{5486A42B-422D-FE4F-A1D9-41B34E50675C}" srcOrd="0" destOrd="0" parTransId="{68FF1C84-C12B-9646-B1BA-865749E6E8B1}" sibTransId="{9FC35FBD-4162-E14F-9168-224698867D91}"/>
    <dgm:cxn modelId="{DBA6268D-3DB9-EC4B-BE8D-7A711ECABA3B}" type="presOf" srcId="{39559209-D2CE-1E41-A111-5864CF363C25}" destId="{517C628A-3C01-AD4F-B10A-39A58B8E3795}" srcOrd="0" destOrd="0" presId="urn:microsoft.com/office/officeart/2005/8/layout/lProcess1"/>
    <dgm:cxn modelId="{FECE0E58-7361-284C-A1D9-0A60152C06EB}" type="presOf" srcId="{5486A42B-422D-FE4F-A1D9-41B34E50675C}" destId="{8A6D9BD5-49E8-1047-9B06-563902EF3344}" srcOrd="0" destOrd="0" presId="urn:microsoft.com/office/officeart/2005/8/layout/lProcess1"/>
    <dgm:cxn modelId="{A4053C67-6081-9843-A158-F4EE77EB44E6}" type="presOf" srcId="{8B036C26-99FB-9F4B-985A-CBE17B65CB69}" destId="{618547C2-5987-4543-BFF3-C68E3425DFA6}" srcOrd="0" destOrd="0" presId="urn:microsoft.com/office/officeart/2005/8/layout/lProcess1"/>
    <dgm:cxn modelId="{A011994D-183E-9A4C-9397-1891FF7FFF00}" type="presParOf" srcId="{BE306309-9009-4142-8280-E6C307352D5C}" destId="{B7E211C1-483A-1940-A581-5636EE2AD64F}" srcOrd="0" destOrd="0" presId="urn:microsoft.com/office/officeart/2005/8/layout/lProcess1"/>
    <dgm:cxn modelId="{A6BAE2EA-4D01-DA44-A819-14BD69E949B2}" type="presParOf" srcId="{B7E211C1-483A-1940-A581-5636EE2AD64F}" destId="{8A6D9BD5-49E8-1047-9B06-563902EF3344}" srcOrd="0" destOrd="0" presId="urn:microsoft.com/office/officeart/2005/8/layout/lProcess1"/>
    <dgm:cxn modelId="{D545ABCE-B920-404E-A8E2-D78F56360C50}" type="presParOf" srcId="{B7E211C1-483A-1940-A581-5636EE2AD64F}" destId="{EBD4D5F9-18EE-EA43-8245-17E710DBEEDD}" srcOrd="1" destOrd="0" presId="urn:microsoft.com/office/officeart/2005/8/layout/lProcess1"/>
    <dgm:cxn modelId="{FA7D7E19-C622-444A-9B69-C89BC167A0E4}" type="presParOf" srcId="{B7E211C1-483A-1940-A581-5636EE2AD64F}" destId="{FC89B19E-BC2C-6D40-AF8F-B40843DA3967}" srcOrd="2" destOrd="0" presId="urn:microsoft.com/office/officeart/2005/8/layout/lProcess1"/>
    <dgm:cxn modelId="{70752F2D-9173-8440-AE8A-F80FA91E44B8}" type="presParOf" srcId="{B7E211C1-483A-1940-A581-5636EE2AD64F}" destId="{1C083774-53D1-824E-8FC7-072D6C8131F5}" srcOrd="3" destOrd="0" presId="urn:microsoft.com/office/officeart/2005/8/layout/lProcess1"/>
    <dgm:cxn modelId="{E5225C1E-EA91-B547-8707-3FB48C9D9A04}" type="presParOf" srcId="{B7E211C1-483A-1940-A581-5636EE2AD64F}" destId="{EF2C60CD-ED2C-4544-8347-4D2B86AE6128}" srcOrd="4" destOrd="0" presId="urn:microsoft.com/office/officeart/2005/8/layout/lProcess1"/>
    <dgm:cxn modelId="{E5363179-6F3D-F248-AAD9-E28917B7004C}" type="presParOf" srcId="{B7E211C1-483A-1940-A581-5636EE2AD64F}" destId="{F7061440-F9BB-D94A-846B-A2145B55959C}" srcOrd="5" destOrd="0" presId="urn:microsoft.com/office/officeart/2005/8/layout/lProcess1"/>
    <dgm:cxn modelId="{CA062E5F-0E92-1C4A-A729-B267B00E0CD2}" type="presParOf" srcId="{B7E211C1-483A-1940-A581-5636EE2AD64F}" destId="{0BDBC5E0-0C27-7E4E-AC0C-152627DBB984}" srcOrd="6" destOrd="0" presId="urn:microsoft.com/office/officeart/2005/8/layout/lProcess1"/>
    <dgm:cxn modelId="{03C56444-553F-3243-829E-E7A1DD958F01}" type="presParOf" srcId="{B7E211C1-483A-1940-A581-5636EE2AD64F}" destId="{7C04A7C6-630D-A244-8D74-C21E8CEA6F2A}" srcOrd="7" destOrd="0" presId="urn:microsoft.com/office/officeart/2005/8/layout/lProcess1"/>
    <dgm:cxn modelId="{6782577D-E807-3A44-A3DB-46D8A059A6A3}" type="presParOf" srcId="{B7E211C1-483A-1940-A581-5636EE2AD64F}" destId="{AD39B057-D083-D847-8E74-005531E65B60}" srcOrd="8" destOrd="0" presId="urn:microsoft.com/office/officeart/2005/8/layout/lProcess1"/>
    <dgm:cxn modelId="{C9998835-FCEC-E14A-B78E-4A4EED2A363B}" type="presParOf" srcId="{B7E211C1-483A-1940-A581-5636EE2AD64F}" destId="{86430B03-252F-7143-8A46-287A92F87BAD}" srcOrd="9" destOrd="0" presId="urn:microsoft.com/office/officeart/2005/8/layout/lProcess1"/>
    <dgm:cxn modelId="{887FC6CB-76B7-EB48-9F8F-8CBCA5127347}" type="presParOf" srcId="{B7E211C1-483A-1940-A581-5636EE2AD64F}" destId="{5A09986B-8052-3C45-B8BB-D2998FAEEFEC}" srcOrd="10" destOrd="0" presId="urn:microsoft.com/office/officeart/2005/8/layout/lProcess1"/>
    <dgm:cxn modelId="{3C6DBD8D-9419-3941-BFD0-428E1AD49C07}" type="presParOf" srcId="{BE306309-9009-4142-8280-E6C307352D5C}" destId="{FB1EA66E-40A9-2C4F-BF7D-2BEF295DB9AF}" srcOrd="1" destOrd="0" presId="urn:microsoft.com/office/officeart/2005/8/layout/lProcess1"/>
    <dgm:cxn modelId="{2FA2DD64-80E6-4740-96FF-3DFE18DD52D8}" type="presParOf" srcId="{BE306309-9009-4142-8280-E6C307352D5C}" destId="{F98AB873-5140-C949-8D33-F1556F70A072}" srcOrd="2" destOrd="0" presId="urn:microsoft.com/office/officeart/2005/8/layout/lProcess1"/>
    <dgm:cxn modelId="{AD6D65D2-AB68-D847-92B9-FA14059BD364}" type="presParOf" srcId="{F98AB873-5140-C949-8D33-F1556F70A072}" destId="{618547C2-5987-4543-BFF3-C68E3425DFA6}" srcOrd="0" destOrd="0" presId="urn:microsoft.com/office/officeart/2005/8/layout/lProcess1"/>
    <dgm:cxn modelId="{60309DCC-D831-3345-9BF3-BA386C322DF7}" type="presParOf" srcId="{F98AB873-5140-C949-8D33-F1556F70A072}" destId="{96F0FE01-23F2-794C-8270-335245EBE5B8}" srcOrd="1" destOrd="0" presId="urn:microsoft.com/office/officeart/2005/8/layout/lProcess1"/>
    <dgm:cxn modelId="{CBB72218-B65A-A34E-B2C1-B8668E2CB186}" type="presParOf" srcId="{F98AB873-5140-C949-8D33-F1556F70A072}" destId="{F7E5947C-DFA3-894A-85E2-E95A400EE10D}" srcOrd="2" destOrd="0" presId="urn:microsoft.com/office/officeart/2005/8/layout/lProcess1"/>
    <dgm:cxn modelId="{CA002FAF-C36A-A14C-B8A0-C0A5A6FA4598}" type="presParOf" srcId="{F98AB873-5140-C949-8D33-F1556F70A072}" destId="{517C628A-3C01-AD4F-B10A-39A58B8E3795}" srcOrd="3" destOrd="0" presId="urn:microsoft.com/office/officeart/2005/8/layout/lProcess1"/>
    <dgm:cxn modelId="{E8DEE375-298D-344C-BB18-15A0D6453C13}" type="presParOf" srcId="{F98AB873-5140-C949-8D33-F1556F70A072}" destId="{B7AC85A2-84F2-A541-BA04-DF31F0950B54}" srcOrd="4" destOrd="0" presId="urn:microsoft.com/office/officeart/2005/8/layout/lProcess1"/>
    <dgm:cxn modelId="{C0B348C6-816E-9D4A-AC9B-35BFC7194DC5}" type="presParOf" srcId="{F98AB873-5140-C949-8D33-F1556F70A072}" destId="{1CC568ED-7781-0448-B90F-6753DC0A108E}" srcOrd="5" destOrd="0" presId="urn:microsoft.com/office/officeart/2005/8/layout/lProcess1"/>
    <dgm:cxn modelId="{B02DD8BA-E638-E44C-8F49-D0A540ADA449}" type="presParOf" srcId="{F98AB873-5140-C949-8D33-F1556F70A072}" destId="{F04CDADA-0CA8-2440-827E-AD55C45F802C}" srcOrd="6" destOrd="0" presId="urn:microsoft.com/office/officeart/2005/8/layout/lProcess1"/>
    <dgm:cxn modelId="{58FD0E62-B8D9-B64E-94F9-68A60445D490}" type="presParOf" srcId="{F98AB873-5140-C949-8D33-F1556F70A072}" destId="{4541AA3A-7EDD-A44B-A6DE-FAE442CCAF37}" srcOrd="7" destOrd="0" presId="urn:microsoft.com/office/officeart/2005/8/layout/lProcess1"/>
    <dgm:cxn modelId="{32D9509B-FEDC-6541-97EF-9686B5F3AADA}" type="presParOf" srcId="{F98AB873-5140-C949-8D33-F1556F70A072}" destId="{BEE54038-D184-734B-AA69-F8B66455FF6A}" srcOrd="8" destOrd="0" presId="urn:microsoft.com/office/officeart/2005/8/layout/lProcess1"/>
    <dgm:cxn modelId="{D233C94E-0B6C-CB44-B417-E401D7312A8C}" type="presParOf" srcId="{F98AB873-5140-C949-8D33-F1556F70A072}" destId="{1DF8EDAD-C524-F74E-B0FA-CA8173AC2DC0}" srcOrd="9" destOrd="0" presId="urn:microsoft.com/office/officeart/2005/8/layout/lProcess1"/>
    <dgm:cxn modelId="{3F2514A9-CE5F-3F47-BA02-8601C281612B}" type="presParOf" srcId="{F98AB873-5140-C949-8D33-F1556F70A072}" destId="{2EF3D3E0-542A-9E43-B05D-FE164BDE3A3C}" srcOrd="10"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6D9BD5-49E8-1047-9B06-563902EF3344}">
      <dsp:nvSpPr>
        <dsp:cNvPr id="0" name=""/>
        <dsp:cNvSpPr/>
      </dsp:nvSpPr>
      <dsp:spPr>
        <a:xfrm>
          <a:off x="1695259" y="2579"/>
          <a:ext cx="2724149" cy="681037"/>
        </a:xfrm>
        <a:prstGeom prst="roundRect">
          <a:avLst>
            <a:gd name="adj" fmla="val 10000"/>
          </a:avLst>
        </a:prstGeom>
        <a:solidFill>
          <a:srgbClr val="789C7A"/>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latin typeface="Helvetica Neue"/>
              <a:cs typeface="Helvetica Neue"/>
            </a:rPr>
            <a:t>The natural ecosystem</a:t>
          </a:r>
          <a:endParaRPr lang="en-US" sz="2100" kern="1200" dirty="0">
            <a:latin typeface="Helvetica Neue"/>
            <a:cs typeface="Helvetica Neue"/>
          </a:endParaRPr>
        </a:p>
      </dsp:txBody>
      <dsp:txXfrm>
        <a:off x="1715206" y="22526"/>
        <a:ext cx="2684255" cy="641143"/>
      </dsp:txXfrm>
    </dsp:sp>
    <dsp:sp modelId="{EBD4D5F9-18EE-EA43-8245-17E710DBEEDD}">
      <dsp:nvSpPr>
        <dsp:cNvPr id="0" name=""/>
        <dsp:cNvSpPr/>
      </dsp:nvSpPr>
      <dsp:spPr>
        <a:xfrm rot="5400000">
          <a:off x="2997743" y="743207"/>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C89B19E-BC2C-6D40-AF8F-B40843DA3967}">
      <dsp:nvSpPr>
        <dsp:cNvPr id="0" name=""/>
        <dsp:cNvSpPr/>
      </dsp:nvSpPr>
      <dsp:spPr>
        <a:xfrm>
          <a:off x="1695259" y="921980"/>
          <a:ext cx="2724149" cy="681037"/>
        </a:xfrm>
        <a:prstGeom prst="roundRect">
          <a:avLst>
            <a:gd name="adj" fmla="val 10000"/>
          </a:avLst>
        </a:prstGeom>
        <a:solidFill>
          <a:srgbClr val="E3DDB4">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Uses few elements </a:t>
          </a:r>
        </a:p>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(mainly C, N, O and H)</a:t>
          </a:r>
          <a:endParaRPr lang="en-US" sz="1400" kern="1200" dirty="0">
            <a:solidFill>
              <a:srgbClr val="4C4C4C"/>
            </a:solidFill>
            <a:latin typeface="Helvetica Neue"/>
            <a:cs typeface="Helvetica Neue"/>
          </a:endParaRPr>
        </a:p>
      </dsp:txBody>
      <dsp:txXfrm>
        <a:off x="1715206" y="941927"/>
        <a:ext cx="2684255" cy="641143"/>
      </dsp:txXfrm>
    </dsp:sp>
    <dsp:sp modelId="{1C083774-53D1-824E-8FC7-072D6C8131F5}">
      <dsp:nvSpPr>
        <dsp:cNvPr id="0" name=""/>
        <dsp:cNvSpPr/>
      </dsp:nvSpPr>
      <dsp:spPr>
        <a:xfrm rot="5400000">
          <a:off x="2997743" y="1662608"/>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F2C60CD-ED2C-4544-8347-4D2B86AE6128}">
      <dsp:nvSpPr>
        <dsp:cNvPr id="0" name=""/>
        <dsp:cNvSpPr/>
      </dsp:nvSpPr>
      <dsp:spPr>
        <a:xfrm>
          <a:off x="1695259" y="1841380"/>
          <a:ext cx="2724149" cy="681037"/>
        </a:xfrm>
        <a:prstGeom prst="roundRect">
          <a:avLst>
            <a:gd name="adj" fmla="val 10000"/>
          </a:avLst>
        </a:prstGeom>
        <a:solidFill>
          <a:srgbClr val="E3DDB4">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Is cyclic	</a:t>
          </a:r>
          <a:endParaRPr lang="en-US" sz="1400" kern="1200" dirty="0">
            <a:solidFill>
              <a:srgbClr val="4C4C4C"/>
            </a:solidFill>
            <a:latin typeface="Helvetica Neue"/>
            <a:cs typeface="Helvetica Neue"/>
          </a:endParaRPr>
        </a:p>
      </dsp:txBody>
      <dsp:txXfrm>
        <a:off x="1715206" y="1861327"/>
        <a:ext cx="2684255" cy="641143"/>
      </dsp:txXfrm>
    </dsp:sp>
    <dsp:sp modelId="{F7061440-F9BB-D94A-846B-A2145B55959C}">
      <dsp:nvSpPr>
        <dsp:cNvPr id="0" name=""/>
        <dsp:cNvSpPr/>
      </dsp:nvSpPr>
      <dsp:spPr>
        <a:xfrm rot="5400000">
          <a:off x="2997743" y="2582009"/>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BDBC5E0-0C27-7E4E-AC0C-152627DBB984}">
      <dsp:nvSpPr>
        <dsp:cNvPr id="0" name=""/>
        <dsp:cNvSpPr/>
      </dsp:nvSpPr>
      <dsp:spPr>
        <a:xfrm>
          <a:off x="1695259" y="2760781"/>
          <a:ext cx="2724149" cy="681037"/>
        </a:xfrm>
        <a:prstGeom prst="roundRect">
          <a:avLst>
            <a:gd name="adj" fmla="val 10000"/>
          </a:avLst>
        </a:prstGeom>
        <a:solidFill>
          <a:srgbClr val="E3DDB4">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Subsystems have evolved that use “waste” as a resource</a:t>
          </a:r>
          <a:endParaRPr lang="en-US" sz="1400" kern="1200" dirty="0">
            <a:solidFill>
              <a:srgbClr val="4C4C4C"/>
            </a:solidFill>
            <a:latin typeface="Helvetica Neue"/>
            <a:cs typeface="Helvetica Neue"/>
          </a:endParaRPr>
        </a:p>
      </dsp:txBody>
      <dsp:txXfrm>
        <a:off x="1715206" y="2780728"/>
        <a:ext cx="2684255" cy="641143"/>
      </dsp:txXfrm>
    </dsp:sp>
    <dsp:sp modelId="{7C04A7C6-630D-A244-8D74-C21E8CEA6F2A}">
      <dsp:nvSpPr>
        <dsp:cNvPr id="0" name=""/>
        <dsp:cNvSpPr/>
      </dsp:nvSpPr>
      <dsp:spPr>
        <a:xfrm rot="5400000">
          <a:off x="2997743" y="3501409"/>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D39B057-D083-D847-8E74-005531E65B60}">
      <dsp:nvSpPr>
        <dsp:cNvPr id="0" name=""/>
        <dsp:cNvSpPr/>
      </dsp:nvSpPr>
      <dsp:spPr>
        <a:xfrm>
          <a:off x="1695259" y="3680182"/>
          <a:ext cx="2724149" cy="681037"/>
        </a:xfrm>
        <a:prstGeom prst="roundRect">
          <a:avLst>
            <a:gd name="adj" fmla="val 10000"/>
          </a:avLst>
        </a:prstGeom>
        <a:solidFill>
          <a:srgbClr val="E3DDB4">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Closed loop-no waste; each subsystem provides sustenance for others</a:t>
          </a:r>
          <a:endParaRPr lang="en-US" sz="1400" kern="1200" dirty="0">
            <a:solidFill>
              <a:srgbClr val="4C4C4C"/>
            </a:solidFill>
            <a:latin typeface="Helvetica Neue"/>
            <a:cs typeface="Helvetica Neue"/>
          </a:endParaRPr>
        </a:p>
      </dsp:txBody>
      <dsp:txXfrm>
        <a:off x="1715206" y="3700129"/>
        <a:ext cx="2684255" cy="641143"/>
      </dsp:txXfrm>
    </dsp:sp>
    <dsp:sp modelId="{86430B03-252F-7143-8A46-287A92F87BAD}">
      <dsp:nvSpPr>
        <dsp:cNvPr id="0" name=""/>
        <dsp:cNvSpPr/>
      </dsp:nvSpPr>
      <dsp:spPr>
        <a:xfrm rot="5400000">
          <a:off x="2997743" y="4420810"/>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A09986B-8052-3C45-B8BB-D2998FAEEFEC}">
      <dsp:nvSpPr>
        <dsp:cNvPr id="0" name=""/>
        <dsp:cNvSpPr/>
      </dsp:nvSpPr>
      <dsp:spPr>
        <a:xfrm>
          <a:off x="1695259" y="4599582"/>
          <a:ext cx="2724149" cy="681037"/>
        </a:xfrm>
        <a:prstGeom prst="roundRect">
          <a:avLst>
            <a:gd name="adj" fmla="val 10000"/>
          </a:avLst>
        </a:prstGeom>
        <a:solidFill>
          <a:srgbClr val="E3DDB4">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Indicator of well-being = equilibrium</a:t>
          </a:r>
          <a:endParaRPr lang="en-US" sz="1400" kern="1200" dirty="0">
            <a:solidFill>
              <a:srgbClr val="4C4C4C"/>
            </a:solidFill>
            <a:latin typeface="Helvetica Neue"/>
            <a:cs typeface="Helvetica Neue"/>
          </a:endParaRPr>
        </a:p>
      </dsp:txBody>
      <dsp:txXfrm>
        <a:off x="1715206" y="4619529"/>
        <a:ext cx="2684255" cy="641143"/>
      </dsp:txXfrm>
    </dsp:sp>
    <dsp:sp modelId="{618547C2-5987-4543-BFF3-C68E3425DFA6}">
      <dsp:nvSpPr>
        <dsp:cNvPr id="0" name=""/>
        <dsp:cNvSpPr/>
      </dsp:nvSpPr>
      <dsp:spPr>
        <a:xfrm>
          <a:off x="4800790" y="2579"/>
          <a:ext cx="2724149" cy="681037"/>
        </a:xfrm>
        <a:prstGeom prst="roundRect">
          <a:avLst>
            <a:gd name="adj" fmla="val 10000"/>
          </a:avLst>
        </a:prstGeom>
        <a:solidFill>
          <a:srgbClr val="4C4C4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latin typeface="Helvetica Neue"/>
              <a:cs typeface="Helvetica Neue"/>
            </a:rPr>
            <a:t>The Industrial System</a:t>
          </a:r>
          <a:endParaRPr lang="en-US" sz="2100" kern="1200" dirty="0">
            <a:latin typeface="Helvetica Neue"/>
            <a:cs typeface="Helvetica Neue"/>
          </a:endParaRPr>
        </a:p>
      </dsp:txBody>
      <dsp:txXfrm>
        <a:off x="4820737" y="22526"/>
        <a:ext cx="2684255" cy="641143"/>
      </dsp:txXfrm>
    </dsp:sp>
    <dsp:sp modelId="{96F0FE01-23F2-794C-8270-335245EBE5B8}">
      <dsp:nvSpPr>
        <dsp:cNvPr id="0" name=""/>
        <dsp:cNvSpPr/>
      </dsp:nvSpPr>
      <dsp:spPr>
        <a:xfrm rot="5400000">
          <a:off x="6103274" y="743207"/>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7E5947C-DFA3-894A-85E2-E95A400EE10D}">
      <dsp:nvSpPr>
        <dsp:cNvPr id="0" name=""/>
        <dsp:cNvSpPr/>
      </dsp:nvSpPr>
      <dsp:spPr>
        <a:xfrm>
          <a:off x="4800790" y="921980"/>
          <a:ext cx="2724149" cy="681037"/>
        </a:xfrm>
        <a:prstGeom prst="roundRect">
          <a:avLst>
            <a:gd name="adj" fmla="val 10000"/>
          </a:avLst>
        </a:prstGeom>
        <a:solidFill>
          <a:srgbClr val="999999">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Uses most of the periodic table</a:t>
          </a:r>
          <a:endParaRPr lang="en-US" sz="1400" kern="1200" dirty="0">
            <a:solidFill>
              <a:srgbClr val="4C4C4C"/>
            </a:solidFill>
            <a:latin typeface="Helvetica Neue"/>
            <a:cs typeface="Helvetica Neue"/>
          </a:endParaRPr>
        </a:p>
      </dsp:txBody>
      <dsp:txXfrm>
        <a:off x="4820737" y="941927"/>
        <a:ext cx="2684255" cy="641143"/>
      </dsp:txXfrm>
    </dsp:sp>
    <dsp:sp modelId="{517C628A-3C01-AD4F-B10A-39A58B8E3795}">
      <dsp:nvSpPr>
        <dsp:cNvPr id="0" name=""/>
        <dsp:cNvSpPr/>
      </dsp:nvSpPr>
      <dsp:spPr>
        <a:xfrm rot="5400000">
          <a:off x="6103274" y="1662608"/>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7AC85A2-84F2-A541-BA04-DF31F0950B54}">
      <dsp:nvSpPr>
        <dsp:cNvPr id="0" name=""/>
        <dsp:cNvSpPr/>
      </dsp:nvSpPr>
      <dsp:spPr>
        <a:xfrm>
          <a:off x="4800790" y="1841380"/>
          <a:ext cx="2724149" cy="681037"/>
        </a:xfrm>
        <a:prstGeom prst="roundRect">
          <a:avLst>
            <a:gd name="adj" fmla="val 10000"/>
          </a:avLst>
        </a:prstGeom>
        <a:solidFill>
          <a:srgbClr val="999999">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Is linear</a:t>
          </a:r>
          <a:endParaRPr lang="en-US" sz="1400" kern="1200" dirty="0">
            <a:solidFill>
              <a:srgbClr val="4C4C4C"/>
            </a:solidFill>
            <a:latin typeface="Helvetica Neue"/>
            <a:cs typeface="Helvetica Neue"/>
          </a:endParaRPr>
        </a:p>
      </dsp:txBody>
      <dsp:txXfrm>
        <a:off x="4820737" y="1861327"/>
        <a:ext cx="2684255" cy="641143"/>
      </dsp:txXfrm>
    </dsp:sp>
    <dsp:sp modelId="{1CC568ED-7781-0448-B90F-6753DC0A108E}">
      <dsp:nvSpPr>
        <dsp:cNvPr id="0" name=""/>
        <dsp:cNvSpPr/>
      </dsp:nvSpPr>
      <dsp:spPr>
        <a:xfrm rot="5400000">
          <a:off x="6103274" y="2582009"/>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04CDADA-0CA8-2440-827E-AD55C45F802C}">
      <dsp:nvSpPr>
        <dsp:cNvPr id="0" name=""/>
        <dsp:cNvSpPr/>
      </dsp:nvSpPr>
      <dsp:spPr>
        <a:xfrm>
          <a:off x="4800790" y="2760781"/>
          <a:ext cx="2724149" cy="681037"/>
        </a:xfrm>
        <a:prstGeom prst="roundRect">
          <a:avLst>
            <a:gd name="adj" fmla="val 10000"/>
          </a:avLst>
        </a:prstGeom>
        <a:solidFill>
          <a:srgbClr val="999999">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Lack of subsystems that use “waste” as a resource</a:t>
          </a:r>
          <a:endParaRPr lang="en-US" sz="1400" kern="1200" dirty="0">
            <a:solidFill>
              <a:srgbClr val="4C4C4C"/>
            </a:solidFill>
            <a:latin typeface="Helvetica Neue"/>
            <a:cs typeface="Helvetica Neue"/>
          </a:endParaRPr>
        </a:p>
      </dsp:txBody>
      <dsp:txXfrm>
        <a:off x="4820737" y="2780728"/>
        <a:ext cx="2684255" cy="641143"/>
      </dsp:txXfrm>
    </dsp:sp>
    <dsp:sp modelId="{4541AA3A-7EDD-A44B-A6DE-FAE442CCAF37}">
      <dsp:nvSpPr>
        <dsp:cNvPr id="0" name=""/>
        <dsp:cNvSpPr/>
      </dsp:nvSpPr>
      <dsp:spPr>
        <a:xfrm rot="5400000">
          <a:off x="6103274" y="3501409"/>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E54038-D184-734B-AA69-F8B66455FF6A}">
      <dsp:nvSpPr>
        <dsp:cNvPr id="0" name=""/>
        <dsp:cNvSpPr/>
      </dsp:nvSpPr>
      <dsp:spPr>
        <a:xfrm>
          <a:off x="4800790" y="3680182"/>
          <a:ext cx="2724149" cy="681037"/>
        </a:xfrm>
        <a:prstGeom prst="roundRect">
          <a:avLst>
            <a:gd name="adj" fmla="val 10000"/>
          </a:avLst>
        </a:prstGeom>
        <a:solidFill>
          <a:srgbClr val="999999">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Open loop; waste destructive of sources on which it depends</a:t>
          </a:r>
          <a:endParaRPr lang="en-US" sz="1400" kern="1200" dirty="0">
            <a:solidFill>
              <a:srgbClr val="4C4C4C"/>
            </a:solidFill>
            <a:latin typeface="Helvetica Neue"/>
            <a:cs typeface="Helvetica Neue"/>
          </a:endParaRPr>
        </a:p>
      </dsp:txBody>
      <dsp:txXfrm>
        <a:off x="4820737" y="3700129"/>
        <a:ext cx="2684255" cy="641143"/>
      </dsp:txXfrm>
    </dsp:sp>
    <dsp:sp modelId="{1DF8EDAD-C524-F74E-B0FA-CA8173AC2DC0}">
      <dsp:nvSpPr>
        <dsp:cNvPr id="0" name=""/>
        <dsp:cNvSpPr/>
      </dsp:nvSpPr>
      <dsp:spPr>
        <a:xfrm rot="5400000">
          <a:off x="6103274" y="4420810"/>
          <a:ext cx="119181" cy="119181"/>
        </a:xfrm>
        <a:prstGeom prst="rightArrow">
          <a:avLst>
            <a:gd name="adj1" fmla="val 667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EF3D3E0-542A-9E43-B05D-FE164BDE3A3C}">
      <dsp:nvSpPr>
        <dsp:cNvPr id="0" name=""/>
        <dsp:cNvSpPr/>
      </dsp:nvSpPr>
      <dsp:spPr>
        <a:xfrm>
          <a:off x="4800790" y="4599582"/>
          <a:ext cx="2724149" cy="681037"/>
        </a:xfrm>
        <a:prstGeom prst="roundRect">
          <a:avLst>
            <a:gd name="adj" fmla="val 10000"/>
          </a:avLst>
        </a:prstGeom>
        <a:solidFill>
          <a:srgbClr val="999999">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4C4C4C"/>
              </a:solidFill>
              <a:latin typeface="Helvetica Neue"/>
              <a:cs typeface="Helvetica Neue"/>
            </a:rPr>
            <a:t>Indicator of well-being = growth</a:t>
          </a:r>
          <a:endParaRPr lang="en-US" sz="1400" kern="1200" dirty="0">
            <a:solidFill>
              <a:srgbClr val="4C4C4C"/>
            </a:solidFill>
            <a:latin typeface="Helvetica Neue"/>
            <a:cs typeface="Helvetica Neue"/>
          </a:endParaRPr>
        </a:p>
      </dsp:txBody>
      <dsp:txXfrm>
        <a:off x="4820737" y="4619529"/>
        <a:ext cx="2684255" cy="64114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8408558-31E7-4002-818F-2C36C7D96C2E}" type="datetimeFigureOut">
              <a:rPr lang="en-US" smtClean="0"/>
              <a:pPr/>
              <a:t>8/16/12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05A8E84-AEB0-49AA-B24E-3274DD9F1C5E}" type="slidenum">
              <a:rPr lang="en-US" smtClean="0"/>
              <a:pPr/>
              <a:t>‹#›</a:t>
            </a:fld>
            <a:endParaRPr lang="en-US"/>
          </a:p>
        </p:txBody>
      </p:sp>
    </p:spTree>
    <p:extLst>
      <p:ext uri="{BB962C8B-B14F-4D97-AF65-F5344CB8AC3E}">
        <p14:creationId xmlns:p14="http://schemas.microsoft.com/office/powerpoint/2010/main" val="1855471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p:cNvSpPr>
          <p:nvPr>
            <p:ph type="sldImg"/>
          </p:nvPr>
        </p:nvSpPr>
        <p:spPr bwMode="auto">
          <a:noFill/>
          <a:ln>
            <a:solidFill>
              <a:srgbClr val="000000"/>
            </a:solidFill>
            <a:miter lim="800000"/>
            <a:headEnd/>
            <a:tailEnd/>
          </a:ln>
        </p:spPr>
      </p:sp>
      <p:sp>
        <p:nvSpPr>
          <p:cNvPr id="15363" name="Rectangle 3"/>
          <p:cNvSpPr>
            <a:spLocks noGrp="1"/>
          </p:cNvSpPr>
          <p:nvPr>
            <p:ph type="body" idx="1"/>
          </p:nvPr>
        </p:nvSpPr>
        <p:spPr bwMode="auto">
          <a:noFill/>
        </p:spPr>
        <p:txBody>
          <a:bodyPr/>
          <a:lstStyle/>
          <a:p>
            <a:endParaRPr lang="en-US" dirty="0" smtClean="0">
              <a:ea typeface="ＭＳ Ｐゴシック" pitchFamily="-106"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figures on this image are too small to read.  A high resolution version of this graphic can be downloaded from </a:t>
            </a:r>
            <a:r>
              <a:rPr lang="en-US" sz="1200" dirty="0" smtClean="0">
                <a:solidFill>
                  <a:srgbClr val="000000"/>
                </a:solidFill>
                <a:ea typeface="ＭＳ Ｐゴシック" charset="0"/>
                <a:cs typeface="Arial" charset="0"/>
                <a:sym typeface="Arial" charset="0"/>
              </a:rPr>
              <a:t>http://</a:t>
            </a:r>
            <a:r>
              <a:rPr lang="en-US" sz="1200" dirty="0" err="1" smtClean="0">
                <a:solidFill>
                  <a:srgbClr val="000000"/>
                </a:solidFill>
                <a:ea typeface="ＭＳ Ｐゴシック" charset="0"/>
                <a:cs typeface="Arial" charset="0"/>
                <a:sym typeface="Arial" charset="0"/>
              </a:rPr>
              <a:t>www.coolinfographics.com</a:t>
            </a:r>
            <a:r>
              <a:rPr lang="en-US" sz="1200" dirty="0" smtClean="0">
                <a:solidFill>
                  <a:srgbClr val="000000"/>
                </a:solidFill>
                <a:ea typeface="ＭＳ Ｐゴシック" charset="0"/>
                <a:cs typeface="Arial" charset="0"/>
                <a:sym typeface="Arial" charset="0"/>
              </a:rPr>
              <a:t>/blog/2009/4/29/how-long-will-it-</a:t>
            </a:r>
            <a:r>
              <a:rPr lang="en-US" sz="1200" dirty="0" err="1" smtClean="0">
                <a:solidFill>
                  <a:srgbClr val="000000"/>
                </a:solidFill>
                <a:ea typeface="ＭＳ Ｐゴシック" charset="0"/>
                <a:cs typeface="Arial" charset="0"/>
                <a:sym typeface="Arial" charset="0"/>
              </a:rPr>
              <a:t>last.html</a:t>
            </a:r>
            <a:endParaRPr lang="en-US" sz="1200" dirty="0" smtClean="0">
              <a:solidFill>
                <a:srgbClr val="000000"/>
              </a:solidFill>
              <a:ea typeface="ＭＳ Ｐゴシック" charset="0"/>
              <a:cs typeface="Arial" charset="0"/>
              <a:sym typeface="Arial" charset="0"/>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128"/>
                <a:cs typeface="ＭＳ Ｐゴシック" charset="-128"/>
              </a:rPr>
              <a:t>Used by permission: David Cohen/ New Scientist.</a:t>
            </a:r>
            <a:r>
              <a:rPr lang="en-US" sz="1200" kern="1200" baseline="0" dirty="0" smtClean="0">
                <a:solidFill>
                  <a:schemeClr val="tx1"/>
                </a:solidFill>
                <a:latin typeface="Arial" charset="0"/>
                <a:ea typeface="ＭＳ Ｐゴシック" charset="-128"/>
                <a:cs typeface="ＭＳ Ｐゴシック" charset="-128"/>
              </a:rPr>
              <a:t> </a:t>
            </a:r>
          </a:p>
          <a:p>
            <a:endParaRPr lang="en-US" baseline="0" dirty="0" smtClean="0"/>
          </a:p>
          <a:p>
            <a:endParaRPr lang="en-US" baseline="0" dirty="0" smtClean="0"/>
          </a:p>
          <a:p>
            <a:r>
              <a:rPr lang="en-US" baseline="0" dirty="0" smtClean="0"/>
              <a:t>This figure graphically depicts the different technological materials that are used in our global economy and their predicted number of years of consumptive use that are left (note this computation has a number of assumptions in it:   Constant rate of use, fixed reserves). </a:t>
            </a:r>
          </a:p>
          <a:p>
            <a:endParaRPr lang="en-US" baseline="0" dirty="0" smtClean="0"/>
          </a:p>
          <a:p>
            <a:r>
              <a:rPr lang="en-US" baseline="0" dirty="0" smtClean="0"/>
              <a:t>The data presented here are rather alarming because they predict that we will run out of key resources in 10 years or less. What does this mean?  At the bottom right is a graphical depicted of the proportion of the global population that is from the US.  The USA is the major consumers of global resources.  We (USA) are driving much of the depletion dynamics through our consumption patterns.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11</a:t>
            </a:fld>
            <a:endParaRPr lang="en-US"/>
          </a:p>
        </p:txBody>
      </p:sp>
    </p:spTree>
    <p:extLst>
      <p:ext uri="{BB962C8B-B14F-4D97-AF65-F5344CB8AC3E}">
        <p14:creationId xmlns:p14="http://schemas.microsoft.com/office/powerpoint/2010/main" val="1407849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4C4C4C"/>
                </a:solidFill>
                <a:latin typeface="Helvetica Neue"/>
                <a:cs typeface="Helvetica Neue"/>
              </a:rPr>
              <a:t>Adapted from M. Ashby, 2009. </a:t>
            </a:r>
            <a:r>
              <a:rPr lang="en-US" sz="1200" i="1" dirty="0" smtClean="0">
                <a:solidFill>
                  <a:srgbClr val="4C4C4C"/>
                </a:solidFill>
                <a:latin typeface="Helvetica Neue"/>
                <a:cs typeface="Helvetica Neue"/>
              </a:rPr>
              <a:t>Materials and the Environment: Eco-Informed Materials Choice. </a:t>
            </a:r>
            <a:r>
              <a:rPr lang="en-US" sz="1200" dirty="0" smtClean="0">
                <a:solidFill>
                  <a:srgbClr val="4C4C4C"/>
                </a:solidFill>
                <a:latin typeface="Helvetica Neue"/>
                <a:cs typeface="Helvetica Neue"/>
              </a:rPr>
              <a:t>Butterworth-Heinemann, New York, NY. Used with permission.</a:t>
            </a:r>
            <a:endParaRPr lang="en-US" sz="1200" i="1" dirty="0" smtClean="0">
              <a:solidFill>
                <a:srgbClr val="4C4C4C"/>
              </a:solidFill>
              <a:latin typeface="Helvetica Neue"/>
              <a:cs typeface="Helvetica Neue"/>
            </a:endParaRPr>
          </a:p>
          <a:p>
            <a:pPr defTabSz="931774">
              <a:defRPr/>
            </a:pPr>
            <a:endParaRPr lang="en-US" dirty="0" smtClean="0"/>
          </a:p>
          <a:p>
            <a:pPr defTabSz="931774">
              <a:defRPr/>
            </a:pPr>
            <a:endParaRPr lang="en-US" dirty="0" smtClean="0"/>
          </a:p>
          <a:p>
            <a:pPr defTabSz="931774">
              <a:defRPr/>
            </a:pPr>
            <a:r>
              <a:rPr lang="en-US" dirty="0" smtClean="0"/>
              <a:t>Since</a:t>
            </a:r>
            <a:r>
              <a:rPr lang="en-US" baseline="0" dirty="0" smtClean="0"/>
              <a:t> most materials are made of natural resources extracted from the Earth, it is important to understand the availability of the natural supply. The term “reserve” is often used, but often misunderstood. Reserve (R) is defined as that part of a known mineral deposit that can be extracted legally and economically at the time it is determined. Often, it is understood that the reserve means the total amount of a mineral available, but the reserve is actually determined by economic and legal factors. The reserve varies with economic, legal, and technological constraints. For example, sophisticated technology can enlarge the reserve, whereas more stringent environmental legislation can shrink it (assuming that the extraction process causes environmental degradation, which is often the case for the industrial era methods).  The resource base or the resource is the actual total of the mineral on earth (which can be relatively unknown). </a:t>
            </a:r>
          </a:p>
          <a:p>
            <a:pPr defTabSz="931774">
              <a:defRPr/>
            </a:pPr>
            <a:endParaRPr lang="en-US" baseline="0" dirty="0" smtClean="0"/>
          </a:p>
          <a:p>
            <a:pPr defTabSz="931774">
              <a:defRPr/>
            </a:pPr>
            <a:r>
              <a:rPr lang="en-US" dirty="0" smtClean="0"/>
              <a:t>In this figure,</a:t>
            </a:r>
            <a:r>
              <a:rPr lang="en-US" baseline="0" dirty="0" smtClean="0"/>
              <a:t> the relationship between reserves and resource base is made clear.</a:t>
            </a:r>
          </a:p>
          <a:p>
            <a:pPr defTabSz="931774">
              <a:defRPr/>
            </a:pPr>
            <a:endParaRPr lang="en-US" baseline="0" dirty="0" smtClean="0"/>
          </a:p>
          <a:p>
            <a:pPr defTabSz="931774">
              <a:defRPr/>
            </a:pPr>
            <a:r>
              <a:rPr lang="en-US" baseline="0" dirty="0" smtClean="0"/>
              <a:t>One question might be, “Why don’t we simply count on always having more than we need?”  (That is, that there is more ____ (fill in the blank)  out there in the earth somewhere, we just need to find it.)</a:t>
            </a:r>
          </a:p>
          <a:p>
            <a:pPr defTabSz="931774">
              <a:defRPr/>
            </a:pPr>
            <a:endParaRPr lang="en-US" baseline="0" dirty="0" smtClean="0"/>
          </a:p>
          <a:p>
            <a:pPr marL="0" marR="0" indent="0" algn="l" defTabSz="931774"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 1.6,</a:t>
            </a:r>
            <a:r>
              <a:rPr lang="en-US" b="1" baseline="0" dirty="0" smtClean="0">
                <a:latin typeface="Calibri" charset="0"/>
                <a:ea typeface="ＭＳ Ｐゴシック" charset="0"/>
                <a:cs typeface="ＭＳ Ｐゴシック" charset="0"/>
              </a:rPr>
              <a:t> 3.2, 5.2, 6.1</a:t>
            </a:r>
            <a:endParaRPr lang="en-US" dirty="0"/>
          </a:p>
          <a:p>
            <a:pPr defTabSz="931774">
              <a:defRPr/>
            </a:pPr>
            <a:endParaRPr lang="en-US" dirty="0" smtClean="0"/>
          </a:p>
        </p:txBody>
      </p:sp>
      <p:sp>
        <p:nvSpPr>
          <p:cNvPr id="4" name="Slide Number Placeholder 3"/>
          <p:cNvSpPr>
            <a:spLocks noGrp="1"/>
          </p:cNvSpPr>
          <p:nvPr>
            <p:ph type="sldNum" sz="quarter" idx="10"/>
          </p:nvPr>
        </p:nvSpPr>
        <p:spPr/>
        <p:txBody>
          <a:bodyPr/>
          <a:lstStyle/>
          <a:p>
            <a:fld id="{205A8E84-AEB0-49AA-B24E-3274DD9F1C5E}" type="slidenum">
              <a:rPr lang="en-US" smtClean="0"/>
              <a:pPr/>
              <a:t>12</a:t>
            </a:fld>
            <a:endParaRPr lang="en-US"/>
          </a:p>
        </p:txBody>
      </p:sp>
    </p:spTree>
    <p:extLst>
      <p:ext uri="{BB962C8B-B14F-4D97-AF65-F5344CB8AC3E}">
        <p14:creationId xmlns:p14="http://schemas.microsoft.com/office/powerpoint/2010/main" val="1484852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13</a:t>
            </a:fld>
            <a:endParaRPr lang="en-US"/>
          </a:p>
        </p:txBody>
      </p:sp>
    </p:spTree>
    <p:extLst>
      <p:ext uri="{BB962C8B-B14F-4D97-AF65-F5344CB8AC3E}">
        <p14:creationId xmlns:p14="http://schemas.microsoft.com/office/powerpoint/2010/main" val="3968899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provides an</a:t>
            </a:r>
            <a:r>
              <a:rPr lang="en-US" baseline="0" dirty="0" smtClean="0"/>
              <a:t> overview of the different assessment approaches.  The two main branches are LCA and Risk assessment. </a:t>
            </a:r>
          </a:p>
          <a:p>
            <a:endParaRPr lang="en-US" baseline="0" dirty="0" smtClean="0"/>
          </a:p>
          <a:p>
            <a:r>
              <a:rPr lang="en-US" baseline="0" dirty="0" smtClean="0"/>
              <a:t>The strategies that one would take after implementing the two different approaches are different.  For example, in Risk, you would attempt to minimize risk.  Within LCA, you may attempt to decrease the impact.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a:t>
            </a: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14</a:t>
            </a:fld>
            <a:endParaRPr lang="en-US"/>
          </a:p>
        </p:txBody>
      </p:sp>
    </p:spTree>
    <p:extLst>
      <p:ext uri="{BB962C8B-B14F-4D97-AF65-F5344CB8AC3E}">
        <p14:creationId xmlns:p14="http://schemas.microsoft.com/office/powerpoint/2010/main" val="289484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latin typeface="Calibri" charset="0"/>
                <a:ea typeface="ＭＳ Ｐゴシック" charset="0"/>
                <a:cs typeface="ＭＳ Ｐゴシック" charset="0"/>
              </a:rPr>
              <a:t>Using</a:t>
            </a:r>
            <a:r>
              <a:rPr lang="en-US" b="0" baseline="0" dirty="0" smtClean="0">
                <a:latin typeface="Calibri" charset="0"/>
                <a:ea typeface="ＭＳ Ｐゴシック" charset="0"/>
                <a:cs typeface="ＭＳ Ｐゴシック" charset="0"/>
              </a:rPr>
              <a:t> the criterion of “inherently benign” means using materials and processes that are not hazardous in the first place, such as using hot water as a cleaning agent, rather than a petroleum solvent. What this does is make the “Hazard” term in the risk equation, much smaller.  So the risk is inherently less for inherently benign materials and processes.</a:t>
            </a:r>
            <a:endParaRPr lang="en-US" b="0" dirty="0" smtClean="0">
              <a:latin typeface="Calibri" charset="0"/>
              <a:ea typeface="ＭＳ Ｐゴシック" charset="0"/>
              <a:cs typeface="ＭＳ Ｐゴシック"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latin typeface="Calibri" charset="0"/>
              <a:ea typeface="ＭＳ Ｐゴシック" charset="0"/>
              <a:cs typeface="ＭＳ Ｐゴシック"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a:t>
            </a:r>
            <a:r>
              <a:rPr lang="en-US" b="1" baseline="0" dirty="0" smtClean="0">
                <a:latin typeface="Calibri" charset="0"/>
                <a:ea typeface="ＭＳ Ｐゴシック" charset="0"/>
                <a:cs typeface="ＭＳ Ｐゴシック" charset="0"/>
              </a:rPr>
              <a:t> 2.6</a:t>
            </a:r>
            <a:endParaRPr lang="en-US"/>
          </a:p>
        </p:txBody>
      </p:sp>
      <p:sp>
        <p:nvSpPr>
          <p:cNvPr id="4" name="Slide Number Placeholder 3"/>
          <p:cNvSpPr>
            <a:spLocks noGrp="1"/>
          </p:cNvSpPr>
          <p:nvPr>
            <p:ph type="sldNum" sz="quarter" idx="10"/>
          </p:nvPr>
        </p:nvSpPr>
        <p:spPr/>
        <p:txBody>
          <a:bodyPr/>
          <a:lstStyle/>
          <a:p>
            <a:fld id="{205A8E84-AEB0-49AA-B24E-3274DD9F1C5E}" type="slidenum">
              <a:rPr lang="en-US" smtClean="0"/>
              <a:pPr/>
              <a:t>15</a:t>
            </a:fld>
            <a:endParaRPr lang="en-US"/>
          </a:p>
        </p:txBody>
      </p:sp>
    </p:spTree>
    <p:extLst>
      <p:ext uri="{BB962C8B-B14F-4D97-AF65-F5344CB8AC3E}">
        <p14:creationId xmlns:p14="http://schemas.microsoft.com/office/powerpoint/2010/main" val="2446246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introduces the concept of a Life Cycle Assessment. It is basically</a:t>
            </a:r>
            <a:r>
              <a:rPr lang="en-US" baseline="0" dirty="0" smtClean="0"/>
              <a:t> an accounting methodology that enables one to consider the potential impact of a product or service.  It takes into account the entire life cycle behavior. </a:t>
            </a:r>
          </a:p>
          <a:p>
            <a:endParaRPr lang="en-US" baseline="0" dirty="0" smtClean="0"/>
          </a:p>
          <a:p>
            <a:r>
              <a:rPr lang="en-US" baseline="0" dirty="0" smtClean="0"/>
              <a:t>The output of an LCA is an indicator.  A commonly used indicator is something called “Ecoindicator-99” which is one that has a particular set of computations associated with it.  Because this practice is emergent, these indicators are being upgraded all the time, along with the database the informs the indicator. </a:t>
            </a:r>
          </a:p>
          <a:p>
            <a:endParaRPr lang="en-US" baseline="0" dirty="0" smtClean="0"/>
          </a:p>
          <a:p>
            <a:r>
              <a:rPr lang="en-US" baseline="0" dirty="0" smtClean="0"/>
              <a:t>In theory, the </a:t>
            </a:r>
            <a:r>
              <a:rPr lang="en-US" baseline="0" dirty="0" err="1" smtClean="0"/>
              <a:t>ecoindicator</a:t>
            </a:r>
            <a:r>
              <a:rPr lang="en-US" baseline="0" dirty="0" smtClean="0"/>
              <a:t> can be used to compare different design options. </a:t>
            </a:r>
          </a:p>
          <a:p>
            <a:endParaRPr lang="en-US" baseline="0" dirty="0" smtClean="0"/>
          </a:p>
          <a:p>
            <a:r>
              <a:rPr lang="en-US" baseline="0" dirty="0" smtClean="0"/>
              <a:t>The next slide provides more information.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 5.2,</a:t>
            </a:r>
            <a:r>
              <a:rPr lang="en-US" b="1" baseline="0" dirty="0" smtClean="0">
                <a:latin typeface="Calibri" charset="0"/>
                <a:ea typeface="ＭＳ Ｐゴシック" charset="0"/>
                <a:cs typeface="ＭＳ Ｐゴシック" charset="0"/>
              </a:rPr>
              <a:t> 6.1</a:t>
            </a: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16</a:t>
            </a:fld>
            <a:endParaRPr lang="en-US"/>
          </a:p>
        </p:txBody>
      </p:sp>
    </p:spTree>
    <p:extLst>
      <p:ext uri="{BB962C8B-B14F-4D97-AF65-F5344CB8AC3E}">
        <p14:creationId xmlns:p14="http://schemas.microsoft.com/office/powerpoint/2010/main" val="2391668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indicates the concept</a:t>
            </a:r>
            <a:r>
              <a:rPr lang="en-US" baseline="0" dirty="0" smtClean="0"/>
              <a:t> of LCA that lead to an </a:t>
            </a:r>
            <a:r>
              <a:rPr lang="en-US" baseline="0" dirty="0" err="1" smtClean="0"/>
              <a:t>ecoindicator</a:t>
            </a:r>
            <a:r>
              <a:rPr lang="en-US" baseline="0" dirty="0" smtClean="0"/>
              <a:t>.  The graphic is a reminder of the closed thermodynamic system of our earth and the fact that the economy functions inside of society which functions inside of a single environment. </a:t>
            </a:r>
          </a:p>
          <a:p>
            <a:endParaRPr lang="en-US" baseline="0" dirty="0" smtClean="0"/>
          </a:p>
          <a:p>
            <a:r>
              <a:rPr lang="en-US" baseline="0" dirty="0" smtClean="0"/>
              <a:t>The depiction on the left is a stylized version of the life cycle, embedded within the economic circle.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 1.8, 5.2, 6.1</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17</a:t>
            </a:fld>
            <a:endParaRPr lang="en-US"/>
          </a:p>
        </p:txBody>
      </p:sp>
    </p:spTree>
    <p:extLst>
      <p:ext uri="{BB962C8B-B14F-4D97-AF65-F5344CB8AC3E}">
        <p14:creationId xmlns:p14="http://schemas.microsoft.com/office/powerpoint/2010/main" val="1035604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indicates the four criteria in The Natural Step (TNS) methodology. This organization uses these four systemic criteria (SC1-4) to assess whether or not something is sustainable.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 1.8, 5.2, 6.1</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18</a:t>
            </a:fld>
            <a:endParaRPr lang="en-US"/>
          </a:p>
        </p:txBody>
      </p:sp>
    </p:spTree>
    <p:extLst>
      <p:ext uri="{BB962C8B-B14F-4D97-AF65-F5344CB8AC3E}">
        <p14:creationId xmlns:p14="http://schemas.microsoft.com/office/powerpoint/2010/main" val="2776872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represents an</a:t>
            </a:r>
            <a:r>
              <a:rPr lang="en-US" baseline="0" dirty="0" smtClean="0"/>
              <a:t> approach called “Streamlined LCA”.  The Natural Step uses a framework to complete a streamlined LCA where they use a series of questions with YES/NO answers within each of their four systemic criteria to determine the rating for each of the 4 x 5 cells. </a:t>
            </a:r>
          </a:p>
          <a:p>
            <a:endParaRPr lang="en-US" baseline="0" dirty="0" smtClean="0"/>
          </a:p>
          <a:p>
            <a:r>
              <a:rPr lang="en-US" baseline="0" dirty="0" smtClean="0"/>
              <a:t>The next step in the TNS methodology is to design out the bad dimensions of the good or service. </a:t>
            </a:r>
          </a:p>
          <a:p>
            <a:endParaRPr lang="en-US" baseline="0" dirty="0" smtClean="0"/>
          </a:p>
          <a:p>
            <a:r>
              <a:rPr lang="en-US" baseline="0" dirty="0" smtClean="0"/>
              <a:t>This method works well for incremental designs and can also foster innovations.  This method could also begin to reveal hidden assumptions within the product or service design cycle. </a:t>
            </a:r>
          </a:p>
          <a:p>
            <a:endParaRPr lang="en-US" baseline="0" dirty="0" smtClean="0"/>
          </a:p>
          <a:p>
            <a:r>
              <a:rPr lang="en-US" baseline="0" dirty="0" smtClean="0"/>
              <a:t>For more information on this method, see http://</a:t>
            </a:r>
            <a:r>
              <a:rPr lang="en-US" baseline="0" dirty="0" err="1" smtClean="0"/>
              <a:t>www.forumforthefuture.org</a:t>
            </a:r>
            <a:r>
              <a:rPr lang="en-US" baseline="0" dirty="0" smtClean="0"/>
              <a:t>/project/natural-step-</a:t>
            </a:r>
            <a:r>
              <a:rPr lang="en-US" baseline="0" dirty="0" err="1" smtClean="0"/>
              <a:t>tns</a:t>
            </a:r>
            <a:r>
              <a:rPr lang="en-US" baseline="0" dirty="0" smtClean="0"/>
              <a:t>/more/</a:t>
            </a:r>
            <a:r>
              <a:rPr lang="en-US" baseline="0" dirty="0" err="1" smtClean="0"/>
              <a:t>tns</a:t>
            </a:r>
            <a:r>
              <a:rPr lang="en-US" baseline="0" dirty="0" smtClean="0"/>
              <a:t>-framework</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 1.8, 5.2,  6.1</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19</a:t>
            </a:fld>
            <a:endParaRPr lang="en-US"/>
          </a:p>
        </p:txBody>
      </p:sp>
    </p:spTree>
    <p:extLst>
      <p:ext uri="{BB962C8B-B14F-4D97-AF65-F5344CB8AC3E}">
        <p14:creationId xmlns:p14="http://schemas.microsoft.com/office/powerpoint/2010/main" val="1035604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method, a tool can be used to compute the impact of producing a certain economic volume of a good from within a particular industry sector.  This tool yields immediate yet approximate results. </a:t>
            </a:r>
          </a:p>
          <a:p>
            <a:endParaRPr lang="en-US" baseline="0" dirty="0" smtClean="0"/>
          </a:p>
          <a:p>
            <a:r>
              <a:rPr lang="en-US" baseline="0" dirty="0" smtClean="0"/>
              <a:t>Note that it is based on the aggregated data for the inputs to the particular “product” that you are making.  In this example, $1M of leather goods are produced and require the 7 inputs from the different industrial sectors that are shown. </a:t>
            </a:r>
          </a:p>
          <a:p>
            <a:endParaRPr lang="en-US" baseline="0" dirty="0" smtClean="0"/>
          </a:p>
          <a:p>
            <a:r>
              <a:rPr lang="en-US" baseline="0" dirty="0" smtClean="0"/>
              <a:t>The disadvantage of using this method is that it only represents the aggregated industry sector and thus cannot account for variations within the process of producing the product.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1.4, 1.5, 1.8, 5.2, 6.1</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20</a:t>
            </a:fld>
            <a:endParaRPr lang="en-US"/>
          </a:p>
        </p:txBody>
      </p:sp>
    </p:spTree>
    <p:extLst>
      <p:ext uri="{BB962C8B-B14F-4D97-AF65-F5344CB8AC3E}">
        <p14:creationId xmlns:p14="http://schemas.microsoft.com/office/powerpoint/2010/main" val="3112874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This </a:t>
            </a:r>
            <a:r>
              <a:rPr lang="en-US" dirty="0">
                <a:latin typeface="Calibri" charset="0"/>
                <a:ea typeface="ＭＳ Ｐゴシック" charset="0"/>
                <a:cs typeface="ＭＳ Ｐゴシック" charset="0"/>
              </a:rPr>
              <a:t>image depicts the earth as a (conceptual) system with a system boundary.  In effect, the earth is a closed thermodynamic system. This means it can exchange energy with its surroundings but not enough mass to affect its thermodynamic state. Some may say, </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what about satellites that we launch into outer space?</a:t>
            </a:r>
            <a:r>
              <a:rPr lang="ja-JP" altLang="en-US" dirty="0">
                <a:latin typeface="Calibri" charset="0"/>
                <a:ea typeface="ＭＳ Ｐゴシック" charset="0"/>
                <a:cs typeface="ＭＳ Ｐゴシック" charset="0"/>
              </a:rPr>
              <a:t>”</a:t>
            </a:r>
            <a:r>
              <a:rPr lang="en-US" altLang="ja-JP" dirty="0">
                <a:latin typeface="Calibri" charset="0"/>
                <a:ea typeface="ＭＳ Ｐゴシック" charset="0"/>
                <a:cs typeface="ＭＳ Ｐゴシック" charset="0"/>
              </a:rPr>
              <a:t>  True, that is removing mass from the earth, but this is not enough mass to change the thermodynamic state (temperature, pressure or volume) of the earth itself.</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The consequence of the earth being essentially a closed system is that all that is needed for life must be produced on earth from the things that are already on earth (i.e., from the mass that is already here) and all the is produced in the form of waste must either be absorbed on earth or accumulated on earth.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b="1" dirty="0">
                <a:latin typeface="Calibri" charset="0"/>
                <a:ea typeface="ＭＳ Ｐゴシック" charset="0"/>
                <a:cs typeface="ＭＳ Ｐゴシック" charset="0"/>
              </a:rPr>
              <a:t>Activity: </a:t>
            </a:r>
          </a:p>
          <a:p>
            <a:pPr eaLnBrk="1" hangingPunct="1">
              <a:spcBef>
                <a:spcPct val="0"/>
              </a:spcBef>
            </a:pPr>
            <a:r>
              <a:rPr lang="en-US" dirty="0">
                <a:latin typeface="Calibri" charset="0"/>
                <a:ea typeface="ＭＳ Ｐゴシック" charset="0"/>
                <a:cs typeface="ＭＳ Ｐゴシック" charset="0"/>
              </a:rPr>
              <a:t>From this activity, it</a:t>
            </a:r>
            <a:r>
              <a:rPr lang="en-US" baseline="0" dirty="0">
                <a:latin typeface="Calibri" charset="0"/>
                <a:ea typeface="ＭＳ Ｐゴシック" charset="0"/>
                <a:cs typeface="ＭＳ Ｐゴシック" charset="0"/>
              </a:rPr>
              <a:t> is likely that people will understand that a closed system has a fixed amount of material available within the system. Additionally, if anything is created from within the system (e.g., carbon is bured to produce CO2)  the products occur within the system.  The reaction products do not “go away.”   There may be a debate about whether or not we have complete knowledge of all the resources that are on earth. </a:t>
            </a:r>
          </a:p>
          <a:p>
            <a:pPr eaLnBrk="1" hangingPunct="1">
              <a:spcBef>
                <a:spcPct val="0"/>
              </a:spcBef>
            </a:pPr>
            <a:endParaRPr lang="en-US" baseline="0" dirty="0" smtClean="0">
              <a:latin typeface="Calibri" charset="0"/>
              <a:ea typeface="ＭＳ Ｐゴシック" charset="0"/>
              <a:cs typeface="ＭＳ Ｐゴシック" charset="0"/>
            </a:endParaRPr>
          </a:p>
          <a:p>
            <a:pPr defTabSz="931774" eaLnBrk="0" fontAlgn="base" hangingPunct="0">
              <a:spcBef>
                <a:spcPct val="30000"/>
              </a:spcBef>
              <a:spcAft>
                <a:spcPct val="0"/>
              </a:spcAft>
              <a:defRPr/>
            </a:pPr>
            <a:r>
              <a:rPr lang="en-US" b="1" dirty="0" smtClean="0">
                <a:latin typeface="Calibri" charset="0"/>
                <a:ea typeface="ＭＳ Ｐゴシック" charset="0"/>
                <a:cs typeface="ＭＳ Ｐゴシック" charset="0"/>
              </a:rPr>
              <a:t>Targeted Learning Objectives: 1.3</a:t>
            </a:r>
            <a:endParaRPr lang="en-US" dirty="0">
              <a:solidFill>
                <a:srgbClr val="000000"/>
              </a:solidFill>
              <a:latin typeface="Helvetica" charset="0"/>
              <a:ea typeface="ＭＳ Ｐゴシック" charset="0"/>
              <a:cs typeface="Helvetica" charset="0"/>
              <a:sym typeface="Helvetica" charset="0"/>
            </a:endParaRPr>
          </a:p>
          <a:p>
            <a:pPr eaLnBrk="1" hangingPunct="1">
              <a:spcBef>
                <a:spcPct val="0"/>
              </a:spcBef>
            </a:pPr>
            <a:endParaRPr lang="en-US" dirty="0">
              <a:solidFill>
                <a:srgbClr val="000000"/>
              </a:solidFill>
              <a:latin typeface="Helvetica" charset="0"/>
              <a:ea typeface="ＭＳ Ｐゴシック" charset="0"/>
              <a:cs typeface="ＭＳ Ｐゴシック"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2400" baseline="-25000">
                <a:solidFill>
                  <a:schemeClr val="tx1"/>
                </a:solidFill>
                <a:latin typeface="Arial" charset="0"/>
                <a:ea typeface="ＭＳ Ｐゴシック" charset="0"/>
                <a:cs typeface="ＭＳ Ｐゴシック" charset="0"/>
              </a:defRPr>
            </a:lvl1pPr>
            <a:lvl2pPr marL="757066" indent="-291179" algn="r" eaLnBrk="0" hangingPunct="0">
              <a:defRPr sz="2400" baseline="-25000">
                <a:solidFill>
                  <a:schemeClr val="tx1"/>
                </a:solidFill>
                <a:latin typeface="Arial" charset="0"/>
                <a:ea typeface="ＭＳ Ｐゴシック" charset="0"/>
              </a:defRPr>
            </a:lvl2pPr>
            <a:lvl3pPr marL="1164717" indent="-232943" algn="r" eaLnBrk="0" hangingPunct="0">
              <a:defRPr sz="2400" baseline="-25000">
                <a:solidFill>
                  <a:schemeClr val="tx1"/>
                </a:solidFill>
                <a:latin typeface="Arial" charset="0"/>
                <a:ea typeface="ＭＳ Ｐゴシック" charset="0"/>
              </a:defRPr>
            </a:lvl3pPr>
            <a:lvl4pPr marL="1630604" indent="-232943" algn="r" eaLnBrk="0" hangingPunct="0">
              <a:defRPr sz="2400" baseline="-25000">
                <a:solidFill>
                  <a:schemeClr val="tx1"/>
                </a:solidFill>
                <a:latin typeface="Arial" charset="0"/>
                <a:ea typeface="ＭＳ Ｐゴシック" charset="0"/>
              </a:defRPr>
            </a:lvl4pPr>
            <a:lvl5pPr marL="2096491" indent="-232943" algn="r" eaLnBrk="0" hangingPunct="0">
              <a:defRPr sz="2400" baseline="-25000">
                <a:solidFill>
                  <a:schemeClr val="tx1"/>
                </a:solidFill>
                <a:latin typeface="Arial" charset="0"/>
                <a:ea typeface="ＭＳ Ｐゴシック" charset="0"/>
              </a:defRPr>
            </a:lvl5pPr>
            <a:lvl6pPr marL="2562377" indent="-232943" algn="r" eaLnBrk="0" fontAlgn="base" hangingPunct="0">
              <a:spcBef>
                <a:spcPct val="0"/>
              </a:spcBef>
              <a:spcAft>
                <a:spcPct val="0"/>
              </a:spcAft>
              <a:defRPr sz="2400" baseline="-25000">
                <a:solidFill>
                  <a:schemeClr val="tx1"/>
                </a:solidFill>
                <a:latin typeface="Arial" charset="0"/>
                <a:ea typeface="ＭＳ Ｐゴシック" charset="0"/>
              </a:defRPr>
            </a:lvl6pPr>
            <a:lvl7pPr marL="3028264" indent="-232943" algn="r" eaLnBrk="0" fontAlgn="base" hangingPunct="0">
              <a:spcBef>
                <a:spcPct val="0"/>
              </a:spcBef>
              <a:spcAft>
                <a:spcPct val="0"/>
              </a:spcAft>
              <a:defRPr sz="2400" baseline="-25000">
                <a:solidFill>
                  <a:schemeClr val="tx1"/>
                </a:solidFill>
                <a:latin typeface="Arial" charset="0"/>
                <a:ea typeface="ＭＳ Ｐゴシック" charset="0"/>
              </a:defRPr>
            </a:lvl7pPr>
            <a:lvl8pPr marL="3494151" indent="-232943" algn="r" eaLnBrk="0" fontAlgn="base" hangingPunct="0">
              <a:spcBef>
                <a:spcPct val="0"/>
              </a:spcBef>
              <a:spcAft>
                <a:spcPct val="0"/>
              </a:spcAft>
              <a:defRPr sz="2400" baseline="-25000">
                <a:solidFill>
                  <a:schemeClr val="tx1"/>
                </a:solidFill>
                <a:latin typeface="Arial" charset="0"/>
                <a:ea typeface="ＭＳ Ｐゴシック" charset="0"/>
              </a:defRPr>
            </a:lvl8pPr>
            <a:lvl9pPr marL="3960038" indent="-232943"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fld id="{15D9D8FF-FD30-284C-B90D-4A084AFCCDA1}" type="slidenum">
              <a:rPr lang="en-US" sz="1200" baseline="0"/>
              <a:pPr eaLnBrk="1" hangingPunct="1"/>
              <a:t>3</a:t>
            </a:fld>
            <a:endParaRPr lang="en-US" sz="1200" baseline="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21</a:t>
            </a:fld>
            <a:endParaRPr lang="en-US"/>
          </a:p>
        </p:txBody>
      </p:sp>
    </p:spTree>
    <p:extLst>
      <p:ext uri="{BB962C8B-B14F-4D97-AF65-F5344CB8AC3E}">
        <p14:creationId xmlns:p14="http://schemas.microsoft.com/office/powerpoint/2010/main" val="3968899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graphic provides a visual overview of two categories</a:t>
            </a:r>
            <a:r>
              <a:rPr lang="en-US" baseline="0" dirty="0"/>
              <a:t> of strategies. This depiction comes from Aristotle’s causality (material, technical, formal, and final causes).  The categories on the left represent strategies in the domain of the physical—things and processes. Using this strategy, one might conceptually design a process or product, assess the life cycle behavior and then make targeted design changes to lower the negative impacts within the life cycle. </a:t>
            </a:r>
          </a:p>
          <a:p>
            <a:endParaRPr lang="en-US" baseline="0" dirty="0"/>
          </a:p>
          <a:p>
            <a:r>
              <a:rPr lang="en-US" baseline="0" dirty="0"/>
              <a:t>The strategis on the right represent interventions in the relational demain. That is, they begin to question relationships between the design and the actual goals, they question the relationship between the designers’ underlying assumptions, beliefs and paradigms and the actual intent that they are trying to serve. This domain is largely social and in the humans system and results in designs that change the way we relate to was Is designed.  In the strategies on the right, the approach may first be to expand the system boundaries to consider things outside the current “product’ that is being designed. The goals of the design are examined along with the embedded assumptions about the form. Then, design principles that promote inherently “good” are followed. </a:t>
            </a:r>
          </a:p>
          <a:p>
            <a:endParaRPr lang="en-US" baseline="0" dirty="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Objectives:1.7,</a:t>
            </a:r>
            <a:r>
              <a:rPr lang="en-US" b="1" baseline="0" dirty="0" smtClean="0">
                <a:latin typeface="Calibri" charset="0"/>
                <a:ea typeface="ＭＳ Ｐゴシック" charset="0"/>
                <a:cs typeface="ＭＳ Ｐゴシック" charset="0"/>
              </a:rPr>
              <a:t> 1.8, 2.1, 2.7</a:t>
            </a: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22</a:t>
            </a:fld>
            <a:endParaRPr lang="en-US"/>
          </a:p>
        </p:txBody>
      </p:sp>
    </p:spTree>
    <p:extLst>
      <p:ext uri="{BB962C8B-B14F-4D97-AF65-F5344CB8AC3E}">
        <p14:creationId xmlns:p14="http://schemas.microsoft.com/office/powerpoint/2010/main" val="3343511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dirty="0">
                <a:ea typeface="ＭＳ Ｐゴシック" charset="0"/>
                <a:cs typeface="ＭＳ Ｐゴシック" charset="0"/>
              </a:rPr>
              <a:t>Herman Daly developed specific guidelines around the sustainability of environmental integrity.</a:t>
            </a:r>
          </a:p>
          <a:p>
            <a:endParaRPr lang="en-US" sz="1000" dirty="0">
              <a:ea typeface="ＭＳ Ｐゴシック" charset="0"/>
              <a:cs typeface="ＭＳ Ｐゴシック" charset="0"/>
            </a:endParaRPr>
          </a:p>
          <a:p>
            <a:r>
              <a:rPr lang="en-US" sz="1000" dirty="0">
                <a:ea typeface="ＭＳ Ｐゴシック" charset="0"/>
                <a:cs typeface="ＭＳ Ｐゴシック" charset="0"/>
              </a:rPr>
              <a:t>These are expressed in these three equations. </a:t>
            </a:r>
            <a:endParaRPr lang="en-US" sz="1000" dirty="0" smtClean="0">
              <a:ea typeface="ＭＳ Ｐゴシック" charset="0"/>
              <a:cs typeface="ＭＳ Ｐゴシック" charset="0"/>
            </a:endParaRPr>
          </a:p>
          <a:p>
            <a:endParaRPr lang="en-US" sz="1000" dirty="0" smtClean="0">
              <a:ea typeface="ＭＳ Ｐゴシック" charset="0"/>
              <a:cs typeface="ＭＳ Ｐゴシック" charset="0"/>
            </a:endParaRPr>
          </a:p>
          <a:p>
            <a:r>
              <a:rPr lang="en-US" sz="1000" dirty="0" smtClean="0">
                <a:ea typeface="ＭＳ Ｐゴシック" charset="0"/>
                <a:cs typeface="ＭＳ Ｐゴシック" charset="0"/>
              </a:rPr>
              <a:t>A good question</a:t>
            </a:r>
            <a:r>
              <a:rPr lang="en-US" sz="1000" baseline="0" dirty="0" smtClean="0">
                <a:ea typeface="ＭＳ Ｐゴシック" charset="0"/>
                <a:cs typeface="ＭＳ Ｐゴシック" charset="0"/>
              </a:rPr>
              <a:t> in response to the graphic is:  What are the embedded assumptions in these rules ?  (One is that it is a closed thermodynamic system and therefore the amount available is fixed. This is a true assumption, thermodynamically speaking and according to the best understanding of science. )</a:t>
            </a:r>
          </a:p>
          <a:p>
            <a:endParaRPr lang="en-US" sz="1000" baseline="0" dirty="0" smtClean="0">
              <a:ea typeface="ＭＳ Ｐゴシック" charset="0"/>
              <a:cs typeface="ＭＳ Ｐゴシック"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latin typeface="Calibri" charset="0"/>
                <a:ea typeface="ＭＳ Ｐゴシック" charset="0"/>
                <a:cs typeface="ＭＳ Ｐゴシック" charset="0"/>
              </a:rPr>
              <a:t>Targeted Learning Objectives:1.7,</a:t>
            </a:r>
            <a:r>
              <a:rPr lang="en-US" sz="1000" b="1" baseline="0" dirty="0" smtClean="0">
                <a:latin typeface="Calibri" charset="0"/>
                <a:ea typeface="ＭＳ Ｐゴシック" charset="0"/>
                <a:cs typeface="ＭＳ Ｐゴシック" charset="0"/>
              </a:rPr>
              <a:t> 1.8, 2.1, 2.7</a:t>
            </a:r>
            <a:endParaRPr lang="en-US" sz="1000" dirty="0"/>
          </a:p>
          <a:p>
            <a:endParaRPr lang="en-US" sz="1000" dirty="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illustrates</a:t>
            </a:r>
            <a:r>
              <a:rPr lang="en-US" baseline="0" dirty="0" smtClean="0"/>
              <a:t> the conservation approaches: Reduce, reuse and recycle.  As shown graphically, Reducing early in the life cycle is more powerful in terms of the systemic impact than reusing.  Reusing is more powerful than recycling.  Recycling, while necessary, does little to change the system of waste.  </a:t>
            </a:r>
          </a:p>
          <a:p>
            <a:endParaRPr lang="en-US" baseline="0" dirty="0" smtClean="0"/>
          </a:p>
          <a:p>
            <a:r>
              <a:rPr lang="en-US" baseline="0" dirty="0" smtClean="0"/>
              <a:t>Changing the system or cycle of waste requires a redesign of the system. </a:t>
            </a:r>
          </a:p>
          <a:p>
            <a:endParaRPr lang="en-US" baseline="0" dirty="0" smtClean="0"/>
          </a:p>
          <a:p>
            <a:r>
              <a:rPr lang="en-US" baseline="0" dirty="0" smtClean="0"/>
              <a:t>The next slides address the idea of redesigning a material system.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Objectives:1.7,</a:t>
            </a:r>
            <a:r>
              <a:rPr lang="en-US" b="1" baseline="0" dirty="0" smtClean="0">
                <a:latin typeface="Calibri" charset="0"/>
                <a:ea typeface="ＭＳ Ｐゴシック" charset="0"/>
                <a:cs typeface="ＭＳ Ｐゴシック" charset="0"/>
              </a:rPr>
              <a:t> 1.8, 2.1, 2.7</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24</a:t>
            </a:fld>
            <a:endParaRPr lang="en-US"/>
          </a:p>
        </p:txBody>
      </p:sp>
    </p:spTree>
    <p:extLst>
      <p:ext uri="{BB962C8B-B14F-4D97-AF65-F5344CB8AC3E}">
        <p14:creationId xmlns:p14="http://schemas.microsoft.com/office/powerpoint/2010/main" val="230177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depicts</a:t>
            </a:r>
            <a:r>
              <a:rPr lang="en-US" baseline="0" dirty="0" smtClean="0"/>
              <a:t> different approaches to sustainable design. Oftentimes the design space is confined to the product lifetime.  By expanding the design space to consider longer-term consequences and the social system, there is a chance for greater impact and innovation. </a:t>
            </a:r>
          </a:p>
          <a:p>
            <a:endParaRPr lang="en-US" baseline="0" dirty="0" smtClean="0"/>
          </a:p>
          <a:p>
            <a:r>
              <a:rPr lang="en-US" baseline="0" dirty="0" smtClean="0"/>
              <a:t>Project example: Redesign a way for people to have access to “refreshing, non-alcoholic drinks” in a way that is more sustainable than what is currently being done. </a:t>
            </a:r>
          </a:p>
          <a:p>
            <a:endParaRPr lang="en-US" baseline="0" dirty="0" smtClean="0"/>
          </a:p>
          <a:p>
            <a:r>
              <a:rPr lang="en-US" baseline="0" dirty="0" smtClean="0"/>
              <a:t>Product lifetime: redesign the container to be lighter weight so that it would use less energy in shipping</a:t>
            </a:r>
          </a:p>
          <a:p>
            <a:r>
              <a:rPr lang="en-US" baseline="0" dirty="0" smtClean="0"/>
              <a:t>Industrial system: Create a local bottle, reuse systems where beverages are made locally.</a:t>
            </a:r>
          </a:p>
          <a:p>
            <a:r>
              <a:rPr lang="en-US" baseline="0" dirty="0" smtClean="0"/>
              <a:t>Social system: Change the practice of obtaining beverages to draw on ingredients and dispense at point of use with user-supplied containers.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Objectives:1.7,</a:t>
            </a:r>
            <a:r>
              <a:rPr lang="en-US" b="1" baseline="0" dirty="0" smtClean="0">
                <a:latin typeface="Calibri" charset="0"/>
                <a:ea typeface="ＭＳ Ｐゴシック" charset="0"/>
                <a:cs typeface="ＭＳ Ｐゴシック" charset="0"/>
              </a:rPr>
              <a:t> 1.8, 2.1, 2.7</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25</a:t>
            </a:fld>
            <a:endParaRPr lang="en-US"/>
          </a:p>
        </p:txBody>
      </p:sp>
    </p:spTree>
    <p:extLst>
      <p:ext uri="{BB962C8B-B14F-4D97-AF65-F5344CB8AC3E}">
        <p14:creationId xmlns:p14="http://schemas.microsoft.com/office/powerpoint/2010/main" val="42525085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show</a:t>
            </a:r>
            <a:r>
              <a:rPr lang="en-US" baseline="0" dirty="0" smtClean="0"/>
              <a:t> the idea of moving the system boundaries to encompass larger systems, creating a larger set of design </a:t>
            </a:r>
            <a:r>
              <a:rPr lang="en-US" baseline="0" dirty="0" err="1" smtClean="0"/>
              <a:t>opportunitities</a:t>
            </a:r>
            <a:r>
              <a:rPr lang="en-US" baseline="0" dirty="0" smtClean="0"/>
              <a:t>.</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Objectives:1.7,</a:t>
            </a:r>
            <a:r>
              <a:rPr lang="en-US" b="1" baseline="0" dirty="0" smtClean="0">
                <a:latin typeface="Calibri" charset="0"/>
                <a:ea typeface="ＭＳ Ｐゴシック" charset="0"/>
                <a:cs typeface="ＭＳ Ｐゴシック" charset="0"/>
              </a:rPr>
              <a:t> 1.8, 2.1, 2.7</a:t>
            </a:r>
            <a:endParaRPr lang="en-US" dirty="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26</a:t>
            </a:fld>
            <a:endParaRPr lang="en-US"/>
          </a:p>
        </p:txBody>
      </p:sp>
    </p:spTree>
    <p:extLst>
      <p:ext uri="{BB962C8B-B14F-4D97-AF65-F5344CB8AC3E}">
        <p14:creationId xmlns:p14="http://schemas.microsoft.com/office/powerpoint/2010/main" val="5175160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charset="0"/>
                <a:ea typeface="ＭＳ Ｐゴシック" charset="0"/>
                <a:cs typeface="ＭＳ Ｐゴシック" charset="0"/>
              </a:rPr>
              <a:t>The equation shown on this slide was developed by P. </a:t>
            </a:r>
            <a:r>
              <a:rPr lang="en-US" dirty="0" err="1" smtClean="0">
                <a:latin typeface="Calibri" charset="0"/>
                <a:ea typeface="ＭＳ Ｐゴシック" charset="0"/>
                <a:cs typeface="ＭＳ Ｐゴシック" charset="0"/>
              </a:rPr>
              <a:t>Erhlich</a:t>
            </a:r>
            <a:r>
              <a:rPr lang="en-US" dirty="0" smtClean="0">
                <a:latin typeface="Calibri" charset="0"/>
                <a:ea typeface="ＭＳ Ｐゴシック" charset="0"/>
                <a:cs typeface="ＭＳ Ｐゴシック" charset="0"/>
              </a:rPr>
              <a:t> and J. </a:t>
            </a:r>
            <a:r>
              <a:rPr lang="en-US" dirty="0" err="1" smtClean="0">
                <a:latin typeface="Calibri" charset="0"/>
                <a:ea typeface="ＭＳ Ｐゴシック" charset="0"/>
                <a:cs typeface="ＭＳ Ｐゴシック" charset="0"/>
              </a:rPr>
              <a:t>Holdren</a:t>
            </a:r>
            <a:r>
              <a:rPr lang="en-US" dirty="0" smtClean="0">
                <a:latin typeface="Calibri" charset="0"/>
                <a:ea typeface="ＭＳ Ｐゴシック" charset="0"/>
                <a:cs typeface="ＭＳ Ｐゴシック" charset="0"/>
              </a:rPr>
              <a:t> (Impact of population growth, Science, 171, 1971, pp. 1212–1217.).  It represents a quantification of the environmental impact (I) of a population (P) combined with the affluence of the population (A) and the technology used by the population (T).  This equation is called the IPAT equation. </a:t>
            </a:r>
          </a:p>
          <a:p>
            <a:endParaRPr lang="en-US" dirty="0" smtClean="0">
              <a:latin typeface="Calibri" charset="0"/>
              <a:ea typeface="ＭＳ Ｐゴシック" charset="0"/>
              <a:cs typeface="ＭＳ Ｐゴシック" charset="0"/>
            </a:endParaRPr>
          </a:p>
          <a:p>
            <a:r>
              <a:rPr lang="en-US" dirty="0" smtClean="0">
                <a:latin typeface="Calibri" charset="0"/>
                <a:ea typeface="ＭＳ Ｐゴシック" charset="0"/>
                <a:cs typeface="ＭＳ Ｐゴシック" charset="0"/>
              </a:rPr>
              <a:t>A simplified way of strategizing to reduce the impact would be to manipulate the terms on the right hand side of the equation.  However, in some cases, there are serious ethical considerations in doing this.  Consider: How would you reduce the impact?  What are strategies? </a:t>
            </a:r>
          </a:p>
          <a:p>
            <a:endParaRPr lang="en-US" dirty="0" smtClean="0">
              <a:latin typeface="Calibri" charset="0"/>
              <a:ea typeface="ＭＳ Ｐゴシック" charset="0"/>
              <a:cs typeface="ＭＳ Ｐゴシック" charset="0"/>
            </a:endParaRPr>
          </a:p>
          <a:p>
            <a:r>
              <a:rPr lang="en-US" dirty="0" smtClean="0">
                <a:latin typeface="Calibri" charset="0"/>
                <a:ea typeface="ＭＳ Ｐゴシック" charset="0"/>
                <a:cs typeface="ＭＳ Ｐゴシック" charset="0"/>
              </a:rPr>
              <a:t>The next slide expands the individual terms in the equation and thus expands the domain of design innovation so that the impact can be lowered. </a:t>
            </a:r>
          </a:p>
          <a:p>
            <a:pPr eaLnBrk="1" hangingPunct="1">
              <a:spcBef>
                <a:spcPct val="0"/>
              </a:spcBef>
            </a:pPr>
            <a:endParaRPr lang="en-US" altLang="ja-JP" dirty="0" smtClean="0">
              <a:latin typeface="Calibri" charset="0"/>
            </a:endParaRPr>
          </a:p>
          <a:p>
            <a:pPr eaLnBrk="1" hangingPunct="1">
              <a:spcBef>
                <a:spcPct val="0"/>
              </a:spcBef>
            </a:pPr>
            <a:endParaRPr lang="en-US" b="1" dirty="0" smtClean="0">
              <a:latin typeface="Times New Roman"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Objectives:1.7,</a:t>
            </a:r>
            <a:r>
              <a:rPr lang="en-US" b="1" baseline="0" dirty="0" smtClean="0">
                <a:latin typeface="Calibri" charset="0"/>
                <a:ea typeface="ＭＳ Ｐゴシック" charset="0"/>
                <a:cs typeface="ＭＳ Ｐゴシック" charset="0"/>
              </a:rPr>
              <a:t> 1.8, 2.1, 2.7</a:t>
            </a:r>
            <a:endParaRPr lang="en-US" dirty="0"/>
          </a:p>
          <a:p>
            <a:pPr eaLnBrk="1" hangingPunct="1">
              <a:spcBef>
                <a:spcPct val="0"/>
              </a:spcBef>
            </a:pPr>
            <a:endParaRPr lang="en-US" b="1" dirty="0">
              <a:latin typeface="Times New Roman" charset="0"/>
            </a:endParaRPr>
          </a:p>
        </p:txBody>
      </p:sp>
      <p:sp>
        <p:nvSpPr>
          <p:cNvPr id="4" name="Slide Number Placeholder 3"/>
          <p:cNvSpPr>
            <a:spLocks noGrp="1"/>
          </p:cNvSpPr>
          <p:nvPr>
            <p:ph type="sldNum" sz="quarter" idx="10"/>
          </p:nvPr>
        </p:nvSpPr>
        <p:spPr/>
        <p:txBody>
          <a:bodyPr/>
          <a:lstStyle/>
          <a:p>
            <a:pPr>
              <a:defRPr/>
            </a:pPr>
            <a:fld id="{E68FEC66-8423-3943-91CB-8F372C66C1C3}" type="slidenum">
              <a:rPr lang="en-US" smtClean="0"/>
              <a:pPr>
                <a:defRPr/>
              </a:pPr>
              <a:t>27</a:t>
            </a:fld>
            <a:endParaRPr lang="en-US" dirty="0"/>
          </a:p>
        </p:txBody>
      </p:sp>
    </p:spTree>
    <p:extLst>
      <p:ext uri="{BB962C8B-B14F-4D97-AF65-F5344CB8AC3E}">
        <p14:creationId xmlns:p14="http://schemas.microsoft.com/office/powerpoint/2010/main" val="1245897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charset="0"/>
                <a:ea typeface="ＭＳ Ｐゴシック" charset="0"/>
                <a:cs typeface="ＭＳ Ｐゴシック" charset="0"/>
              </a:rPr>
              <a:t>This slide shows that thee are several relationships outside of the IPAT equation that influence the terms of the IPAT equation.  </a:t>
            </a:r>
          </a:p>
          <a:p>
            <a:r>
              <a:rPr lang="en-US" dirty="0" smtClean="0">
                <a:latin typeface="Calibri" charset="0"/>
                <a:ea typeface="ＭＳ Ｐゴシック" charset="0"/>
                <a:cs typeface="ＭＳ Ｐゴシック" charset="0"/>
              </a:rPr>
              <a:t>For example, birth rate is one of the factors in the population term. International data indicate that birth rate is inversely correlated to measures of gender equity: the less equity for the treatment of women within a culture, the higher the birthrate. One can use data from </a:t>
            </a:r>
            <a:r>
              <a:rPr lang="en-US" dirty="0" err="1" smtClean="0">
                <a:latin typeface="Calibri" charset="0"/>
                <a:ea typeface="ＭＳ Ｐゴシック" charset="0"/>
                <a:cs typeface="ＭＳ Ｐゴシック" charset="0"/>
              </a:rPr>
              <a:t>NationMaster.com</a:t>
            </a:r>
            <a:r>
              <a:rPr lang="en-US" dirty="0" smtClean="0">
                <a:latin typeface="Calibri" charset="0"/>
                <a:ea typeface="ＭＳ Ｐゴシック" charset="0"/>
                <a:cs typeface="ＭＳ Ｐゴシック" charset="0"/>
              </a:rPr>
              <a:t> (http://</a:t>
            </a:r>
            <a:r>
              <a:rPr lang="en-US" dirty="0" err="1" smtClean="0">
                <a:latin typeface="Calibri" charset="0"/>
                <a:ea typeface="ＭＳ Ｐゴシック" charset="0"/>
                <a:cs typeface="ＭＳ Ｐゴシック" charset="0"/>
              </a:rPr>
              <a:t>www.nationmaster.com</a:t>
            </a:r>
            <a:r>
              <a:rPr lang="en-US" dirty="0" smtClean="0">
                <a:latin typeface="Calibri" charset="0"/>
                <a:ea typeface="ＭＳ Ｐゴシック" charset="0"/>
                <a:cs typeface="ＭＳ Ｐゴシック" charset="0"/>
              </a:rPr>
              <a:t>/</a:t>
            </a:r>
            <a:r>
              <a:rPr lang="en-US" dirty="0" err="1" smtClean="0">
                <a:latin typeface="Calibri" charset="0"/>
                <a:ea typeface="ＭＳ Ｐゴシック" charset="0"/>
                <a:cs typeface="ＭＳ Ｐゴシック" charset="0"/>
              </a:rPr>
              <a:t>index.php</a:t>
            </a:r>
            <a:r>
              <a:rPr lang="en-US" dirty="0" smtClean="0">
                <a:latin typeface="Calibri" charset="0"/>
                <a:ea typeface="ＭＳ Ｐゴシック" charset="0"/>
                <a:cs typeface="ＭＳ Ｐゴシック" charset="0"/>
              </a:rPr>
              <a:t>), which is a repository of world statistics. </a:t>
            </a:r>
          </a:p>
          <a:p>
            <a:endParaRPr lang="en-US" dirty="0" smtClean="0">
              <a:latin typeface="Calibri" charset="0"/>
              <a:ea typeface="ＭＳ Ｐゴシック" charset="0"/>
              <a:cs typeface="ＭＳ Ｐゴシック" charset="0"/>
            </a:endParaRPr>
          </a:p>
          <a:p>
            <a:r>
              <a:rPr lang="en-US" dirty="0" smtClean="0">
                <a:latin typeface="Calibri" charset="0"/>
                <a:ea typeface="ＭＳ Ｐゴシック" charset="0"/>
                <a:cs typeface="ＭＳ Ｐゴシック" charset="0"/>
              </a:rPr>
              <a:t>Gains in efficiency of a particular process are mathematically bound by the laws of thermodynamics.  That is, you can’t get a process that is more than 100% energy efficient, so the “impact per technology term” (third term on right) has limits within a particular technology.  However, things like “gender equity”, “literacy”, “art”, “ethics”, ”spirituality”, are not mathematically limited by thermodynamics. These areas of intervention do not necessarily require new investments of energy or materials, but do require an attention to the human influences of the system behavior. A designer who expands their domain of design to include these can a larger array of intervention strategies, some that can be high leverage and low embedded energy (or other) cost. </a:t>
            </a:r>
          </a:p>
          <a:p>
            <a:r>
              <a:rPr lang="en-US" dirty="0" smtClean="0">
                <a:latin typeface="Calibri" charset="0"/>
                <a:ea typeface="ＭＳ Ｐゴシック" charset="0"/>
                <a:cs typeface="ＭＳ Ｐゴシック" charset="0"/>
              </a:rPr>
              <a:t>This type of design strategy requires an unusual </a:t>
            </a:r>
            <a:r>
              <a:rPr lang="en-US" dirty="0" err="1" smtClean="0">
                <a:latin typeface="Calibri" charset="0"/>
                <a:ea typeface="ＭＳ Ｐゴシック" charset="0"/>
                <a:cs typeface="ＭＳ Ｐゴシック" charset="0"/>
              </a:rPr>
              <a:t>interdisciplinarity</a:t>
            </a:r>
            <a:r>
              <a:rPr lang="en-US" dirty="0" smtClean="0">
                <a:latin typeface="Calibri" charset="0"/>
                <a:ea typeface="ＭＳ Ｐゴシック" charset="0"/>
                <a:cs typeface="ＭＳ Ｐゴシック" charset="0"/>
              </a:rPr>
              <a:t>.  To expand the design boundaries into the human domain, one would need to work with those who bring knowledge of these areas, such as political scientists, philosophers, psychologists, artists.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Objectives:1.7,</a:t>
            </a:r>
            <a:r>
              <a:rPr lang="en-US" b="1" baseline="0" dirty="0" smtClean="0">
                <a:latin typeface="Calibri" charset="0"/>
                <a:ea typeface="ＭＳ Ｐゴシック" charset="0"/>
                <a:cs typeface="ＭＳ Ｐゴシック" charset="0"/>
              </a:rPr>
              <a:t> 1.8, 2.1, 2.7, 6.1</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E68FEC66-8423-3943-91CB-8F372C66C1C3}" type="slidenum">
              <a:rPr lang="en-US" smtClean="0"/>
              <a:pPr>
                <a:defRPr/>
              </a:pPr>
              <a:t>28</a:t>
            </a:fld>
            <a:endParaRPr lang="en-US" dirty="0"/>
          </a:p>
        </p:txBody>
      </p:sp>
    </p:spTree>
    <p:extLst>
      <p:ext uri="{BB962C8B-B14F-4D97-AF65-F5344CB8AC3E}">
        <p14:creationId xmlns:p14="http://schemas.microsoft.com/office/powerpoint/2010/main" val="15718137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a:t>
            </a:r>
            <a:r>
              <a:rPr lang="en-US" baseline="0" dirty="0" smtClean="0"/>
              <a:t> contrasts the behavior of the natural ecosystem with that of the industrial system. </a:t>
            </a:r>
          </a:p>
          <a:p>
            <a:endParaRPr lang="en-US" sz="1200" dirty="0" smtClean="0">
              <a:solidFill>
                <a:srgbClr val="4C4C4C"/>
              </a:solidFill>
              <a:latin typeface="Helvetica Neue"/>
              <a:cs typeface="Helvetica Neue"/>
            </a:endParaRPr>
          </a:p>
          <a:p>
            <a:r>
              <a:rPr lang="en-US" sz="1200" dirty="0" smtClean="0">
                <a:solidFill>
                  <a:srgbClr val="4C4C4C"/>
                </a:solidFill>
                <a:latin typeface="Helvetica Neue"/>
                <a:cs typeface="Helvetica Neue"/>
              </a:rPr>
              <a:t>Adapted from M. Ashby, 2009. </a:t>
            </a:r>
            <a:r>
              <a:rPr lang="en-US" sz="1200" i="1" dirty="0" smtClean="0">
                <a:solidFill>
                  <a:srgbClr val="4C4C4C"/>
                </a:solidFill>
                <a:latin typeface="Helvetica Neue"/>
                <a:cs typeface="Helvetica Neue"/>
              </a:rPr>
              <a:t>Materials and the Environment: Eco-Informed Materials Choice. </a:t>
            </a:r>
            <a:r>
              <a:rPr lang="en-US" sz="1200" dirty="0" smtClean="0">
                <a:solidFill>
                  <a:srgbClr val="4C4C4C"/>
                </a:solidFill>
                <a:latin typeface="Helvetica Neue"/>
                <a:cs typeface="Helvetica Neue"/>
              </a:rPr>
              <a:t>Butterworth-Heinemann, New York, NY. Used with permission.</a:t>
            </a:r>
            <a:endParaRPr lang="en-US" sz="1200" i="1" dirty="0" smtClean="0">
              <a:solidFill>
                <a:srgbClr val="4C4C4C"/>
              </a:solidFill>
              <a:latin typeface="Helvetica Neue"/>
              <a:cs typeface="Helvetica Neue"/>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1.2, 2.4, 2.5</a:t>
            </a:r>
            <a:endParaRPr lang="en-US" dirty="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29</a:t>
            </a:fld>
            <a:endParaRPr lang="en-US"/>
          </a:p>
        </p:txBody>
      </p:sp>
    </p:spTree>
    <p:extLst>
      <p:ext uri="{BB962C8B-B14F-4D97-AF65-F5344CB8AC3E}">
        <p14:creationId xmlns:p14="http://schemas.microsoft.com/office/powerpoint/2010/main" val="9204244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Graphic</a:t>
            </a:r>
            <a:r>
              <a:rPr lang="en-US" baseline="0" dirty="0" smtClean="0"/>
              <a:t> Source: http://</a:t>
            </a:r>
            <a:r>
              <a:rPr lang="en-US" baseline="0" dirty="0" err="1" smtClean="0"/>
              <a:t>www.facingthefuture.org</a:t>
            </a:r>
            <a:r>
              <a:rPr lang="en-US" baseline="0" dirty="0" smtClean="0"/>
              <a:t>/Curriculum/Graphics/</a:t>
            </a:r>
            <a:r>
              <a:rPr lang="en-US" baseline="0" dirty="0" err="1" smtClean="0"/>
              <a:t>tabid</a:t>
            </a:r>
            <a:r>
              <a:rPr lang="en-US" baseline="0" dirty="0" smtClean="0"/>
              <a:t>/189/</a:t>
            </a:r>
            <a:r>
              <a:rPr lang="en-US" baseline="0" dirty="0" err="1" smtClean="0"/>
              <a:t>Default.aspx</a:t>
            </a:r>
            <a:endParaRPr lang="en-US" baseline="0" dirty="0" smtClean="0"/>
          </a:p>
          <a:p>
            <a:endParaRPr lang="en-US" dirty="0" smtClean="0"/>
          </a:p>
          <a:p>
            <a:r>
              <a:rPr lang="en-US" dirty="0" smtClean="0"/>
              <a:t>The Genuine</a:t>
            </a:r>
            <a:r>
              <a:rPr lang="en-US" baseline="0" dirty="0" smtClean="0"/>
              <a:t> Progress Indicator (GPI) was developed and is maintained by a non-profit group called Redefining Progress. It much more complicated to calculate the GPI because it tries to consider negative effects of crime, natural disasters, pollution, habitat destruction, etc. </a:t>
            </a:r>
          </a:p>
          <a:p>
            <a:endParaRPr lang="en-US" baseline="0" dirty="0" smtClean="0"/>
          </a:p>
          <a:p>
            <a:r>
              <a:rPr lang="en-US" baseline="0" dirty="0" smtClean="0"/>
              <a:t>The GDP indicates the flow of financial goods.  It is a quantitative measure of flow but does not measure anything about the quality of that flow. For example, the clean up of natural disasters require expenditures and so add to the GDP. To increase the GDP, one could imagine that lot of natural disaster would be “good”. As you can see, this kind of measurement of a quantity without an indication of the quality creates a false idea that “more is better.”   The Genuine Progress Indicator attempts to factor in the quality aspect.</a:t>
            </a:r>
          </a:p>
          <a:p>
            <a:endParaRPr lang="en-US" baseline="0" dirty="0" smtClean="0"/>
          </a:p>
          <a:p>
            <a:r>
              <a:rPr lang="en-US" baseline="0" dirty="0" smtClean="0"/>
              <a:t>The group argues that even though GDP has increased, overall progress has remained steady. </a:t>
            </a:r>
          </a:p>
          <a:p>
            <a:endParaRPr lang="en-US" baseline="0" dirty="0" smtClean="0"/>
          </a:p>
          <a:p>
            <a:r>
              <a:rPr lang="en-US" baseline="0" dirty="0" smtClean="0"/>
              <a:t>What does this mean? </a:t>
            </a:r>
          </a:p>
          <a:p>
            <a:endParaRPr lang="en-US" baseline="0" dirty="0" smtClean="0"/>
          </a:p>
          <a:p>
            <a:r>
              <a:rPr lang="en-US" baseline="0" dirty="0" smtClean="0"/>
              <a:t>It seems that we are still increasing monetary wealth in certain countries, but the increase in GDP does not necessarily translate into better living conditions for the general population.  In order to increase the GDP, as was already shown previously, it is necessary to “produce” something. While the production can be that of services, it largely still of material goods, which requires a high input of raw materials. </a:t>
            </a:r>
          </a:p>
          <a:p>
            <a:endParaRPr lang="en-US" baseline="0" dirty="0" smtClean="0"/>
          </a:p>
          <a:p>
            <a:r>
              <a:rPr lang="en-US" baseline="0" dirty="0" smtClean="0"/>
              <a:t>Is it possible to achieve high human development but decrease our overall consumption of material goods? </a:t>
            </a:r>
          </a:p>
          <a:p>
            <a:endParaRPr lang="en-US" baseline="0" dirty="0" smtClean="0"/>
          </a:p>
          <a:p>
            <a:r>
              <a:rPr lang="en-US" sz="1200" kern="1200" dirty="0" smtClean="0">
                <a:solidFill>
                  <a:schemeClr val="tx1"/>
                </a:solidFill>
                <a:latin typeface="+mn-lt"/>
                <a:ea typeface="+mn-ea"/>
                <a:cs typeface="+mn-cs"/>
              </a:rPr>
              <a:t>Lawn, P. A. (2003). A theoretical foundation to support the Index of Sustainable Economic Welfare (ISEW), Genuine Progress Indicator (GPI), and other related indexes. </a:t>
            </a:r>
            <a:r>
              <a:rPr lang="en-US" sz="1200" i="1" kern="1200" dirty="0" smtClean="0">
                <a:solidFill>
                  <a:schemeClr val="tx1"/>
                </a:solidFill>
                <a:latin typeface="+mn-lt"/>
                <a:ea typeface="+mn-ea"/>
                <a:cs typeface="+mn-cs"/>
              </a:rPr>
              <a:t>Ecological Economics</a:t>
            </a:r>
            <a:r>
              <a:rPr lang="en-US" sz="1200" i="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44</a:t>
            </a:r>
            <a:r>
              <a:rPr lang="en-US" sz="1200" i="0" kern="1200" dirty="0" smtClean="0">
                <a:solidFill>
                  <a:schemeClr val="tx1"/>
                </a:solidFill>
                <a:latin typeface="+mn-lt"/>
                <a:ea typeface="+mn-ea"/>
                <a:cs typeface="+mn-cs"/>
              </a:rPr>
              <a:t>(1), 105–118. doi:10.1016/S0921-8009(02)00258-6</a:t>
            </a:r>
          </a:p>
          <a:p>
            <a:endParaRPr lang="en-US" sz="120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a:t>
            </a:r>
            <a:r>
              <a:rPr lang="en-US" b="1" baseline="0" dirty="0" smtClean="0">
                <a:latin typeface="Calibri" charset="0"/>
                <a:ea typeface="ＭＳ Ｐゴシック" charset="0"/>
                <a:cs typeface="ＭＳ Ｐゴシック" charset="0"/>
              </a:rPr>
              <a:t> 4.2</a:t>
            </a:r>
            <a:endParaRPr lang="en-US" dirty="0"/>
          </a:p>
          <a:p>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30</a:t>
            </a:fld>
            <a:endParaRPr lang="en-US"/>
          </a:p>
        </p:txBody>
      </p:sp>
    </p:spTree>
    <p:extLst>
      <p:ext uri="{BB962C8B-B14F-4D97-AF65-F5344CB8AC3E}">
        <p14:creationId xmlns:p14="http://schemas.microsoft.com/office/powerpoint/2010/main" val="2614207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Grp="1" noRot="1" noChangeAspect="1" noChangeArrowheads="1"/>
          </p:cNvSpPr>
          <p:nvPr>
            <p:ph type="sldImg"/>
          </p:nvPr>
        </p:nvSpPr>
        <p:spPr>
          <a:solidFill>
            <a:srgbClr val="FFFFFF"/>
          </a:solidFill>
          <a:ln/>
        </p:spPr>
      </p:sp>
      <p:sp>
        <p:nvSpPr>
          <p:cNvPr id="48130"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dirty="0">
                <a:ea typeface="ＭＳ Ｐゴシック" charset="0"/>
                <a:cs typeface="Helvetica" charset="0"/>
                <a:sym typeface="Helvetica" charset="0"/>
              </a:rPr>
              <a:t>1.5 </a:t>
            </a:r>
            <a:r>
              <a:rPr lang="en-US" sz="1000" dirty="0">
                <a:ea typeface="ＭＳ Ｐゴシック" charset="0"/>
                <a:cs typeface="Arial" charset="0"/>
              </a:rPr>
              <a:t>Remember that economies (</a:t>
            </a:r>
            <a:r>
              <a:rPr lang="ja-JP" altLang="en-US" sz="1000" dirty="0">
                <a:ea typeface="ＭＳ Ｐゴシック" charset="0"/>
                <a:cs typeface="Arial" charset="0"/>
              </a:rPr>
              <a:t>“</a:t>
            </a:r>
            <a:r>
              <a:rPr lang="en-US" altLang="ja-JP" sz="1000" dirty="0">
                <a:ea typeface="ＭＳ Ｐゴシック" charset="0"/>
                <a:cs typeface="Arial" charset="0"/>
              </a:rPr>
              <a:t>the trade of goods and services</a:t>
            </a:r>
            <a:r>
              <a:rPr lang="ja-JP" altLang="en-US" sz="1000" dirty="0">
                <a:ea typeface="ＭＳ Ｐゴシック" charset="0"/>
                <a:cs typeface="Arial" charset="0"/>
              </a:rPr>
              <a:t>”</a:t>
            </a:r>
            <a:r>
              <a:rPr lang="en-US" altLang="ja-JP" sz="1000" dirty="0">
                <a:ea typeface="ＭＳ Ｐゴシック" charset="0"/>
                <a:cs typeface="Arial" charset="0"/>
              </a:rPr>
              <a:t>) are wholly-owned subsidiaries of societies, both of which require a healthy environment to thrive;</a:t>
            </a:r>
          </a:p>
          <a:p>
            <a:pPr eaLnBrk="1" hangingPunct="1"/>
            <a:endParaRPr lang="en-US" sz="1000" dirty="0">
              <a:ea typeface="ＭＳ Ｐゴシック" charset="0"/>
              <a:cs typeface="Helvetica" charset="0"/>
              <a:sym typeface="Helvetica" charset="0"/>
            </a:endParaRPr>
          </a:p>
          <a:p>
            <a:pPr eaLnBrk="1" hangingPunct="1"/>
            <a:endParaRPr lang="en-US" sz="1000" dirty="0">
              <a:ea typeface="ＭＳ Ｐゴシック" charset="0"/>
              <a:cs typeface="Helvetica" charset="0"/>
              <a:sym typeface="Helvetica" charset="0"/>
            </a:endParaRPr>
          </a:p>
          <a:p>
            <a:pPr eaLnBrk="1" hangingPunct="1"/>
            <a:r>
              <a:rPr lang="en-US" sz="1000" dirty="0">
                <a:ea typeface="ＭＳ Ｐゴシック" charset="0"/>
                <a:cs typeface="Helvetica" charset="0"/>
                <a:sym typeface="Helvetica" charset="0"/>
              </a:rPr>
              <a:t>The important part here is that in a closed thermodynamic system, there is no exchange of mass with the surroundings.  We can exchange energy with the surroundings, as we do, but all the mass that is used or that is toxic essentially comes from or stays within our closed thermodynamic systems.  </a:t>
            </a:r>
          </a:p>
          <a:p>
            <a:pPr eaLnBrk="1" hangingPunct="1"/>
            <a:endParaRPr lang="en-US" sz="1000" dirty="0">
              <a:ea typeface="ＭＳ Ｐゴシック" charset="0"/>
              <a:cs typeface="Helvetica" charset="0"/>
              <a:sym typeface="Helvetica" charset="0"/>
            </a:endParaRPr>
          </a:p>
          <a:p>
            <a:pPr eaLnBrk="1" hangingPunct="1"/>
            <a:r>
              <a:rPr lang="en-US" sz="1000" dirty="0">
                <a:ea typeface="ＭＳ Ｐゴシック" charset="0"/>
                <a:cs typeface="Helvetica" charset="0"/>
                <a:sym typeface="Helvetica" charset="0"/>
              </a:rPr>
              <a:t>This </a:t>
            </a:r>
            <a:r>
              <a:rPr lang="en-US" sz="1000" dirty="0" smtClean="0">
                <a:ea typeface="ＭＳ Ｐゴシック" charset="0"/>
                <a:cs typeface="Helvetica" charset="0"/>
                <a:sym typeface="Helvetica" charset="0"/>
              </a:rPr>
              <a:t>fact has </a:t>
            </a:r>
            <a:r>
              <a:rPr lang="en-US" sz="1000" dirty="0">
                <a:ea typeface="ＭＳ Ｐゴシック" charset="0"/>
                <a:cs typeface="Helvetica" charset="0"/>
                <a:sym typeface="Helvetica" charset="0"/>
              </a:rPr>
              <a:t>many design </a:t>
            </a:r>
            <a:r>
              <a:rPr lang="en-US" sz="1000" dirty="0" smtClean="0">
                <a:ea typeface="ＭＳ Ｐゴシック" charset="0"/>
                <a:cs typeface="Helvetica" charset="0"/>
                <a:sym typeface="Helvetica" charset="0"/>
              </a:rPr>
              <a:t>implications.</a:t>
            </a:r>
          </a:p>
          <a:p>
            <a:pPr eaLnBrk="1" hangingPunct="1"/>
            <a:endParaRPr lang="en-US" sz="1000" dirty="0" smtClean="0">
              <a:ea typeface="ＭＳ Ｐゴシック" charset="0"/>
              <a:cs typeface="Helvetica" charset="0"/>
              <a:sym typeface="Helvetica"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latin typeface="Calibri" charset="0"/>
                <a:ea typeface="ＭＳ Ｐゴシック" charset="0"/>
                <a:cs typeface="ＭＳ Ｐゴシック" charset="0"/>
              </a:rPr>
              <a:t>Targeted Learning Objectives: 1.3, 3.3,</a:t>
            </a:r>
            <a:r>
              <a:rPr lang="en-US" sz="1000" b="1" baseline="0" dirty="0" smtClean="0">
                <a:latin typeface="Calibri" charset="0"/>
                <a:ea typeface="ＭＳ Ｐゴシック" charset="0"/>
                <a:cs typeface="ＭＳ Ｐゴシック" charset="0"/>
              </a:rPr>
              <a:t> 3.4</a:t>
            </a:r>
            <a:endParaRPr lang="en-US" sz="1000" dirty="0">
              <a:solidFill>
                <a:srgbClr val="000000"/>
              </a:solidFill>
              <a:latin typeface="Helvetica" charset="0"/>
              <a:ea typeface="ＭＳ Ｐゴシック" charset="0"/>
              <a:cs typeface="Helvetica" charset="0"/>
              <a:sym typeface="Helvetica" charset="0"/>
            </a:endParaRPr>
          </a:p>
          <a:p>
            <a:pPr eaLnBrk="1" hangingPunct="1"/>
            <a:endParaRPr lang="en-US" sz="1000" dirty="0">
              <a:ea typeface="ＭＳ Ｐゴシック" charset="0"/>
              <a:cs typeface="Helvetica" charset="0"/>
              <a:sym typeface="Helvetica"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a:t>
            </a:r>
            <a:r>
              <a:rPr lang="en-US" baseline="0" dirty="0" smtClean="0"/>
              <a:t> depicts that the human race has become increasingly dependent upon materials that are not sustainable. That is, these material resource are not renewed in the closed thermodynamic system of our planet once they have been used up.   The chief of these materials that we are using at an unsustainable rate is petroleum. This problem with overuse is not simply a matter of using up a finite resource, but there are side effects to using these materials as well. For petroleum and its products, the side effects include global climate change and the accumulation of </a:t>
            </a:r>
            <a:r>
              <a:rPr lang="en-US" baseline="0" dirty="0" err="1" smtClean="0"/>
              <a:t>biotoxins</a:t>
            </a:r>
            <a:r>
              <a:rPr lang="en-US" baseline="0" dirty="0" smtClean="0"/>
              <a:t>. </a:t>
            </a:r>
          </a:p>
          <a:p>
            <a:endParaRPr lang="en-US" baseline="0" dirty="0" smtClean="0"/>
          </a:p>
          <a:p>
            <a:r>
              <a:rPr lang="en-US" baseline="0" dirty="0" smtClean="0"/>
              <a:t>The grey line (the industrial revolution) marks the beginning of the dependence on fossil fuels. Just 300 years ago most of the materials used by people were renewable – wood , leather, stone, and natural fibers. Certainly, metals such as zinc, copper, tin and iron were used. Today, we do not merely use materials – much of our daily activity “depends” on these materials.</a:t>
            </a:r>
          </a:p>
          <a:p>
            <a:endParaRPr lang="en-US" baseline="0" dirty="0" smtClean="0"/>
          </a:p>
          <a:p>
            <a:r>
              <a:rPr lang="en-US" baseline="0" dirty="0" smtClean="0"/>
              <a:t>The question is meant to get people thinking about whether or not it is a problem for modern existence to “depend” on these materials.  That question should get people thinking about modern existence, what it consists of and how much of what we do is necessary.  For example, is it necessary to have television?   Is it necessary to drive a car?   Is it necessary to use computers?  Many societies function without all these things.  What does it then mean to say that they are necessary? </a:t>
            </a:r>
          </a:p>
          <a:p>
            <a:endParaRPr lang="en-US" baseline="0" dirty="0" smtClean="0"/>
          </a:p>
          <a:p>
            <a:r>
              <a:rPr lang="en-US" baseline="0" dirty="0" smtClean="0"/>
              <a:t>There are no right or wrong answers to these questions, but they do reveal that we operate on a lot of assumptions. </a:t>
            </a:r>
          </a:p>
          <a:p>
            <a:endParaRPr lang="en-US" baseline="0" dirty="0" smtClean="0"/>
          </a:p>
          <a:p>
            <a:r>
              <a:rPr lang="en-US" baseline="0" dirty="0" smtClean="0"/>
              <a:t>Adapted from M. Ashby, 2009. </a:t>
            </a:r>
            <a:r>
              <a:rPr lang="en-US" i="1" baseline="0" dirty="0" smtClean="0"/>
              <a:t>Materials and the Environment: Eco-Informed Materials Choice. </a:t>
            </a:r>
            <a:r>
              <a:rPr lang="en-US" i="0" baseline="0" dirty="0" smtClean="0"/>
              <a:t>Butterworth-</a:t>
            </a:r>
            <a:r>
              <a:rPr lang="en-US" i="0" baseline="0" dirty="0" err="1" smtClean="0"/>
              <a:t>Heinimen</a:t>
            </a:r>
            <a:r>
              <a:rPr lang="en-US" i="0" baseline="0" dirty="0" smtClean="0"/>
              <a:t>, New York, NY. Used with permission.</a:t>
            </a:r>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1.3, 4.1, 5.1, 5.2</a:t>
            </a:r>
            <a:endParaRPr lang="en-US" dirty="0">
              <a:solidFill>
                <a:srgbClr val="000000"/>
              </a:solidFill>
              <a:latin typeface="Helvetica" charset="0"/>
              <a:ea typeface="ＭＳ Ｐゴシック" charset="0"/>
              <a:cs typeface="Helvetica" charset="0"/>
              <a:sym typeface="Helvetica" charset="0"/>
            </a:endParaRPr>
          </a:p>
          <a:p>
            <a:endParaRPr lang="en-US" i="1"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5</a:t>
            </a:fld>
            <a:endParaRPr lang="en-US"/>
          </a:p>
        </p:txBody>
      </p:sp>
    </p:spTree>
    <p:extLst>
      <p:ext uri="{BB962C8B-B14F-4D97-AF65-F5344CB8AC3E}">
        <p14:creationId xmlns:p14="http://schemas.microsoft.com/office/powerpoint/2010/main" val="2677100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a:t>
            </a:r>
            <a:r>
              <a:rPr lang="en-US" baseline="0" dirty="0" smtClean="0"/>
              <a:t> simplified depiction of the life cycle of a product.  Note that at each stage of the life cycle, resources (natural </a:t>
            </a:r>
            <a:r>
              <a:rPr lang="en-US" baseline="0" dirty="0" err="1" smtClean="0"/>
              <a:t>feedstocks</a:t>
            </a:r>
            <a:r>
              <a:rPr lang="en-US" baseline="0" dirty="0" smtClean="0"/>
              <a:t>, energy and water) are used and waste (or byproducts), heat and toxins are emitted.  For clarity, this detail is only shown on the material production.   The reddish circle following the disposal phase is meant to indicate a RECYCLE stream.</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1.1,</a:t>
            </a:r>
            <a:r>
              <a:rPr lang="en-US" b="1" baseline="0" dirty="0" smtClean="0">
                <a:latin typeface="Calibri" charset="0"/>
                <a:ea typeface="ＭＳ Ｐゴシック" charset="0"/>
                <a:cs typeface="ＭＳ Ｐゴシック" charset="0"/>
              </a:rPr>
              <a:t> 2.8</a:t>
            </a:r>
            <a:r>
              <a:rPr lang="en-US" b="0" baseline="0" dirty="0">
                <a:solidFill>
                  <a:srgbClr val="000000"/>
                </a:solidFill>
                <a:latin typeface="Helvetica" charset="0"/>
                <a:ea typeface="ＭＳ Ｐゴシック" charset="0"/>
                <a:cs typeface="Helvetica" charset="0"/>
                <a:sym typeface="Helvetica" charset="0"/>
              </a:rPr>
              <a:t>, </a:t>
            </a:r>
            <a:r>
              <a:rPr lang="en-US" b="1" baseline="0" dirty="0" smtClean="0">
                <a:latin typeface="Calibri" charset="0"/>
                <a:ea typeface="ＭＳ Ｐゴシック" charset="0"/>
                <a:cs typeface="ＭＳ Ｐゴシック" charset="0"/>
              </a:rPr>
              <a:t>5.2, 6.1, </a:t>
            </a: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6</a:t>
            </a:fld>
            <a:endParaRPr lang="en-US"/>
          </a:p>
        </p:txBody>
      </p:sp>
    </p:spTree>
    <p:extLst>
      <p:ext uri="{BB962C8B-B14F-4D97-AF65-F5344CB8AC3E}">
        <p14:creationId xmlns:p14="http://schemas.microsoft.com/office/powerpoint/2010/main" val="517516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meant to indicate a tetrahedron</a:t>
            </a:r>
            <a:r>
              <a:rPr lang="en-US" baseline="0" dirty="0" smtClean="0"/>
              <a:t> of interrelated dimension of a material’s performance for sustainability.  As engineers, we often think about performance of a material as how if functions with respect to things like stiffness, density, strength, elasticity and so on.  For sustainability, the list of performance attributes is expanded to include the material’s entire life cycle and things like:</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baseline="0" dirty="0" smtClean="0"/>
              <a:t>Is it made through practices that honor human rights? </a:t>
            </a:r>
            <a:endParaRPr lang="en-US" dirty="0" smtClean="0"/>
          </a:p>
          <a:p>
            <a:pPr marL="171450" indent="-171450">
              <a:buFont typeface="Arial"/>
              <a:buChar char="•"/>
            </a:pPr>
            <a:r>
              <a:rPr lang="en-US" baseline="0" dirty="0" smtClean="0"/>
              <a:t>How much embedded energy is in the material?  </a:t>
            </a:r>
          </a:p>
          <a:p>
            <a:pPr marL="171450" indent="-171450">
              <a:buFont typeface="Arial"/>
              <a:buChar char="•"/>
            </a:pPr>
            <a:r>
              <a:rPr lang="en-US" baseline="0" dirty="0" smtClean="0"/>
              <a:t>How much embedded water is in the material?</a:t>
            </a:r>
          </a:p>
          <a:p>
            <a:pPr marL="171450" indent="-171450">
              <a:buFont typeface="Arial"/>
              <a:buChar char="•"/>
            </a:pPr>
            <a:r>
              <a:rPr lang="en-US" baseline="0" dirty="0" smtClean="0"/>
              <a:t>Is it made through environmentally just practices?</a:t>
            </a:r>
          </a:p>
          <a:p>
            <a:pPr marL="171450" indent="-171450">
              <a:buFont typeface="Arial"/>
              <a:buChar char="•"/>
            </a:pPr>
            <a:r>
              <a:rPr lang="en-US" baseline="0" dirty="0" smtClean="0"/>
              <a:t>What are the geopolitical aspects of acquiring the material?</a:t>
            </a:r>
          </a:p>
          <a:p>
            <a:pPr marL="171450" indent="-171450">
              <a:buFont typeface="Arial"/>
              <a:buChar char="•"/>
            </a:pPr>
            <a:endParaRPr lang="en-US" baseline="0" dirty="0" smtClean="0"/>
          </a:p>
          <a:p>
            <a:pPr marL="0" indent="0">
              <a:buFont typeface="Arial"/>
              <a:buNone/>
            </a:pPr>
            <a:r>
              <a:rPr lang="en-US" baseline="0" dirty="0" smtClean="0"/>
              <a:t>A common reaction to this list of attributes is “I’m just an engineer. I only need to be concerned with how it functions.”  In response to this statement, it is useful to consider the Engineer’s Creed, which includes a pledge.  This creed is on the next slide for reference. </a:t>
            </a:r>
          </a:p>
          <a:p>
            <a:pPr marL="0" indent="0">
              <a:buFont typeface="Arial"/>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1.1,</a:t>
            </a:r>
            <a:r>
              <a:rPr lang="en-US" b="1" baseline="0" dirty="0" smtClean="0">
                <a:latin typeface="Calibri" charset="0"/>
                <a:ea typeface="ＭＳ Ｐゴシック" charset="0"/>
                <a:cs typeface="ＭＳ Ｐゴシック" charset="0"/>
              </a:rPr>
              <a:t> 1.2, 2.2, 2.3, 4.2</a:t>
            </a:r>
            <a:endParaRPr lang="en-US" baseline="0" dirty="0" smtClean="0"/>
          </a:p>
        </p:txBody>
      </p:sp>
      <p:sp>
        <p:nvSpPr>
          <p:cNvPr id="4" name="Slide Number Placeholder 3"/>
          <p:cNvSpPr>
            <a:spLocks noGrp="1"/>
          </p:cNvSpPr>
          <p:nvPr>
            <p:ph type="sldNum" sz="quarter" idx="10"/>
          </p:nvPr>
        </p:nvSpPr>
        <p:spPr/>
        <p:txBody>
          <a:bodyPr/>
          <a:lstStyle/>
          <a:p>
            <a:fld id="{205A8E84-AEB0-49AA-B24E-3274DD9F1C5E}" type="slidenum">
              <a:rPr lang="en-US" smtClean="0"/>
              <a:pPr/>
              <a:t>7</a:t>
            </a:fld>
            <a:endParaRPr lang="en-US"/>
          </a:p>
        </p:txBody>
      </p:sp>
    </p:spTree>
    <p:extLst>
      <p:ext uri="{BB962C8B-B14F-4D97-AF65-F5344CB8AC3E}">
        <p14:creationId xmlns:p14="http://schemas.microsoft.com/office/powerpoint/2010/main" val="2535965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creed</a:t>
            </a:r>
            <a:r>
              <a:rPr lang="en-US" baseline="0" dirty="0" smtClean="0"/>
              <a:t> is useful for people to thoughtfully consider its meaning.  For example, what does it mean to “place serve before profit, the honor and standing of the profession before personal advantage, and the public welfare above all other considerations.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good way of starting a discussion of this is to give examples that apparently contradict or contrast with this statement.  A classic ethics case study is the Ford – Firestone case in which over 200 people died and over 700 were injured because of a known problem with the how the Ford Explorer performed with a particular set of Firestone tires.  This case study can be found on the internet.  These companies knew of the problem; they weighed the cost of paying off representatives of dead plaintiffs in law suits against the cost of fixing the engineering error.  The Challenger Space Craft disaster is also another example where the engineers knew of the problem with the </a:t>
            </a:r>
            <a:r>
              <a:rPr lang="en-US" baseline="0" dirty="0" err="1" smtClean="0"/>
              <a:t>o-ring</a:t>
            </a:r>
            <a:r>
              <a:rPr lang="en-US" baseline="0" dirty="0" smtClean="0"/>
              <a:t> on the engine in time to call off the launch, but considerations of public image and finances were prioritized over the risk to human health.</a:t>
            </a:r>
          </a:p>
          <a:p>
            <a:pPr marL="0" indent="0">
              <a:buFont typeface="Arial"/>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a:t>
            </a:r>
            <a:r>
              <a:rPr lang="en-US" b="1" baseline="0" dirty="0" smtClean="0">
                <a:latin typeface="Calibri" charset="0"/>
                <a:ea typeface="ＭＳ Ｐゴシック" charset="0"/>
                <a:cs typeface="ＭＳ Ｐゴシック" charset="0"/>
              </a:rPr>
              <a:t>4.2</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8</a:t>
            </a:fld>
            <a:endParaRPr lang="en-US"/>
          </a:p>
        </p:txBody>
      </p:sp>
    </p:spTree>
    <p:extLst>
      <p:ext uri="{BB962C8B-B14F-4D97-AF65-F5344CB8AC3E}">
        <p14:creationId xmlns:p14="http://schemas.microsoft.com/office/powerpoint/2010/main" val="326766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This graphic shows</a:t>
            </a:r>
            <a:r>
              <a:rPr lang="en-US" baseline="0" dirty="0" smtClean="0"/>
              <a:t> the production of 23 materials that are the basis of an industrial society’s way of life. The scale is logarithmic.  The next slide shows the proportion of each material type shown here that is used each year. </a:t>
            </a:r>
          </a:p>
          <a:p>
            <a:pPr defTabSz="931774">
              <a:defRPr/>
            </a:pPr>
            <a:endParaRPr lang="en-US" baseline="0" dirty="0" smtClean="0"/>
          </a:p>
          <a:p>
            <a:pPr defTabSz="931774">
              <a:defRPr/>
            </a:pPr>
            <a:r>
              <a:rPr lang="en-US" baseline="0" dirty="0" smtClean="0"/>
              <a:t>There are several ways that this graphic can generate discussions. Notice not only the main types and main materials used but also their amplitude. </a:t>
            </a:r>
          </a:p>
          <a:p>
            <a:pPr defTabSz="931774">
              <a:defRPr/>
            </a:pPr>
            <a:endParaRPr lang="en-US" baseline="0" dirty="0" smtClean="0"/>
          </a:p>
          <a:p>
            <a:pPr defTabSz="931774">
              <a:defRPr/>
            </a:pPr>
            <a:r>
              <a:rPr lang="en-US" baseline="0" dirty="0" smtClean="0"/>
              <a:t>How would you know if the rate of use if sustainable? How are these materials used and for how long? Who uses them? What is involved in material production? What happens to these materials after their production? </a:t>
            </a:r>
          </a:p>
          <a:p>
            <a:pPr defTabSz="931774">
              <a:defRPr/>
            </a:pPr>
            <a:endParaRPr lang="en-US" baseline="0" dirty="0" smtClean="0"/>
          </a:p>
          <a:p>
            <a:pPr marL="0" indent="0">
              <a:buFont typeface="Arial"/>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3.1, 3.2</a:t>
            </a:r>
            <a:endParaRPr lang="en-US" baseline="0" dirty="0" smtClean="0"/>
          </a:p>
          <a:p>
            <a:pPr defTabSz="931774">
              <a:defRPr/>
            </a:pP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9</a:t>
            </a:fld>
            <a:endParaRPr lang="en-US"/>
          </a:p>
        </p:txBody>
      </p:sp>
    </p:spTree>
    <p:extLst>
      <p:ext uri="{BB962C8B-B14F-4D97-AF65-F5344CB8AC3E}">
        <p14:creationId xmlns:p14="http://schemas.microsoft.com/office/powerpoint/2010/main" val="2302335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Adapted from Ashby p 18.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a:p>
            <a:endParaRPr lang="en-US" dirty="0" smtClean="0"/>
          </a:p>
          <a:p>
            <a:endParaRPr lang="en-US" dirty="0" smtClean="0"/>
          </a:p>
          <a:p>
            <a:pPr marL="0" indent="0">
              <a:buFont typeface="Arial"/>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Calibri" charset="0"/>
                <a:ea typeface="ＭＳ Ｐゴシック" charset="0"/>
                <a:cs typeface="ＭＳ Ｐゴシック" charset="0"/>
              </a:rPr>
              <a:t>Targeted Learning Objectives: 3.3,</a:t>
            </a:r>
            <a:r>
              <a:rPr lang="en-US" b="1" baseline="0" dirty="0" smtClean="0">
                <a:latin typeface="Calibri" charset="0"/>
                <a:ea typeface="ＭＳ Ｐゴシック" charset="0"/>
                <a:cs typeface="ＭＳ Ｐゴシック" charset="0"/>
              </a:rPr>
              <a:t> 3.4,</a:t>
            </a:r>
            <a:r>
              <a:rPr lang="en-US" b="1" dirty="0" smtClean="0">
                <a:latin typeface="Calibri" charset="0"/>
                <a:ea typeface="ＭＳ Ｐゴシック" charset="0"/>
                <a:cs typeface="ＭＳ Ｐゴシック" charset="0"/>
              </a:rPr>
              <a:t>4.1</a:t>
            </a:r>
            <a:endParaRPr lang="en-US" dirty="0"/>
          </a:p>
        </p:txBody>
      </p:sp>
      <p:sp>
        <p:nvSpPr>
          <p:cNvPr id="4" name="Slide Number Placeholder 3"/>
          <p:cNvSpPr>
            <a:spLocks noGrp="1"/>
          </p:cNvSpPr>
          <p:nvPr>
            <p:ph type="sldNum" sz="quarter" idx="10"/>
          </p:nvPr>
        </p:nvSpPr>
        <p:spPr/>
        <p:txBody>
          <a:bodyPr/>
          <a:lstStyle/>
          <a:p>
            <a:fld id="{205A8E84-AEB0-49AA-B24E-3274DD9F1C5E}" type="slidenum">
              <a:rPr lang="en-US" smtClean="0"/>
              <a:pPr/>
              <a:t>10</a:t>
            </a:fld>
            <a:endParaRPr lang="en-US"/>
          </a:p>
        </p:txBody>
      </p:sp>
    </p:spTree>
    <p:extLst>
      <p:ext uri="{BB962C8B-B14F-4D97-AF65-F5344CB8AC3E}">
        <p14:creationId xmlns:p14="http://schemas.microsoft.com/office/powerpoint/2010/main" val="2534086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chemeClr val="bg1"/>
        </a:solidFill>
        <a:effectLst/>
      </p:bgPr>
    </p:bg>
    <p:spTree>
      <p:nvGrpSpPr>
        <p:cNvPr id="1" name=""/>
        <p:cNvGrpSpPr/>
        <p:nvPr/>
      </p:nvGrpSpPr>
      <p:grpSpPr>
        <a:xfrm>
          <a:off x="0" y="0"/>
          <a:ext cx="0" cy="0"/>
          <a:chOff x="0" y="0"/>
          <a:chExt cx="0" cy="0"/>
        </a:xfrm>
      </p:grpSpPr>
      <p:pic>
        <p:nvPicPr>
          <p:cNvPr id="25602" name="Picture 2" descr="background-mineral.jpg                                         0047FB61Macintosh HD                   7C26090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707188"/>
          </a:xfrm>
          <a:prstGeom prst="rect">
            <a:avLst/>
          </a:prstGeom>
          <a:noFill/>
          <a:extLst>
            <a:ext uri="{909E8E84-426E-40dd-AFC4-6F175D3DCCD1}">
              <a14:hiddenFill xmlns:a14="http://schemas.microsoft.com/office/drawing/2010/main">
                <a:solidFill>
                  <a:srgbClr val="FFFFFF"/>
                </a:solidFill>
              </a14:hiddenFill>
            </a:ext>
          </a:extLst>
        </p:spPr>
      </p:pic>
      <p:sp>
        <p:nvSpPr>
          <p:cNvPr id="25603" name="Title Placeholder 1"/>
          <p:cNvSpPr>
            <a:spLocks noGrp="1"/>
          </p:cNvSpPr>
          <p:nvPr>
            <p:ph type="ctrTitle"/>
          </p:nvPr>
        </p:nvSpPr>
        <p:spPr>
          <a:xfrm>
            <a:off x="685800" y="2286000"/>
            <a:ext cx="7772400" cy="1143000"/>
          </a:xfrm>
        </p:spPr>
        <p:txBody>
          <a:bodyPr/>
          <a:lstStyle>
            <a:lvl1pPr>
              <a:defRPr>
                <a:ea typeface="ＭＳ Ｐゴシック" charset="0"/>
                <a:cs typeface="ＭＳ Ｐゴシック" charset="0"/>
              </a:defRPr>
            </a:lvl1pPr>
          </a:lstStyle>
          <a:p>
            <a:pPr lvl="0"/>
            <a:r>
              <a:rPr lang="en-US" noProof="0"/>
              <a:t>Click to edit Master title style</a:t>
            </a:r>
          </a:p>
        </p:txBody>
      </p:sp>
      <p:sp>
        <p:nvSpPr>
          <p:cNvPr id="25604" name="Text Placeholder 2"/>
          <p:cNvSpPr>
            <a:spLocks noGrp="1"/>
          </p:cNvSpPr>
          <p:nvPr>
            <p:ph type="subTitle" idx="1"/>
          </p:nvPr>
        </p:nvSpPr>
        <p:spPr>
          <a:xfrm>
            <a:off x="1371600" y="3886200"/>
            <a:ext cx="6400800" cy="1752600"/>
          </a:xfrm>
        </p:spPr>
        <p:txBody>
          <a:bodyPr/>
          <a:lstStyle>
            <a:lvl1pPr marL="0" indent="0" algn="ctr">
              <a:defRPr>
                <a:ea typeface="ＭＳ Ｐゴシック" charset="0"/>
                <a:cs typeface="ＭＳ Ｐゴシック" charset="0"/>
              </a:defRPr>
            </a:lvl1pPr>
          </a:lstStyle>
          <a:p>
            <a:pPr lvl="0"/>
            <a:r>
              <a:rPr lang="en-US" noProof="0"/>
              <a:t>Click to edit Master subtitle style</a:t>
            </a:r>
          </a:p>
        </p:txBody>
      </p:sp>
      <p:sp>
        <p:nvSpPr>
          <p:cNvPr id="4" name="Date Placeholder 3"/>
          <p:cNvSpPr>
            <a:spLocks noGrp="1"/>
          </p:cNvSpPr>
          <p:nvPr>
            <p:ph type="dt" sz="half" idx="2"/>
          </p:nvPr>
        </p:nvSpPr>
        <p:spPr>
          <a:xfrm>
            <a:off x="685800" y="6248400"/>
            <a:ext cx="1905000" cy="457200"/>
          </a:xfrm>
        </p:spPr>
        <p:txBody>
          <a:bodyPr/>
          <a:lstStyle>
            <a:lvl1pPr>
              <a:defRPr/>
            </a:lvl1pPr>
          </a:lstStyle>
          <a:p>
            <a:fld id="{25917FDD-D465-9840-8AFD-D40A7EFEC8F1}" type="datetime1">
              <a:rPr lang="en-US"/>
              <a:pPr/>
              <a:t>8/16/12</a:t>
            </a:fld>
            <a:endParaRPr lang="en-US"/>
          </a:p>
        </p:txBody>
      </p:sp>
      <p:sp>
        <p:nvSpPr>
          <p:cNvPr id="6" name="Slide Number Placeholder 5"/>
          <p:cNvSpPr>
            <a:spLocks noGrp="1"/>
          </p:cNvSpPr>
          <p:nvPr>
            <p:ph type="sldNum" sz="quarter" idx="4"/>
          </p:nvPr>
        </p:nvSpPr>
        <p:spPr>
          <a:xfrm>
            <a:off x="6553200" y="6248400"/>
            <a:ext cx="1905000" cy="457200"/>
          </a:xfrm>
          <a:prstGeom prst="rect">
            <a:avLst/>
          </a:prstGeom>
        </p:spPr>
        <p:txBody>
          <a:bodyPr/>
          <a:lstStyle>
            <a:lvl1pPr>
              <a:defRPr/>
            </a:lvl1pPr>
          </a:lstStyle>
          <a:p>
            <a:fld id="{AE84F753-F788-814D-9AF4-8A3589060906}" type="slidenum">
              <a:rPr lang="en-US"/>
              <a:pPr/>
              <a:t>‹#›</a:t>
            </a:fld>
            <a:endParaRPr lang="en-US"/>
          </a:p>
        </p:txBody>
      </p:sp>
      <p:sp>
        <p:nvSpPr>
          <p:cNvPr id="1033" name="Text Box 9"/>
          <p:cNvSpPr txBox="1">
            <a:spLocks noChangeArrowheads="1"/>
          </p:cNvSpPr>
          <p:nvPr userDrawn="1"/>
        </p:nvSpPr>
        <p:spPr bwMode="auto">
          <a:xfrm>
            <a:off x="381000" y="0"/>
            <a:ext cx="3429000" cy="457200"/>
          </a:xfrm>
          <a:prstGeom prst="rect">
            <a:avLst/>
          </a:prstGeom>
          <a:noFill/>
          <a:ln w="9525">
            <a:noFill/>
            <a:miter lim="800000"/>
            <a:headEnd/>
            <a:tailEnd/>
          </a:ln>
          <a:effectLst/>
        </p:spPr>
        <p:txBody>
          <a:bodyPr>
            <a:spAutoFit/>
          </a:bodyP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baseline="0">
                <a:solidFill>
                  <a:schemeClr val="bg1"/>
                </a:solidFill>
                <a:latin typeface="Helvetica Neue" charset="0"/>
              </a:rPr>
              <a:t>Materials</a:t>
            </a:r>
            <a:endParaRPr lang="en-US">
              <a:latin typeface="Helvetica" charset="0"/>
            </a:endParaRPr>
          </a:p>
        </p:txBody>
      </p:sp>
      <p:sp>
        <p:nvSpPr>
          <p:cNvPr id="14365" name="Text Box 29"/>
          <p:cNvSpPr txBox="1">
            <a:spLocks noChangeArrowheads="1"/>
          </p:cNvSpPr>
          <p:nvPr userDrawn="1"/>
        </p:nvSpPr>
        <p:spPr bwMode="auto">
          <a:xfrm>
            <a:off x="0" y="6545263"/>
            <a:ext cx="8229600"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fontAlgn="auto" hangingPunct="0">
              <a:spcBef>
                <a:spcPts val="0"/>
              </a:spcBef>
              <a:spcAft>
                <a:spcPts val="0"/>
              </a:spcAft>
              <a:defRPr/>
            </a:pPr>
            <a:r>
              <a:rPr lang="en-US" sz="700" baseline="0">
                <a:solidFill>
                  <a:srgbClr val="808080"/>
                </a:solidFill>
                <a:latin typeface="HelveticaNeue-Light" charset="0"/>
                <a:ea typeface="华文细黑" charset="0"/>
                <a:cs typeface="华文细黑" charset="0"/>
                <a:sym typeface="Arial" charset="0"/>
              </a:rPr>
              <a:t>This work was made possible by the National Science Foundation</a:t>
            </a:r>
            <a:r>
              <a:rPr lang="ja-JP" altLang="en-US" sz="700" baseline="0">
                <a:solidFill>
                  <a:srgbClr val="808080"/>
                </a:solidFill>
                <a:latin typeface="HelveticaNeue-Light" charset="0"/>
                <a:ea typeface="华文细黑" charset="0"/>
                <a:cs typeface="华文细黑" charset="0"/>
                <a:sym typeface="Arial" charset="0"/>
              </a:rPr>
              <a:t>’</a:t>
            </a:r>
            <a:r>
              <a:rPr lang="en-US" sz="700" baseline="0">
                <a:solidFill>
                  <a:srgbClr val="808080"/>
                </a:solidFill>
                <a:latin typeface="HelveticaNeue-Light" charset="0"/>
                <a:ea typeface="华文细黑" charset="0"/>
                <a:cs typeface="华文细黑" charset="0"/>
                <a:sym typeface="Arial" charset="0"/>
              </a:rPr>
              <a:t>s DUE#0717428  | © Jane Qiong Zhang and Linda Vanasupa </a:t>
            </a:r>
            <a:endParaRPr lang="en-US" sz="700" baseline="0">
              <a:latin typeface="+mn-lt"/>
              <a:ea typeface="+mn-ea"/>
              <a:cs typeface="+mn-cs"/>
            </a:endParaRPr>
          </a:p>
        </p:txBody>
      </p:sp>
      <p:pic>
        <p:nvPicPr>
          <p:cNvPr id="25609" name="Picture 32" descr=" by-nc.jpg                                                      001E4372Macintosh HD                   7C26090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705600" y="6565900"/>
            <a:ext cx="41275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803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FC3F973-7090-8F44-8083-94A2033B81A2}" type="datetime1">
              <a:rPr lang="en-US"/>
              <a:pPr/>
              <a:t>8/16/12</a:t>
            </a:fld>
            <a:endParaRPr lang="en-US"/>
          </a:p>
        </p:txBody>
      </p:sp>
      <p:sp>
        <p:nvSpPr>
          <p:cNvPr id="6"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49C5735C-0758-2E4C-B96D-C1DE80FF5302}" type="slidenum">
              <a:rPr lang="en-US"/>
              <a:pPr/>
              <a:t>‹#›</a:t>
            </a:fld>
            <a:endParaRPr lang="en-US"/>
          </a:p>
        </p:txBody>
      </p:sp>
    </p:spTree>
    <p:extLst>
      <p:ext uri="{BB962C8B-B14F-4D97-AF65-F5344CB8AC3E}">
        <p14:creationId xmlns:p14="http://schemas.microsoft.com/office/powerpoint/2010/main" val="2120647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AD4111E-0B5F-E64F-BB03-BAFB7EC9B743}" type="datetime1">
              <a:rPr lang="en-US"/>
              <a:pPr/>
              <a:t>8/16/12</a:t>
            </a:fld>
            <a:endParaRPr lang="en-US"/>
          </a:p>
        </p:txBody>
      </p:sp>
      <p:sp>
        <p:nvSpPr>
          <p:cNvPr id="5"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7F3B3F22-A418-4D47-AF12-DAED823E2E7D}" type="slidenum">
              <a:rPr lang="en-US"/>
              <a:pPr/>
              <a:t>‹#›</a:t>
            </a:fld>
            <a:endParaRPr lang="en-US"/>
          </a:p>
        </p:txBody>
      </p:sp>
    </p:spTree>
    <p:extLst>
      <p:ext uri="{BB962C8B-B14F-4D97-AF65-F5344CB8AC3E}">
        <p14:creationId xmlns:p14="http://schemas.microsoft.com/office/powerpoint/2010/main" val="1791375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5FEF9-BD5C-5A40-A8CD-EF232B8323A6}" type="datetime1">
              <a:rPr lang="en-US"/>
              <a:pPr/>
              <a:t>8/16/12</a:t>
            </a:fld>
            <a:endParaRPr lang="en-US"/>
          </a:p>
        </p:txBody>
      </p:sp>
      <p:sp>
        <p:nvSpPr>
          <p:cNvPr id="5"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8C921E36-8113-8A45-A714-E23F0C5485DB}" type="slidenum">
              <a:rPr lang="en-US"/>
              <a:pPr/>
              <a:t>‹#›</a:t>
            </a:fld>
            <a:endParaRPr lang="en-US"/>
          </a:p>
        </p:txBody>
      </p:sp>
    </p:spTree>
    <p:extLst>
      <p:ext uri="{BB962C8B-B14F-4D97-AF65-F5344CB8AC3E}">
        <p14:creationId xmlns:p14="http://schemas.microsoft.com/office/powerpoint/2010/main" val="333806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282DBF0D-579F-BC47-B74C-51ED2AB7B510}" type="datetime1">
              <a:rPr lang="en-US"/>
              <a:pPr/>
              <a:t>8/16/12</a:t>
            </a:fld>
            <a:endParaRPr lang="en-US"/>
          </a:p>
        </p:txBody>
      </p:sp>
      <p:sp>
        <p:nvSpPr>
          <p:cNvPr id="5"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A152A9D9-D5CE-3F40-80DE-1D33F43EF776}" type="slidenum">
              <a:rPr lang="en-US"/>
              <a:pPr/>
              <a:t>‹#›</a:t>
            </a:fld>
            <a:endParaRPr lang="en-US"/>
          </a:p>
        </p:txBody>
      </p:sp>
    </p:spTree>
    <p:extLst>
      <p:ext uri="{BB962C8B-B14F-4D97-AF65-F5344CB8AC3E}">
        <p14:creationId xmlns:p14="http://schemas.microsoft.com/office/powerpoint/2010/main" val="92725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4206615-1F9B-274B-8150-7473E71F569D}" type="datetime1">
              <a:rPr lang="en-US"/>
              <a:pPr/>
              <a:t>8/16/12</a:t>
            </a:fld>
            <a:endParaRPr lang="en-US"/>
          </a:p>
        </p:txBody>
      </p:sp>
      <p:sp>
        <p:nvSpPr>
          <p:cNvPr id="5"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4C54965C-807B-434E-8232-82845627BC45}" type="slidenum">
              <a:rPr lang="en-US"/>
              <a:pPr/>
              <a:t>‹#›</a:t>
            </a:fld>
            <a:endParaRPr lang="en-US"/>
          </a:p>
        </p:txBody>
      </p:sp>
    </p:spTree>
    <p:extLst>
      <p:ext uri="{BB962C8B-B14F-4D97-AF65-F5344CB8AC3E}">
        <p14:creationId xmlns:p14="http://schemas.microsoft.com/office/powerpoint/2010/main" val="238596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998332B-61F3-B847-8F87-F60EE1942E75}" type="datetime1">
              <a:rPr lang="en-US"/>
              <a:pPr/>
              <a:t>8/16/12</a:t>
            </a:fld>
            <a:endParaRPr lang="en-US"/>
          </a:p>
        </p:txBody>
      </p:sp>
      <p:sp>
        <p:nvSpPr>
          <p:cNvPr id="5"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F7550497-6FDF-404C-BE5C-FF54782438A7}" type="slidenum">
              <a:rPr lang="en-US"/>
              <a:pPr/>
              <a:t>‹#›</a:t>
            </a:fld>
            <a:endParaRPr lang="en-US"/>
          </a:p>
        </p:txBody>
      </p:sp>
    </p:spTree>
    <p:extLst>
      <p:ext uri="{BB962C8B-B14F-4D97-AF65-F5344CB8AC3E}">
        <p14:creationId xmlns:p14="http://schemas.microsoft.com/office/powerpoint/2010/main" val="206193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6465063A-5F6A-854C-92AB-103CFBC5DB23}" type="datetime1">
              <a:rPr lang="en-US"/>
              <a:pPr/>
              <a:t>8/16/12</a:t>
            </a:fld>
            <a:endParaRPr lang="en-US"/>
          </a:p>
        </p:txBody>
      </p:sp>
      <p:sp>
        <p:nvSpPr>
          <p:cNvPr id="6"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E62A0D64-A599-7B4F-897C-B027BE8CA486}" type="slidenum">
              <a:rPr lang="en-US"/>
              <a:pPr/>
              <a:t>‹#›</a:t>
            </a:fld>
            <a:endParaRPr lang="en-US"/>
          </a:p>
        </p:txBody>
      </p:sp>
    </p:spTree>
    <p:extLst>
      <p:ext uri="{BB962C8B-B14F-4D97-AF65-F5344CB8AC3E}">
        <p14:creationId xmlns:p14="http://schemas.microsoft.com/office/powerpoint/2010/main" val="699839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C518F6C1-F753-6A46-8958-3C6B1714547E}" type="datetime1">
              <a:rPr lang="en-US"/>
              <a:pPr/>
              <a:t>8/16/12</a:t>
            </a:fld>
            <a:endParaRPr lang="en-US"/>
          </a:p>
        </p:txBody>
      </p:sp>
      <p:sp>
        <p:nvSpPr>
          <p:cNvPr id="8"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0BA3F066-A67E-F641-8F2E-F831A13B2462}" type="slidenum">
              <a:rPr lang="en-US"/>
              <a:pPr/>
              <a:t>‹#›</a:t>
            </a:fld>
            <a:endParaRPr lang="en-US"/>
          </a:p>
        </p:txBody>
      </p:sp>
    </p:spTree>
    <p:extLst>
      <p:ext uri="{BB962C8B-B14F-4D97-AF65-F5344CB8AC3E}">
        <p14:creationId xmlns:p14="http://schemas.microsoft.com/office/powerpoint/2010/main" val="2882384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00DADE60-4776-6640-9618-604DE2B692E4}" type="datetime1">
              <a:rPr lang="en-US"/>
              <a:pPr/>
              <a:t>8/16/12</a:t>
            </a:fld>
            <a:endParaRPr lang="en-US"/>
          </a:p>
        </p:txBody>
      </p:sp>
      <p:sp>
        <p:nvSpPr>
          <p:cNvPr id="4"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62FB8AEC-A7BA-F147-919F-EF43B73E48EB}" type="slidenum">
              <a:rPr lang="en-US"/>
              <a:pPr/>
              <a:t>‹#›</a:t>
            </a:fld>
            <a:endParaRPr lang="en-US"/>
          </a:p>
        </p:txBody>
      </p:sp>
    </p:spTree>
    <p:extLst>
      <p:ext uri="{BB962C8B-B14F-4D97-AF65-F5344CB8AC3E}">
        <p14:creationId xmlns:p14="http://schemas.microsoft.com/office/powerpoint/2010/main" val="2063942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D4DE5889-55FC-954D-989F-61789D65E282}" type="datetime1">
              <a:rPr lang="en-US"/>
              <a:pPr/>
              <a:t>8/16/12</a:t>
            </a:fld>
            <a:endParaRPr lang="en-US"/>
          </a:p>
        </p:txBody>
      </p:sp>
      <p:sp>
        <p:nvSpPr>
          <p:cNvPr id="3"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DDC18DF0-4C95-4C48-8195-06A1C3D311B3}" type="slidenum">
              <a:rPr lang="en-US"/>
              <a:pPr/>
              <a:t>‹#›</a:t>
            </a:fld>
            <a:endParaRPr lang="en-US"/>
          </a:p>
        </p:txBody>
      </p:sp>
    </p:spTree>
    <p:extLst>
      <p:ext uri="{BB962C8B-B14F-4D97-AF65-F5344CB8AC3E}">
        <p14:creationId xmlns:p14="http://schemas.microsoft.com/office/powerpoint/2010/main" val="1503288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6CA3295-7A02-8B4A-9DD1-A16DA3E02EA7}" type="datetime1">
              <a:rPr lang="en-US"/>
              <a:pPr/>
              <a:t>8/16/12</a:t>
            </a:fld>
            <a:endParaRPr lang="en-US"/>
          </a:p>
        </p:txBody>
      </p:sp>
      <p:sp>
        <p:nvSpPr>
          <p:cNvPr id="6" name="Slide Number Placeholder 5"/>
          <p:cNvSpPr>
            <a:spLocks noGrp="1"/>
          </p:cNvSpPr>
          <p:nvPr>
            <p:ph type="sldNum" sz="quarter" idx="11"/>
          </p:nvPr>
        </p:nvSpPr>
        <p:spPr>
          <a:xfrm>
            <a:off x="6553200" y="6356350"/>
            <a:ext cx="2133600" cy="365125"/>
          </a:xfrm>
          <a:prstGeom prst="rect">
            <a:avLst/>
          </a:prstGeom>
        </p:spPr>
        <p:txBody>
          <a:bodyPr/>
          <a:lstStyle>
            <a:lvl1pPr>
              <a:defRPr/>
            </a:lvl1pPr>
          </a:lstStyle>
          <a:p>
            <a:fld id="{071558EE-477B-DD48-85F6-77C1DFD4FC82}" type="slidenum">
              <a:rPr lang="en-US"/>
              <a:pPr/>
              <a:t>‹#›</a:t>
            </a:fld>
            <a:endParaRPr lang="en-US"/>
          </a:p>
        </p:txBody>
      </p:sp>
    </p:spTree>
    <p:extLst>
      <p:ext uri="{BB962C8B-B14F-4D97-AF65-F5344CB8AC3E}">
        <p14:creationId xmlns:p14="http://schemas.microsoft.com/office/powerpoint/2010/main" val="11240261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34" name="Picture 10" descr="background-mineral.jpg                                         0047FB61Macintosh HD                   7C26090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707188"/>
          </a:xfrm>
          <a:prstGeom prst="rect">
            <a:avLst/>
          </a:prstGeom>
          <a:noFill/>
          <a:extLst>
            <a:ext uri="{909E8E84-426E-40dd-AFC4-6F175D3DCCD1}">
              <a14:hiddenFill xmlns:a14="http://schemas.microsoft.com/office/drawing/2010/main">
                <a:solidFill>
                  <a:srgbClr val="FFFFFF"/>
                </a:solidFill>
              </a14:hiddenFill>
            </a:ext>
          </a:extLst>
        </p:spPr>
      </p:pic>
      <p:sp>
        <p:nvSpPr>
          <p:cNvPr id="1027" name="Title Placeholder 1"/>
          <p:cNvSpPr>
            <a:spLocks noGrp="1"/>
          </p:cNvSpPr>
          <p:nvPr>
            <p:ph type="title"/>
          </p:nvPr>
        </p:nvSpPr>
        <p:spPr bwMode="auto">
          <a:xfrm>
            <a:off x="3581400" y="76200"/>
            <a:ext cx="5181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036638"/>
            <a:ext cx="8229600" cy="498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baseline="0">
                <a:solidFill>
                  <a:srgbClr val="898989"/>
                </a:solidFill>
                <a:latin typeface="Calibri" charset="0"/>
              </a:defRPr>
            </a:lvl1pPr>
          </a:lstStyle>
          <a:p>
            <a:fld id="{9F0087AB-66D0-E94A-A69A-8E90F0577135}" type="datetime1">
              <a:rPr lang="en-US"/>
              <a:pPr/>
              <a:t>8/16/12</a:t>
            </a:fld>
            <a:endParaRPr lang="en-US"/>
          </a:p>
        </p:txBody>
      </p:sp>
      <p:sp>
        <p:nvSpPr>
          <p:cNvPr id="1033" name="Text Box 9"/>
          <p:cNvSpPr txBox="1">
            <a:spLocks noChangeArrowheads="1"/>
          </p:cNvSpPr>
          <p:nvPr userDrawn="1"/>
        </p:nvSpPr>
        <p:spPr bwMode="auto">
          <a:xfrm>
            <a:off x="381000" y="0"/>
            <a:ext cx="3429000" cy="457200"/>
          </a:xfrm>
          <a:prstGeom prst="rect">
            <a:avLst/>
          </a:prstGeom>
          <a:noFill/>
          <a:ln w="9525">
            <a:noFill/>
            <a:miter lim="800000"/>
            <a:headEnd/>
            <a:tailEnd/>
          </a:ln>
          <a:effectLst/>
        </p:spPr>
        <p:txBody>
          <a:bodyPr>
            <a:spAutoFit/>
          </a:bodyPr>
          <a:lstStyle>
            <a:lvl1pPr eaLnBrk="0" hangingPunct="0">
              <a:defRPr sz="2400" baseline="-25000">
                <a:solidFill>
                  <a:schemeClr val="tx1"/>
                </a:solidFill>
                <a:latin typeface="Arial" charset="0"/>
                <a:ea typeface="ＭＳ Ｐゴシック" charset="0"/>
                <a:cs typeface="ＭＳ Ｐゴシック" charset="0"/>
              </a:defRPr>
            </a:lvl1pPr>
            <a:lvl2pPr marL="37931725" indent="-37474525" eaLnBrk="0" hangingPunct="0">
              <a:defRPr sz="2400" baseline="-25000">
                <a:solidFill>
                  <a:schemeClr val="tx1"/>
                </a:solidFill>
                <a:latin typeface="Arial" charset="0"/>
                <a:ea typeface="ＭＳ Ｐゴシック" charset="0"/>
              </a:defRPr>
            </a:lvl2pPr>
            <a:lvl3pPr eaLnBrk="0" hangingPunct="0">
              <a:defRPr sz="2400" baseline="-25000">
                <a:solidFill>
                  <a:schemeClr val="tx1"/>
                </a:solidFill>
                <a:latin typeface="Arial" charset="0"/>
                <a:ea typeface="ＭＳ Ｐゴシック" charset="0"/>
              </a:defRPr>
            </a:lvl3pPr>
            <a:lvl4pPr eaLnBrk="0" hangingPunct="0">
              <a:defRPr sz="2400" baseline="-25000">
                <a:solidFill>
                  <a:schemeClr val="tx1"/>
                </a:solidFill>
                <a:latin typeface="Arial" charset="0"/>
                <a:ea typeface="ＭＳ Ｐゴシック" charset="0"/>
              </a:defRPr>
            </a:lvl4pPr>
            <a:lvl5pPr eaLnBrk="0" hangingPunct="0">
              <a:defRPr sz="2400" baseline="-25000">
                <a:solidFill>
                  <a:schemeClr val="tx1"/>
                </a:solidFill>
                <a:latin typeface="Arial" charset="0"/>
                <a:ea typeface="ＭＳ Ｐゴシック" charset="0"/>
              </a:defRPr>
            </a:lvl5pPr>
            <a:lvl6pPr marL="457200" eaLnBrk="0" fontAlgn="base" hangingPunct="0">
              <a:spcBef>
                <a:spcPct val="0"/>
              </a:spcBef>
              <a:spcAft>
                <a:spcPct val="0"/>
              </a:spcAft>
              <a:defRPr sz="2400" baseline="-25000">
                <a:solidFill>
                  <a:schemeClr val="tx1"/>
                </a:solidFill>
                <a:latin typeface="Arial" charset="0"/>
                <a:ea typeface="ＭＳ Ｐゴシック" charset="0"/>
              </a:defRPr>
            </a:lvl6pPr>
            <a:lvl7pPr marL="914400" eaLnBrk="0" fontAlgn="base" hangingPunct="0">
              <a:spcBef>
                <a:spcPct val="0"/>
              </a:spcBef>
              <a:spcAft>
                <a:spcPct val="0"/>
              </a:spcAft>
              <a:defRPr sz="2400" baseline="-25000">
                <a:solidFill>
                  <a:schemeClr val="tx1"/>
                </a:solidFill>
                <a:latin typeface="Arial" charset="0"/>
                <a:ea typeface="ＭＳ Ｐゴシック" charset="0"/>
              </a:defRPr>
            </a:lvl7pPr>
            <a:lvl8pPr marL="1371600" eaLnBrk="0" fontAlgn="base" hangingPunct="0">
              <a:spcBef>
                <a:spcPct val="0"/>
              </a:spcBef>
              <a:spcAft>
                <a:spcPct val="0"/>
              </a:spcAft>
              <a:defRPr sz="2400" baseline="-25000">
                <a:solidFill>
                  <a:schemeClr val="tx1"/>
                </a:solidFill>
                <a:latin typeface="Arial" charset="0"/>
                <a:ea typeface="ＭＳ Ｐゴシック" charset="0"/>
              </a:defRPr>
            </a:lvl8pPr>
            <a:lvl9pPr marL="1828800"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baseline="0">
                <a:solidFill>
                  <a:schemeClr val="bg1"/>
                </a:solidFill>
                <a:latin typeface="Helvetica Neue" charset="0"/>
              </a:rPr>
              <a:t>Materials</a:t>
            </a:r>
            <a:endParaRPr lang="en-US">
              <a:latin typeface="Helvetica" charset="0"/>
            </a:endParaRPr>
          </a:p>
        </p:txBody>
      </p:sp>
    </p:spTree>
    <p:extLst>
      <p:ext uri="{BB962C8B-B14F-4D97-AF65-F5344CB8AC3E}">
        <p14:creationId xmlns:p14="http://schemas.microsoft.com/office/powerpoint/2010/main" val="41646650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r" rtl="0" eaLnBrk="0" fontAlgn="base" hangingPunct="0">
        <a:spcBef>
          <a:spcPct val="0"/>
        </a:spcBef>
        <a:spcAft>
          <a:spcPct val="0"/>
        </a:spcAft>
        <a:defRPr sz="2000" kern="1200">
          <a:solidFill>
            <a:srgbClr val="404040"/>
          </a:solidFill>
          <a:latin typeface="Helvetica Neue" charset="0"/>
          <a:ea typeface="ＭＳ Ｐゴシック" pitchFamily="-109" charset="-128"/>
          <a:cs typeface="ＭＳ Ｐゴシック" pitchFamily="-109" charset="-128"/>
        </a:defRPr>
      </a:lvl1pPr>
      <a:lvl2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2pPr>
      <a:lvl3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3pPr>
      <a:lvl4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4pPr>
      <a:lvl5pPr algn="r" rtl="0" eaLnBrk="0" fontAlgn="base" hangingPunct="0">
        <a:spcBef>
          <a:spcPct val="0"/>
        </a:spcBef>
        <a:spcAft>
          <a:spcPct val="0"/>
        </a:spcAft>
        <a:defRPr sz="2000">
          <a:solidFill>
            <a:srgbClr val="404040"/>
          </a:solidFill>
          <a:latin typeface="Helvetica Neue"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0.emf"/><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1" Type="http://schemas.openxmlformats.org/officeDocument/2006/relationships/diagramColors" Target="../diagrams/colors3.xml"/><Relationship Id="rId12" Type="http://schemas.microsoft.com/office/2007/relationships/diagramDrawing" Target="../diagrams/drawing3.xml"/><Relationship Id="rId13" Type="http://schemas.openxmlformats.org/officeDocument/2006/relationships/image" Target="../media/image13.jpeg"/><Relationship Id="rId14" Type="http://schemas.openxmlformats.org/officeDocument/2006/relationships/image" Target="../media/image14.jpeg"/><Relationship Id="rId15" Type="http://schemas.openxmlformats.org/officeDocument/2006/relationships/image" Target="../media/image15.jpeg"/><Relationship Id="rId16" Type="http://schemas.openxmlformats.org/officeDocument/2006/relationships/image" Target="../media/image16.jpeg"/><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3.xml"/><Relationship Id="rId9" Type="http://schemas.openxmlformats.org/officeDocument/2006/relationships/diagramLayout" Target="../diagrams/layout3.xml"/><Relationship Id="rId10"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 Id="rId3"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hyperlink" Target="https://www.facingthefuture.org/" TargetMode="External"/><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
          <p:cNvSpPr>
            <a:spLocks noGrp="1" noChangeArrowheads="1"/>
          </p:cNvSpPr>
          <p:nvPr>
            <p:ph type="title"/>
          </p:nvPr>
        </p:nvSpPr>
        <p:spPr/>
        <p:txBody>
          <a:bodyPr rIns="132080">
            <a:normAutofit fontScale="90000"/>
          </a:bodyPr>
          <a:lstStyle/>
          <a:p>
            <a:pPr eaLnBrk="1" hangingPunct="1"/>
            <a:r>
              <a:rPr lang="en-US" dirty="0" smtClean="0">
                <a:latin typeface="Helvetica Neue" pitchFamily="-106" charset="0"/>
                <a:ea typeface="ＭＳ Ｐゴシック" pitchFamily="-106" charset="-128"/>
              </a:rPr>
              <a:t>Storyboard</a:t>
            </a:r>
          </a:p>
        </p:txBody>
      </p:sp>
      <p:sp>
        <p:nvSpPr>
          <p:cNvPr id="14341" name="Rectangle 7"/>
          <p:cNvSpPr>
            <a:spLocks/>
          </p:cNvSpPr>
          <p:nvPr/>
        </p:nvSpPr>
        <p:spPr bwMode="auto">
          <a:xfrm>
            <a:off x="152400" y="4953000"/>
            <a:ext cx="1219200" cy="838200"/>
          </a:xfrm>
          <a:prstGeom prst="rect">
            <a:avLst/>
          </a:prstGeom>
          <a:noFill/>
          <a:ln w="9525">
            <a:noFill/>
            <a:round/>
            <a:headEnd/>
            <a:tailEnd/>
          </a:ln>
        </p:spPr>
        <p:txBody>
          <a:bodyPr lIns="0" tIns="0" rIns="40639" bIns="0" anchor="ctr"/>
          <a:lstStyle/>
          <a:p>
            <a:pPr marL="39688"/>
            <a:r>
              <a:rPr lang="en-US" sz="1000" dirty="0" smtClean="0">
                <a:latin typeface="Helvetica Neue" pitchFamily="-106" charset="0"/>
                <a:cs typeface="Arial" pitchFamily="34" charset="0"/>
              </a:rPr>
              <a:t>Resources are required and wastes are produced at each stage in a material’s life cycle</a:t>
            </a:r>
            <a:endParaRPr lang="en-US" sz="1000" dirty="0">
              <a:latin typeface="Helvetica Neue" pitchFamily="-106" charset="0"/>
              <a:cs typeface="Arial" pitchFamily="34" charset="0"/>
            </a:endParaRPr>
          </a:p>
        </p:txBody>
      </p:sp>
      <p:sp>
        <p:nvSpPr>
          <p:cNvPr id="14348" name="Rectangle 36"/>
          <p:cNvSpPr>
            <a:spLocks noChangeArrowheads="1"/>
          </p:cNvSpPr>
          <p:nvPr/>
        </p:nvSpPr>
        <p:spPr bwMode="auto">
          <a:xfrm>
            <a:off x="152400" y="2971800"/>
            <a:ext cx="2971800" cy="984885"/>
          </a:xfrm>
          <a:prstGeom prst="rect">
            <a:avLst/>
          </a:prstGeom>
          <a:noFill/>
          <a:ln w="9525">
            <a:noFill/>
            <a:miter lim="800000"/>
            <a:headEnd/>
            <a:tailEnd/>
          </a:ln>
        </p:spPr>
        <p:txBody>
          <a:bodyPr wrap="square">
            <a:spAutoFit/>
          </a:bodyPr>
          <a:lstStyle/>
          <a:p>
            <a:r>
              <a:rPr lang="en-US" sz="1600" dirty="0">
                <a:solidFill>
                  <a:srgbClr val="D17869"/>
                </a:solidFill>
                <a:latin typeface="Helvetica Neue" pitchFamily="-106" charset="0"/>
                <a:cs typeface="Arial" pitchFamily="34" charset="0"/>
              </a:rPr>
              <a:t>Awareness of </a:t>
            </a:r>
            <a:r>
              <a:rPr lang="en-US" sz="1600" dirty="0" smtClean="0">
                <a:solidFill>
                  <a:srgbClr val="D17869"/>
                </a:solidFill>
                <a:latin typeface="Helvetica Neue" pitchFamily="-106" charset="0"/>
                <a:cs typeface="Arial" pitchFamily="34" charset="0"/>
              </a:rPr>
              <a:t>facts:</a:t>
            </a:r>
          </a:p>
          <a:p>
            <a:r>
              <a:rPr lang="en-US" sz="1400" dirty="0" smtClean="0">
                <a:latin typeface="Helvetica Neue" pitchFamily="-106" charset="0"/>
                <a:cs typeface="Arial" pitchFamily="34" charset="0"/>
              </a:rPr>
              <a:t>Assessing material performance for sustainability requires a life cycle view</a:t>
            </a:r>
            <a:endParaRPr lang="en-US" sz="1000" dirty="0">
              <a:cs typeface="Arial" pitchFamily="34" charset="0"/>
            </a:endParaRPr>
          </a:p>
        </p:txBody>
      </p:sp>
      <p:sp>
        <p:nvSpPr>
          <p:cNvPr id="14349" name="Text Box 38"/>
          <p:cNvSpPr txBox="1">
            <a:spLocks noChangeArrowheads="1"/>
          </p:cNvSpPr>
          <p:nvPr/>
        </p:nvSpPr>
        <p:spPr bwMode="auto">
          <a:xfrm>
            <a:off x="1295400" y="990600"/>
            <a:ext cx="6781800" cy="892552"/>
          </a:xfrm>
          <a:prstGeom prst="rect">
            <a:avLst/>
          </a:prstGeom>
          <a:noFill/>
          <a:ln w="9525">
            <a:noFill/>
            <a:miter lim="800000"/>
            <a:headEnd/>
            <a:tailEnd/>
          </a:ln>
        </p:spPr>
        <p:txBody>
          <a:bodyPr wrap="square">
            <a:spAutoFit/>
          </a:bodyPr>
          <a:lstStyle/>
          <a:p>
            <a:pPr eaLnBrk="0" hangingPunct="0"/>
            <a:r>
              <a:rPr lang="en-US" sz="2400" dirty="0">
                <a:solidFill>
                  <a:srgbClr val="96526B"/>
                </a:solidFill>
                <a:latin typeface="Helvetica Neue" pitchFamily="-106" charset="0"/>
                <a:cs typeface="Arial" pitchFamily="34" charset="0"/>
              </a:rPr>
              <a:t>Main point </a:t>
            </a:r>
          </a:p>
          <a:p>
            <a:r>
              <a:rPr lang="en-US" sz="1400" dirty="0" smtClean="0">
                <a:latin typeface="Helvetica Neue"/>
                <a:cs typeface="Helvetica Neue"/>
              </a:rPr>
              <a:t>Materials are essential for human activity; they must be produced, used, and disposed of through sustainable alternatives to current industrial-era practices.</a:t>
            </a:r>
            <a:endParaRPr lang="en-US" sz="1400" dirty="0">
              <a:latin typeface="Helvetica Neue"/>
              <a:cs typeface="Helvetica Neue"/>
            </a:endParaRPr>
          </a:p>
        </p:txBody>
      </p:sp>
      <p:sp>
        <p:nvSpPr>
          <p:cNvPr id="14350" name="Rectangle 39"/>
          <p:cNvSpPr>
            <a:spLocks noChangeArrowheads="1"/>
          </p:cNvSpPr>
          <p:nvPr/>
        </p:nvSpPr>
        <p:spPr bwMode="auto">
          <a:xfrm>
            <a:off x="6019800" y="2971800"/>
            <a:ext cx="2743200" cy="984885"/>
          </a:xfrm>
          <a:prstGeom prst="rect">
            <a:avLst/>
          </a:prstGeom>
          <a:noFill/>
          <a:ln w="9525">
            <a:noFill/>
            <a:miter lim="800000"/>
            <a:headEnd/>
            <a:tailEnd/>
          </a:ln>
        </p:spPr>
        <p:txBody>
          <a:bodyPr>
            <a:spAutoFit/>
          </a:bodyPr>
          <a:lstStyle/>
          <a:p>
            <a:r>
              <a:rPr lang="en-US" sz="1600" dirty="0">
                <a:solidFill>
                  <a:srgbClr val="D17869"/>
                </a:solidFill>
                <a:latin typeface="Helvetica Neue" pitchFamily="-106" charset="0"/>
                <a:cs typeface="Arial" pitchFamily="34" charset="0"/>
              </a:rPr>
              <a:t>Awareness of personal role:</a:t>
            </a:r>
            <a:endParaRPr lang="en-US" sz="1400" dirty="0">
              <a:solidFill>
                <a:srgbClr val="D17869"/>
              </a:solidFill>
              <a:latin typeface="Helvetica Neue" pitchFamily="-106" charset="0"/>
              <a:cs typeface="Arial" pitchFamily="34" charset="0"/>
            </a:endParaRPr>
          </a:p>
          <a:p>
            <a:r>
              <a:rPr lang="en-US" sz="1400" dirty="0" smtClean="0">
                <a:latin typeface="Helvetica Neue" pitchFamily="-106" charset="0"/>
                <a:cs typeface="Arial" pitchFamily="34" charset="0"/>
              </a:rPr>
              <a:t>We all play a part in the impact that materials have in the global system</a:t>
            </a:r>
            <a:endParaRPr lang="en-US" sz="1400" dirty="0">
              <a:latin typeface="Helvetica Neue" pitchFamily="-106" charset="0"/>
              <a:cs typeface="Arial" pitchFamily="34" charset="0"/>
            </a:endParaRPr>
          </a:p>
        </p:txBody>
      </p:sp>
      <p:sp>
        <p:nvSpPr>
          <p:cNvPr id="14351" name="Rectangle 40"/>
          <p:cNvSpPr>
            <a:spLocks noChangeArrowheads="1"/>
          </p:cNvSpPr>
          <p:nvPr/>
        </p:nvSpPr>
        <p:spPr bwMode="auto">
          <a:xfrm>
            <a:off x="3124200" y="2971800"/>
            <a:ext cx="2895600" cy="984885"/>
          </a:xfrm>
          <a:prstGeom prst="rect">
            <a:avLst/>
          </a:prstGeom>
          <a:noFill/>
          <a:ln w="9525">
            <a:noFill/>
            <a:miter lim="800000"/>
            <a:headEnd/>
            <a:tailEnd/>
          </a:ln>
        </p:spPr>
        <p:txBody>
          <a:bodyPr wrap="square">
            <a:spAutoFit/>
          </a:bodyPr>
          <a:lstStyle/>
          <a:p>
            <a:r>
              <a:rPr lang="en-US" sz="1600" dirty="0">
                <a:solidFill>
                  <a:srgbClr val="D17869"/>
                </a:solidFill>
                <a:latin typeface="Helvetica Neue" pitchFamily="-106" charset="0"/>
                <a:cs typeface="Arial" pitchFamily="34" charset="0"/>
              </a:rPr>
              <a:t>Awareness of strategies</a:t>
            </a:r>
            <a:r>
              <a:rPr lang="en-US" sz="1600" dirty="0" smtClean="0">
                <a:solidFill>
                  <a:srgbClr val="D17869"/>
                </a:solidFill>
                <a:latin typeface="Helvetica Neue" pitchFamily="-106" charset="0"/>
                <a:cs typeface="Arial" pitchFamily="34" charset="0"/>
              </a:rPr>
              <a:t>:</a:t>
            </a:r>
          </a:p>
          <a:p>
            <a:r>
              <a:rPr lang="en-US" sz="1400" dirty="0" smtClean="0">
                <a:latin typeface="Helvetica Neue" pitchFamily="-106" charset="0"/>
                <a:cs typeface="Arial" pitchFamily="34" charset="0"/>
              </a:rPr>
              <a:t>High-impact materials interventions can occur by expanding the design boundaries</a:t>
            </a:r>
            <a:endParaRPr lang="en-US" sz="1400" dirty="0">
              <a:latin typeface="Helvetica Neue" pitchFamily="-106" charset="0"/>
              <a:cs typeface="Arial" pitchFamily="34" charset="0"/>
            </a:endParaRPr>
          </a:p>
        </p:txBody>
      </p:sp>
      <p:sp>
        <p:nvSpPr>
          <p:cNvPr id="14352" name="Line 96"/>
          <p:cNvSpPr>
            <a:spLocks noChangeShapeType="1"/>
          </p:cNvSpPr>
          <p:nvPr/>
        </p:nvSpPr>
        <p:spPr bwMode="auto">
          <a:xfrm>
            <a:off x="457200" y="4038600"/>
            <a:ext cx="0" cy="838200"/>
          </a:xfrm>
          <a:prstGeom prst="line">
            <a:avLst/>
          </a:prstGeom>
          <a:noFill/>
          <a:ln w="12700">
            <a:solidFill>
              <a:srgbClr val="81987A"/>
            </a:solidFill>
            <a:round/>
            <a:headEnd/>
            <a:tailEnd/>
          </a:ln>
        </p:spPr>
        <p:txBody>
          <a:bodyPr wrap="none" anchor="ctr"/>
          <a:lstStyle/>
          <a:p>
            <a:endParaRPr lang="en-US"/>
          </a:p>
        </p:txBody>
      </p:sp>
      <p:sp>
        <p:nvSpPr>
          <p:cNvPr id="14355" name="Line 102"/>
          <p:cNvSpPr>
            <a:spLocks noChangeShapeType="1"/>
          </p:cNvSpPr>
          <p:nvPr/>
        </p:nvSpPr>
        <p:spPr bwMode="auto">
          <a:xfrm>
            <a:off x="1905000" y="3962400"/>
            <a:ext cx="0" cy="914400"/>
          </a:xfrm>
          <a:prstGeom prst="line">
            <a:avLst/>
          </a:prstGeom>
          <a:noFill/>
          <a:ln w="12700">
            <a:solidFill>
              <a:srgbClr val="81987A"/>
            </a:solidFill>
            <a:round/>
            <a:headEnd/>
            <a:tailEnd/>
          </a:ln>
        </p:spPr>
        <p:txBody>
          <a:bodyPr wrap="none" anchor="ctr"/>
          <a:lstStyle/>
          <a:p>
            <a:endParaRPr lang="en-US"/>
          </a:p>
        </p:txBody>
      </p:sp>
      <p:sp>
        <p:nvSpPr>
          <p:cNvPr id="14358" name="Line 106"/>
          <p:cNvSpPr>
            <a:spLocks noChangeShapeType="1"/>
          </p:cNvSpPr>
          <p:nvPr/>
        </p:nvSpPr>
        <p:spPr bwMode="auto">
          <a:xfrm>
            <a:off x="4572000" y="4000500"/>
            <a:ext cx="0" cy="457200"/>
          </a:xfrm>
          <a:prstGeom prst="line">
            <a:avLst/>
          </a:prstGeom>
          <a:noFill/>
          <a:ln w="12700">
            <a:solidFill>
              <a:srgbClr val="81987A"/>
            </a:solidFill>
            <a:round/>
            <a:headEnd/>
            <a:tailEnd/>
          </a:ln>
        </p:spPr>
        <p:txBody>
          <a:bodyPr wrap="none" anchor="ctr"/>
          <a:lstStyle/>
          <a:p>
            <a:endParaRPr lang="en-US"/>
          </a:p>
        </p:txBody>
      </p:sp>
      <p:sp>
        <p:nvSpPr>
          <p:cNvPr id="14360" name="Line 110"/>
          <p:cNvSpPr>
            <a:spLocks noChangeShapeType="1"/>
          </p:cNvSpPr>
          <p:nvPr/>
        </p:nvSpPr>
        <p:spPr bwMode="auto">
          <a:xfrm flipH="1">
            <a:off x="2057400" y="2362200"/>
            <a:ext cx="304800" cy="533400"/>
          </a:xfrm>
          <a:prstGeom prst="line">
            <a:avLst/>
          </a:prstGeom>
          <a:noFill/>
          <a:ln w="12700">
            <a:solidFill>
              <a:srgbClr val="96526B"/>
            </a:solidFill>
            <a:round/>
            <a:headEnd/>
            <a:tailEnd type="triangle" w="med" len="med"/>
          </a:ln>
        </p:spPr>
        <p:txBody>
          <a:bodyPr wrap="none" anchor="ctr"/>
          <a:lstStyle/>
          <a:p>
            <a:endParaRPr lang="en-US"/>
          </a:p>
        </p:txBody>
      </p:sp>
      <p:sp>
        <p:nvSpPr>
          <p:cNvPr id="14361" name="Line 111"/>
          <p:cNvSpPr>
            <a:spLocks noChangeShapeType="1"/>
          </p:cNvSpPr>
          <p:nvPr/>
        </p:nvSpPr>
        <p:spPr bwMode="auto">
          <a:xfrm>
            <a:off x="6781800" y="2362200"/>
            <a:ext cx="304800" cy="533400"/>
          </a:xfrm>
          <a:prstGeom prst="line">
            <a:avLst/>
          </a:prstGeom>
          <a:noFill/>
          <a:ln w="12700">
            <a:solidFill>
              <a:srgbClr val="96526B"/>
            </a:solidFill>
            <a:round/>
            <a:headEnd/>
            <a:tailEnd type="triangle" w="med" len="med"/>
          </a:ln>
        </p:spPr>
        <p:txBody>
          <a:bodyPr wrap="none" anchor="ctr"/>
          <a:lstStyle/>
          <a:p>
            <a:endParaRPr lang="en-US"/>
          </a:p>
        </p:txBody>
      </p:sp>
      <p:sp>
        <p:nvSpPr>
          <p:cNvPr id="14362" name="Line 113"/>
          <p:cNvSpPr>
            <a:spLocks noChangeShapeType="1"/>
          </p:cNvSpPr>
          <p:nvPr/>
        </p:nvSpPr>
        <p:spPr bwMode="auto">
          <a:xfrm>
            <a:off x="4343400" y="2362200"/>
            <a:ext cx="0" cy="609600"/>
          </a:xfrm>
          <a:prstGeom prst="line">
            <a:avLst/>
          </a:prstGeom>
          <a:noFill/>
          <a:ln w="12700">
            <a:solidFill>
              <a:srgbClr val="96526B"/>
            </a:solidFill>
            <a:round/>
            <a:headEnd/>
            <a:tailEnd type="triangle" w="med" len="med"/>
          </a:ln>
        </p:spPr>
        <p:txBody>
          <a:bodyPr wrap="none" anchor="ctr"/>
          <a:lstStyle/>
          <a:p>
            <a:endParaRPr lang="en-US"/>
          </a:p>
        </p:txBody>
      </p:sp>
      <p:sp>
        <p:nvSpPr>
          <p:cNvPr id="45" name="Rectangle 11"/>
          <p:cNvSpPr>
            <a:spLocks/>
          </p:cNvSpPr>
          <p:nvPr/>
        </p:nvSpPr>
        <p:spPr bwMode="auto">
          <a:xfrm>
            <a:off x="7696200" y="4343400"/>
            <a:ext cx="1066800" cy="3810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Professionally</a:t>
            </a:r>
            <a:endParaRPr lang="en-US" sz="900" dirty="0">
              <a:cs typeface="Arial" pitchFamily="34" charset="0"/>
            </a:endParaRPr>
          </a:p>
        </p:txBody>
      </p:sp>
      <p:sp>
        <p:nvSpPr>
          <p:cNvPr id="58" name="Line 97"/>
          <p:cNvSpPr>
            <a:spLocks noChangeShapeType="1"/>
          </p:cNvSpPr>
          <p:nvPr/>
        </p:nvSpPr>
        <p:spPr bwMode="auto">
          <a:xfrm>
            <a:off x="3505200" y="3962400"/>
            <a:ext cx="0" cy="571500"/>
          </a:xfrm>
          <a:prstGeom prst="line">
            <a:avLst/>
          </a:prstGeom>
          <a:noFill/>
          <a:ln w="12700">
            <a:solidFill>
              <a:srgbClr val="81987A"/>
            </a:solidFill>
            <a:round/>
            <a:headEnd/>
            <a:tailEnd/>
          </a:ln>
        </p:spPr>
        <p:txBody>
          <a:bodyPr wrap="none" anchor="ctr"/>
          <a:lstStyle/>
          <a:p>
            <a:endParaRPr lang="en-US"/>
          </a:p>
        </p:txBody>
      </p:sp>
      <p:sp>
        <p:nvSpPr>
          <p:cNvPr id="59" name="Rectangle 11"/>
          <p:cNvSpPr>
            <a:spLocks/>
          </p:cNvSpPr>
          <p:nvPr/>
        </p:nvSpPr>
        <p:spPr bwMode="auto">
          <a:xfrm>
            <a:off x="3670891" y="5372100"/>
            <a:ext cx="1295400" cy="457200"/>
          </a:xfrm>
          <a:prstGeom prst="rect">
            <a:avLst/>
          </a:prstGeom>
          <a:noFill/>
          <a:ln w="9525">
            <a:noFill/>
            <a:round/>
            <a:headEnd/>
            <a:tailEnd/>
          </a:ln>
        </p:spPr>
        <p:txBody>
          <a:bodyPr lIns="0" tIns="0" rIns="40639" bIns="0" anchor="ctr"/>
          <a:lstStyle/>
          <a:p>
            <a:pPr marL="39688" algn="l"/>
            <a:endParaRPr lang="en-US" sz="900" dirty="0">
              <a:cs typeface="Arial" pitchFamily="34" charset="0"/>
            </a:endParaRPr>
          </a:p>
        </p:txBody>
      </p:sp>
      <p:sp>
        <p:nvSpPr>
          <p:cNvPr id="66" name="Line 106"/>
          <p:cNvSpPr>
            <a:spLocks noChangeShapeType="1"/>
          </p:cNvSpPr>
          <p:nvPr/>
        </p:nvSpPr>
        <p:spPr bwMode="auto">
          <a:xfrm>
            <a:off x="7010400" y="3962400"/>
            <a:ext cx="0" cy="457200"/>
          </a:xfrm>
          <a:prstGeom prst="line">
            <a:avLst/>
          </a:prstGeom>
          <a:noFill/>
          <a:ln w="12700">
            <a:solidFill>
              <a:srgbClr val="81987A"/>
            </a:solidFill>
            <a:round/>
            <a:headEnd/>
            <a:tailEnd/>
          </a:ln>
        </p:spPr>
        <p:txBody>
          <a:bodyPr wrap="none" anchor="ctr"/>
          <a:lstStyle/>
          <a:p>
            <a:endParaRPr lang="en-US"/>
          </a:p>
        </p:txBody>
      </p:sp>
      <p:sp>
        <p:nvSpPr>
          <p:cNvPr id="69" name="Rectangle 11"/>
          <p:cNvSpPr>
            <a:spLocks/>
          </p:cNvSpPr>
          <p:nvPr/>
        </p:nvSpPr>
        <p:spPr bwMode="auto">
          <a:xfrm>
            <a:off x="2590800" y="5448300"/>
            <a:ext cx="990600" cy="3810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Life cycle assessment</a:t>
            </a:r>
            <a:endParaRPr lang="en-US" sz="900" dirty="0">
              <a:cs typeface="Arial" pitchFamily="34" charset="0"/>
            </a:endParaRPr>
          </a:p>
        </p:txBody>
      </p:sp>
      <p:sp>
        <p:nvSpPr>
          <p:cNvPr id="52" name="Line 106"/>
          <p:cNvSpPr>
            <a:spLocks noChangeShapeType="1"/>
          </p:cNvSpPr>
          <p:nvPr/>
        </p:nvSpPr>
        <p:spPr bwMode="auto">
          <a:xfrm>
            <a:off x="7848600" y="3962400"/>
            <a:ext cx="0" cy="457200"/>
          </a:xfrm>
          <a:prstGeom prst="line">
            <a:avLst/>
          </a:prstGeom>
          <a:noFill/>
          <a:ln w="12700">
            <a:solidFill>
              <a:srgbClr val="81987A"/>
            </a:solidFill>
            <a:round/>
            <a:headEnd/>
            <a:tailEnd/>
          </a:ln>
        </p:spPr>
        <p:txBody>
          <a:bodyPr wrap="none" anchor="ctr"/>
          <a:lstStyle/>
          <a:p>
            <a:endParaRPr lang="en-US"/>
          </a:p>
        </p:txBody>
      </p:sp>
      <p:sp>
        <p:nvSpPr>
          <p:cNvPr id="53" name="Rectangle 11"/>
          <p:cNvSpPr>
            <a:spLocks/>
          </p:cNvSpPr>
          <p:nvPr/>
        </p:nvSpPr>
        <p:spPr bwMode="auto">
          <a:xfrm>
            <a:off x="6629400" y="4267200"/>
            <a:ext cx="1066800" cy="6096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Individually</a:t>
            </a:r>
            <a:endParaRPr lang="en-US" sz="900" dirty="0">
              <a:cs typeface="Arial" pitchFamily="34" charset="0"/>
            </a:endParaRPr>
          </a:p>
        </p:txBody>
      </p:sp>
      <p:sp>
        <p:nvSpPr>
          <p:cNvPr id="35" name="Rectangle 11"/>
          <p:cNvSpPr>
            <a:spLocks/>
          </p:cNvSpPr>
          <p:nvPr/>
        </p:nvSpPr>
        <p:spPr bwMode="auto">
          <a:xfrm>
            <a:off x="1676400" y="4953000"/>
            <a:ext cx="1066800" cy="914400"/>
          </a:xfrm>
          <a:prstGeom prst="rect">
            <a:avLst/>
          </a:prstGeom>
          <a:noFill/>
          <a:ln w="9525">
            <a:noFill/>
            <a:round/>
            <a:headEnd/>
            <a:tailEnd/>
          </a:ln>
        </p:spPr>
        <p:txBody>
          <a:bodyPr lIns="0" tIns="0" rIns="40639" bIns="0" anchor="ctr"/>
          <a:lstStyle/>
          <a:p>
            <a:pPr marL="39688" algn="l"/>
            <a:endParaRPr lang="en-US" sz="900" dirty="0">
              <a:cs typeface="Arial" pitchFamily="34" charset="0"/>
            </a:endParaRPr>
          </a:p>
        </p:txBody>
      </p:sp>
      <p:sp>
        <p:nvSpPr>
          <p:cNvPr id="37" name="Line 101"/>
          <p:cNvSpPr>
            <a:spLocks noChangeShapeType="1"/>
          </p:cNvSpPr>
          <p:nvPr/>
        </p:nvSpPr>
        <p:spPr bwMode="auto">
          <a:xfrm>
            <a:off x="8229600" y="4724400"/>
            <a:ext cx="0" cy="533400"/>
          </a:xfrm>
          <a:prstGeom prst="line">
            <a:avLst/>
          </a:prstGeom>
          <a:noFill/>
          <a:ln w="12700">
            <a:solidFill>
              <a:srgbClr val="EBC262"/>
            </a:solidFill>
            <a:round/>
            <a:headEnd/>
            <a:tailEnd/>
          </a:ln>
        </p:spPr>
        <p:txBody>
          <a:bodyPr wrap="none" anchor="ctr"/>
          <a:lstStyle/>
          <a:p>
            <a:endParaRPr lang="en-US"/>
          </a:p>
        </p:txBody>
      </p:sp>
      <p:sp>
        <p:nvSpPr>
          <p:cNvPr id="44" name="Rectangle 11"/>
          <p:cNvSpPr>
            <a:spLocks/>
          </p:cNvSpPr>
          <p:nvPr/>
        </p:nvSpPr>
        <p:spPr bwMode="auto">
          <a:xfrm>
            <a:off x="8077200" y="5105400"/>
            <a:ext cx="1066800" cy="762000"/>
          </a:xfrm>
          <a:prstGeom prst="rect">
            <a:avLst/>
          </a:prstGeom>
          <a:noFill/>
          <a:ln w="9525">
            <a:noFill/>
            <a:round/>
            <a:headEnd/>
            <a:tailEnd/>
          </a:ln>
        </p:spPr>
        <p:txBody>
          <a:bodyPr lIns="0" tIns="0" rIns="40639" bIns="0" anchor="ctr"/>
          <a:lstStyle/>
          <a:p>
            <a:pPr marL="39688"/>
            <a:r>
              <a:rPr lang="en-US" sz="1000" dirty="0" smtClean="0">
                <a:latin typeface="Helvetica Neue" pitchFamily="-106" charset="0"/>
                <a:cs typeface="Arial" pitchFamily="34" charset="0"/>
              </a:rPr>
              <a:t>Through design choices</a:t>
            </a:r>
            <a:endParaRPr lang="en-US" sz="900" dirty="0">
              <a:cs typeface="Arial" pitchFamily="34" charset="0"/>
            </a:endParaRPr>
          </a:p>
        </p:txBody>
      </p:sp>
      <p:sp>
        <p:nvSpPr>
          <p:cNvPr id="48" name="Line 106"/>
          <p:cNvSpPr>
            <a:spLocks noChangeShapeType="1"/>
          </p:cNvSpPr>
          <p:nvPr/>
        </p:nvSpPr>
        <p:spPr bwMode="auto">
          <a:xfrm>
            <a:off x="5386885" y="4019550"/>
            <a:ext cx="0" cy="457200"/>
          </a:xfrm>
          <a:prstGeom prst="line">
            <a:avLst/>
          </a:prstGeom>
          <a:noFill/>
          <a:ln w="12700">
            <a:solidFill>
              <a:srgbClr val="81987A"/>
            </a:solidFill>
            <a:round/>
            <a:headEnd/>
            <a:tailEnd/>
          </a:ln>
        </p:spPr>
        <p:txBody>
          <a:bodyPr wrap="none" anchor="ctr"/>
          <a:lstStyle/>
          <a:p>
            <a:endParaRPr lang="en-US"/>
          </a:p>
        </p:txBody>
      </p:sp>
      <p:sp>
        <p:nvSpPr>
          <p:cNvPr id="50" name="Rectangle 11"/>
          <p:cNvSpPr>
            <a:spLocks/>
          </p:cNvSpPr>
          <p:nvPr/>
        </p:nvSpPr>
        <p:spPr bwMode="auto">
          <a:xfrm>
            <a:off x="3390900" y="5594498"/>
            <a:ext cx="1295400" cy="4572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Risk </a:t>
            </a:r>
            <a:br>
              <a:rPr lang="en-US" sz="1000" dirty="0" smtClean="0">
                <a:latin typeface="Helvetica Neue" pitchFamily="-106" charset="0"/>
                <a:cs typeface="Arial" pitchFamily="34" charset="0"/>
              </a:rPr>
            </a:br>
            <a:r>
              <a:rPr lang="en-US" sz="1000" dirty="0" smtClean="0">
                <a:latin typeface="Helvetica Neue" pitchFamily="-106" charset="0"/>
                <a:cs typeface="Arial" pitchFamily="34" charset="0"/>
              </a:rPr>
              <a:t>Assessment</a:t>
            </a:r>
            <a:endParaRPr lang="en-US" sz="900" dirty="0">
              <a:cs typeface="Arial" pitchFamily="34" charset="0"/>
            </a:endParaRPr>
          </a:p>
        </p:txBody>
      </p:sp>
      <p:sp>
        <p:nvSpPr>
          <p:cNvPr id="51" name="Rectangle 11"/>
          <p:cNvSpPr>
            <a:spLocks/>
          </p:cNvSpPr>
          <p:nvPr/>
        </p:nvSpPr>
        <p:spPr bwMode="auto">
          <a:xfrm>
            <a:off x="3981007" y="5257801"/>
            <a:ext cx="895628" cy="457200"/>
          </a:xfrm>
          <a:prstGeom prst="rect">
            <a:avLst/>
          </a:prstGeom>
          <a:noFill/>
          <a:ln w="9525">
            <a:noFill/>
            <a:round/>
            <a:headEnd/>
            <a:tailEnd/>
          </a:ln>
        </p:spPr>
        <p:txBody>
          <a:bodyPr lIns="0" tIns="0" rIns="40639" bIns="0" anchor="ctr"/>
          <a:lstStyle/>
          <a:p>
            <a:pPr marL="39688" algn="l"/>
            <a:r>
              <a:rPr lang="en-US" sz="1000" dirty="0" err="1" smtClean="0">
                <a:latin typeface="Helvetica Neue" pitchFamily="-106" charset="0"/>
                <a:cs typeface="Arial" pitchFamily="34" charset="0"/>
              </a:rPr>
              <a:t>Biomimicry</a:t>
            </a:r>
            <a:r>
              <a:rPr lang="en-US" sz="1000" dirty="0" smtClean="0">
                <a:latin typeface="Helvetica Neue" pitchFamily="-106" charset="0"/>
                <a:cs typeface="Arial" pitchFamily="34" charset="0"/>
              </a:rPr>
              <a:t> </a:t>
            </a:r>
          </a:p>
        </p:txBody>
      </p:sp>
      <p:sp>
        <p:nvSpPr>
          <p:cNvPr id="39" name="Rectangle 11"/>
          <p:cNvSpPr>
            <a:spLocks/>
          </p:cNvSpPr>
          <p:nvPr/>
        </p:nvSpPr>
        <p:spPr bwMode="auto">
          <a:xfrm>
            <a:off x="3100885" y="4457700"/>
            <a:ext cx="990600" cy="6096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Assessment Methods</a:t>
            </a:r>
            <a:endParaRPr lang="en-US" sz="900" dirty="0">
              <a:cs typeface="Arial" pitchFamily="34" charset="0"/>
            </a:endParaRPr>
          </a:p>
        </p:txBody>
      </p:sp>
      <p:sp>
        <p:nvSpPr>
          <p:cNvPr id="40" name="Rectangle 11"/>
          <p:cNvSpPr>
            <a:spLocks/>
          </p:cNvSpPr>
          <p:nvPr/>
        </p:nvSpPr>
        <p:spPr bwMode="auto">
          <a:xfrm>
            <a:off x="4114800" y="4457700"/>
            <a:ext cx="952500" cy="4572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Systemic innovations</a:t>
            </a:r>
            <a:endParaRPr lang="en-US" sz="900" dirty="0">
              <a:cs typeface="Arial" pitchFamily="34" charset="0"/>
            </a:endParaRPr>
          </a:p>
        </p:txBody>
      </p:sp>
      <p:sp>
        <p:nvSpPr>
          <p:cNvPr id="42" name="Rectangle 11"/>
          <p:cNvSpPr>
            <a:spLocks/>
          </p:cNvSpPr>
          <p:nvPr/>
        </p:nvSpPr>
        <p:spPr bwMode="auto">
          <a:xfrm>
            <a:off x="5105400" y="4457700"/>
            <a:ext cx="952500" cy="4572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Conservation Approaches</a:t>
            </a:r>
            <a:endParaRPr lang="en-US" sz="900" dirty="0">
              <a:cs typeface="Arial" pitchFamily="34" charset="0"/>
            </a:endParaRPr>
          </a:p>
        </p:txBody>
      </p:sp>
      <p:sp>
        <p:nvSpPr>
          <p:cNvPr id="43" name="Line 101"/>
          <p:cNvSpPr>
            <a:spLocks noChangeShapeType="1"/>
          </p:cNvSpPr>
          <p:nvPr/>
        </p:nvSpPr>
        <p:spPr bwMode="auto">
          <a:xfrm>
            <a:off x="3200400" y="5067300"/>
            <a:ext cx="0" cy="381000"/>
          </a:xfrm>
          <a:prstGeom prst="line">
            <a:avLst/>
          </a:prstGeom>
          <a:noFill/>
          <a:ln w="12700">
            <a:solidFill>
              <a:srgbClr val="EBC262"/>
            </a:solidFill>
            <a:round/>
            <a:headEnd/>
            <a:tailEnd/>
          </a:ln>
        </p:spPr>
        <p:txBody>
          <a:bodyPr wrap="none" anchor="ctr"/>
          <a:lstStyle/>
          <a:p>
            <a:endParaRPr lang="en-US"/>
          </a:p>
        </p:txBody>
      </p:sp>
      <p:sp>
        <p:nvSpPr>
          <p:cNvPr id="47" name="Line 101"/>
          <p:cNvSpPr>
            <a:spLocks noChangeShapeType="1"/>
          </p:cNvSpPr>
          <p:nvPr/>
        </p:nvSpPr>
        <p:spPr bwMode="auto">
          <a:xfrm>
            <a:off x="3581400" y="5067300"/>
            <a:ext cx="0" cy="381000"/>
          </a:xfrm>
          <a:prstGeom prst="line">
            <a:avLst/>
          </a:prstGeom>
          <a:noFill/>
          <a:ln w="12700">
            <a:solidFill>
              <a:srgbClr val="EBC262"/>
            </a:solidFill>
            <a:round/>
            <a:headEnd/>
            <a:tailEnd/>
          </a:ln>
        </p:spPr>
        <p:txBody>
          <a:bodyPr wrap="none" anchor="ctr"/>
          <a:lstStyle/>
          <a:p>
            <a:endParaRPr lang="en-US"/>
          </a:p>
        </p:txBody>
      </p:sp>
      <p:sp>
        <p:nvSpPr>
          <p:cNvPr id="57" name="Line 101"/>
          <p:cNvSpPr>
            <a:spLocks noChangeShapeType="1"/>
          </p:cNvSpPr>
          <p:nvPr/>
        </p:nvSpPr>
        <p:spPr bwMode="auto">
          <a:xfrm>
            <a:off x="4267200" y="4991100"/>
            <a:ext cx="0" cy="381000"/>
          </a:xfrm>
          <a:prstGeom prst="line">
            <a:avLst/>
          </a:prstGeom>
          <a:noFill/>
          <a:ln w="12700">
            <a:solidFill>
              <a:srgbClr val="EBC262"/>
            </a:solidFill>
            <a:round/>
            <a:headEnd/>
            <a:tailEnd/>
          </a:ln>
        </p:spPr>
        <p:txBody>
          <a:bodyPr wrap="none" anchor="ctr"/>
          <a:lstStyle/>
          <a:p>
            <a:endParaRPr lang="en-US"/>
          </a:p>
        </p:txBody>
      </p:sp>
      <p:sp>
        <p:nvSpPr>
          <p:cNvPr id="60" name="Line 101"/>
          <p:cNvSpPr>
            <a:spLocks noChangeShapeType="1"/>
          </p:cNvSpPr>
          <p:nvPr/>
        </p:nvSpPr>
        <p:spPr bwMode="auto">
          <a:xfrm>
            <a:off x="4715668" y="4971607"/>
            <a:ext cx="0" cy="381000"/>
          </a:xfrm>
          <a:prstGeom prst="line">
            <a:avLst/>
          </a:prstGeom>
          <a:noFill/>
          <a:ln w="12700">
            <a:solidFill>
              <a:srgbClr val="EBC262"/>
            </a:solidFill>
            <a:round/>
            <a:headEnd/>
            <a:tailEnd/>
          </a:ln>
        </p:spPr>
        <p:txBody>
          <a:bodyPr wrap="none" anchor="ctr"/>
          <a:lstStyle/>
          <a:p>
            <a:endParaRPr lang="en-US"/>
          </a:p>
        </p:txBody>
      </p:sp>
      <p:sp>
        <p:nvSpPr>
          <p:cNvPr id="61" name="Rectangle 11"/>
          <p:cNvSpPr>
            <a:spLocks/>
          </p:cNvSpPr>
          <p:nvPr/>
        </p:nvSpPr>
        <p:spPr bwMode="auto">
          <a:xfrm>
            <a:off x="4461687" y="5662723"/>
            <a:ext cx="982626" cy="4572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Whole systems design</a:t>
            </a:r>
            <a:endParaRPr lang="en-US" sz="900" dirty="0">
              <a:cs typeface="Arial" pitchFamily="34" charset="0"/>
            </a:endParaRPr>
          </a:p>
        </p:txBody>
      </p:sp>
      <p:sp>
        <p:nvSpPr>
          <p:cNvPr id="62" name="Line 101"/>
          <p:cNvSpPr>
            <a:spLocks noChangeShapeType="1"/>
          </p:cNvSpPr>
          <p:nvPr/>
        </p:nvSpPr>
        <p:spPr bwMode="auto">
          <a:xfrm>
            <a:off x="4715668" y="5334887"/>
            <a:ext cx="0" cy="381000"/>
          </a:xfrm>
          <a:prstGeom prst="line">
            <a:avLst/>
          </a:prstGeom>
          <a:noFill/>
          <a:ln w="12700">
            <a:solidFill>
              <a:srgbClr val="EBC262"/>
            </a:solidFill>
            <a:round/>
            <a:headEnd/>
            <a:tailEnd/>
          </a:ln>
        </p:spPr>
        <p:txBody>
          <a:bodyPr wrap="none" anchor="ctr"/>
          <a:lstStyle/>
          <a:p>
            <a:endParaRPr lang="en-US"/>
          </a:p>
        </p:txBody>
      </p:sp>
      <p:sp>
        <p:nvSpPr>
          <p:cNvPr id="63" name="Rectangle 11"/>
          <p:cNvSpPr>
            <a:spLocks/>
          </p:cNvSpPr>
          <p:nvPr/>
        </p:nvSpPr>
        <p:spPr bwMode="auto">
          <a:xfrm>
            <a:off x="5322481" y="5258687"/>
            <a:ext cx="982626" cy="457200"/>
          </a:xfrm>
          <a:prstGeom prst="rect">
            <a:avLst/>
          </a:prstGeom>
          <a:noFill/>
          <a:ln w="9525">
            <a:noFill/>
            <a:round/>
            <a:headEnd/>
            <a:tailEnd/>
          </a:ln>
        </p:spPr>
        <p:txBody>
          <a:bodyPr lIns="0" tIns="0" rIns="40639" bIns="0" anchor="ctr"/>
          <a:lstStyle/>
          <a:p>
            <a:pPr marL="39688" algn="l"/>
            <a:r>
              <a:rPr lang="en-US" sz="1000" dirty="0" smtClean="0">
                <a:latin typeface="Helvetica Neue" pitchFamily="-106" charset="0"/>
                <a:cs typeface="Arial" pitchFamily="34" charset="0"/>
              </a:rPr>
              <a:t>Reduce, Reuse, Recycle</a:t>
            </a:r>
            <a:endParaRPr lang="en-US" sz="900" dirty="0">
              <a:cs typeface="Arial" pitchFamily="34" charset="0"/>
            </a:endParaRPr>
          </a:p>
        </p:txBody>
      </p:sp>
      <p:sp>
        <p:nvSpPr>
          <p:cNvPr id="64" name="Line 101"/>
          <p:cNvSpPr>
            <a:spLocks noChangeShapeType="1"/>
          </p:cNvSpPr>
          <p:nvPr/>
        </p:nvSpPr>
        <p:spPr bwMode="auto">
          <a:xfrm>
            <a:off x="5386885" y="4923761"/>
            <a:ext cx="0" cy="381000"/>
          </a:xfrm>
          <a:prstGeom prst="line">
            <a:avLst/>
          </a:prstGeom>
          <a:noFill/>
          <a:ln w="12700">
            <a:solidFill>
              <a:srgbClr val="EBC262"/>
            </a:solidFill>
            <a:round/>
            <a:headEnd/>
            <a:tailEnd/>
          </a:ln>
        </p:spPr>
        <p:txBody>
          <a:bodyPr wrap="none" anchor="ctr"/>
          <a:lstStyle/>
          <a:p>
            <a:endParaRPr lang="en-US"/>
          </a:p>
        </p:txBody>
      </p:sp>
      <p:sp>
        <p:nvSpPr>
          <p:cNvPr id="54" name="Line 101"/>
          <p:cNvSpPr>
            <a:spLocks noChangeShapeType="1"/>
          </p:cNvSpPr>
          <p:nvPr/>
        </p:nvSpPr>
        <p:spPr bwMode="auto">
          <a:xfrm>
            <a:off x="7010400" y="4724400"/>
            <a:ext cx="0" cy="533400"/>
          </a:xfrm>
          <a:prstGeom prst="line">
            <a:avLst/>
          </a:prstGeom>
          <a:noFill/>
          <a:ln w="12700">
            <a:solidFill>
              <a:srgbClr val="EBC262"/>
            </a:solidFill>
            <a:round/>
            <a:headEnd/>
            <a:tailEnd/>
          </a:ln>
        </p:spPr>
        <p:txBody>
          <a:bodyPr wrap="none" anchor="ctr"/>
          <a:lstStyle/>
          <a:p>
            <a:endParaRPr lang="en-US"/>
          </a:p>
        </p:txBody>
      </p:sp>
      <p:sp>
        <p:nvSpPr>
          <p:cNvPr id="55" name="Rectangle 11"/>
          <p:cNvSpPr>
            <a:spLocks/>
          </p:cNvSpPr>
          <p:nvPr/>
        </p:nvSpPr>
        <p:spPr bwMode="auto">
          <a:xfrm>
            <a:off x="6629400" y="5105400"/>
            <a:ext cx="1066800" cy="762000"/>
          </a:xfrm>
          <a:prstGeom prst="rect">
            <a:avLst/>
          </a:prstGeom>
          <a:noFill/>
          <a:ln w="9525">
            <a:noFill/>
            <a:round/>
            <a:headEnd/>
            <a:tailEnd/>
          </a:ln>
        </p:spPr>
        <p:txBody>
          <a:bodyPr lIns="0" tIns="0" rIns="40639" bIns="0" anchor="ctr"/>
          <a:lstStyle/>
          <a:p>
            <a:pPr marL="39688"/>
            <a:r>
              <a:rPr lang="en-US" sz="1000" dirty="0" smtClean="0">
                <a:latin typeface="Helvetica Neue" pitchFamily="-106" charset="0"/>
                <a:cs typeface="Arial" pitchFamily="34" charset="0"/>
              </a:rPr>
              <a:t>Through daily choices</a:t>
            </a:r>
            <a:endParaRPr lang="en-US" sz="900" dirty="0">
              <a:cs typeface="Arial" pitchFamily="34" charset="0"/>
            </a:endParaRPr>
          </a:p>
        </p:txBody>
      </p:sp>
      <p:sp>
        <p:nvSpPr>
          <p:cNvPr id="65" name="Rectangle 7"/>
          <p:cNvSpPr>
            <a:spLocks/>
          </p:cNvSpPr>
          <p:nvPr/>
        </p:nvSpPr>
        <p:spPr bwMode="auto">
          <a:xfrm>
            <a:off x="1524000" y="4800600"/>
            <a:ext cx="1219200" cy="838200"/>
          </a:xfrm>
          <a:prstGeom prst="rect">
            <a:avLst/>
          </a:prstGeom>
          <a:noFill/>
          <a:ln w="9525">
            <a:noFill/>
            <a:round/>
            <a:headEnd/>
            <a:tailEnd/>
          </a:ln>
        </p:spPr>
        <p:txBody>
          <a:bodyPr lIns="0" tIns="0" rIns="40639" bIns="0" anchor="ctr"/>
          <a:lstStyle/>
          <a:p>
            <a:pPr marL="39688"/>
            <a:r>
              <a:rPr lang="en-US" sz="1000" dirty="0" smtClean="0">
                <a:latin typeface="Helvetica Neue" pitchFamily="-106" charset="0"/>
                <a:cs typeface="Arial" pitchFamily="34" charset="0"/>
              </a:rPr>
              <a:t>Resources are finite in a closed thermodynamic system</a:t>
            </a:r>
            <a:endParaRPr lang="en-US" sz="1000" dirty="0">
              <a:latin typeface="Helvetica Neue" pitchFamily="-106" charset="0"/>
              <a:cs typeface="Arial" pitchFamily="34" charset="0"/>
            </a:endParaRPr>
          </a:p>
        </p:txBody>
      </p:sp>
      <p:sp>
        <p:nvSpPr>
          <p:cNvPr id="46" name="Text Box 29"/>
          <p:cNvSpPr txBox="1">
            <a:spLocks noChangeArrowheads="1"/>
          </p:cNvSpPr>
          <p:nvPr/>
        </p:nvSpPr>
        <p:spPr bwMode="auto">
          <a:xfrm>
            <a:off x="0" y="6545263"/>
            <a:ext cx="8229600" cy="19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fontAlgn="auto" hangingPunct="0">
              <a:spcBef>
                <a:spcPts val="0"/>
              </a:spcBef>
              <a:spcAft>
                <a:spcPts val="0"/>
              </a:spcAft>
              <a:defRPr/>
            </a:pPr>
            <a:r>
              <a:rPr lang="en-US" sz="700" baseline="0" dirty="0">
                <a:solidFill>
                  <a:srgbClr val="808080"/>
                </a:solidFill>
                <a:latin typeface="HelveticaNeue-Light" charset="0"/>
                <a:ea typeface="华文细黑" charset="0"/>
                <a:cs typeface="华文细黑" charset="0"/>
                <a:sym typeface="Arial" charset="0"/>
              </a:rPr>
              <a:t>This work was made possible </a:t>
            </a:r>
            <a:r>
              <a:rPr lang="en-US" sz="700" baseline="0" dirty="0" smtClean="0">
                <a:solidFill>
                  <a:srgbClr val="808080"/>
                </a:solidFill>
                <a:latin typeface="HelveticaNeue-Light" charset="0"/>
                <a:ea typeface="华文细黑" charset="0"/>
                <a:cs typeface="华文细黑" charset="0"/>
                <a:sym typeface="Arial" charset="0"/>
              </a:rPr>
              <a:t>in part by </a:t>
            </a:r>
            <a:r>
              <a:rPr lang="en-US" sz="700" baseline="0" dirty="0">
                <a:solidFill>
                  <a:srgbClr val="808080"/>
                </a:solidFill>
                <a:latin typeface="HelveticaNeue-Light" charset="0"/>
                <a:ea typeface="华文细黑" charset="0"/>
                <a:cs typeface="华文细黑" charset="0"/>
                <a:sym typeface="Arial" charset="0"/>
              </a:rPr>
              <a:t>the National Science </a:t>
            </a:r>
            <a:r>
              <a:rPr lang="en-US" sz="700" baseline="0" dirty="0" smtClean="0">
                <a:solidFill>
                  <a:srgbClr val="808080"/>
                </a:solidFill>
                <a:latin typeface="HelveticaNeue-Light" charset="0"/>
                <a:ea typeface="华文细黑" charset="0"/>
                <a:cs typeface="华文细黑" charset="0"/>
                <a:sym typeface="Arial" charset="0"/>
              </a:rPr>
              <a:t>Foundation</a:t>
            </a:r>
            <a:r>
              <a:rPr lang="en-US" sz="700" dirty="0" smtClean="0">
                <a:solidFill>
                  <a:srgbClr val="808080"/>
                </a:solidFill>
                <a:latin typeface="HelveticaNeue-Light" charset="0"/>
                <a:ea typeface="华文细黑" charset="0"/>
                <a:cs typeface="华文细黑" charset="0"/>
                <a:sym typeface="Arial" charset="0"/>
              </a:rPr>
              <a:t> Grant </a:t>
            </a:r>
            <a:r>
              <a:rPr lang="en-US" sz="700" baseline="0" dirty="0" smtClean="0">
                <a:solidFill>
                  <a:srgbClr val="808080"/>
                </a:solidFill>
                <a:latin typeface="HelveticaNeue-Light" charset="0"/>
                <a:ea typeface="华文细黑" charset="0"/>
                <a:cs typeface="华文细黑" charset="0"/>
                <a:sym typeface="Arial" charset="0"/>
              </a:rPr>
              <a:t>DUE</a:t>
            </a:r>
            <a:r>
              <a:rPr lang="en-US" sz="700" baseline="0" dirty="0">
                <a:solidFill>
                  <a:srgbClr val="808080"/>
                </a:solidFill>
                <a:latin typeface="HelveticaNeue-Light" charset="0"/>
                <a:ea typeface="华文细黑" charset="0"/>
                <a:cs typeface="华文细黑" charset="0"/>
                <a:sym typeface="Arial" charset="0"/>
              </a:rPr>
              <a:t>#0717428  | </a:t>
            </a:r>
            <a:r>
              <a:rPr lang="en-US" sz="700" baseline="0" dirty="0" smtClean="0">
                <a:solidFill>
                  <a:srgbClr val="808080"/>
                </a:solidFill>
                <a:latin typeface="HelveticaNeue-Light" charset="0"/>
                <a:ea typeface="华文细黑" charset="0"/>
                <a:cs typeface="华文细黑" charset="0"/>
                <a:sym typeface="Arial" charset="0"/>
              </a:rPr>
              <a:t> </a:t>
            </a:r>
            <a:r>
              <a:rPr lang="en-US" sz="700" baseline="0" dirty="0">
                <a:solidFill>
                  <a:srgbClr val="808080"/>
                </a:solidFill>
                <a:latin typeface="HelveticaNeue-Light" charset="0"/>
                <a:ea typeface="华文细黑" charset="0"/>
                <a:cs typeface="华文细黑" charset="0"/>
                <a:sym typeface="Arial" charset="0"/>
              </a:rPr>
              <a:t>Jane </a:t>
            </a:r>
            <a:r>
              <a:rPr lang="en-US" sz="700" baseline="0" dirty="0" err="1">
                <a:solidFill>
                  <a:srgbClr val="808080"/>
                </a:solidFill>
                <a:latin typeface="HelveticaNeue-Light" charset="0"/>
                <a:ea typeface="华文细黑" charset="0"/>
                <a:cs typeface="华文细黑" charset="0"/>
                <a:sym typeface="Arial" charset="0"/>
              </a:rPr>
              <a:t>Qiong</a:t>
            </a:r>
            <a:r>
              <a:rPr lang="en-US" sz="700" baseline="0" dirty="0">
                <a:solidFill>
                  <a:srgbClr val="808080"/>
                </a:solidFill>
                <a:latin typeface="HelveticaNeue-Light" charset="0"/>
                <a:ea typeface="华文细黑" charset="0"/>
                <a:cs typeface="华文细黑" charset="0"/>
                <a:sym typeface="Arial" charset="0"/>
              </a:rPr>
              <a:t> Zhang and Linda </a:t>
            </a:r>
            <a:r>
              <a:rPr lang="en-US" sz="700" baseline="0" dirty="0" err="1">
                <a:solidFill>
                  <a:srgbClr val="808080"/>
                </a:solidFill>
                <a:latin typeface="HelveticaNeue-Light" charset="0"/>
                <a:ea typeface="华文细黑" charset="0"/>
                <a:cs typeface="华文细黑" charset="0"/>
                <a:sym typeface="Arial" charset="0"/>
              </a:rPr>
              <a:t>Vanasupa</a:t>
            </a:r>
            <a:r>
              <a:rPr lang="en-US" sz="700" baseline="0" dirty="0">
                <a:solidFill>
                  <a:srgbClr val="808080"/>
                </a:solidFill>
                <a:latin typeface="HelveticaNeue-Light" charset="0"/>
                <a:ea typeface="华文细黑" charset="0"/>
                <a:cs typeface="华文细黑" charset="0"/>
                <a:sym typeface="Arial" charset="0"/>
              </a:rPr>
              <a:t> </a:t>
            </a:r>
            <a:endParaRPr lang="en-US" sz="700" baseline="0" dirty="0">
              <a:latin typeface="+mn-lt"/>
              <a:ea typeface="+mn-ea"/>
              <a:cs typeface="+mn-cs"/>
            </a:endParaRPr>
          </a:p>
        </p:txBody>
      </p:sp>
      <p:pic>
        <p:nvPicPr>
          <p:cNvPr id="49" name="Picture 32" descr=" by-nc.jpg                                                      001E4372Macintosh HD                   7C2609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2450" y="6553200"/>
            <a:ext cx="41275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Line 102"/>
          <p:cNvSpPr>
            <a:spLocks noChangeShapeType="1"/>
          </p:cNvSpPr>
          <p:nvPr/>
        </p:nvSpPr>
        <p:spPr bwMode="auto">
          <a:xfrm>
            <a:off x="1447800" y="4038600"/>
            <a:ext cx="0" cy="1905000"/>
          </a:xfrm>
          <a:prstGeom prst="line">
            <a:avLst/>
          </a:prstGeom>
          <a:noFill/>
          <a:ln w="12700">
            <a:solidFill>
              <a:srgbClr val="81987A"/>
            </a:solidFill>
            <a:round/>
            <a:headEnd/>
            <a:tailEnd/>
          </a:ln>
        </p:spPr>
        <p:txBody>
          <a:bodyPr wrap="none" anchor="ctr"/>
          <a:lstStyle/>
          <a:p>
            <a:endParaRPr lang="en-US"/>
          </a:p>
        </p:txBody>
      </p:sp>
      <p:sp>
        <p:nvSpPr>
          <p:cNvPr id="67" name="Rectangle 7"/>
          <p:cNvSpPr>
            <a:spLocks/>
          </p:cNvSpPr>
          <p:nvPr/>
        </p:nvSpPr>
        <p:spPr bwMode="auto">
          <a:xfrm>
            <a:off x="304800" y="6019800"/>
            <a:ext cx="2819400" cy="457200"/>
          </a:xfrm>
          <a:prstGeom prst="rect">
            <a:avLst/>
          </a:prstGeom>
          <a:noFill/>
          <a:ln w="9525">
            <a:noFill/>
            <a:round/>
            <a:headEnd/>
            <a:tailEnd/>
          </a:ln>
        </p:spPr>
        <p:txBody>
          <a:bodyPr lIns="0" tIns="0" rIns="40639" bIns="0" anchor="ctr"/>
          <a:lstStyle/>
          <a:p>
            <a:pPr marL="39688"/>
            <a:r>
              <a:rPr lang="en-US" sz="1000" dirty="0" smtClean="0">
                <a:latin typeface="Helvetica Neue" pitchFamily="-106" charset="0"/>
                <a:cs typeface="Arial" pitchFamily="34" charset="0"/>
              </a:rPr>
              <a:t>Materials have geopolitical profiles that should be considered in design</a:t>
            </a:r>
            <a:endParaRPr lang="en-US" sz="1000" dirty="0">
              <a:latin typeface="Helvetica Neue" pitchFamily="-106" charset="0"/>
              <a:cs typeface="Arial" pitchFamily="34" charset="0"/>
            </a:endParaRPr>
          </a:p>
        </p:txBody>
      </p:sp>
    </p:spTree>
    <p:extLst>
      <p:ext uri="{BB962C8B-B14F-4D97-AF65-F5344CB8AC3E}">
        <p14:creationId xmlns:p14="http://schemas.microsoft.com/office/powerpoint/2010/main" val="30619861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140532165"/>
              </p:ext>
            </p:extLst>
          </p:nvPr>
        </p:nvGraphicFramePr>
        <p:xfrm>
          <a:off x="1219200" y="1524000"/>
          <a:ext cx="6705600" cy="4038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633346927"/>
              </p:ext>
            </p:extLst>
          </p:nvPr>
        </p:nvGraphicFramePr>
        <p:xfrm>
          <a:off x="-12700" y="685800"/>
          <a:ext cx="7239000" cy="5029200"/>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p:txBody>
          <a:bodyPr/>
          <a:lstStyle/>
          <a:p>
            <a:r>
              <a:rPr lang="en-US" dirty="0" smtClean="0"/>
              <a:t>Global materials usage by mass-2005</a:t>
            </a:r>
            <a:endParaRPr lang="en-US" dirty="0"/>
          </a:p>
        </p:txBody>
      </p:sp>
      <p:sp>
        <p:nvSpPr>
          <p:cNvPr id="5" name="TextBox 4"/>
          <p:cNvSpPr txBox="1"/>
          <p:nvPr/>
        </p:nvSpPr>
        <p:spPr>
          <a:xfrm>
            <a:off x="5410200" y="4648200"/>
            <a:ext cx="3733800" cy="830997"/>
          </a:xfrm>
          <a:prstGeom prst="rect">
            <a:avLst/>
          </a:prstGeom>
          <a:noFill/>
        </p:spPr>
        <p:txBody>
          <a:bodyPr wrap="square" rtlCol="0">
            <a:spAutoFit/>
          </a:bodyPr>
          <a:lstStyle/>
          <a:p>
            <a:r>
              <a:rPr lang="en-US" sz="2400" dirty="0" smtClean="0">
                <a:solidFill>
                  <a:srgbClr val="B66A5E"/>
                </a:solidFill>
                <a:latin typeface="Helvetica Neue"/>
                <a:cs typeface="Helvetica Neue"/>
              </a:rPr>
              <a:t>Ceramic use mostly concrete</a:t>
            </a:r>
            <a:endParaRPr lang="en-US" sz="2400" dirty="0">
              <a:solidFill>
                <a:srgbClr val="B66A5E"/>
              </a:solidFill>
              <a:latin typeface="Helvetica Neue"/>
              <a:cs typeface="Helvetica Neue"/>
            </a:endParaRPr>
          </a:p>
        </p:txBody>
      </p:sp>
      <p:sp>
        <p:nvSpPr>
          <p:cNvPr id="8" name="Rectangle 7"/>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10365501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Materials reserves</a:t>
            </a:r>
            <a:endParaRPr lang="en-US" dirty="0"/>
          </a:p>
        </p:txBody>
      </p:sp>
      <p:pic>
        <p:nvPicPr>
          <p:cNvPr id="5"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2275"/>
            <a:ext cx="9144000" cy="559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p:cNvSpPr>
          <p:nvPr/>
        </p:nvSpPr>
        <p:spPr bwMode="auto">
          <a:xfrm>
            <a:off x="0" y="6096000"/>
            <a:ext cx="9144000" cy="762000"/>
          </a:xfrm>
          <a:prstGeom prst="rect">
            <a:avLst/>
          </a:prstGeom>
          <a:solidFill>
            <a:srgbClr val="E3DDB4"/>
          </a:solidFill>
          <a:ln>
            <a:noFill/>
          </a:ln>
          <a:extLst/>
        </p:spPr>
        <p:txBody>
          <a:bodyPr wrap="none" anchor="ctr"/>
          <a:lstStyle/>
          <a:p>
            <a:endParaRPr lang="en-US" baseline="0"/>
          </a:p>
        </p:txBody>
      </p:sp>
      <p:sp>
        <p:nvSpPr>
          <p:cNvPr id="7" name="Text Box 8"/>
          <p:cNvSpPr txBox="1">
            <a:spLocks/>
          </p:cNvSpPr>
          <p:nvPr/>
        </p:nvSpPr>
        <p:spPr bwMode="auto">
          <a:xfrm>
            <a:off x="1371600" y="6216650"/>
            <a:ext cx="7772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spcBef>
                <a:spcPct val="50000"/>
              </a:spcBef>
            </a:pPr>
            <a:r>
              <a:rPr lang="en-US" sz="1800" baseline="0" dirty="0">
                <a:solidFill>
                  <a:schemeClr val="tx1"/>
                </a:solidFill>
                <a:latin typeface="Helvetica Neue" charset="0"/>
                <a:cs typeface="Arial" charset="0"/>
              </a:rPr>
              <a:t>Find five resources that are likely to run out first.  </a:t>
            </a:r>
            <a:r>
              <a:rPr lang="en-US" sz="1800" baseline="0" dirty="0" smtClean="0">
                <a:solidFill>
                  <a:schemeClr val="tx1"/>
                </a:solidFill>
                <a:latin typeface="Helvetica Neue" charset="0"/>
                <a:cs typeface="Arial" charset="0"/>
              </a:rPr>
              <a:t>What assumptions do you expect are in the computation of the number of years?</a:t>
            </a:r>
            <a:endParaRPr lang="en-US" sz="1800" baseline="0" dirty="0">
              <a:solidFill>
                <a:schemeClr val="tx1"/>
              </a:solidFill>
              <a:latin typeface="Helvetica Neue" charset="0"/>
              <a:cs typeface="Arial" charset="0"/>
            </a:endParaRPr>
          </a:p>
        </p:txBody>
      </p:sp>
      <p:sp>
        <p:nvSpPr>
          <p:cNvPr id="8" name="Rectangle 10"/>
          <p:cNvSpPr>
            <a:spLocks/>
          </p:cNvSpPr>
          <p:nvPr/>
        </p:nvSpPr>
        <p:spPr bwMode="auto">
          <a:xfrm>
            <a:off x="228600" y="63246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r>
              <a:rPr lang="en-US" sz="2000" b="1" baseline="0" dirty="0">
                <a:solidFill>
                  <a:schemeClr val="tx1"/>
                </a:solidFill>
                <a:latin typeface="Helvetica Neue" charset="0"/>
                <a:cs typeface="Arial" charset="0"/>
              </a:rPr>
              <a:t>Activity</a:t>
            </a:r>
            <a:endParaRPr lang="en-US" sz="1200" baseline="0" dirty="0">
              <a:solidFill>
                <a:schemeClr val="tx1"/>
              </a:solidFill>
              <a:cs typeface="Arial" charset="0"/>
            </a:endParaRPr>
          </a:p>
        </p:txBody>
      </p:sp>
      <p:sp>
        <p:nvSpPr>
          <p:cNvPr id="9" name="Text Box 9"/>
          <p:cNvSpPr txBox="1">
            <a:spLocks noChangeArrowheads="1"/>
          </p:cNvSpPr>
          <p:nvPr/>
        </p:nvSpPr>
        <p:spPr bwMode="auto">
          <a:xfrm>
            <a:off x="6324600" y="6078538"/>
            <a:ext cx="3048000"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000" baseline="0" dirty="0">
                <a:solidFill>
                  <a:srgbClr val="96526B"/>
                </a:solidFill>
              </a:rPr>
              <a:t>with permission of David Cohen/ New Scientist</a:t>
            </a:r>
          </a:p>
        </p:txBody>
      </p:sp>
    </p:spTree>
    <p:extLst>
      <p:ext uri="{BB962C8B-B14F-4D97-AF65-F5344CB8AC3E}">
        <p14:creationId xmlns:p14="http://schemas.microsoft.com/office/powerpoint/2010/main" val="241618285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4C4C4C"/>
                </a:solidFill>
              </a:rPr>
              <a:t>Reserves v. Resources</a:t>
            </a:r>
            <a:endParaRPr lang="en-US" dirty="0">
              <a:solidFill>
                <a:srgbClr val="4C4C4C"/>
              </a:solidFill>
            </a:endParaRPr>
          </a:p>
        </p:txBody>
      </p:sp>
      <p:pic>
        <p:nvPicPr>
          <p:cNvPr id="8" name="Picture 7" descr="reserve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685800"/>
            <a:ext cx="6477000" cy="4518837"/>
          </a:xfrm>
          <a:prstGeom prst="rect">
            <a:avLst/>
          </a:prstGeom>
        </p:spPr>
      </p:pic>
      <p:sp>
        <p:nvSpPr>
          <p:cNvPr id="5" name="Rectangle 33"/>
          <p:cNvSpPr>
            <a:spLocks noChangeArrowheads="1"/>
          </p:cNvSpPr>
          <p:nvPr/>
        </p:nvSpPr>
        <p:spPr bwMode="auto">
          <a:xfrm>
            <a:off x="0" y="5334000"/>
            <a:ext cx="9144000" cy="1524000"/>
          </a:xfrm>
          <a:prstGeom prst="rect">
            <a:avLst/>
          </a:prstGeom>
          <a:solidFill>
            <a:srgbClr val="E1D9B8"/>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6" name="Text Box 34"/>
          <p:cNvSpPr txBox="1">
            <a:spLocks noChangeArrowheads="1"/>
          </p:cNvSpPr>
          <p:nvPr/>
        </p:nvSpPr>
        <p:spPr bwMode="auto">
          <a:xfrm>
            <a:off x="457200" y="5813792"/>
            <a:ext cx="8382000"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solidFill>
                  <a:srgbClr val="4C4C4C"/>
                </a:solidFill>
                <a:latin typeface="Helvetica Neue" charset="0"/>
              </a:rPr>
              <a:t>Classroom Activity </a:t>
            </a:r>
            <a:r>
              <a:rPr lang="en-US" sz="1800" baseline="0" dirty="0" smtClean="0">
                <a:solidFill>
                  <a:srgbClr val="4C4C4C"/>
                </a:solidFill>
                <a:latin typeface="Helvetica Neue" charset="0"/>
              </a:rPr>
              <a:t>(5 </a:t>
            </a:r>
            <a:r>
              <a:rPr lang="en-US" sz="1800" baseline="0" dirty="0">
                <a:solidFill>
                  <a:srgbClr val="4C4C4C"/>
                </a:solidFill>
                <a:latin typeface="Helvetica Neue" charset="0"/>
              </a:rPr>
              <a:t>minutes)</a:t>
            </a:r>
          </a:p>
          <a:p>
            <a:pPr algn="l" eaLnBrk="1" hangingPunct="1">
              <a:spcBef>
                <a:spcPct val="50000"/>
              </a:spcBef>
            </a:pPr>
            <a:r>
              <a:rPr lang="en-US" sz="1800" baseline="0" dirty="0" smtClean="0">
                <a:solidFill>
                  <a:srgbClr val="4C4C4C"/>
                </a:solidFill>
                <a:latin typeface="Helvetica Neue" charset="0"/>
              </a:rPr>
              <a:t>What makes something “profitable” or “unprofitable?”</a:t>
            </a:r>
            <a:endParaRPr lang="en-US" sz="1800" baseline="0" dirty="0">
              <a:solidFill>
                <a:srgbClr val="4C4C4C"/>
              </a:solidFill>
              <a:latin typeface="Helvetica Neue" charset="0"/>
            </a:endParaRPr>
          </a:p>
        </p:txBody>
      </p:sp>
      <p:sp>
        <p:nvSpPr>
          <p:cNvPr id="9" name="Rectangle 8"/>
          <p:cNvSpPr/>
          <p:nvPr/>
        </p:nvSpPr>
        <p:spPr>
          <a:xfrm rot="16200000">
            <a:off x="6580748" y="2563253"/>
            <a:ext cx="4248836" cy="646331"/>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1540299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1D9B8"/>
        </a:solidFill>
        <a:effectLst/>
      </p:bgPr>
    </p:bg>
    <p:spTree>
      <p:nvGrpSpPr>
        <p:cNvPr id="1" name=""/>
        <p:cNvGrpSpPr/>
        <p:nvPr/>
      </p:nvGrpSpPr>
      <p:grpSpPr>
        <a:xfrm>
          <a:off x="0" y="0"/>
          <a:ext cx="0" cy="0"/>
          <a:chOff x="0" y="0"/>
          <a:chExt cx="0" cy="0"/>
        </a:xfrm>
      </p:grpSpPr>
      <p:sp>
        <p:nvSpPr>
          <p:cNvPr id="4" name="Rectangle 8"/>
          <p:cNvSpPr>
            <a:spLocks/>
          </p:cNvSpPr>
          <p:nvPr/>
        </p:nvSpPr>
        <p:spPr bwMode="auto">
          <a:xfrm>
            <a:off x="0" y="0"/>
            <a:ext cx="9144000" cy="6858000"/>
          </a:xfrm>
          <a:prstGeom prst="rect">
            <a:avLst/>
          </a:prstGeom>
          <a:solidFill>
            <a:srgbClr val="E1D9B8"/>
          </a:solidFill>
          <a:ln>
            <a:noFill/>
          </a:ln>
          <a:extLst/>
        </p:spPr>
        <p:txBody>
          <a:bodyPr wrap="none" anchor="ctr"/>
          <a:lstStyle/>
          <a:p>
            <a:pPr algn="ctr"/>
            <a:endParaRPr lang="en-US" baseline="0">
              <a:solidFill>
                <a:srgbClr val="FFFFD7"/>
              </a:solidFill>
            </a:endParaRPr>
          </a:p>
        </p:txBody>
      </p:sp>
      <p:sp>
        <p:nvSpPr>
          <p:cNvPr id="3" name="Content Placeholder 2"/>
          <p:cNvSpPr>
            <a:spLocks noGrp="1"/>
          </p:cNvSpPr>
          <p:nvPr>
            <p:ph idx="1"/>
          </p:nvPr>
        </p:nvSpPr>
        <p:spPr>
          <a:xfrm>
            <a:off x="457200" y="1676400"/>
            <a:ext cx="8229600" cy="2514600"/>
          </a:xfrm>
        </p:spPr>
        <p:txBody>
          <a:bodyPr/>
          <a:lstStyle/>
          <a:p>
            <a:pPr marL="0" indent="0" algn="ctr">
              <a:buNone/>
            </a:pPr>
            <a:endParaRPr lang="en-US" dirty="0" smtClean="0"/>
          </a:p>
          <a:p>
            <a:pPr marL="0" indent="0" algn="ctr">
              <a:buNone/>
            </a:pPr>
            <a:endParaRPr lang="en-US" dirty="0"/>
          </a:p>
          <a:p>
            <a:pPr marL="0" indent="0" algn="ctr">
              <a:buNone/>
            </a:pPr>
            <a:r>
              <a:rPr lang="en-US" sz="4400" dirty="0" smtClean="0">
                <a:solidFill>
                  <a:srgbClr val="4C4C4C"/>
                </a:solidFill>
                <a:latin typeface="Helvetica Neue"/>
                <a:cs typeface="Helvetica Neue"/>
              </a:rPr>
              <a:t>Assessing Impact</a:t>
            </a:r>
          </a:p>
        </p:txBody>
      </p:sp>
    </p:spTree>
    <p:extLst>
      <p:ext uri="{BB962C8B-B14F-4D97-AF65-F5344CB8AC3E}">
        <p14:creationId xmlns:p14="http://schemas.microsoft.com/office/powerpoint/2010/main" val="32627376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overview</a:t>
            </a:r>
            <a:endParaRPr lang="en-US" dirty="0"/>
          </a:p>
        </p:txBody>
      </p:sp>
      <p:graphicFrame>
        <p:nvGraphicFramePr>
          <p:cNvPr id="6" name="Diagram 5"/>
          <p:cNvGraphicFramePr/>
          <p:nvPr>
            <p:extLst>
              <p:ext uri="{D42A27DB-BD31-4B8C-83A1-F6EECF244321}">
                <p14:modId xmlns:p14="http://schemas.microsoft.com/office/powerpoint/2010/main" val="1570148022"/>
              </p:ext>
            </p:extLst>
          </p:nvPr>
        </p:nvGraphicFramePr>
        <p:xfrm>
          <a:off x="533400" y="990600"/>
          <a:ext cx="7848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4932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4"/>
          <p:cNvSpPr>
            <a:spLocks noChangeArrowheads="1"/>
          </p:cNvSpPr>
          <p:nvPr/>
        </p:nvSpPr>
        <p:spPr bwMode="auto">
          <a:xfrm>
            <a:off x="2286000" y="1828800"/>
            <a:ext cx="4495800" cy="1676400"/>
          </a:xfrm>
          <a:prstGeom prst="rect">
            <a:avLst/>
          </a:prstGeom>
          <a:solidFill>
            <a:srgbClr val="789C7A"/>
          </a:solidFill>
          <a:ln>
            <a:noFill/>
          </a:ln>
          <a:effectLst/>
          <a:extLst/>
        </p:spPr>
        <p:txBody>
          <a:bodyPr wrap="none" anchor="ctr"/>
          <a:lstStyle/>
          <a:p>
            <a:pPr algn="ctr">
              <a:defRPr/>
            </a:pPr>
            <a:endParaRPr lang="en-US">
              <a:solidFill>
                <a:prstClr val="black"/>
              </a:solidFill>
            </a:endParaRPr>
          </a:p>
        </p:txBody>
      </p:sp>
      <p:sp>
        <p:nvSpPr>
          <p:cNvPr id="2" name="Title 1"/>
          <p:cNvSpPr>
            <a:spLocks noGrp="1"/>
          </p:cNvSpPr>
          <p:nvPr>
            <p:ph type="title"/>
          </p:nvPr>
        </p:nvSpPr>
        <p:spPr/>
        <p:txBody>
          <a:bodyPr/>
          <a:lstStyle/>
          <a:p>
            <a:r>
              <a:rPr lang="en-US" dirty="0" smtClean="0"/>
              <a:t>Risk Assessment</a:t>
            </a:r>
            <a:endParaRPr lang="en-US" dirty="0"/>
          </a:p>
        </p:txBody>
      </p:sp>
      <p:sp>
        <p:nvSpPr>
          <p:cNvPr id="5" name="TextBox 8"/>
          <p:cNvSpPr txBox="1">
            <a:spLocks noChangeArrowheads="1"/>
          </p:cNvSpPr>
          <p:nvPr/>
        </p:nvSpPr>
        <p:spPr bwMode="auto">
          <a:xfrm>
            <a:off x="2590800" y="2438400"/>
            <a:ext cx="39145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eaLnBrk="1" hangingPunct="1"/>
            <a:r>
              <a:rPr lang="en-US" b="0" dirty="0" smtClean="0">
                <a:solidFill>
                  <a:srgbClr val="4C4C4C"/>
                </a:solidFill>
                <a:latin typeface="Helvetica Neue" charset="0"/>
                <a:ea typeface="华文细黑" charset="0"/>
                <a:cs typeface="华文细黑" charset="0"/>
                <a:sym typeface="Arial" charset="0"/>
              </a:rPr>
              <a:t>Risk</a:t>
            </a:r>
            <a:r>
              <a:rPr lang="en-US" b="0" dirty="0" smtClean="0">
                <a:solidFill>
                  <a:srgbClr val="2E2E2E"/>
                </a:solidFill>
                <a:latin typeface="Helvetica Neue" charset="0"/>
                <a:ea typeface="华文细黑" charset="0"/>
                <a:cs typeface="华文细黑" charset="0"/>
                <a:sym typeface="Arial" charset="0"/>
              </a:rPr>
              <a:t> </a:t>
            </a:r>
            <a:r>
              <a:rPr lang="en-US" dirty="0" smtClean="0">
                <a:solidFill>
                  <a:srgbClr val="B66A5E"/>
                </a:solidFill>
                <a:latin typeface="Helvetica Neue" charset="0"/>
                <a:ea typeface="华文细黑" charset="0"/>
                <a:cs typeface="华文细黑" charset="0"/>
                <a:sym typeface="Arial" charset="0"/>
              </a:rPr>
              <a:t>=</a:t>
            </a:r>
            <a:r>
              <a:rPr lang="en-US" b="0" dirty="0" smtClean="0">
                <a:solidFill>
                  <a:srgbClr val="2E2E2E"/>
                </a:solidFill>
                <a:latin typeface="Helvetica Neue" charset="0"/>
                <a:ea typeface="华文细黑" charset="0"/>
                <a:cs typeface="华文细黑" charset="0"/>
                <a:sym typeface="Arial" charset="0"/>
              </a:rPr>
              <a:t>   </a:t>
            </a:r>
            <a:r>
              <a:rPr lang="en-US" b="0" dirty="0" smtClean="0">
                <a:solidFill>
                  <a:srgbClr val="4C4C4C"/>
                </a:solidFill>
                <a:latin typeface="Helvetica Neue" charset="0"/>
                <a:ea typeface="华文细黑" charset="0"/>
                <a:cs typeface="华文细黑" charset="0"/>
                <a:sym typeface="Arial" charset="0"/>
              </a:rPr>
              <a:t>Hazard</a:t>
            </a:r>
            <a:r>
              <a:rPr lang="en-US" b="0" dirty="0" smtClean="0">
                <a:solidFill>
                  <a:srgbClr val="2E2E2E"/>
                </a:solidFill>
                <a:latin typeface="Helvetica Neue" charset="0"/>
                <a:ea typeface="华文细黑" charset="0"/>
                <a:cs typeface="华文细黑" charset="0"/>
                <a:sym typeface="Arial" charset="0"/>
              </a:rPr>
              <a:t> </a:t>
            </a:r>
            <a:r>
              <a:rPr lang="en-US" dirty="0" smtClean="0">
                <a:solidFill>
                  <a:srgbClr val="B66A5E"/>
                </a:solidFill>
                <a:latin typeface="Helvetica Neue" charset="0"/>
                <a:ea typeface="华文细黑" charset="0"/>
                <a:cs typeface="华文细黑" charset="0"/>
                <a:sym typeface="Arial" charset="0"/>
              </a:rPr>
              <a:t>x </a:t>
            </a:r>
            <a:r>
              <a:rPr lang="en-US" b="0" dirty="0" smtClean="0">
                <a:solidFill>
                  <a:srgbClr val="4C4C4C"/>
                </a:solidFill>
                <a:latin typeface="Helvetica Neue" charset="0"/>
                <a:ea typeface="华文细黑" charset="0"/>
                <a:cs typeface="华文细黑" charset="0"/>
                <a:sym typeface="Arial" charset="0"/>
              </a:rPr>
              <a:t>Exposure</a:t>
            </a:r>
            <a:endParaRPr lang="en-US" b="0" dirty="0">
              <a:solidFill>
                <a:srgbClr val="4C4C4C"/>
              </a:solidFill>
              <a:latin typeface="Helvetica Neue" charset="0"/>
              <a:ea typeface="华文细黑" charset="0"/>
              <a:cs typeface="华文细黑" charset="0"/>
              <a:sym typeface="Arial" charset="0"/>
            </a:endParaRPr>
          </a:p>
        </p:txBody>
      </p:sp>
      <p:sp>
        <p:nvSpPr>
          <p:cNvPr id="13" name="Rectangle 33"/>
          <p:cNvSpPr>
            <a:spLocks noChangeArrowheads="1"/>
          </p:cNvSpPr>
          <p:nvPr/>
        </p:nvSpPr>
        <p:spPr bwMode="auto">
          <a:xfrm>
            <a:off x="0" y="4648200"/>
            <a:ext cx="9144000" cy="2209800"/>
          </a:xfrm>
          <a:prstGeom prst="rect">
            <a:avLst/>
          </a:prstGeom>
          <a:solidFill>
            <a:srgbClr val="E1D9B8"/>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14" name="Text Box 34"/>
          <p:cNvSpPr txBox="1">
            <a:spLocks noChangeArrowheads="1"/>
          </p:cNvSpPr>
          <p:nvPr/>
        </p:nvSpPr>
        <p:spPr bwMode="auto">
          <a:xfrm>
            <a:off x="457200" y="4876800"/>
            <a:ext cx="8382000" cy="175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b="1" baseline="0" dirty="0">
                <a:solidFill>
                  <a:srgbClr val="4C4C4C"/>
                </a:solidFill>
                <a:latin typeface="Helvetica Neue" charset="0"/>
              </a:rPr>
              <a:t>Classroom Activity </a:t>
            </a:r>
            <a:r>
              <a:rPr lang="en-US" baseline="0" dirty="0" smtClean="0">
                <a:solidFill>
                  <a:srgbClr val="4C4C4C"/>
                </a:solidFill>
                <a:latin typeface="Helvetica Neue" charset="0"/>
              </a:rPr>
              <a:t>(5 </a:t>
            </a:r>
            <a:r>
              <a:rPr lang="en-US" baseline="0" dirty="0">
                <a:solidFill>
                  <a:srgbClr val="4C4C4C"/>
                </a:solidFill>
                <a:latin typeface="Helvetica Neue" charset="0"/>
              </a:rPr>
              <a:t>minutes)</a:t>
            </a:r>
          </a:p>
          <a:p>
            <a:pPr algn="l" eaLnBrk="1" hangingPunct="1">
              <a:spcBef>
                <a:spcPct val="50000"/>
              </a:spcBef>
            </a:pPr>
            <a:r>
              <a:rPr lang="en-US" baseline="0" dirty="0" smtClean="0">
                <a:solidFill>
                  <a:srgbClr val="4C4C4C"/>
                </a:solidFill>
                <a:latin typeface="Helvetica Neue" charset="0"/>
              </a:rPr>
              <a:t>A principle of green engineering is to design products and processes with materials that are inherently benign.  How does that design principle the risk equation?</a:t>
            </a:r>
            <a:endParaRPr lang="en-US" baseline="0" dirty="0">
              <a:solidFill>
                <a:srgbClr val="4C4C4C"/>
              </a:solidFill>
              <a:latin typeface="Helvetica Neue" charset="0"/>
            </a:endParaRPr>
          </a:p>
        </p:txBody>
      </p:sp>
    </p:spTree>
    <p:extLst>
      <p:ext uri="{BB962C8B-B14F-4D97-AF65-F5344CB8AC3E}">
        <p14:creationId xmlns:p14="http://schemas.microsoft.com/office/powerpoint/2010/main" val="1240040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Assessment</a:t>
            </a:r>
            <a:endParaRPr lang="en-US" dirty="0"/>
          </a:p>
        </p:txBody>
      </p:sp>
      <p:sp>
        <p:nvSpPr>
          <p:cNvPr id="3" name="Content Placeholder 2"/>
          <p:cNvSpPr txBox="1">
            <a:spLocks/>
          </p:cNvSpPr>
          <p:nvPr/>
        </p:nvSpPr>
        <p:spPr>
          <a:xfrm>
            <a:off x="457200" y="990600"/>
            <a:ext cx="8229600" cy="1752600"/>
          </a:xfrm>
          <a:prstGeom prst="rect">
            <a:avLst/>
          </a:prstGeom>
        </p:spPr>
        <p:txBody>
          <a:bodyPr/>
          <a:lst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1" dirty="0" smtClean="0">
                <a:solidFill>
                  <a:srgbClr val="96526B"/>
                </a:solidFill>
              </a:rPr>
              <a:t>Life Cycle Assessment: </a:t>
            </a:r>
            <a:r>
              <a:rPr lang="en-US" sz="2400" dirty="0" smtClean="0">
                <a:solidFill>
                  <a:srgbClr val="4C4C4C"/>
                </a:solidFill>
              </a:rPr>
              <a:t>a concept and methodology to evaluate environmental effects of a product or activity </a:t>
            </a:r>
            <a:r>
              <a:rPr lang="en-US" sz="2400" b="1" dirty="0" smtClean="0">
                <a:solidFill>
                  <a:srgbClr val="4C4C4C"/>
                </a:solidFill>
              </a:rPr>
              <a:t>holistically</a:t>
            </a:r>
            <a:r>
              <a:rPr lang="en-US" sz="2400" dirty="0" smtClean="0">
                <a:solidFill>
                  <a:srgbClr val="4C4C4C"/>
                </a:solidFill>
              </a:rPr>
              <a:t>, by analyzing whole life cycle of a particular product, process, or activity (U.S. EPA, 1993). </a:t>
            </a:r>
            <a:endParaRPr lang="en-US" sz="2400" dirty="0">
              <a:solidFill>
                <a:srgbClr val="4C4C4C"/>
              </a:solidFill>
            </a:endParaRPr>
          </a:p>
        </p:txBody>
      </p:sp>
      <p:pic>
        <p:nvPicPr>
          <p:cNvPr id="4" name="Picture 3" descr="life-cycl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3124200"/>
            <a:ext cx="3426656" cy="2819400"/>
          </a:xfrm>
          <a:prstGeom prst="rect">
            <a:avLst/>
          </a:prstGeom>
        </p:spPr>
      </p:pic>
      <p:sp>
        <p:nvSpPr>
          <p:cNvPr id="6" name="Chevron 5"/>
          <p:cNvSpPr/>
          <p:nvPr/>
        </p:nvSpPr>
        <p:spPr>
          <a:xfrm>
            <a:off x="4495800" y="4267200"/>
            <a:ext cx="1371600" cy="457200"/>
          </a:xfrm>
          <a:prstGeom prst="chevron">
            <a:avLst/>
          </a:prstGeom>
          <a:solidFill>
            <a:srgbClr val="789C7A"/>
          </a:solidFill>
          <a:ln>
            <a:solidFill>
              <a:srgbClr val="E3DDB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6248400" y="4191000"/>
            <a:ext cx="2362200" cy="1569660"/>
          </a:xfrm>
          <a:prstGeom prst="rect">
            <a:avLst/>
          </a:prstGeom>
          <a:noFill/>
        </p:spPr>
        <p:txBody>
          <a:bodyPr wrap="square" rtlCol="0">
            <a:spAutoFit/>
          </a:bodyPr>
          <a:lstStyle/>
          <a:p>
            <a:r>
              <a:rPr lang="en-US" sz="2800" dirty="0" err="1" smtClean="0">
                <a:solidFill>
                  <a:srgbClr val="789C7A"/>
                </a:solidFill>
                <a:latin typeface="Helvetica Neue"/>
                <a:cs typeface="Helvetica Neue"/>
              </a:rPr>
              <a:t>Ecoindicator</a:t>
            </a:r>
            <a:endParaRPr lang="en-US" sz="2800" dirty="0" smtClean="0">
              <a:solidFill>
                <a:srgbClr val="789C7A"/>
              </a:solidFill>
              <a:latin typeface="Helvetica Neue"/>
              <a:cs typeface="Helvetica Neue"/>
            </a:endParaRPr>
          </a:p>
          <a:p>
            <a:pPr algn="r"/>
            <a:r>
              <a:rPr lang="en-US" sz="2800" dirty="0" smtClean="0">
                <a:solidFill>
                  <a:srgbClr val="789C7A"/>
                </a:solidFill>
                <a:latin typeface="Helvetica Neue"/>
                <a:cs typeface="Helvetica Neue"/>
              </a:rPr>
              <a:t>-</a:t>
            </a:r>
            <a:r>
              <a:rPr lang="en-US" sz="2000" dirty="0" smtClean="0">
                <a:solidFill>
                  <a:srgbClr val="789C7A"/>
                </a:solidFill>
                <a:latin typeface="Helvetica Neue"/>
                <a:cs typeface="Helvetica Neue"/>
              </a:rPr>
              <a:t>performance metric with multiple factors</a:t>
            </a:r>
            <a:endParaRPr lang="en-US" sz="2000" dirty="0">
              <a:solidFill>
                <a:srgbClr val="789C7A"/>
              </a:solidFill>
              <a:latin typeface="Helvetica Neue"/>
              <a:cs typeface="Helvetica Neue"/>
            </a:endParaRPr>
          </a:p>
        </p:txBody>
      </p:sp>
      <p:sp>
        <p:nvSpPr>
          <p:cNvPr id="8" name="TextBox 7"/>
          <p:cNvSpPr txBox="1"/>
          <p:nvPr/>
        </p:nvSpPr>
        <p:spPr>
          <a:xfrm>
            <a:off x="4800600" y="4267200"/>
            <a:ext cx="914400" cy="646331"/>
          </a:xfrm>
          <a:prstGeom prst="rect">
            <a:avLst/>
          </a:prstGeom>
          <a:noFill/>
        </p:spPr>
        <p:txBody>
          <a:bodyPr wrap="square" rtlCol="0">
            <a:spAutoFit/>
          </a:bodyPr>
          <a:lstStyle/>
          <a:p>
            <a:r>
              <a:rPr lang="en-US" dirty="0" smtClean="0">
                <a:solidFill>
                  <a:srgbClr val="E3DDB4"/>
                </a:solidFill>
                <a:latin typeface="Helvetica Neue"/>
                <a:cs typeface="Helvetica Neue"/>
              </a:rPr>
              <a:t>yields</a:t>
            </a:r>
          </a:p>
          <a:p>
            <a:endParaRPr lang="en-US" dirty="0">
              <a:solidFill>
                <a:srgbClr val="E3DDB4"/>
              </a:solidFill>
              <a:latin typeface="Helvetica Neue"/>
              <a:cs typeface="Helvetica Neue"/>
            </a:endParaRPr>
          </a:p>
        </p:txBody>
      </p:sp>
      <p:sp>
        <p:nvSpPr>
          <p:cNvPr id="9" name="Rounded Rectangle 8"/>
          <p:cNvSpPr/>
          <p:nvPr/>
        </p:nvSpPr>
        <p:spPr>
          <a:xfrm>
            <a:off x="762000" y="2971800"/>
            <a:ext cx="3657600" cy="3200400"/>
          </a:xfrm>
          <a:prstGeom prst="roundRect">
            <a:avLst/>
          </a:prstGeom>
          <a:noFill/>
          <a:ln>
            <a:solidFill>
              <a:srgbClr val="C56257"/>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5978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Assessment concept</a:t>
            </a:r>
            <a:endParaRPr lang="en-US" dirty="0"/>
          </a:p>
        </p:txBody>
      </p:sp>
      <p:pic>
        <p:nvPicPr>
          <p:cNvPr id="3" name="Picture 8" descr="concentric_model-final.jpg                                     005E2AA4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609600"/>
            <a:ext cx="8186738"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lifecycle-on earth.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048000"/>
            <a:ext cx="3073400" cy="3000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3657600" y="3048000"/>
            <a:ext cx="5181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81279" bIns="50800" anchor="ctr"/>
          <a:lstStyle/>
          <a:p>
            <a:pPr marL="457200" indent="-457200" eaLnBrk="0" hangingPunct="0">
              <a:spcAft>
                <a:spcPts val="1200"/>
              </a:spcAft>
              <a:buFont typeface="Courier New" charset="0"/>
              <a:buChar char="o"/>
            </a:pPr>
            <a:r>
              <a:rPr lang="en-US" sz="2000" baseline="0" dirty="0">
                <a:solidFill>
                  <a:srgbClr val="CD4C2C"/>
                </a:solidFill>
                <a:latin typeface="Helvetica Neue" charset="0"/>
                <a:sym typeface="Lucida Grande" charset="0"/>
              </a:rPr>
              <a:t>Inventories inputs and outputs of product or process </a:t>
            </a:r>
            <a:r>
              <a:rPr lang="en-US" sz="2000" b="1" baseline="0" dirty="0">
                <a:solidFill>
                  <a:srgbClr val="CD4C2C"/>
                </a:solidFill>
                <a:latin typeface="Helvetica Neue" charset="0"/>
                <a:sym typeface="Lucida Grande" charset="0"/>
              </a:rPr>
              <a:t>life cycle</a:t>
            </a:r>
            <a:r>
              <a:rPr lang="en-US" sz="2000" baseline="0" dirty="0">
                <a:solidFill>
                  <a:srgbClr val="CD4C2C"/>
                </a:solidFill>
                <a:latin typeface="Helvetica Neue" charset="0"/>
                <a:sym typeface="Lucida Grande" charset="0"/>
              </a:rPr>
              <a:t>;</a:t>
            </a:r>
          </a:p>
          <a:p>
            <a:pPr marL="457200" indent="-457200" eaLnBrk="0" hangingPunct="0">
              <a:spcAft>
                <a:spcPts val="1200"/>
              </a:spcAft>
              <a:buFont typeface="Courier New" charset="0"/>
              <a:buChar char="o"/>
            </a:pPr>
            <a:r>
              <a:rPr lang="en-US" sz="2000" baseline="0" dirty="0">
                <a:solidFill>
                  <a:srgbClr val="CD4C2C"/>
                </a:solidFill>
                <a:latin typeface="Helvetica Neue" charset="0"/>
                <a:sym typeface="Lucida Grande" charset="0"/>
              </a:rPr>
              <a:t>Converts inventory to impact in categories (e.g. global warming, acidification, aquatic toxicity, human health);</a:t>
            </a:r>
          </a:p>
          <a:p>
            <a:pPr marL="457200" indent="-457200" eaLnBrk="0" hangingPunct="0">
              <a:spcAft>
                <a:spcPts val="1200"/>
              </a:spcAft>
              <a:buFont typeface="Courier New" charset="0"/>
              <a:buChar char="o"/>
            </a:pPr>
            <a:r>
              <a:rPr lang="en-US" sz="2000" baseline="0" dirty="0">
                <a:solidFill>
                  <a:srgbClr val="CD4C2C"/>
                </a:solidFill>
                <a:latin typeface="Helvetica Neue" charset="0"/>
                <a:sym typeface="Lucida Grande" charset="0"/>
              </a:rPr>
              <a:t>Applies value-based weighting of categories to compute a single impact </a:t>
            </a:r>
            <a:r>
              <a:rPr lang="en-US" sz="2000" baseline="0" dirty="0" smtClean="0">
                <a:solidFill>
                  <a:srgbClr val="CD4C2C"/>
                </a:solidFill>
                <a:latin typeface="Helvetica Neue" charset="0"/>
                <a:sym typeface="Lucida Grande" charset="0"/>
              </a:rPr>
              <a:t>number (</a:t>
            </a:r>
            <a:r>
              <a:rPr lang="en-US" sz="2000" b="1" baseline="0" dirty="0" err="1" smtClean="0">
                <a:solidFill>
                  <a:srgbClr val="789C7A"/>
                </a:solidFill>
                <a:latin typeface="Helvetica Neue" charset="0"/>
                <a:sym typeface="Lucida Grande" charset="0"/>
              </a:rPr>
              <a:t>Ecoindicator</a:t>
            </a:r>
            <a:r>
              <a:rPr lang="en-US" sz="2000" baseline="0" dirty="0" smtClean="0">
                <a:solidFill>
                  <a:srgbClr val="CD4C2C"/>
                </a:solidFill>
                <a:latin typeface="Helvetica Neue" charset="0"/>
                <a:sym typeface="Lucida Grande" charset="0"/>
              </a:rPr>
              <a:t>)</a:t>
            </a:r>
            <a:r>
              <a:rPr lang="en-US" sz="2000" dirty="0" smtClean="0">
                <a:solidFill>
                  <a:srgbClr val="CD4C2C"/>
                </a:solidFill>
                <a:latin typeface="Helvetica Neue" charset="0"/>
                <a:sym typeface="Lucida Grande" charset="0"/>
              </a:rPr>
              <a:t>.</a:t>
            </a:r>
            <a:endParaRPr lang="en-US" sz="2400" baseline="0" dirty="0">
              <a:solidFill>
                <a:srgbClr val="CD4C2C"/>
              </a:solidFill>
              <a:latin typeface="Helvetica Neue" charset="0"/>
              <a:sym typeface="Lucida Grande" charset="0"/>
            </a:endParaRPr>
          </a:p>
          <a:p>
            <a:pPr marL="457200" indent="-457200" eaLnBrk="0" hangingPunct="0">
              <a:buFont typeface="Courier New" charset="0"/>
              <a:buChar char="o"/>
            </a:pPr>
            <a:endParaRPr lang="en-US" sz="2400" baseline="0" dirty="0">
              <a:solidFill>
                <a:srgbClr val="CD4C2C"/>
              </a:solidFill>
              <a:latin typeface="Helvetica Neue" charset="0"/>
              <a:sym typeface="Lucida Grande" charset="0"/>
            </a:endParaRPr>
          </a:p>
          <a:p>
            <a:pPr marL="457200" indent="-457200" eaLnBrk="0" hangingPunct="0">
              <a:buFont typeface="Courier New" charset="0"/>
              <a:buChar char="o"/>
            </a:pPr>
            <a:endParaRPr lang="en-US" sz="1000" baseline="0" dirty="0">
              <a:solidFill>
                <a:srgbClr val="404040"/>
              </a:solidFill>
              <a:latin typeface="Helvetica Neue" charset="0"/>
              <a:sym typeface="Lucida Grande" charset="0"/>
            </a:endParaRPr>
          </a:p>
        </p:txBody>
      </p:sp>
    </p:spTree>
    <p:extLst>
      <p:ext uri="{BB962C8B-B14F-4D97-AF65-F5344CB8AC3E}">
        <p14:creationId xmlns:p14="http://schemas.microsoft.com/office/powerpoint/2010/main" val="3393873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Natural Step System Conditions</a:t>
            </a:r>
            <a:endParaRPr lang="en-US" dirty="0"/>
          </a:p>
        </p:txBody>
      </p:sp>
      <p:sp>
        <p:nvSpPr>
          <p:cNvPr id="3" name="Content Placeholder 2"/>
          <p:cNvSpPr>
            <a:spLocks noGrp="1"/>
          </p:cNvSpPr>
          <p:nvPr>
            <p:ph idx="1"/>
          </p:nvPr>
        </p:nvSpPr>
        <p:spPr>
          <a:xfrm>
            <a:off x="304800" y="990600"/>
            <a:ext cx="8229600" cy="5287962"/>
          </a:xfrm>
        </p:spPr>
        <p:txBody>
          <a:bodyPr/>
          <a:lstStyle/>
          <a:p>
            <a:r>
              <a:rPr lang="en-US" dirty="0" smtClean="0"/>
              <a:t>Nature is not subject to systematically increasing:</a:t>
            </a:r>
          </a:p>
          <a:p>
            <a:pPr marL="457200" indent="-457200">
              <a:buFont typeface="Arial"/>
              <a:buChar char="•"/>
            </a:pPr>
            <a:r>
              <a:rPr lang="en-US" dirty="0" smtClean="0">
                <a:solidFill>
                  <a:srgbClr val="81987A"/>
                </a:solidFill>
              </a:rPr>
              <a:t>Concentrations of substances extracted from the earth’s crust (SC1);</a:t>
            </a:r>
          </a:p>
          <a:p>
            <a:pPr marL="457200" indent="-457200">
              <a:buFont typeface="Arial"/>
              <a:buChar char="•"/>
            </a:pPr>
            <a:r>
              <a:rPr lang="en-US" dirty="0" smtClean="0">
                <a:solidFill>
                  <a:srgbClr val="81987A"/>
                </a:solidFill>
              </a:rPr>
              <a:t>Concentrations of substances produced by society </a:t>
            </a:r>
            <a:r>
              <a:rPr lang="en-US" dirty="0">
                <a:solidFill>
                  <a:srgbClr val="81987A"/>
                </a:solidFill>
              </a:rPr>
              <a:t>(</a:t>
            </a:r>
            <a:r>
              <a:rPr lang="en-US" dirty="0" smtClean="0">
                <a:solidFill>
                  <a:srgbClr val="81987A"/>
                </a:solidFill>
              </a:rPr>
              <a:t>SC2);</a:t>
            </a:r>
          </a:p>
          <a:p>
            <a:pPr marL="457200" indent="-457200">
              <a:buFont typeface="Arial"/>
              <a:buChar char="•"/>
            </a:pPr>
            <a:r>
              <a:rPr lang="en-US" dirty="0" smtClean="0">
                <a:solidFill>
                  <a:srgbClr val="81987A"/>
                </a:solidFill>
              </a:rPr>
              <a:t>Degradation by physical means (SC3);</a:t>
            </a:r>
          </a:p>
          <a:p>
            <a:pPr marL="0" indent="0"/>
            <a:endParaRPr lang="en-US" dirty="0" smtClean="0"/>
          </a:p>
          <a:p>
            <a:pPr marL="0" indent="0"/>
            <a:r>
              <a:rPr lang="en-US" dirty="0" smtClean="0"/>
              <a:t>And, in that society…</a:t>
            </a:r>
          </a:p>
          <a:p>
            <a:pPr marL="457200" indent="-457200">
              <a:buFont typeface="Arial"/>
              <a:buChar char="•"/>
            </a:pPr>
            <a:r>
              <a:rPr lang="en-US" dirty="0" smtClean="0">
                <a:solidFill>
                  <a:srgbClr val="81987A"/>
                </a:solidFill>
              </a:rPr>
              <a:t>People are not subject to conditions that systematically undermine their capacity to meet their needs </a:t>
            </a:r>
            <a:r>
              <a:rPr lang="en-US" dirty="0">
                <a:solidFill>
                  <a:srgbClr val="81987A"/>
                </a:solidFill>
              </a:rPr>
              <a:t>(</a:t>
            </a:r>
            <a:r>
              <a:rPr lang="en-US" dirty="0" smtClean="0">
                <a:solidFill>
                  <a:srgbClr val="81987A"/>
                </a:solidFill>
              </a:rPr>
              <a:t>SC4)</a:t>
            </a:r>
          </a:p>
          <a:p>
            <a:pPr marL="457200" indent="-457200">
              <a:buFont typeface="Arial"/>
              <a:buChar char="•"/>
            </a:pPr>
            <a:endParaRPr lang="en-US" dirty="0"/>
          </a:p>
        </p:txBody>
      </p:sp>
    </p:spTree>
    <p:extLst>
      <p:ext uri="{BB962C8B-B14F-4D97-AF65-F5344CB8AC3E}">
        <p14:creationId xmlns:p14="http://schemas.microsoft.com/office/powerpoint/2010/main" val="2648942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Five Capitals Approach</a:t>
            </a:r>
            <a:endParaRPr lang="en-US" dirty="0"/>
          </a:p>
        </p:txBody>
      </p:sp>
      <p:sp>
        <p:nvSpPr>
          <p:cNvPr id="4" name="TextBox 3"/>
          <p:cNvSpPr txBox="1"/>
          <p:nvPr/>
        </p:nvSpPr>
        <p:spPr>
          <a:xfrm>
            <a:off x="457200" y="6169223"/>
            <a:ext cx="8382000" cy="307777"/>
          </a:xfrm>
          <a:prstGeom prst="rect">
            <a:avLst/>
          </a:prstGeom>
          <a:noFill/>
        </p:spPr>
        <p:txBody>
          <a:bodyPr wrap="square" rtlCol="0">
            <a:spAutoFit/>
          </a:bodyPr>
          <a:lstStyle/>
          <a:p>
            <a:r>
              <a:rPr lang="en-US" sz="1400" dirty="0" smtClean="0">
                <a:solidFill>
                  <a:srgbClr val="4C4C4C"/>
                </a:solidFill>
                <a:latin typeface="Helvetica Neue"/>
                <a:cs typeface="Helvetica Neue"/>
              </a:rPr>
              <a:t>The Five Capitals is an idea developed by The Natural Step (TNS)</a:t>
            </a:r>
            <a:endParaRPr lang="en-US" sz="1400" dirty="0">
              <a:solidFill>
                <a:srgbClr val="4C4C4C"/>
              </a:solidFill>
              <a:latin typeface="Helvetica Neue"/>
              <a:cs typeface="Helvetica Neue"/>
            </a:endParaRPr>
          </a:p>
        </p:txBody>
      </p:sp>
      <p:sp>
        <p:nvSpPr>
          <p:cNvPr id="7" name="Content Placeholder 2"/>
          <p:cNvSpPr txBox="1">
            <a:spLocks/>
          </p:cNvSpPr>
          <p:nvPr/>
        </p:nvSpPr>
        <p:spPr>
          <a:xfrm>
            <a:off x="457200" y="838200"/>
            <a:ext cx="8229600" cy="533400"/>
          </a:xfrm>
          <a:prstGeom prst="rect">
            <a:avLst/>
          </a:prstGeom>
        </p:spPr>
        <p:txBody>
          <a:bodyPr/>
          <a:lstStyle>
            <a:lvl1pPr marL="342900" indent="-34290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Font typeface="Arial" charset="0"/>
              <a:defRPr sz="2800" kern="1200">
                <a:solidFill>
                  <a:srgbClr val="404040"/>
                </a:solidFill>
                <a:latin typeface="Helvetica Neue" charset="0"/>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404040"/>
                </a:solidFill>
                <a:latin typeface="Helvetica Neue" charset="0"/>
                <a:ea typeface="ヒラギノ角ゴ Pro W3" pitchFamily="-110" charset="-128"/>
                <a:cs typeface="ヒラギノ角ゴ Pro W3" charset="-128"/>
              </a:defRPr>
            </a:lvl3pPr>
            <a:lvl4pPr marL="16002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4pPr>
            <a:lvl5pPr marL="2057400" indent="-228600" algn="l" rtl="0" eaLnBrk="0" fontAlgn="base" hangingPunct="0">
              <a:spcBef>
                <a:spcPct val="20000"/>
              </a:spcBef>
              <a:spcAft>
                <a:spcPct val="0"/>
              </a:spcAft>
              <a:buFont typeface="Arial" charset="0"/>
              <a:buChar char="»"/>
              <a:defRPr sz="2000" kern="1200">
                <a:solidFill>
                  <a:srgbClr val="404040"/>
                </a:solidFill>
                <a:latin typeface="Helvetica Neue" charset="0"/>
                <a:ea typeface="ヒラギノ角ゴ Pro W3" pitchFamily="-110" charset="-128"/>
                <a:cs typeface="ヒラギノ角ゴ Pro W3"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1" dirty="0" smtClean="0">
                <a:solidFill>
                  <a:srgbClr val="96526B"/>
                </a:solidFill>
              </a:rPr>
              <a:t>Streamlined LCA (TNS Framework)</a:t>
            </a:r>
            <a:endParaRPr lang="en-US" sz="2400" dirty="0">
              <a:solidFill>
                <a:srgbClr val="4C4C4C"/>
              </a:solidFill>
            </a:endParaRPr>
          </a:p>
        </p:txBody>
      </p:sp>
      <p:sp>
        <p:nvSpPr>
          <p:cNvPr id="8" name="Chevron 7"/>
          <p:cNvSpPr/>
          <p:nvPr/>
        </p:nvSpPr>
        <p:spPr>
          <a:xfrm>
            <a:off x="4572000" y="3276600"/>
            <a:ext cx="533400" cy="457200"/>
          </a:xfrm>
          <a:prstGeom prst="chevron">
            <a:avLst/>
          </a:prstGeom>
          <a:solidFill>
            <a:srgbClr val="D78A3A"/>
          </a:solidFill>
          <a:ln>
            <a:solidFill>
              <a:srgbClr val="E3DDB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11" name="Picture 10" descr="TNS-framewor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600200"/>
            <a:ext cx="3755261" cy="3666866"/>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1558572969"/>
              </p:ext>
            </p:extLst>
          </p:nvPr>
        </p:nvGraphicFramePr>
        <p:xfrm>
          <a:off x="6019799" y="1371601"/>
          <a:ext cx="2819401" cy="4459689"/>
        </p:xfrm>
        <a:graphic>
          <a:graphicData uri="http://schemas.openxmlformats.org/drawingml/2006/table">
            <a:tbl>
              <a:tblPr firstRow="1">
                <a:tableStyleId>{3B4B98B0-60AC-42C2-AFA5-B58CD77FA1E5}</a:tableStyleId>
              </a:tblPr>
              <a:tblGrid>
                <a:gridCol w="533401"/>
                <a:gridCol w="457200"/>
                <a:gridCol w="381000"/>
                <a:gridCol w="533400"/>
                <a:gridCol w="533400"/>
                <a:gridCol w="381000"/>
              </a:tblGrid>
              <a:tr h="1295399">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dirty="0" smtClean="0">
                          <a:latin typeface="Helvetica Neue"/>
                          <a:cs typeface="Helvetica Neue"/>
                        </a:rPr>
                        <a:t>Raw materials</a:t>
                      </a:r>
                      <a:endParaRPr lang="en-US" sz="1200" dirty="0">
                        <a:latin typeface="Helvetica Neue"/>
                        <a:cs typeface="Helvetica Neue"/>
                      </a:endParaRPr>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78A3A"/>
                    </a:solidFill>
                  </a:tcPr>
                </a:tc>
                <a:tc>
                  <a:txBody>
                    <a:bodyPr/>
                    <a:lstStyle/>
                    <a:p>
                      <a:r>
                        <a:rPr lang="en-US" sz="1200" dirty="0" smtClean="0">
                          <a:latin typeface="Helvetica Neue"/>
                          <a:cs typeface="Helvetica Neue"/>
                        </a:rPr>
                        <a:t>Production</a:t>
                      </a:r>
                      <a:endParaRPr lang="en-US" sz="1200" dirty="0">
                        <a:latin typeface="Helvetica Neue"/>
                        <a:cs typeface="Helvetica Neue"/>
                      </a:endParaRPr>
                    </a:p>
                  </a:txBody>
                  <a:tcPr marL="45720" marR="45720"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78A3A"/>
                    </a:solidFill>
                  </a:tcPr>
                </a:tc>
                <a:tc>
                  <a:txBody>
                    <a:bodyPr/>
                    <a:lstStyle/>
                    <a:p>
                      <a:r>
                        <a:rPr lang="en-US" sz="1200" dirty="0" smtClean="0">
                          <a:latin typeface="Helvetica Neue"/>
                          <a:cs typeface="Helvetica Neue"/>
                        </a:rPr>
                        <a:t>Packaging</a:t>
                      </a:r>
                      <a:r>
                        <a:rPr lang="en-US" sz="1200" baseline="0" dirty="0" smtClean="0">
                          <a:latin typeface="Helvetica Neue"/>
                          <a:cs typeface="Helvetica Neue"/>
                        </a:rPr>
                        <a:t> and distribution</a:t>
                      </a:r>
                      <a:endParaRPr lang="en-US" sz="1200" dirty="0">
                        <a:latin typeface="Helvetica Neue"/>
                        <a:cs typeface="Helvetica Neue"/>
                      </a:endParaRPr>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78A3A"/>
                    </a:solidFill>
                  </a:tcPr>
                </a:tc>
                <a:tc>
                  <a:txBody>
                    <a:bodyPr/>
                    <a:lstStyle/>
                    <a:p>
                      <a:r>
                        <a:rPr lang="en-US" sz="1200" dirty="0" smtClean="0">
                          <a:latin typeface="Helvetica Neue"/>
                          <a:cs typeface="Helvetica Neue"/>
                        </a:rPr>
                        <a:t>Use and peripherals </a:t>
                      </a:r>
                      <a:endParaRPr lang="en-US" sz="1200" dirty="0">
                        <a:latin typeface="Helvetica Neue"/>
                        <a:cs typeface="Helvetica Neue"/>
                      </a:endParaRPr>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78A3A"/>
                    </a:solidFill>
                  </a:tcPr>
                </a:tc>
                <a:tc>
                  <a:txBody>
                    <a:bodyPr/>
                    <a:lstStyle/>
                    <a:p>
                      <a:r>
                        <a:rPr lang="en-US" sz="1200" dirty="0" smtClean="0">
                          <a:latin typeface="Helvetica Neue"/>
                          <a:cs typeface="Helvetica Neue"/>
                        </a:rPr>
                        <a:t>End-of-life</a:t>
                      </a:r>
                      <a:endParaRPr lang="en-US" sz="1200" dirty="0">
                        <a:latin typeface="Helvetica Neue"/>
                        <a:cs typeface="Helvetica Neue"/>
                      </a:endParaRPr>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78A3A"/>
                    </a:solidFill>
                  </a:tcPr>
                </a:tc>
              </a:tr>
              <a:tr h="632858">
                <a:tc>
                  <a:txBody>
                    <a:bodyPr/>
                    <a:lstStyle/>
                    <a:p>
                      <a:r>
                        <a:rPr lang="en-US" sz="1200" dirty="0" smtClean="0">
                          <a:latin typeface="Helvetica Neue"/>
                          <a:cs typeface="Helvetica Neue"/>
                        </a:rPr>
                        <a:t>SC1</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32858">
                <a:tc>
                  <a:txBody>
                    <a:bodyPr/>
                    <a:lstStyle/>
                    <a:p>
                      <a:r>
                        <a:rPr lang="en-US" sz="1200" dirty="0" smtClean="0">
                          <a:latin typeface="Helvetica Neue"/>
                          <a:cs typeface="Helvetica Neue"/>
                        </a:rPr>
                        <a:t>SC2</a:t>
                      </a:r>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32858">
                <a:tc>
                  <a:txBody>
                    <a:bodyPr/>
                    <a:lstStyle/>
                    <a:p>
                      <a:r>
                        <a:rPr lang="en-US" sz="1200" dirty="0" smtClean="0">
                          <a:latin typeface="Helvetica Neue"/>
                          <a:cs typeface="Helvetica Neue"/>
                        </a:rPr>
                        <a:t>SC3</a:t>
                      </a:r>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32858">
                <a:tc>
                  <a:txBody>
                    <a:bodyPr/>
                    <a:lstStyle/>
                    <a:p>
                      <a:r>
                        <a:rPr lang="en-US" sz="1200" dirty="0" smtClean="0">
                          <a:latin typeface="Helvetica Neue"/>
                          <a:cs typeface="Helvetica Neue"/>
                        </a:rPr>
                        <a:t>SC4</a:t>
                      </a:r>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32858">
                <a:tc gridSpan="6">
                  <a:txBody>
                    <a:bodyPr/>
                    <a:lstStyle/>
                    <a:p>
                      <a:r>
                        <a:rPr lang="en-US" sz="1200" dirty="0" smtClean="0">
                          <a:latin typeface="Helvetica Neue"/>
                          <a:cs typeface="Helvetica Neue"/>
                        </a:rPr>
                        <a:t>Rating : Good, Quite Good, OK, Quite Bad,</a:t>
                      </a:r>
                      <a:r>
                        <a:rPr lang="en-US" sz="1200" baseline="0" dirty="0" smtClean="0">
                          <a:latin typeface="Helvetica Neue"/>
                          <a:cs typeface="Helvetica Neue"/>
                        </a:rPr>
                        <a:t> Bad, Don’t Know</a:t>
                      </a:r>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3DDB4"/>
                    </a:solidFill>
                  </a:tcPr>
                </a:tc>
                <a:tc hMerge="1">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sz="120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sz="1200" dirty="0">
                        <a:latin typeface="Helvetica Neue"/>
                        <a:cs typeface="Helvetica Neue"/>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0390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1D9B8"/>
        </a:solidFill>
        <a:effectLst/>
      </p:bgPr>
    </p:bg>
    <p:spTree>
      <p:nvGrpSpPr>
        <p:cNvPr id="1" name=""/>
        <p:cNvGrpSpPr/>
        <p:nvPr/>
      </p:nvGrpSpPr>
      <p:grpSpPr>
        <a:xfrm>
          <a:off x="0" y="0"/>
          <a:ext cx="0" cy="0"/>
          <a:chOff x="0" y="0"/>
          <a:chExt cx="0" cy="0"/>
        </a:xfrm>
      </p:grpSpPr>
      <p:sp>
        <p:nvSpPr>
          <p:cNvPr id="4" name="Rectangle 8"/>
          <p:cNvSpPr>
            <a:spLocks/>
          </p:cNvSpPr>
          <p:nvPr/>
        </p:nvSpPr>
        <p:spPr bwMode="auto">
          <a:xfrm>
            <a:off x="0" y="0"/>
            <a:ext cx="9144000" cy="6858000"/>
          </a:xfrm>
          <a:prstGeom prst="rect">
            <a:avLst/>
          </a:prstGeom>
          <a:solidFill>
            <a:srgbClr val="E1D9B8"/>
          </a:solidFill>
          <a:ln>
            <a:noFill/>
          </a:ln>
          <a:extLst/>
        </p:spPr>
        <p:txBody>
          <a:bodyPr wrap="none" anchor="ctr"/>
          <a:lstStyle/>
          <a:p>
            <a:pPr algn="ctr"/>
            <a:endParaRPr lang="en-US" baseline="0">
              <a:solidFill>
                <a:srgbClr val="FFFFD7"/>
              </a:solidFill>
            </a:endParaRPr>
          </a:p>
        </p:txBody>
      </p:sp>
      <p:sp>
        <p:nvSpPr>
          <p:cNvPr id="3" name="Content Placeholder 2"/>
          <p:cNvSpPr>
            <a:spLocks noGrp="1"/>
          </p:cNvSpPr>
          <p:nvPr>
            <p:ph idx="1"/>
          </p:nvPr>
        </p:nvSpPr>
        <p:spPr>
          <a:xfrm>
            <a:off x="457200" y="1676400"/>
            <a:ext cx="8229600" cy="2514600"/>
          </a:xfrm>
        </p:spPr>
        <p:txBody>
          <a:bodyPr/>
          <a:lstStyle/>
          <a:p>
            <a:pPr marL="0" indent="0" algn="ctr">
              <a:buNone/>
            </a:pPr>
            <a:endParaRPr lang="en-US" dirty="0" smtClean="0"/>
          </a:p>
          <a:p>
            <a:pPr marL="0" indent="0" algn="ctr">
              <a:buNone/>
            </a:pPr>
            <a:endParaRPr lang="en-US" dirty="0"/>
          </a:p>
          <a:p>
            <a:pPr marL="0" indent="0" algn="ctr">
              <a:buNone/>
            </a:pPr>
            <a:r>
              <a:rPr lang="en-US" sz="4400" dirty="0" smtClean="0">
                <a:solidFill>
                  <a:srgbClr val="4C4C4C"/>
                </a:solidFill>
                <a:latin typeface="Helvetica Neue"/>
                <a:cs typeface="Helvetica Neue"/>
              </a:rPr>
              <a:t>Materials introduction</a:t>
            </a:r>
          </a:p>
        </p:txBody>
      </p:sp>
    </p:spTree>
    <p:extLst>
      <p:ext uri="{BB962C8B-B14F-4D97-AF65-F5344CB8AC3E}">
        <p14:creationId xmlns:p14="http://schemas.microsoft.com/office/powerpoint/2010/main" val="208770871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Economic Input Output LCA</a:t>
            </a:r>
            <a:endParaRPr lang="en-US" dirty="0"/>
          </a:p>
        </p:txBody>
      </p:sp>
      <p:pic>
        <p:nvPicPr>
          <p:cNvPr id="4" name="Picture 3" descr="Screen Shot 2012-08-13 at 2.37.26 PM.png"/>
          <p:cNvPicPr>
            <a:picLocks noChangeAspect="1"/>
          </p:cNvPicPr>
          <p:nvPr/>
        </p:nvPicPr>
        <p:blipFill rotWithShape="1">
          <a:blip r:embed="rId3">
            <a:extLst>
              <a:ext uri="{28A0092B-C50C-407E-A947-70E740481C1C}">
                <a14:useLocalDpi xmlns:a14="http://schemas.microsoft.com/office/drawing/2010/main" val="0"/>
              </a:ext>
            </a:extLst>
          </a:blip>
          <a:srcRect l="12778" t="1393" r="139" b="-1393"/>
          <a:stretch/>
        </p:blipFill>
        <p:spPr>
          <a:xfrm>
            <a:off x="161525" y="1752600"/>
            <a:ext cx="8982475" cy="4114800"/>
          </a:xfrm>
          <a:prstGeom prst="rect">
            <a:avLst/>
          </a:prstGeom>
        </p:spPr>
      </p:pic>
      <p:sp>
        <p:nvSpPr>
          <p:cNvPr id="5" name="TextBox 4"/>
          <p:cNvSpPr txBox="1"/>
          <p:nvPr/>
        </p:nvSpPr>
        <p:spPr>
          <a:xfrm>
            <a:off x="685800" y="5715000"/>
            <a:ext cx="7696200" cy="738664"/>
          </a:xfrm>
          <a:prstGeom prst="rect">
            <a:avLst/>
          </a:prstGeom>
          <a:noFill/>
        </p:spPr>
        <p:txBody>
          <a:bodyPr wrap="square" rtlCol="0">
            <a:spAutoFit/>
          </a:bodyPr>
          <a:lstStyle/>
          <a:p>
            <a:r>
              <a:rPr lang="en-US" sz="1400" dirty="0">
                <a:latin typeface="Helvetica Neue"/>
                <a:cs typeface="Helvetica Neue"/>
              </a:rPr>
              <a:t>Carnegie Mellon University Green Design Institute. (2012) Economic Input-Output Life Cycle Assessment (EIO-LCA) US 2002 (428) model [Internet], Available from: &lt;http://</a:t>
            </a:r>
            <a:r>
              <a:rPr lang="en-US" sz="1400" dirty="0" err="1">
                <a:latin typeface="Helvetica Neue"/>
                <a:cs typeface="Helvetica Neue"/>
              </a:rPr>
              <a:t>www.eiolca.net</a:t>
            </a:r>
            <a:r>
              <a:rPr lang="en-US" sz="1400" dirty="0">
                <a:latin typeface="Helvetica Neue"/>
                <a:cs typeface="Helvetica Neue"/>
              </a:rPr>
              <a:t>/&gt; [Accessed 13 Aug, 2012]</a:t>
            </a:r>
          </a:p>
        </p:txBody>
      </p:sp>
      <p:sp>
        <p:nvSpPr>
          <p:cNvPr id="6" name="Rectangle 27"/>
          <p:cNvSpPr>
            <a:spLocks/>
          </p:cNvSpPr>
          <p:nvPr/>
        </p:nvSpPr>
        <p:spPr bwMode="auto">
          <a:xfrm>
            <a:off x="3733800" y="762000"/>
            <a:ext cx="1828800" cy="762000"/>
          </a:xfrm>
          <a:prstGeom prst="rect">
            <a:avLst/>
          </a:prstGeom>
          <a:solidFill>
            <a:srgbClr val="789C7A"/>
          </a:solidFill>
          <a:ln>
            <a:noFill/>
          </a:ln>
          <a:extLst/>
        </p:spPr>
        <p:txBody>
          <a:bodyPr wrap="none" anchor="ctr"/>
          <a:lstStyle/>
          <a:p>
            <a:endParaRPr lang="en-US" b="0"/>
          </a:p>
        </p:txBody>
      </p:sp>
      <p:sp>
        <p:nvSpPr>
          <p:cNvPr id="8" name="AutoShape 8"/>
          <p:cNvSpPr>
            <a:spLocks/>
          </p:cNvSpPr>
          <p:nvPr/>
        </p:nvSpPr>
        <p:spPr bwMode="auto">
          <a:xfrm>
            <a:off x="5562600" y="762000"/>
            <a:ext cx="2057400" cy="762000"/>
          </a:xfrm>
          <a:prstGeom prst="rightArrow">
            <a:avLst>
              <a:gd name="adj1" fmla="val 50000"/>
              <a:gd name="adj2" fmla="val 32308"/>
            </a:avLst>
          </a:prstGeom>
          <a:solidFill>
            <a:srgbClr val="96526B"/>
          </a:solidFill>
          <a:ln>
            <a:noFill/>
          </a:ln>
          <a:extLst/>
        </p:spPr>
        <p:txBody>
          <a:bodyPr lIns="0" tIns="0" rIns="40639" bIns="0" anchor="ctr"/>
          <a:lstStyle/>
          <a:p>
            <a:pPr marL="39688"/>
            <a:r>
              <a:rPr lang="en-US" sz="1200" b="0" dirty="0">
                <a:solidFill>
                  <a:srgbClr val="FFFFFF"/>
                </a:solidFill>
                <a:latin typeface="Helvetica Neue"/>
                <a:cs typeface="Helvetica Neue"/>
              </a:rPr>
              <a:t>   </a:t>
            </a:r>
            <a:r>
              <a:rPr lang="en-US" sz="1200" b="0" dirty="0" smtClean="0">
                <a:solidFill>
                  <a:srgbClr val="FFFFFF"/>
                </a:solidFill>
                <a:latin typeface="Helvetica Neue"/>
                <a:cs typeface="Helvetica Neue"/>
              </a:rPr>
              <a:t>aggregated outputs</a:t>
            </a:r>
            <a:endParaRPr lang="en-US" sz="1000" b="0" dirty="0">
              <a:solidFill>
                <a:srgbClr val="FFFFFF"/>
              </a:solidFill>
              <a:latin typeface="Helvetica Neue"/>
              <a:cs typeface="Helvetica Neue"/>
            </a:endParaRPr>
          </a:p>
        </p:txBody>
      </p:sp>
      <p:sp>
        <p:nvSpPr>
          <p:cNvPr id="9" name="TextBox 28"/>
          <p:cNvSpPr txBox="1">
            <a:spLocks noChangeArrowheads="1"/>
          </p:cNvSpPr>
          <p:nvPr/>
        </p:nvSpPr>
        <p:spPr bwMode="auto">
          <a:xfrm>
            <a:off x="3733800" y="762000"/>
            <a:ext cx="1828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algn="ctr" eaLnBrk="1" hangingPunct="1"/>
            <a:r>
              <a:rPr lang="en-US" sz="2000" b="0" dirty="0" smtClean="0">
                <a:solidFill>
                  <a:srgbClr val="4C4C4C"/>
                </a:solidFill>
              </a:rPr>
              <a:t>$1 M Leather goods</a:t>
            </a:r>
            <a:endParaRPr lang="en-US" sz="1800" b="0" dirty="0">
              <a:solidFill>
                <a:srgbClr val="4C4C4C"/>
              </a:solidFill>
            </a:endParaRPr>
          </a:p>
        </p:txBody>
      </p:sp>
      <p:sp>
        <p:nvSpPr>
          <p:cNvPr id="10" name="AutoShape 8"/>
          <p:cNvSpPr>
            <a:spLocks/>
          </p:cNvSpPr>
          <p:nvPr/>
        </p:nvSpPr>
        <p:spPr bwMode="auto">
          <a:xfrm>
            <a:off x="1676400" y="800100"/>
            <a:ext cx="2057400" cy="685800"/>
          </a:xfrm>
          <a:prstGeom prst="rightArrow">
            <a:avLst>
              <a:gd name="adj1" fmla="val 50000"/>
              <a:gd name="adj2" fmla="val 32308"/>
            </a:avLst>
          </a:prstGeom>
          <a:solidFill>
            <a:srgbClr val="96526B"/>
          </a:solidFill>
          <a:ln>
            <a:noFill/>
          </a:ln>
          <a:extLst/>
        </p:spPr>
        <p:txBody>
          <a:bodyPr lIns="0" tIns="0" rIns="40639" bIns="0" anchor="ctr"/>
          <a:lstStyle/>
          <a:p>
            <a:pPr marL="39688"/>
            <a:r>
              <a:rPr lang="en-US" sz="1200" b="0" dirty="0">
                <a:solidFill>
                  <a:srgbClr val="FFFFFF"/>
                </a:solidFill>
                <a:latin typeface="Helvetica Neue"/>
                <a:cs typeface="Helvetica Neue"/>
              </a:rPr>
              <a:t>   </a:t>
            </a:r>
            <a:r>
              <a:rPr lang="en-US" sz="1200" b="0" dirty="0" smtClean="0">
                <a:solidFill>
                  <a:srgbClr val="FFFFFF"/>
                </a:solidFill>
                <a:latin typeface="Helvetica Neue"/>
                <a:cs typeface="Helvetica Neue"/>
              </a:rPr>
              <a:t>aggregated inputs</a:t>
            </a:r>
            <a:endParaRPr lang="en-US" sz="1000" b="0" dirty="0">
              <a:solidFill>
                <a:srgbClr val="FFFFFF"/>
              </a:solidFill>
              <a:latin typeface="Helvetica Neue"/>
              <a:cs typeface="Helvetica Neue"/>
            </a:endParaRPr>
          </a:p>
        </p:txBody>
      </p:sp>
    </p:spTree>
    <p:extLst>
      <p:ext uri="{BB962C8B-B14F-4D97-AF65-F5344CB8AC3E}">
        <p14:creationId xmlns:p14="http://schemas.microsoft.com/office/powerpoint/2010/main" val="1590271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1D9B8"/>
        </a:solidFill>
        <a:effectLst/>
      </p:bgPr>
    </p:bg>
    <p:spTree>
      <p:nvGrpSpPr>
        <p:cNvPr id="1" name=""/>
        <p:cNvGrpSpPr/>
        <p:nvPr/>
      </p:nvGrpSpPr>
      <p:grpSpPr>
        <a:xfrm>
          <a:off x="0" y="0"/>
          <a:ext cx="0" cy="0"/>
          <a:chOff x="0" y="0"/>
          <a:chExt cx="0" cy="0"/>
        </a:xfrm>
      </p:grpSpPr>
      <p:sp>
        <p:nvSpPr>
          <p:cNvPr id="4" name="Rectangle 8"/>
          <p:cNvSpPr>
            <a:spLocks/>
          </p:cNvSpPr>
          <p:nvPr/>
        </p:nvSpPr>
        <p:spPr bwMode="auto">
          <a:xfrm>
            <a:off x="0" y="0"/>
            <a:ext cx="9144000" cy="6858000"/>
          </a:xfrm>
          <a:prstGeom prst="rect">
            <a:avLst/>
          </a:prstGeom>
          <a:solidFill>
            <a:srgbClr val="E1D9B8"/>
          </a:solidFill>
          <a:ln>
            <a:noFill/>
          </a:ln>
          <a:extLst/>
        </p:spPr>
        <p:txBody>
          <a:bodyPr wrap="none" anchor="ctr"/>
          <a:lstStyle/>
          <a:p>
            <a:pPr algn="ctr"/>
            <a:endParaRPr lang="en-US" baseline="0">
              <a:solidFill>
                <a:srgbClr val="FFFFD7"/>
              </a:solidFill>
            </a:endParaRPr>
          </a:p>
        </p:txBody>
      </p:sp>
      <p:sp>
        <p:nvSpPr>
          <p:cNvPr id="3" name="Content Placeholder 2"/>
          <p:cNvSpPr>
            <a:spLocks noGrp="1"/>
          </p:cNvSpPr>
          <p:nvPr>
            <p:ph idx="1"/>
          </p:nvPr>
        </p:nvSpPr>
        <p:spPr>
          <a:xfrm>
            <a:off x="457200" y="1676400"/>
            <a:ext cx="8229600" cy="2514600"/>
          </a:xfrm>
        </p:spPr>
        <p:txBody>
          <a:bodyPr/>
          <a:lstStyle/>
          <a:p>
            <a:pPr marL="0" indent="0" algn="ctr">
              <a:buNone/>
            </a:pPr>
            <a:endParaRPr lang="en-US" dirty="0" smtClean="0"/>
          </a:p>
          <a:p>
            <a:pPr marL="0" indent="0" algn="ctr">
              <a:buNone/>
            </a:pPr>
            <a:endParaRPr lang="en-US" dirty="0"/>
          </a:p>
          <a:p>
            <a:pPr marL="0" indent="0" algn="ctr">
              <a:buNone/>
            </a:pPr>
            <a:r>
              <a:rPr lang="en-US" sz="4400" dirty="0" smtClean="0">
                <a:solidFill>
                  <a:srgbClr val="4C4C4C"/>
                </a:solidFill>
                <a:latin typeface="Helvetica Neue"/>
                <a:cs typeface="Helvetica Neue"/>
              </a:rPr>
              <a:t>Sustainable Design Strategies</a:t>
            </a:r>
          </a:p>
        </p:txBody>
      </p:sp>
    </p:spTree>
    <p:extLst>
      <p:ext uri="{BB962C8B-B14F-4D97-AF65-F5344CB8AC3E}">
        <p14:creationId xmlns:p14="http://schemas.microsoft.com/office/powerpoint/2010/main" val="7183232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Overview</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3271085"/>
              </p:ext>
            </p:extLst>
          </p:nvPr>
        </p:nvGraphicFramePr>
        <p:xfrm>
          <a:off x="304800" y="3683000"/>
          <a:ext cx="3886200" cy="281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219200" y="762000"/>
            <a:ext cx="3733800" cy="461665"/>
          </a:xfrm>
          <a:prstGeom prst="rect">
            <a:avLst/>
          </a:prstGeom>
          <a:noFill/>
        </p:spPr>
        <p:txBody>
          <a:bodyPr wrap="square" rtlCol="0">
            <a:spAutoFit/>
          </a:bodyPr>
          <a:lstStyle/>
          <a:p>
            <a:r>
              <a:rPr lang="en-US" sz="2400" dirty="0" smtClean="0">
                <a:solidFill>
                  <a:srgbClr val="96526B"/>
                </a:solidFill>
                <a:latin typeface="Helvetica Neue"/>
                <a:cs typeface="Helvetica Neue"/>
              </a:rPr>
              <a:t>Physical Strategies</a:t>
            </a:r>
            <a:endParaRPr lang="en-US" sz="2400" dirty="0">
              <a:solidFill>
                <a:srgbClr val="96526B"/>
              </a:solidFill>
              <a:latin typeface="Helvetica Neue"/>
              <a:cs typeface="Helvetica Neue"/>
            </a:endParaRPr>
          </a:p>
        </p:txBody>
      </p:sp>
      <p:sp>
        <p:nvSpPr>
          <p:cNvPr id="6" name="TextBox 5"/>
          <p:cNvSpPr txBox="1"/>
          <p:nvPr/>
        </p:nvSpPr>
        <p:spPr>
          <a:xfrm>
            <a:off x="5181600" y="762000"/>
            <a:ext cx="3733800" cy="461665"/>
          </a:xfrm>
          <a:prstGeom prst="rect">
            <a:avLst/>
          </a:prstGeom>
          <a:noFill/>
        </p:spPr>
        <p:txBody>
          <a:bodyPr wrap="square" rtlCol="0">
            <a:spAutoFit/>
          </a:bodyPr>
          <a:lstStyle/>
          <a:p>
            <a:r>
              <a:rPr lang="en-US" sz="2400" dirty="0" smtClean="0">
                <a:solidFill>
                  <a:srgbClr val="96526B"/>
                </a:solidFill>
                <a:latin typeface="Helvetica Neue"/>
                <a:cs typeface="Helvetica Neue"/>
              </a:rPr>
              <a:t>Relational Strategies</a:t>
            </a:r>
            <a:endParaRPr lang="en-US" sz="2400" dirty="0">
              <a:solidFill>
                <a:srgbClr val="96526B"/>
              </a:solidFill>
              <a:latin typeface="Helvetica Neue"/>
              <a:cs typeface="Helvetica Neue"/>
            </a:endParaRPr>
          </a:p>
        </p:txBody>
      </p:sp>
      <p:graphicFrame>
        <p:nvGraphicFramePr>
          <p:cNvPr id="7" name="Content Placeholder 3"/>
          <p:cNvGraphicFramePr>
            <a:graphicFrameLocks/>
          </p:cNvGraphicFramePr>
          <p:nvPr>
            <p:extLst>
              <p:ext uri="{D42A27DB-BD31-4B8C-83A1-F6EECF244321}">
                <p14:modId xmlns:p14="http://schemas.microsoft.com/office/powerpoint/2010/main" val="3216063551"/>
              </p:ext>
            </p:extLst>
          </p:nvPr>
        </p:nvGraphicFramePr>
        <p:xfrm>
          <a:off x="4876800" y="3657600"/>
          <a:ext cx="3886200" cy="2819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8"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5200" y="1447800"/>
            <a:ext cx="1676400" cy="143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9"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00600" y="1447801"/>
            <a:ext cx="203059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 name="Picture 1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95600" y="1524000"/>
            <a:ext cx="1727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11" name="Group 7"/>
          <p:cNvGrpSpPr>
            <a:grpSpLocks/>
          </p:cNvGrpSpPr>
          <p:nvPr/>
        </p:nvGrpSpPr>
        <p:grpSpPr bwMode="auto">
          <a:xfrm>
            <a:off x="381000" y="1676400"/>
            <a:ext cx="2286000" cy="990600"/>
            <a:chOff x="0" y="0"/>
            <a:chExt cx="2497" cy="946"/>
          </a:xfrm>
        </p:grpSpPr>
        <p:pic>
          <p:nvPicPr>
            <p:cNvPr id="12"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61" cy="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3"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35" y="0"/>
              <a:ext cx="1262" cy="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14" name="TextBox 13"/>
          <p:cNvSpPr txBox="1"/>
          <p:nvPr/>
        </p:nvSpPr>
        <p:spPr>
          <a:xfrm>
            <a:off x="990600" y="2819400"/>
            <a:ext cx="2057400" cy="400110"/>
          </a:xfrm>
          <a:prstGeom prst="rect">
            <a:avLst/>
          </a:prstGeom>
          <a:noFill/>
        </p:spPr>
        <p:txBody>
          <a:bodyPr wrap="square" rtlCol="0">
            <a:spAutoFit/>
          </a:bodyPr>
          <a:lstStyle/>
          <a:p>
            <a:r>
              <a:rPr lang="en-US" sz="2000" dirty="0" smtClean="0">
                <a:solidFill>
                  <a:srgbClr val="96526B"/>
                </a:solidFill>
                <a:latin typeface="Helvetica Neue"/>
                <a:cs typeface="Helvetica Neue"/>
              </a:rPr>
              <a:t>materials</a:t>
            </a:r>
            <a:endParaRPr lang="en-US" sz="2000" dirty="0">
              <a:solidFill>
                <a:srgbClr val="96526B"/>
              </a:solidFill>
              <a:latin typeface="Helvetica Neue"/>
              <a:cs typeface="Helvetica Neue"/>
            </a:endParaRPr>
          </a:p>
        </p:txBody>
      </p:sp>
      <p:sp>
        <p:nvSpPr>
          <p:cNvPr id="15" name="TextBox 14"/>
          <p:cNvSpPr txBox="1"/>
          <p:nvPr/>
        </p:nvSpPr>
        <p:spPr>
          <a:xfrm>
            <a:off x="3048000" y="2819400"/>
            <a:ext cx="2057400" cy="400110"/>
          </a:xfrm>
          <a:prstGeom prst="rect">
            <a:avLst/>
          </a:prstGeom>
          <a:noFill/>
        </p:spPr>
        <p:txBody>
          <a:bodyPr wrap="square" rtlCol="0">
            <a:spAutoFit/>
          </a:bodyPr>
          <a:lstStyle/>
          <a:p>
            <a:r>
              <a:rPr lang="en-US" sz="2000" dirty="0" smtClean="0">
                <a:solidFill>
                  <a:srgbClr val="96526B"/>
                </a:solidFill>
                <a:latin typeface="Helvetica Neue"/>
                <a:cs typeface="Helvetica Neue"/>
              </a:rPr>
              <a:t>process</a:t>
            </a:r>
            <a:endParaRPr lang="en-US" sz="2000" dirty="0">
              <a:solidFill>
                <a:srgbClr val="96526B"/>
              </a:solidFill>
              <a:latin typeface="Helvetica Neue"/>
              <a:cs typeface="Helvetica Neue"/>
            </a:endParaRPr>
          </a:p>
        </p:txBody>
      </p:sp>
      <p:sp>
        <p:nvSpPr>
          <p:cNvPr id="16" name="TextBox 15"/>
          <p:cNvSpPr txBox="1"/>
          <p:nvPr/>
        </p:nvSpPr>
        <p:spPr>
          <a:xfrm>
            <a:off x="5410200" y="2819400"/>
            <a:ext cx="2057400" cy="400110"/>
          </a:xfrm>
          <a:prstGeom prst="rect">
            <a:avLst/>
          </a:prstGeom>
          <a:noFill/>
        </p:spPr>
        <p:txBody>
          <a:bodyPr wrap="square" rtlCol="0">
            <a:spAutoFit/>
          </a:bodyPr>
          <a:lstStyle/>
          <a:p>
            <a:r>
              <a:rPr lang="en-US" sz="2000" dirty="0" smtClean="0">
                <a:solidFill>
                  <a:srgbClr val="96526B"/>
                </a:solidFill>
                <a:latin typeface="Helvetica Neue"/>
                <a:cs typeface="Helvetica Neue"/>
              </a:rPr>
              <a:t>goals</a:t>
            </a:r>
            <a:endParaRPr lang="en-US" sz="2000" dirty="0">
              <a:solidFill>
                <a:srgbClr val="96526B"/>
              </a:solidFill>
              <a:latin typeface="Helvetica Neue"/>
              <a:cs typeface="Helvetica Neue"/>
            </a:endParaRPr>
          </a:p>
        </p:txBody>
      </p:sp>
      <p:sp>
        <p:nvSpPr>
          <p:cNvPr id="17" name="TextBox 16"/>
          <p:cNvSpPr txBox="1"/>
          <p:nvPr/>
        </p:nvSpPr>
        <p:spPr>
          <a:xfrm>
            <a:off x="7620000" y="2819400"/>
            <a:ext cx="990600" cy="400110"/>
          </a:xfrm>
          <a:prstGeom prst="rect">
            <a:avLst/>
          </a:prstGeom>
          <a:noFill/>
        </p:spPr>
        <p:txBody>
          <a:bodyPr wrap="square" rtlCol="0">
            <a:spAutoFit/>
          </a:bodyPr>
          <a:lstStyle/>
          <a:p>
            <a:r>
              <a:rPr lang="en-US" sz="2000" dirty="0" smtClean="0">
                <a:solidFill>
                  <a:srgbClr val="96526B"/>
                </a:solidFill>
                <a:latin typeface="Helvetica Neue"/>
                <a:cs typeface="Helvetica Neue"/>
              </a:rPr>
              <a:t>intent</a:t>
            </a:r>
            <a:endParaRPr lang="en-US" sz="2000" dirty="0">
              <a:solidFill>
                <a:srgbClr val="96526B"/>
              </a:solidFill>
              <a:latin typeface="Helvetica Neue"/>
              <a:cs typeface="Helvetica Neue"/>
            </a:endParaRPr>
          </a:p>
        </p:txBody>
      </p:sp>
      <p:cxnSp>
        <p:nvCxnSpPr>
          <p:cNvPr id="19" name="Straight Connector 18"/>
          <p:cNvCxnSpPr/>
          <p:nvPr/>
        </p:nvCxnSpPr>
        <p:spPr>
          <a:xfrm flipV="1">
            <a:off x="4724400" y="1143000"/>
            <a:ext cx="0" cy="4800600"/>
          </a:xfrm>
          <a:prstGeom prst="line">
            <a:avLst/>
          </a:prstGeom>
          <a:ln>
            <a:solidFill>
              <a:srgbClr val="EE9227"/>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893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Grp="1" noChangeArrowheads="1"/>
          </p:cNvSpPr>
          <p:nvPr>
            <p:ph type="title"/>
          </p:nvPr>
        </p:nvSpPr>
        <p:spPr>
          <a:xfrm>
            <a:off x="4648200" y="90488"/>
            <a:ext cx="4267200" cy="366712"/>
          </a:xfrm>
        </p:spPr>
        <p:txBody>
          <a:bodyPr rIns="132080"/>
          <a:lstStyle/>
          <a:p>
            <a:pPr indent="0" eaLnBrk="1" hangingPunct="1"/>
            <a:r>
              <a:rPr lang="en-US" dirty="0" smtClean="0">
                <a:ea typeface="华文细黑" charset="0"/>
                <a:cs typeface="华文细黑" charset="0"/>
              </a:rPr>
              <a:t>Sustainability: Daly Rules</a:t>
            </a:r>
            <a:endParaRPr lang="en-US" dirty="0">
              <a:ea typeface="华文细黑" charset="0"/>
              <a:cs typeface="华文细黑" charset="0"/>
            </a:endParaRPr>
          </a:p>
        </p:txBody>
      </p:sp>
      <p:sp>
        <p:nvSpPr>
          <p:cNvPr id="69634" name="Rectangle 2"/>
          <p:cNvSpPr>
            <a:spLocks/>
          </p:cNvSpPr>
          <p:nvPr/>
        </p:nvSpPr>
        <p:spPr bwMode="auto">
          <a:xfrm>
            <a:off x="3646488" y="1447800"/>
            <a:ext cx="28899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baseline="0" dirty="0">
                <a:solidFill>
                  <a:srgbClr val="C56257"/>
                </a:solidFill>
                <a:latin typeface="Helvetica Neue"/>
                <a:cs typeface="Helvetica Neue"/>
              </a:rPr>
              <a:t>use rate &lt; regeneration rate</a:t>
            </a:r>
          </a:p>
        </p:txBody>
      </p:sp>
      <p:sp>
        <p:nvSpPr>
          <p:cNvPr id="69635" name="Rectangle 3"/>
          <p:cNvSpPr>
            <a:spLocks/>
          </p:cNvSpPr>
          <p:nvPr/>
        </p:nvSpPr>
        <p:spPr bwMode="auto">
          <a:xfrm>
            <a:off x="758825" y="2332038"/>
            <a:ext cx="24859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b="1" baseline="0" dirty="0">
                <a:solidFill>
                  <a:srgbClr val="81987A"/>
                </a:solidFill>
                <a:latin typeface="Helvetica Neue"/>
                <a:cs typeface="Helvetica Neue"/>
              </a:rPr>
              <a:t>Renewable resources:</a:t>
            </a:r>
          </a:p>
        </p:txBody>
      </p:sp>
      <p:sp>
        <p:nvSpPr>
          <p:cNvPr id="69636" name="Rectangle 4"/>
          <p:cNvSpPr>
            <a:spLocks/>
          </p:cNvSpPr>
          <p:nvPr/>
        </p:nvSpPr>
        <p:spPr bwMode="auto">
          <a:xfrm>
            <a:off x="304800" y="3817938"/>
            <a:ext cx="3276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r>
              <a:rPr lang="en-US" b="1" baseline="0" dirty="0">
                <a:solidFill>
                  <a:srgbClr val="81987A"/>
                </a:solidFill>
                <a:latin typeface="Helvetica Neue"/>
                <a:cs typeface="Helvetica Neue"/>
              </a:rPr>
              <a:t>Non-Renewable resources:</a:t>
            </a:r>
          </a:p>
        </p:txBody>
      </p:sp>
      <p:sp>
        <p:nvSpPr>
          <p:cNvPr id="69637" name="Rectangle 5"/>
          <p:cNvSpPr>
            <a:spLocks/>
          </p:cNvSpPr>
          <p:nvPr/>
        </p:nvSpPr>
        <p:spPr bwMode="auto">
          <a:xfrm>
            <a:off x="1981200" y="5341938"/>
            <a:ext cx="12120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spAutoFit/>
          </a:bodyPr>
          <a:lstStyle/>
          <a:p>
            <a:pPr marL="39688"/>
            <a:r>
              <a:rPr lang="en-US" b="1" baseline="0" dirty="0">
                <a:solidFill>
                  <a:srgbClr val="81987A"/>
                </a:solidFill>
                <a:latin typeface="Helvetica Neue"/>
                <a:cs typeface="Helvetica Neue"/>
              </a:rPr>
              <a:t>Pollutants:</a:t>
            </a:r>
          </a:p>
        </p:txBody>
      </p:sp>
      <p:sp>
        <p:nvSpPr>
          <p:cNvPr id="69638" name="TextBox 8"/>
          <p:cNvSpPr txBox="1">
            <a:spLocks noChangeArrowheads="1"/>
          </p:cNvSpPr>
          <p:nvPr/>
        </p:nvSpPr>
        <p:spPr bwMode="auto">
          <a:xfrm>
            <a:off x="3527425" y="2141538"/>
            <a:ext cx="1351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dirty="0">
                <a:solidFill>
                  <a:srgbClr val="4C4C4C"/>
                </a:solidFill>
                <a:latin typeface="Helvetica Neue" charset="0"/>
              </a:rPr>
              <a:t>Metric tons</a:t>
            </a:r>
          </a:p>
        </p:txBody>
      </p:sp>
      <p:cxnSp>
        <p:nvCxnSpPr>
          <p:cNvPr id="69639" name="Straight Connector 10"/>
          <p:cNvCxnSpPr>
            <a:cxnSpLocks noChangeShapeType="1"/>
          </p:cNvCxnSpPr>
          <p:nvPr/>
        </p:nvCxnSpPr>
        <p:spPr bwMode="auto">
          <a:xfrm>
            <a:off x="3679825" y="2522538"/>
            <a:ext cx="914400" cy="1587"/>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69640" name="TextBox 11"/>
          <p:cNvSpPr txBox="1">
            <a:spLocks noChangeArrowheads="1"/>
          </p:cNvSpPr>
          <p:nvPr/>
        </p:nvSpPr>
        <p:spPr bwMode="auto">
          <a:xfrm>
            <a:off x="3832225" y="2522538"/>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year</a:t>
            </a:r>
          </a:p>
        </p:txBody>
      </p:sp>
      <p:sp>
        <p:nvSpPr>
          <p:cNvPr id="69641" name="Double Bracket 12"/>
          <p:cNvSpPr>
            <a:spLocks noChangeArrowheads="1"/>
          </p:cNvSpPr>
          <p:nvPr/>
        </p:nvSpPr>
        <p:spPr bwMode="auto">
          <a:xfrm>
            <a:off x="3581400" y="2065338"/>
            <a:ext cx="1219200" cy="1066800"/>
          </a:xfrm>
          <a:prstGeom prst="bracketPair">
            <a:avLst>
              <a:gd name="adj" fmla="val 16667"/>
            </a:avLst>
          </a:prstGeom>
          <a:noFill/>
          <a:ln w="9525">
            <a:solidFill>
              <a:srgbClr val="4C4C4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aseline="0">
              <a:solidFill>
                <a:srgbClr val="4C4C4C"/>
              </a:solidFill>
            </a:endParaRPr>
          </a:p>
        </p:txBody>
      </p:sp>
      <p:sp>
        <p:nvSpPr>
          <p:cNvPr id="69642" name="TextBox 13"/>
          <p:cNvSpPr txBox="1">
            <a:spLocks noChangeArrowheads="1"/>
          </p:cNvSpPr>
          <p:nvPr/>
        </p:nvSpPr>
        <p:spPr bwMode="auto">
          <a:xfrm>
            <a:off x="5181600" y="2057400"/>
            <a:ext cx="4661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4000" baseline="0" dirty="0">
                <a:solidFill>
                  <a:srgbClr val="C56257"/>
                </a:solidFill>
                <a:latin typeface="Symbol" charset="0"/>
                <a:cs typeface="Symbol" charset="0"/>
              </a:rPr>
              <a:t>≤</a:t>
            </a:r>
          </a:p>
        </p:txBody>
      </p:sp>
      <p:sp>
        <p:nvSpPr>
          <p:cNvPr id="69643" name="TextBox 14"/>
          <p:cNvSpPr txBox="1">
            <a:spLocks noChangeArrowheads="1"/>
          </p:cNvSpPr>
          <p:nvPr/>
        </p:nvSpPr>
        <p:spPr bwMode="auto">
          <a:xfrm>
            <a:off x="4766835" y="2827338"/>
            <a:ext cx="10295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algn="ctr" eaLnBrk="1" hangingPunct="1"/>
            <a:r>
              <a:rPr lang="en-US" sz="1400" baseline="0" dirty="0">
                <a:solidFill>
                  <a:srgbClr val="D78A3A"/>
                </a:solidFill>
                <a:latin typeface="Helvetica Neue" charset="0"/>
              </a:rPr>
              <a:t>consumed</a:t>
            </a:r>
            <a:endParaRPr lang="en-US" sz="1400" baseline="0" dirty="0">
              <a:solidFill>
                <a:srgbClr val="D78A3A"/>
              </a:solidFill>
            </a:endParaRPr>
          </a:p>
        </p:txBody>
      </p:sp>
      <p:sp>
        <p:nvSpPr>
          <p:cNvPr id="69644" name="TextBox 18"/>
          <p:cNvSpPr txBox="1">
            <a:spLocks noChangeArrowheads="1"/>
          </p:cNvSpPr>
          <p:nvPr/>
        </p:nvSpPr>
        <p:spPr bwMode="auto">
          <a:xfrm>
            <a:off x="7086600" y="2801938"/>
            <a:ext cx="11382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400" baseline="0" dirty="0">
                <a:solidFill>
                  <a:srgbClr val="81987A"/>
                </a:solidFill>
                <a:latin typeface="Helvetica Neue" charset="0"/>
              </a:rPr>
              <a:t>regenerated</a:t>
            </a:r>
          </a:p>
        </p:txBody>
      </p:sp>
      <p:sp>
        <p:nvSpPr>
          <p:cNvPr id="69645" name="TextBox 25"/>
          <p:cNvSpPr txBox="1">
            <a:spLocks noChangeArrowheads="1"/>
          </p:cNvSpPr>
          <p:nvPr/>
        </p:nvSpPr>
        <p:spPr bwMode="auto">
          <a:xfrm>
            <a:off x="4724400" y="4275138"/>
            <a:ext cx="1084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algn="ctr" eaLnBrk="1" hangingPunct="1"/>
            <a:r>
              <a:rPr lang="en-US" sz="1400" baseline="0">
                <a:solidFill>
                  <a:srgbClr val="D78A3A"/>
                </a:solidFill>
                <a:latin typeface="Helvetica Neue" charset="0"/>
              </a:rPr>
              <a:t>consumed</a:t>
            </a:r>
          </a:p>
        </p:txBody>
      </p:sp>
      <p:sp>
        <p:nvSpPr>
          <p:cNvPr id="69646" name="TextBox 29"/>
          <p:cNvSpPr txBox="1">
            <a:spLocks noChangeArrowheads="1"/>
          </p:cNvSpPr>
          <p:nvPr/>
        </p:nvSpPr>
        <p:spPr bwMode="auto">
          <a:xfrm>
            <a:off x="7086600" y="4249738"/>
            <a:ext cx="13952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400" baseline="0">
                <a:solidFill>
                  <a:srgbClr val="81987A"/>
                </a:solidFill>
                <a:latin typeface="Helvetica Neue" charset="0"/>
              </a:rPr>
              <a:t>Substitution by</a:t>
            </a:r>
          </a:p>
          <a:p>
            <a:pPr eaLnBrk="1" hangingPunct="1"/>
            <a:r>
              <a:rPr lang="en-US" sz="1400" baseline="0">
                <a:solidFill>
                  <a:srgbClr val="81987A"/>
                </a:solidFill>
                <a:latin typeface="Helvetica Neue" charset="0"/>
              </a:rPr>
              <a:t>renewables</a:t>
            </a:r>
          </a:p>
        </p:txBody>
      </p:sp>
      <p:sp>
        <p:nvSpPr>
          <p:cNvPr id="69647" name="TextBox 36"/>
          <p:cNvSpPr txBox="1">
            <a:spLocks noChangeArrowheads="1"/>
          </p:cNvSpPr>
          <p:nvPr/>
        </p:nvSpPr>
        <p:spPr bwMode="auto">
          <a:xfrm>
            <a:off x="4572000" y="6019800"/>
            <a:ext cx="1143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algn="ctr" eaLnBrk="1" hangingPunct="1"/>
            <a:r>
              <a:rPr lang="en-US" sz="1400" baseline="0">
                <a:solidFill>
                  <a:srgbClr val="D78A3A"/>
                </a:solidFill>
                <a:latin typeface="Helvetica Neue" charset="0"/>
              </a:rPr>
              <a:t>emitted</a:t>
            </a:r>
            <a:endParaRPr lang="en-US" sz="1400" baseline="0">
              <a:solidFill>
                <a:srgbClr val="D78A3A"/>
              </a:solidFill>
            </a:endParaRPr>
          </a:p>
        </p:txBody>
      </p:sp>
      <p:sp>
        <p:nvSpPr>
          <p:cNvPr id="69648" name="TextBox 40"/>
          <p:cNvSpPr txBox="1">
            <a:spLocks noChangeArrowheads="1"/>
          </p:cNvSpPr>
          <p:nvPr/>
        </p:nvSpPr>
        <p:spPr bwMode="auto">
          <a:xfrm>
            <a:off x="7140575" y="5670550"/>
            <a:ext cx="14700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400" baseline="0">
                <a:solidFill>
                  <a:srgbClr val="81987A"/>
                </a:solidFill>
                <a:latin typeface="Helvetica Neue" charset="0"/>
              </a:rPr>
              <a:t>Detoxified and absorbed by natural systems</a:t>
            </a:r>
          </a:p>
        </p:txBody>
      </p:sp>
      <p:sp>
        <p:nvSpPr>
          <p:cNvPr id="69649" name="Rectangle 1"/>
          <p:cNvSpPr>
            <a:spLocks noChangeArrowheads="1"/>
          </p:cNvSpPr>
          <p:nvPr/>
        </p:nvSpPr>
        <p:spPr bwMode="auto">
          <a:xfrm>
            <a:off x="0" y="685800"/>
            <a:ext cx="914400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2800" baseline="0" dirty="0" smtClean="0">
                <a:solidFill>
                  <a:srgbClr val="764459"/>
                </a:solidFill>
                <a:latin typeface="Helvetica Neue" charset="0"/>
                <a:sym typeface="Lucida Grande" charset="0"/>
              </a:rPr>
              <a:t>Rules </a:t>
            </a:r>
            <a:r>
              <a:rPr lang="en-US" sz="2800" baseline="0" dirty="0">
                <a:solidFill>
                  <a:srgbClr val="764459"/>
                </a:solidFill>
                <a:latin typeface="Helvetica Neue" charset="0"/>
                <a:sym typeface="Lucida Grande" charset="0"/>
              </a:rPr>
              <a:t>for Sustainability of Natural Resources</a:t>
            </a:r>
            <a:endParaRPr lang="en-US" sz="2400" baseline="0" dirty="0">
              <a:solidFill>
                <a:srgbClr val="764459"/>
              </a:solidFill>
              <a:latin typeface="Helvetica Neue" charset="0"/>
              <a:sym typeface="Lucida Grande" charset="0"/>
            </a:endParaRPr>
          </a:p>
        </p:txBody>
      </p:sp>
      <p:sp>
        <p:nvSpPr>
          <p:cNvPr id="69650"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algn="ctr" eaLnBrk="1" hangingPunct="1"/>
            <a:fld id="{0B8B972B-F481-F748-9E59-AA01E14497F0}" type="slidenum">
              <a:rPr lang="en-US" sz="1000" baseline="0">
                <a:solidFill>
                  <a:srgbClr val="898989"/>
                </a:solidFill>
                <a:latin typeface="Helvetica Neue" charset="0"/>
                <a:cs typeface="Lucida Grande" charset="0"/>
                <a:sym typeface="Lucida Grande" charset="0"/>
              </a:rPr>
              <a:pPr algn="ctr" eaLnBrk="1" hangingPunct="1"/>
              <a:t>23</a:t>
            </a:fld>
            <a:endParaRPr lang="en-US" sz="1200" baseline="0">
              <a:solidFill>
                <a:srgbClr val="898989"/>
              </a:solidFill>
              <a:latin typeface="Lucida Grande" charset="0"/>
              <a:cs typeface="Lucida Grande" charset="0"/>
              <a:sym typeface="Lucida Grande" charset="0"/>
            </a:endParaRPr>
          </a:p>
        </p:txBody>
      </p:sp>
      <p:sp>
        <p:nvSpPr>
          <p:cNvPr id="69651" name="TextBox 8"/>
          <p:cNvSpPr txBox="1">
            <a:spLocks noChangeArrowheads="1"/>
          </p:cNvSpPr>
          <p:nvPr/>
        </p:nvSpPr>
        <p:spPr bwMode="auto">
          <a:xfrm>
            <a:off x="3543300" y="3581400"/>
            <a:ext cx="1351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Metric tons</a:t>
            </a:r>
          </a:p>
        </p:txBody>
      </p:sp>
      <p:cxnSp>
        <p:nvCxnSpPr>
          <p:cNvPr id="69652" name="Straight Connector 10"/>
          <p:cNvCxnSpPr>
            <a:cxnSpLocks noChangeShapeType="1"/>
          </p:cNvCxnSpPr>
          <p:nvPr/>
        </p:nvCxnSpPr>
        <p:spPr bwMode="auto">
          <a:xfrm>
            <a:off x="3695700" y="3962400"/>
            <a:ext cx="914400" cy="1588"/>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69653" name="TextBox 11"/>
          <p:cNvSpPr txBox="1">
            <a:spLocks noChangeArrowheads="1"/>
          </p:cNvSpPr>
          <p:nvPr/>
        </p:nvSpPr>
        <p:spPr bwMode="auto">
          <a:xfrm>
            <a:off x="3848100" y="3962400"/>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year</a:t>
            </a:r>
          </a:p>
        </p:txBody>
      </p:sp>
      <p:sp>
        <p:nvSpPr>
          <p:cNvPr id="69654" name="Double Bracket 12"/>
          <p:cNvSpPr>
            <a:spLocks noChangeArrowheads="1"/>
          </p:cNvSpPr>
          <p:nvPr/>
        </p:nvSpPr>
        <p:spPr bwMode="auto">
          <a:xfrm>
            <a:off x="3597275" y="3505200"/>
            <a:ext cx="1219200" cy="1066800"/>
          </a:xfrm>
          <a:prstGeom prst="bracketPair">
            <a:avLst>
              <a:gd name="adj" fmla="val 16667"/>
            </a:avLst>
          </a:prstGeom>
          <a:noFill/>
          <a:ln w="9525">
            <a:solidFill>
              <a:srgbClr val="4C4C4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aseline="0"/>
          </a:p>
        </p:txBody>
      </p:sp>
      <p:sp>
        <p:nvSpPr>
          <p:cNvPr id="69655" name="TextBox 8"/>
          <p:cNvSpPr txBox="1">
            <a:spLocks noChangeArrowheads="1"/>
          </p:cNvSpPr>
          <p:nvPr/>
        </p:nvSpPr>
        <p:spPr bwMode="auto">
          <a:xfrm>
            <a:off x="3543300" y="5257800"/>
            <a:ext cx="1351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Metric tons</a:t>
            </a:r>
          </a:p>
        </p:txBody>
      </p:sp>
      <p:cxnSp>
        <p:nvCxnSpPr>
          <p:cNvPr id="69656" name="Straight Connector 10"/>
          <p:cNvCxnSpPr>
            <a:cxnSpLocks noChangeShapeType="1"/>
          </p:cNvCxnSpPr>
          <p:nvPr/>
        </p:nvCxnSpPr>
        <p:spPr bwMode="auto">
          <a:xfrm>
            <a:off x="3695700" y="5638800"/>
            <a:ext cx="914400" cy="1588"/>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69657" name="TextBox 11"/>
          <p:cNvSpPr txBox="1">
            <a:spLocks noChangeArrowheads="1"/>
          </p:cNvSpPr>
          <p:nvPr/>
        </p:nvSpPr>
        <p:spPr bwMode="auto">
          <a:xfrm>
            <a:off x="3848100" y="5638800"/>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year</a:t>
            </a:r>
          </a:p>
        </p:txBody>
      </p:sp>
      <p:sp>
        <p:nvSpPr>
          <p:cNvPr id="69658" name="Double Bracket 12"/>
          <p:cNvSpPr>
            <a:spLocks noChangeArrowheads="1"/>
          </p:cNvSpPr>
          <p:nvPr/>
        </p:nvSpPr>
        <p:spPr bwMode="auto">
          <a:xfrm>
            <a:off x="3597275" y="5181600"/>
            <a:ext cx="1219200" cy="1066800"/>
          </a:xfrm>
          <a:prstGeom prst="bracketPair">
            <a:avLst>
              <a:gd name="adj" fmla="val 16667"/>
            </a:avLst>
          </a:prstGeom>
          <a:noFill/>
          <a:ln w="9525">
            <a:solidFill>
              <a:srgbClr val="4C4C4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aseline="0"/>
          </a:p>
        </p:txBody>
      </p:sp>
      <p:sp>
        <p:nvSpPr>
          <p:cNvPr id="69659" name="TextBox 8"/>
          <p:cNvSpPr txBox="1">
            <a:spLocks noChangeArrowheads="1"/>
          </p:cNvSpPr>
          <p:nvPr/>
        </p:nvSpPr>
        <p:spPr bwMode="auto">
          <a:xfrm>
            <a:off x="5867400" y="2133600"/>
            <a:ext cx="1351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Metric tons</a:t>
            </a:r>
          </a:p>
        </p:txBody>
      </p:sp>
      <p:cxnSp>
        <p:nvCxnSpPr>
          <p:cNvPr id="69660" name="Straight Connector 10"/>
          <p:cNvCxnSpPr>
            <a:cxnSpLocks noChangeShapeType="1"/>
          </p:cNvCxnSpPr>
          <p:nvPr/>
        </p:nvCxnSpPr>
        <p:spPr bwMode="auto">
          <a:xfrm>
            <a:off x="6019800" y="2514600"/>
            <a:ext cx="914400" cy="1588"/>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69661" name="TextBox 11"/>
          <p:cNvSpPr txBox="1">
            <a:spLocks noChangeArrowheads="1"/>
          </p:cNvSpPr>
          <p:nvPr/>
        </p:nvSpPr>
        <p:spPr bwMode="auto">
          <a:xfrm>
            <a:off x="6172200" y="2514600"/>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year</a:t>
            </a:r>
          </a:p>
        </p:txBody>
      </p:sp>
      <p:sp>
        <p:nvSpPr>
          <p:cNvPr id="69662" name="Double Bracket 12"/>
          <p:cNvSpPr>
            <a:spLocks noChangeArrowheads="1"/>
          </p:cNvSpPr>
          <p:nvPr/>
        </p:nvSpPr>
        <p:spPr bwMode="auto">
          <a:xfrm>
            <a:off x="5921375" y="2057400"/>
            <a:ext cx="1219200" cy="1066800"/>
          </a:xfrm>
          <a:prstGeom prst="bracketPair">
            <a:avLst>
              <a:gd name="adj" fmla="val 16667"/>
            </a:avLst>
          </a:prstGeom>
          <a:noFill/>
          <a:ln w="9525">
            <a:solidFill>
              <a:srgbClr val="4C4C4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aseline="0"/>
          </a:p>
        </p:txBody>
      </p:sp>
      <p:sp>
        <p:nvSpPr>
          <p:cNvPr id="69663" name="TextBox 8"/>
          <p:cNvSpPr txBox="1">
            <a:spLocks noChangeArrowheads="1"/>
          </p:cNvSpPr>
          <p:nvPr/>
        </p:nvSpPr>
        <p:spPr bwMode="auto">
          <a:xfrm>
            <a:off x="5883275" y="3573463"/>
            <a:ext cx="1351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Metric tons</a:t>
            </a:r>
          </a:p>
        </p:txBody>
      </p:sp>
      <p:cxnSp>
        <p:nvCxnSpPr>
          <p:cNvPr id="69664" name="Straight Connector 10"/>
          <p:cNvCxnSpPr>
            <a:cxnSpLocks noChangeShapeType="1"/>
          </p:cNvCxnSpPr>
          <p:nvPr/>
        </p:nvCxnSpPr>
        <p:spPr bwMode="auto">
          <a:xfrm>
            <a:off x="6035675" y="3954463"/>
            <a:ext cx="914400" cy="1587"/>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69665" name="TextBox 11"/>
          <p:cNvSpPr txBox="1">
            <a:spLocks noChangeArrowheads="1"/>
          </p:cNvSpPr>
          <p:nvPr/>
        </p:nvSpPr>
        <p:spPr bwMode="auto">
          <a:xfrm>
            <a:off x="6188075" y="3954463"/>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year</a:t>
            </a:r>
          </a:p>
        </p:txBody>
      </p:sp>
      <p:sp>
        <p:nvSpPr>
          <p:cNvPr id="69666" name="Double Bracket 12"/>
          <p:cNvSpPr>
            <a:spLocks noChangeArrowheads="1"/>
          </p:cNvSpPr>
          <p:nvPr/>
        </p:nvSpPr>
        <p:spPr bwMode="auto">
          <a:xfrm>
            <a:off x="5937250" y="3497263"/>
            <a:ext cx="1219200" cy="1066800"/>
          </a:xfrm>
          <a:prstGeom prst="bracketPair">
            <a:avLst>
              <a:gd name="adj" fmla="val 16667"/>
            </a:avLst>
          </a:prstGeom>
          <a:noFill/>
          <a:ln w="9525">
            <a:solidFill>
              <a:srgbClr val="4C4C4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aseline="0"/>
          </a:p>
        </p:txBody>
      </p:sp>
      <p:sp>
        <p:nvSpPr>
          <p:cNvPr id="69667" name="TextBox 8"/>
          <p:cNvSpPr txBox="1">
            <a:spLocks noChangeArrowheads="1"/>
          </p:cNvSpPr>
          <p:nvPr/>
        </p:nvSpPr>
        <p:spPr bwMode="auto">
          <a:xfrm>
            <a:off x="5883275" y="5249863"/>
            <a:ext cx="1351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Metric tons</a:t>
            </a:r>
          </a:p>
        </p:txBody>
      </p:sp>
      <p:cxnSp>
        <p:nvCxnSpPr>
          <p:cNvPr id="69668" name="Straight Connector 10"/>
          <p:cNvCxnSpPr>
            <a:cxnSpLocks noChangeShapeType="1"/>
          </p:cNvCxnSpPr>
          <p:nvPr/>
        </p:nvCxnSpPr>
        <p:spPr bwMode="auto">
          <a:xfrm>
            <a:off x="6035675" y="5630863"/>
            <a:ext cx="914400" cy="1587"/>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69669" name="TextBox 11"/>
          <p:cNvSpPr txBox="1">
            <a:spLocks noChangeArrowheads="1"/>
          </p:cNvSpPr>
          <p:nvPr/>
        </p:nvSpPr>
        <p:spPr bwMode="auto">
          <a:xfrm>
            <a:off x="6188075" y="5630863"/>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1800" baseline="0">
                <a:solidFill>
                  <a:srgbClr val="4C4C4C"/>
                </a:solidFill>
                <a:latin typeface="Helvetica Neue" charset="0"/>
              </a:rPr>
              <a:t>year</a:t>
            </a:r>
          </a:p>
        </p:txBody>
      </p:sp>
      <p:sp>
        <p:nvSpPr>
          <p:cNvPr id="69670" name="Double Bracket 12"/>
          <p:cNvSpPr>
            <a:spLocks noChangeArrowheads="1"/>
          </p:cNvSpPr>
          <p:nvPr/>
        </p:nvSpPr>
        <p:spPr bwMode="auto">
          <a:xfrm>
            <a:off x="5937250" y="5173663"/>
            <a:ext cx="1219200" cy="1066800"/>
          </a:xfrm>
          <a:prstGeom prst="bracketPair">
            <a:avLst>
              <a:gd name="adj" fmla="val 16667"/>
            </a:avLst>
          </a:prstGeom>
          <a:noFill/>
          <a:ln w="9525">
            <a:solidFill>
              <a:srgbClr val="4C4C4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aseline="0"/>
          </a:p>
        </p:txBody>
      </p:sp>
      <p:sp>
        <p:nvSpPr>
          <p:cNvPr id="69671" name="TextBox 13"/>
          <p:cNvSpPr txBox="1">
            <a:spLocks noChangeArrowheads="1"/>
          </p:cNvSpPr>
          <p:nvPr/>
        </p:nvSpPr>
        <p:spPr bwMode="auto">
          <a:xfrm>
            <a:off x="5181600" y="3581400"/>
            <a:ext cx="4661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4000" baseline="0">
                <a:solidFill>
                  <a:srgbClr val="C56257"/>
                </a:solidFill>
                <a:latin typeface="Symbol" charset="0"/>
                <a:cs typeface="Symbol" charset="0"/>
              </a:rPr>
              <a:t>≤</a:t>
            </a:r>
          </a:p>
        </p:txBody>
      </p:sp>
      <p:sp>
        <p:nvSpPr>
          <p:cNvPr id="69672" name="TextBox 13"/>
          <p:cNvSpPr txBox="1">
            <a:spLocks noChangeArrowheads="1"/>
          </p:cNvSpPr>
          <p:nvPr/>
        </p:nvSpPr>
        <p:spPr bwMode="auto">
          <a:xfrm>
            <a:off x="5181600" y="5257800"/>
            <a:ext cx="4661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eaLnBrk="1" hangingPunct="1"/>
            <a:r>
              <a:rPr lang="en-US" sz="4000" baseline="0">
                <a:solidFill>
                  <a:srgbClr val="C56257"/>
                </a:solidFill>
                <a:latin typeface="Symbol" charset="0"/>
                <a:cs typeface="Symbol" charset="0"/>
              </a:rPr>
              <a:t>≤</a:t>
            </a:r>
          </a:p>
        </p:txBody>
      </p:sp>
    </p:spTree>
    <p:extLst>
      <p:ext uri="{BB962C8B-B14F-4D97-AF65-F5344CB8AC3E}">
        <p14:creationId xmlns:p14="http://schemas.microsoft.com/office/powerpoint/2010/main" val="2608899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4C4C4C"/>
                </a:solidFill>
              </a:rPr>
              <a:t>Conservation approaches</a:t>
            </a:r>
            <a:endParaRPr lang="en-US" dirty="0">
              <a:solidFill>
                <a:srgbClr val="4C4C4C"/>
              </a:solidFill>
            </a:endParaRPr>
          </a:p>
        </p:txBody>
      </p:sp>
      <p:pic>
        <p:nvPicPr>
          <p:cNvPr id="4" name="Picture 3" descr="end-of-lif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762000"/>
            <a:ext cx="7239000" cy="5062886"/>
          </a:xfrm>
          <a:prstGeom prst="rect">
            <a:avLst/>
          </a:prstGeom>
        </p:spPr>
      </p:pic>
      <p:sp>
        <p:nvSpPr>
          <p:cNvPr id="6" name="TextBox 5"/>
          <p:cNvSpPr txBox="1"/>
          <p:nvPr/>
        </p:nvSpPr>
        <p:spPr>
          <a:xfrm>
            <a:off x="1143000" y="1752600"/>
            <a:ext cx="2362200" cy="584776"/>
          </a:xfrm>
          <a:prstGeom prst="rect">
            <a:avLst/>
          </a:prstGeom>
          <a:noFill/>
        </p:spPr>
        <p:txBody>
          <a:bodyPr wrap="square" rtlCol="0">
            <a:spAutoFit/>
          </a:bodyPr>
          <a:lstStyle/>
          <a:p>
            <a:r>
              <a:rPr lang="en-US" sz="3200" dirty="0" smtClean="0">
                <a:solidFill>
                  <a:srgbClr val="B66A5E"/>
                </a:solidFill>
                <a:latin typeface="Helvetica Neue"/>
                <a:cs typeface="Helvetica Neue"/>
              </a:rPr>
              <a:t>1. Reduce</a:t>
            </a:r>
            <a:endParaRPr lang="en-US" sz="3200" dirty="0">
              <a:solidFill>
                <a:srgbClr val="B66A5E"/>
              </a:solidFill>
              <a:latin typeface="Helvetica Neue"/>
              <a:cs typeface="Helvetica Neue"/>
            </a:endParaRPr>
          </a:p>
        </p:txBody>
      </p:sp>
      <p:sp>
        <p:nvSpPr>
          <p:cNvPr id="7" name="TextBox 6"/>
          <p:cNvSpPr txBox="1"/>
          <p:nvPr/>
        </p:nvSpPr>
        <p:spPr>
          <a:xfrm>
            <a:off x="4876800" y="3429000"/>
            <a:ext cx="2362200" cy="523220"/>
          </a:xfrm>
          <a:prstGeom prst="rect">
            <a:avLst/>
          </a:prstGeom>
          <a:noFill/>
        </p:spPr>
        <p:txBody>
          <a:bodyPr wrap="square" rtlCol="0">
            <a:spAutoFit/>
          </a:bodyPr>
          <a:lstStyle/>
          <a:p>
            <a:r>
              <a:rPr lang="en-US" sz="2800" dirty="0" smtClean="0">
                <a:solidFill>
                  <a:srgbClr val="B66A5E"/>
                </a:solidFill>
                <a:latin typeface="Helvetica Neue"/>
                <a:cs typeface="Helvetica Neue"/>
              </a:rPr>
              <a:t>2. Reuse</a:t>
            </a:r>
            <a:endParaRPr lang="en-US" sz="2800" dirty="0">
              <a:solidFill>
                <a:srgbClr val="B66A5E"/>
              </a:solidFill>
              <a:latin typeface="Helvetica Neue"/>
              <a:cs typeface="Helvetica Neue"/>
            </a:endParaRPr>
          </a:p>
        </p:txBody>
      </p:sp>
      <p:sp>
        <p:nvSpPr>
          <p:cNvPr id="8" name="TextBox 7"/>
          <p:cNvSpPr txBox="1"/>
          <p:nvPr/>
        </p:nvSpPr>
        <p:spPr>
          <a:xfrm>
            <a:off x="1828800" y="4114800"/>
            <a:ext cx="2362200" cy="400110"/>
          </a:xfrm>
          <a:prstGeom prst="rect">
            <a:avLst/>
          </a:prstGeom>
          <a:noFill/>
        </p:spPr>
        <p:txBody>
          <a:bodyPr wrap="square" rtlCol="0">
            <a:spAutoFit/>
          </a:bodyPr>
          <a:lstStyle/>
          <a:p>
            <a:r>
              <a:rPr lang="en-US" sz="2000" dirty="0" smtClean="0">
                <a:solidFill>
                  <a:srgbClr val="B66A5E"/>
                </a:solidFill>
                <a:latin typeface="Helvetica Neue"/>
                <a:cs typeface="Helvetica Neue"/>
              </a:rPr>
              <a:t>3. Recycle</a:t>
            </a:r>
            <a:endParaRPr lang="en-US" sz="2000" dirty="0">
              <a:solidFill>
                <a:srgbClr val="B66A5E"/>
              </a:solidFill>
              <a:latin typeface="Helvetica Neue"/>
              <a:cs typeface="Helvetica Neue"/>
            </a:endParaRPr>
          </a:p>
        </p:txBody>
      </p:sp>
      <p:sp>
        <p:nvSpPr>
          <p:cNvPr id="9" name="Rectangle 8"/>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1310536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 the design boundaries</a:t>
            </a:r>
            <a:endParaRPr lang="en-US" dirty="0"/>
          </a:p>
        </p:txBody>
      </p:sp>
      <p:pic>
        <p:nvPicPr>
          <p:cNvPr id="3" name="Picture 2" descr="sustainable-development-approache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685800"/>
            <a:ext cx="8142787" cy="5257800"/>
          </a:xfrm>
          <a:prstGeom prst="rect">
            <a:avLst/>
          </a:prstGeom>
        </p:spPr>
      </p:pic>
      <p:sp>
        <p:nvSpPr>
          <p:cNvPr id="5" name="Rectangle 4"/>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3838528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fe-cycle-boundarie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2600" y="1600200"/>
            <a:ext cx="5995616" cy="3916811"/>
          </a:xfrm>
          <a:prstGeom prst="rect">
            <a:avLst/>
          </a:prstGeom>
        </p:spPr>
      </p:pic>
      <p:sp>
        <p:nvSpPr>
          <p:cNvPr id="2" name="Title 1"/>
          <p:cNvSpPr>
            <a:spLocks noGrp="1"/>
          </p:cNvSpPr>
          <p:nvPr>
            <p:ph type="title"/>
          </p:nvPr>
        </p:nvSpPr>
        <p:spPr>
          <a:xfrm>
            <a:off x="2959100" y="76200"/>
            <a:ext cx="6172200" cy="304800"/>
          </a:xfrm>
        </p:spPr>
        <p:txBody>
          <a:bodyPr/>
          <a:lstStyle/>
          <a:p>
            <a:r>
              <a:rPr lang="en-US" dirty="0" smtClean="0">
                <a:solidFill>
                  <a:srgbClr val="4C4C4C"/>
                </a:solidFill>
              </a:rPr>
              <a:t>High impact interventions: expand system boundary</a:t>
            </a:r>
            <a:endParaRPr lang="en-US" dirty="0">
              <a:solidFill>
                <a:srgbClr val="4C4C4C"/>
              </a:solidFill>
            </a:endParaRPr>
          </a:p>
        </p:txBody>
      </p:sp>
      <p:sp>
        <p:nvSpPr>
          <p:cNvPr id="3" name="Rounded Rectangle 2"/>
          <p:cNvSpPr/>
          <p:nvPr/>
        </p:nvSpPr>
        <p:spPr>
          <a:xfrm>
            <a:off x="4114800" y="2057400"/>
            <a:ext cx="1219200" cy="685800"/>
          </a:xfrm>
          <a:prstGeom prst="roundRect">
            <a:avLst/>
          </a:prstGeom>
          <a:noFill/>
          <a:ln>
            <a:solidFill>
              <a:srgbClr val="C56257"/>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1447800" y="1295400"/>
            <a:ext cx="6477000" cy="4495800"/>
          </a:xfrm>
          <a:prstGeom prst="roundRect">
            <a:avLst/>
          </a:prstGeom>
          <a:noFill/>
          <a:ln>
            <a:solidFill>
              <a:srgbClr val="C56257"/>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2667000" y="1981200"/>
            <a:ext cx="4191000" cy="3124200"/>
          </a:xfrm>
          <a:prstGeom prst="roundRect">
            <a:avLst/>
          </a:prstGeom>
          <a:noFill/>
          <a:ln>
            <a:solidFill>
              <a:srgbClr val="C56257"/>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334000" y="2209800"/>
            <a:ext cx="2362200" cy="381000"/>
          </a:xfrm>
          <a:prstGeom prst="rect">
            <a:avLst/>
          </a:prstGeom>
          <a:noFill/>
        </p:spPr>
        <p:txBody>
          <a:bodyPr wrap="square" rtlCol="0">
            <a:spAutoFit/>
          </a:bodyPr>
          <a:lstStyle/>
          <a:p>
            <a:r>
              <a:rPr lang="en-US" dirty="0" smtClean="0">
                <a:solidFill>
                  <a:srgbClr val="B66A5E"/>
                </a:solidFill>
                <a:latin typeface="Helvetica Neue"/>
                <a:cs typeface="Helvetica Neue"/>
              </a:rPr>
              <a:t>System boundary A</a:t>
            </a:r>
            <a:endParaRPr lang="en-US" dirty="0">
              <a:solidFill>
                <a:srgbClr val="B66A5E"/>
              </a:solidFill>
              <a:latin typeface="Helvetica Neue"/>
              <a:cs typeface="Helvetica Neue"/>
            </a:endParaRPr>
          </a:p>
        </p:txBody>
      </p:sp>
      <p:sp>
        <p:nvSpPr>
          <p:cNvPr id="12" name="TextBox 11"/>
          <p:cNvSpPr txBox="1"/>
          <p:nvPr/>
        </p:nvSpPr>
        <p:spPr>
          <a:xfrm>
            <a:off x="5867400" y="1600200"/>
            <a:ext cx="2362200" cy="381000"/>
          </a:xfrm>
          <a:prstGeom prst="rect">
            <a:avLst/>
          </a:prstGeom>
          <a:noFill/>
        </p:spPr>
        <p:txBody>
          <a:bodyPr wrap="square" rtlCol="0">
            <a:spAutoFit/>
          </a:bodyPr>
          <a:lstStyle/>
          <a:p>
            <a:r>
              <a:rPr lang="en-US" dirty="0" smtClean="0">
                <a:solidFill>
                  <a:srgbClr val="B66A5E"/>
                </a:solidFill>
                <a:latin typeface="Helvetica Neue"/>
                <a:cs typeface="Helvetica Neue"/>
              </a:rPr>
              <a:t>System boundary B</a:t>
            </a:r>
            <a:endParaRPr lang="en-US" dirty="0">
              <a:solidFill>
                <a:srgbClr val="B66A5E"/>
              </a:solidFill>
              <a:latin typeface="Helvetica Neue"/>
              <a:cs typeface="Helvetica Neue"/>
            </a:endParaRPr>
          </a:p>
        </p:txBody>
      </p:sp>
      <p:sp>
        <p:nvSpPr>
          <p:cNvPr id="13" name="TextBox 12"/>
          <p:cNvSpPr txBox="1"/>
          <p:nvPr/>
        </p:nvSpPr>
        <p:spPr>
          <a:xfrm>
            <a:off x="6248400" y="914400"/>
            <a:ext cx="2362200" cy="381000"/>
          </a:xfrm>
          <a:prstGeom prst="rect">
            <a:avLst/>
          </a:prstGeom>
          <a:noFill/>
        </p:spPr>
        <p:txBody>
          <a:bodyPr wrap="square" rtlCol="0">
            <a:spAutoFit/>
          </a:bodyPr>
          <a:lstStyle/>
          <a:p>
            <a:r>
              <a:rPr lang="en-US" dirty="0" smtClean="0">
                <a:solidFill>
                  <a:srgbClr val="B66A5E"/>
                </a:solidFill>
                <a:latin typeface="Helvetica Neue"/>
                <a:cs typeface="Helvetica Neue"/>
              </a:rPr>
              <a:t>System boundary C</a:t>
            </a:r>
            <a:endParaRPr lang="en-US" dirty="0">
              <a:solidFill>
                <a:srgbClr val="B66A5E"/>
              </a:solidFill>
              <a:latin typeface="Helvetica Neue"/>
              <a:cs typeface="Helvetica Neue"/>
            </a:endParaRPr>
          </a:p>
        </p:txBody>
      </p:sp>
      <p:sp>
        <p:nvSpPr>
          <p:cNvPr id="14" name="Rectangle 13"/>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1293019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txBox="1">
            <a:spLocks/>
          </p:cNvSpPr>
          <p:nvPr/>
        </p:nvSpPr>
        <p:spPr bwMode="auto">
          <a:xfrm>
            <a:off x="533400" y="3200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algn="ctr" eaLnBrk="1" hangingPunct="1">
              <a:lnSpc>
                <a:spcPct val="90000"/>
              </a:lnSpc>
            </a:pPr>
            <a:r>
              <a:rPr lang="en-US" sz="4400" b="0" dirty="0">
                <a:solidFill>
                  <a:srgbClr val="B66A5E"/>
                </a:solidFill>
                <a:latin typeface="Helvetica Neue" charset="0"/>
              </a:rPr>
              <a:t>I    =   P   x   A   x   T</a:t>
            </a:r>
          </a:p>
        </p:txBody>
      </p:sp>
      <p:sp>
        <p:nvSpPr>
          <p:cNvPr id="69634" name="Rectangle 5"/>
          <p:cNvSpPr>
            <a:spLocks noGrp="1" noChangeArrowheads="1"/>
          </p:cNvSpPr>
          <p:nvPr>
            <p:ph type="title" idx="4294967295"/>
          </p:nvPr>
        </p:nvSpPr>
        <p:spPr/>
        <p:txBody>
          <a:bodyPr/>
          <a:lstStyle/>
          <a:p>
            <a:pPr algn="r" eaLnBrk="1" hangingPunct="1"/>
            <a:r>
              <a:rPr lang="en-US" sz="2000" dirty="0" smtClean="0">
                <a:solidFill>
                  <a:srgbClr val="404040"/>
                </a:solidFill>
              </a:rPr>
              <a:t>Another view of expanding </a:t>
            </a:r>
            <a:r>
              <a:rPr lang="en-US" dirty="0"/>
              <a:t>d</a:t>
            </a:r>
            <a:r>
              <a:rPr lang="en-US" sz="2000" dirty="0" smtClean="0">
                <a:solidFill>
                  <a:srgbClr val="404040"/>
                </a:solidFill>
              </a:rPr>
              <a:t>esign </a:t>
            </a:r>
            <a:r>
              <a:rPr lang="en-US" dirty="0"/>
              <a:t>d</a:t>
            </a:r>
            <a:r>
              <a:rPr lang="en-US" sz="2000" dirty="0" smtClean="0">
                <a:solidFill>
                  <a:srgbClr val="404040"/>
                </a:solidFill>
              </a:rPr>
              <a:t>omain</a:t>
            </a:r>
            <a:endParaRPr lang="en-US" dirty="0">
              <a:solidFill>
                <a:srgbClr val="404040"/>
              </a:solidFill>
            </a:endParaRPr>
          </a:p>
        </p:txBody>
      </p:sp>
      <p:sp>
        <p:nvSpPr>
          <p:cNvPr id="31768" name="Rectangle 24"/>
          <p:cNvSpPr>
            <a:spLocks noChangeArrowheads="1"/>
          </p:cNvSpPr>
          <p:nvPr/>
        </p:nvSpPr>
        <p:spPr bwMode="auto">
          <a:xfrm>
            <a:off x="1066800" y="1219200"/>
            <a:ext cx="7086600" cy="1676400"/>
          </a:xfrm>
          <a:prstGeom prst="rect">
            <a:avLst/>
          </a:prstGeom>
          <a:solidFill>
            <a:srgbClr val="E3DDB4"/>
          </a:solidFill>
          <a:ln>
            <a:noFill/>
          </a:ln>
          <a:effectLst/>
          <a:extLst/>
        </p:spPr>
        <p:txBody>
          <a:bodyPr wrap="none" anchor="ctr"/>
          <a:lstStyle/>
          <a:p>
            <a:pPr algn="ctr">
              <a:defRPr/>
            </a:pPr>
            <a:endParaRPr lang="en-US">
              <a:solidFill>
                <a:prstClr val="black"/>
              </a:solidFill>
            </a:endParaRPr>
          </a:p>
        </p:txBody>
      </p:sp>
      <p:sp>
        <p:nvSpPr>
          <p:cNvPr id="69636" name="TextBox 8"/>
          <p:cNvSpPr txBox="1">
            <a:spLocks noChangeArrowheads="1"/>
          </p:cNvSpPr>
          <p:nvPr/>
        </p:nvSpPr>
        <p:spPr bwMode="auto">
          <a:xfrm>
            <a:off x="1371600" y="1828800"/>
            <a:ext cx="29803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eaLnBrk="1" hangingPunct="1"/>
            <a:r>
              <a:rPr lang="en-US" sz="1800" b="0" dirty="0">
                <a:solidFill>
                  <a:srgbClr val="2E2E2E"/>
                </a:solidFill>
                <a:latin typeface="Helvetica Neue" charset="0"/>
                <a:ea typeface="华文细黑" charset="0"/>
                <a:cs typeface="华文细黑" charset="0"/>
                <a:sym typeface="Arial" charset="0"/>
              </a:rPr>
              <a:t>Impact   </a:t>
            </a:r>
            <a:r>
              <a:rPr lang="en-US" sz="1800" dirty="0">
                <a:solidFill>
                  <a:srgbClr val="B66A5E"/>
                </a:solidFill>
                <a:latin typeface="Helvetica Neue" charset="0"/>
                <a:ea typeface="华文细黑" charset="0"/>
                <a:cs typeface="华文细黑" charset="0"/>
                <a:sym typeface="Arial" charset="0"/>
              </a:rPr>
              <a:t>=</a:t>
            </a:r>
            <a:r>
              <a:rPr lang="en-US" sz="1800" b="0" dirty="0">
                <a:solidFill>
                  <a:srgbClr val="2E2E2E"/>
                </a:solidFill>
                <a:latin typeface="Helvetica Neue" charset="0"/>
                <a:ea typeface="华文细黑" charset="0"/>
                <a:cs typeface="华文细黑" charset="0"/>
                <a:sym typeface="Arial" charset="0"/>
              </a:rPr>
              <a:t>   Population     </a:t>
            </a:r>
            <a:r>
              <a:rPr lang="en-US" sz="1800" dirty="0">
                <a:solidFill>
                  <a:srgbClr val="B66A5E"/>
                </a:solidFill>
                <a:latin typeface="Helvetica Neue" charset="0"/>
                <a:ea typeface="华文细黑" charset="0"/>
                <a:cs typeface="华文细黑" charset="0"/>
                <a:sym typeface="Arial" charset="0"/>
              </a:rPr>
              <a:t>x</a:t>
            </a:r>
          </a:p>
        </p:txBody>
      </p:sp>
      <p:cxnSp>
        <p:nvCxnSpPr>
          <p:cNvPr id="69637" name="Straight Connector 10"/>
          <p:cNvCxnSpPr>
            <a:cxnSpLocks noChangeShapeType="1"/>
          </p:cNvCxnSpPr>
          <p:nvPr/>
        </p:nvCxnSpPr>
        <p:spPr bwMode="auto">
          <a:xfrm>
            <a:off x="4495800" y="2057400"/>
            <a:ext cx="1219200" cy="0"/>
          </a:xfrm>
          <a:prstGeom prst="line">
            <a:avLst/>
          </a:prstGeom>
          <a:noFill/>
          <a:ln w="9525">
            <a:solidFill>
              <a:srgbClr val="81987A"/>
            </a:solidFill>
            <a:round/>
            <a:headEnd/>
            <a:tailEnd/>
          </a:ln>
          <a:extLst>
            <a:ext uri="{909E8E84-426E-40dd-AFC4-6F175D3DCCD1}">
              <a14:hiddenFill xmlns:a14="http://schemas.microsoft.com/office/drawing/2010/main">
                <a:noFill/>
              </a14:hiddenFill>
            </a:ext>
          </a:extLst>
        </p:spPr>
      </p:cxnSp>
      <p:sp>
        <p:nvSpPr>
          <p:cNvPr id="69638" name="TextBox 11"/>
          <p:cNvSpPr txBox="1">
            <a:spLocks noChangeArrowheads="1"/>
          </p:cNvSpPr>
          <p:nvPr/>
        </p:nvSpPr>
        <p:spPr bwMode="auto">
          <a:xfrm>
            <a:off x="4495800" y="1371600"/>
            <a:ext cx="1371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algn="ctr" eaLnBrk="1" hangingPunct="1"/>
            <a:r>
              <a:rPr lang="en-US" sz="1800" b="0" dirty="0">
                <a:solidFill>
                  <a:srgbClr val="2E2E2E"/>
                </a:solidFill>
                <a:latin typeface="Helvetica Neue" charset="0"/>
                <a:ea typeface="华文细黑" charset="0"/>
                <a:cs typeface="华文细黑" charset="0"/>
                <a:sym typeface="Arial" charset="0"/>
              </a:rPr>
              <a:t>Economic</a:t>
            </a:r>
          </a:p>
          <a:p>
            <a:pPr algn="ctr" eaLnBrk="1" hangingPunct="1"/>
            <a:r>
              <a:rPr lang="en-US" sz="1800" b="0" dirty="0">
                <a:solidFill>
                  <a:srgbClr val="2E2E2E"/>
                </a:solidFill>
                <a:latin typeface="Helvetica Neue" charset="0"/>
                <a:ea typeface="华文细黑" charset="0"/>
                <a:cs typeface="华文细黑" charset="0"/>
                <a:sym typeface="Arial" charset="0"/>
              </a:rPr>
              <a:t>Good</a:t>
            </a:r>
          </a:p>
          <a:p>
            <a:pPr algn="ctr" eaLnBrk="1" hangingPunct="1"/>
            <a:endParaRPr lang="en-US" sz="1800" b="0" dirty="0">
              <a:solidFill>
                <a:srgbClr val="2E2E2E"/>
              </a:solidFill>
              <a:latin typeface="Helvetica Neue" charset="0"/>
              <a:ea typeface="华文细黑" charset="0"/>
              <a:cs typeface="华文细黑" charset="0"/>
              <a:sym typeface="Arial" charset="0"/>
            </a:endParaRPr>
          </a:p>
          <a:p>
            <a:pPr algn="ctr" eaLnBrk="1" hangingPunct="1"/>
            <a:r>
              <a:rPr lang="en-US" sz="1800" b="0" dirty="0">
                <a:solidFill>
                  <a:srgbClr val="2E2E2E"/>
                </a:solidFill>
                <a:latin typeface="Helvetica Neue" charset="0"/>
                <a:ea typeface="华文细黑" charset="0"/>
                <a:cs typeface="华文细黑" charset="0"/>
                <a:sym typeface="Arial" charset="0"/>
              </a:rPr>
              <a:t>population</a:t>
            </a:r>
          </a:p>
        </p:txBody>
      </p:sp>
      <p:sp>
        <p:nvSpPr>
          <p:cNvPr id="69639" name="TextBox 11"/>
          <p:cNvSpPr txBox="1">
            <a:spLocks noChangeArrowheads="1"/>
          </p:cNvSpPr>
          <p:nvPr/>
        </p:nvSpPr>
        <p:spPr bwMode="auto">
          <a:xfrm>
            <a:off x="6400800" y="1524000"/>
            <a:ext cx="1371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algn="ctr" eaLnBrk="1" hangingPunct="1"/>
            <a:r>
              <a:rPr lang="en-US" sz="1800" b="0">
                <a:solidFill>
                  <a:srgbClr val="2E2E2E"/>
                </a:solidFill>
                <a:latin typeface="Helvetica Neue" charset="0"/>
                <a:ea typeface="华文细黑" charset="0"/>
                <a:cs typeface="华文细黑" charset="0"/>
                <a:sym typeface="Arial" charset="0"/>
              </a:rPr>
              <a:t>Pollutant</a:t>
            </a:r>
          </a:p>
          <a:p>
            <a:pPr algn="ctr" eaLnBrk="1" hangingPunct="1"/>
            <a:endParaRPr lang="en-US" sz="1800" b="0">
              <a:solidFill>
                <a:srgbClr val="2E2E2E"/>
              </a:solidFill>
              <a:latin typeface="Helvetica Neue" charset="0"/>
              <a:ea typeface="华文细黑" charset="0"/>
              <a:cs typeface="华文细黑" charset="0"/>
              <a:sym typeface="Arial" charset="0"/>
            </a:endParaRPr>
          </a:p>
          <a:p>
            <a:pPr algn="ctr" eaLnBrk="1" hangingPunct="1"/>
            <a:r>
              <a:rPr lang="en-US" sz="1800" b="0">
                <a:solidFill>
                  <a:srgbClr val="2E2E2E"/>
                </a:solidFill>
                <a:latin typeface="Helvetica Neue" charset="0"/>
                <a:ea typeface="华文细黑" charset="0"/>
                <a:cs typeface="华文细黑" charset="0"/>
                <a:sym typeface="Arial" charset="0"/>
              </a:rPr>
              <a:t>Economic</a:t>
            </a:r>
          </a:p>
          <a:p>
            <a:pPr algn="ctr" eaLnBrk="1" hangingPunct="1"/>
            <a:r>
              <a:rPr lang="en-US" sz="1800" b="0">
                <a:solidFill>
                  <a:srgbClr val="2E2E2E"/>
                </a:solidFill>
                <a:latin typeface="Helvetica Neue" charset="0"/>
                <a:ea typeface="华文细黑" charset="0"/>
                <a:cs typeface="华文细黑" charset="0"/>
                <a:sym typeface="Arial" charset="0"/>
              </a:rPr>
              <a:t>good</a:t>
            </a:r>
          </a:p>
        </p:txBody>
      </p:sp>
      <p:sp>
        <p:nvSpPr>
          <p:cNvPr id="31776" name="Text Box 32"/>
          <p:cNvSpPr txBox="1">
            <a:spLocks noChangeArrowheads="1"/>
          </p:cNvSpPr>
          <p:nvPr/>
        </p:nvSpPr>
        <p:spPr bwMode="auto">
          <a:xfrm>
            <a:off x="6018213" y="1827213"/>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b="1" dirty="0">
                <a:solidFill>
                  <a:srgbClr val="B66A5E"/>
                </a:solidFill>
                <a:latin typeface="Helvetica Neue" charset="0"/>
                <a:ea typeface="华文细黑" charset="0"/>
                <a:cs typeface="华文细黑" charset="0"/>
                <a:sym typeface="Arial" charset="0"/>
              </a:rPr>
              <a:t>x</a:t>
            </a:r>
          </a:p>
        </p:txBody>
      </p:sp>
      <p:cxnSp>
        <p:nvCxnSpPr>
          <p:cNvPr id="69641" name="Straight Connector 10"/>
          <p:cNvCxnSpPr>
            <a:cxnSpLocks noChangeShapeType="1"/>
          </p:cNvCxnSpPr>
          <p:nvPr/>
        </p:nvCxnSpPr>
        <p:spPr bwMode="auto">
          <a:xfrm>
            <a:off x="6477000" y="2057400"/>
            <a:ext cx="1219200" cy="0"/>
          </a:xfrm>
          <a:prstGeom prst="line">
            <a:avLst/>
          </a:prstGeom>
          <a:noFill/>
          <a:ln w="9525">
            <a:solidFill>
              <a:srgbClr val="789C7A"/>
            </a:solidFill>
            <a:round/>
            <a:headEnd/>
            <a:tailEnd/>
          </a:ln>
          <a:extLst>
            <a:ext uri="{909E8E84-426E-40dd-AFC4-6F175D3DCCD1}">
              <a14:hiddenFill xmlns:a14="http://schemas.microsoft.com/office/drawing/2010/main">
                <a:noFill/>
              </a14:hiddenFill>
            </a:ext>
          </a:extLst>
        </p:spPr>
      </p:cxnSp>
      <p:sp>
        <p:nvSpPr>
          <p:cNvPr id="11" name="Rectangle 41"/>
          <p:cNvSpPr>
            <a:spLocks noChangeArrowheads="1"/>
          </p:cNvSpPr>
          <p:nvPr/>
        </p:nvSpPr>
        <p:spPr bwMode="auto">
          <a:xfrm>
            <a:off x="0" y="5029200"/>
            <a:ext cx="9144000" cy="1828800"/>
          </a:xfrm>
          <a:prstGeom prst="rect">
            <a:avLst/>
          </a:prstGeom>
          <a:solidFill>
            <a:srgbClr val="E3DDB4"/>
          </a:solidFill>
          <a:ln w="9525">
            <a:solidFill>
              <a:srgbClr val="E3DDB4"/>
            </a:solidFill>
            <a:miter lim="800000"/>
            <a:headEnd/>
            <a:tailEnd/>
          </a:ln>
        </p:spPr>
        <p:txBody>
          <a:bodyPr wrap="none" anchor="ctr"/>
          <a:lstStyle/>
          <a:p>
            <a:pPr algn="r"/>
            <a:endParaRPr lang="en-US" b="0">
              <a:latin typeface="Arial" charset="0"/>
            </a:endParaRPr>
          </a:p>
        </p:txBody>
      </p:sp>
      <p:sp>
        <p:nvSpPr>
          <p:cNvPr id="12" name="Rectangle 6"/>
          <p:cNvSpPr>
            <a:spLocks/>
          </p:cNvSpPr>
          <p:nvPr/>
        </p:nvSpPr>
        <p:spPr bwMode="auto">
          <a:xfrm>
            <a:off x="533400" y="5257800"/>
            <a:ext cx="8305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r>
              <a:rPr lang="en-US" sz="2000" b="1" dirty="0">
                <a:solidFill>
                  <a:srgbClr val="4C4C4C"/>
                </a:solidFill>
                <a:latin typeface="Helvetica Neue" charset="0"/>
                <a:cs typeface="Arial" charset="0"/>
                <a:sym typeface="Arial" charset="0"/>
              </a:rPr>
              <a:t>Class Activity </a:t>
            </a:r>
            <a:r>
              <a:rPr lang="en-US" b="0" dirty="0">
                <a:solidFill>
                  <a:srgbClr val="4C4C4C"/>
                </a:solidFill>
                <a:latin typeface="Helvetica Neue" charset="0"/>
              </a:rPr>
              <a:t>(5 minutes) </a:t>
            </a:r>
          </a:p>
          <a:p>
            <a:pPr marL="39688"/>
            <a:endParaRPr lang="en-US" b="0" dirty="0">
              <a:solidFill>
                <a:srgbClr val="4C4C4C"/>
              </a:solidFill>
              <a:latin typeface="Helvetica Neue"/>
              <a:cs typeface="Helvetica Neue"/>
            </a:endParaRPr>
          </a:p>
          <a:p>
            <a:pPr marL="39688"/>
            <a:r>
              <a:rPr lang="en-US" b="0" dirty="0" smtClean="0">
                <a:solidFill>
                  <a:srgbClr val="4C4C4C"/>
                </a:solidFill>
                <a:latin typeface="Helvetica Neue"/>
                <a:cs typeface="Helvetica Neue"/>
              </a:rPr>
              <a:t>Consider global population projections. If we continue with business as usual, using industrial-era technologies and practices, what is likely to be the impact trend, using the IPAT relationship? </a:t>
            </a:r>
            <a:endParaRPr lang="en-US" b="0" dirty="0">
              <a:solidFill>
                <a:srgbClr val="4C4C4C"/>
              </a:solidFill>
              <a:latin typeface="Helvetica Neue"/>
              <a:cs typeface="Helvetica Neue"/>
            </a:endParaRPr>
          </a:p>
        </p:txBody>
      </p:sp>
    </p:spTree>
    <p:extLst>
      <p:ext uri="{BB962C8B-B14F-4D97-AF65-F5344CB8AC3E}">
        <p14:creationId xmlns:p14="http://schemas.microsoft.com/office/powerpoint/2010/main" val="4372377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2" descr="impact-chart.ai                                                00376549Macintosh HD                   7C2609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7800"/>
            <a:ext cx="914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8" name="TextBox 8"/>
          <p:cNvSpPr txBox="1">
            <a:spLocks noChangeArrowheads="1"/>
          </p:cNvSpPr>
          <p:nvPr/>
        </p:nvSpPr>
        <p:spPr bwMode="auto">
          <a:xfrm>
            <a:off x="990600" y="4248150"/>
            <a:ext cx="28146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eaLnBrk="1" hangingPunct="1"/>
            <a:r>
              <a:rPr lang="en-US" sz="1800" b="0">
                <a:solidFill>
                  <a:srgbClr val="2E2E2E"/>
                </a:solidFill>
                <a:latin typeface="Helvetica Neue" charset="0"/>
                <a:ea typeface="华文细黑" charset="0"/>
                <a:cs typeface="华文细黑" charset="0"/>
                <a:sym typeface="Arial" charset="0"/>
              </a:rPr>
              <a:t>Impact   </a:t>
            </a:r>
            <a:r>
              <a:rPr lang="en-US" sz="1800">
                <a:solidFill>
                  <a:srgbClr val="EE7757"/>
                </a:solidFill>
                <a:latin typeface="Helvetica Neue" charset="0"/>
                <a:ea typeface="华文细黑" charset="0"/>
                <a:cs typeface="华文细黑" charset="0"/>
                <a:sym typeface="Arial" charset="0"/>
              </a:rPr>
              <a:t>=</a:t>
            </a:r>
            <a:r>
              <a:rPr lang="en-US" sz="1800" b="0">
                <a:solidFill>
                  <a:srgbClr val="2E2E2E"/>
                </a:solidFill>
                <a:latin typeface="Helvetica Neue" charset="0"/>
                <a:ea typeface="华文细黑" charset="0"/>
                <a:cs typeface="华文细黑" charset="0"/>
                <a:sym typeface="Arial" charset="0"/>
              </a:rPr>
              <a:t>   Population   </a:t>
            </a:r>
            <a:r>
              <a:rPr lang="en-US" sz="1800">
                <a:solidFill>
                  <a:srgbClr val="EE7757"/>
                </a:solidFill>
                <a:latin typeface="Helvetica Neue" charset="0"/>
                <a:ea typeface="华文细黑" charset="0"/>
                <a:cs typeface="华文细黑" charset="0"/>
                <a:sym typeface="Arial" charset="0"/>
              </a:rPr>
              <a:t>x</a:t>
            </a:r>
          </a:p>
        </p:txBody>
      </p:sp>
      <p:cxnSp>
        <p:nvCxnSpPr>
          <p:cNvPr id="70659" name="Straight Connector 10"/>
          <p:cNvCxnSpPr>
            <a:cxnSpLocks noChangeShapeType="1"/>
          </p:cNvCxnSpPr>
          <p:nvPr/>
        </p:nvCxnSpPr>
        <p:spPr bwMode="auto">
          <a:xfrm>
            <a:off x="3886200" y="4476750"/>
            <a:ext cx="1066800" cy="0"/>
          </a:xfrm>
          <a:prstGeom prst="line">
            <a:avLst/>
          </a:prstGeom>
          <a:noFill/>
          <a:ln w="9525">
            <a:solidFill>
              <a:srgbClr val="105454"/>
            </a:solidFill>
            <a:round/>
            <a:headEnd/>
            <a:tailEnd/>
          </a:ln>
          <a:extLst>
            <a:ext uri="{909E8E84-426E-40dd-AFC4-6F175D3DCCD1}">
              <a14:hiddenFill xmlns:a14="http://schemas.microsoft.com/office/drawing/2010/main">
                <a:noFill/>
              </a14:hiddenFill>
            </a:ext>
          </a:extLst>
        </p:spPr>
      </p:cxnSp>
      <p:sp>
        <p:nvSpPr>
          <p:cNvPr id="70660" name="TextBox 11"/>
          <p:cNvSpPr txBox="1">
            <a:spLocks noChangeArrowheads="1"/>
          </p:cNvSpPr>
          <p:nvPr/>
        </p:nvSpPr>
        <p:spPr bwMode="auto">
          <a:xfrm>
            <a:off x="3657600" y="3810000"/>
            <a:ext cx="1295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algn="ctr" eaLnBrk="1" hangingPunct="1"/>
            <a:r>
              <a:rPr lang="en-US" sz="1800" b="0">
                <a:solidFill>
                  <a:srgbClr val="2E2E2E"/>
                </a:solidFill>
                <a:latin typeface="Helvetica Neue" charset="0"/>
                <a:ea typeface="华文细黑" charset="0"/>
                <a:cs typeface="华文细黑" charset="0"/>
                <a:sym typeface="Arial" charset="0"/>
              </a:rPr>
              <a:t>Economic</a:t>
            </a:r>
          </a:p>
          <a:p>
            <a:pPr algn="ctr" eaLnBrk="1" hangingPunct="1"/>
            <a:r>
              <a:rPr lang="en-US" sz="1800" b="0">
                <a:solidFill>
                  <a:srgbClr val="2E2E2E"/>
                </a:solidFill>
                <a:latin typeface="Helvetica Neue" charset="0"/>
                <a:ea typeface="华文细黑" charset="0"/>
                <a:cs typeface="华文细黑" charset="0"/>
                <a:sym typeface="Arial" charset="0"/>
              </a:rPr>
              <a:t>Good</a:t>
            </a:r>
          </a:p>
          <a:p>
            <a:pPr algn="ctr" eaLnBrk="1" hangingPunct="1"/>
            <a:endParaRPr lang="en-US" sz="1800" b="0">
              <a:solidFill>
                <a:srgbClr val="2E2E2E"/>
              </a:solidFill>
              <a:latin typeface="Helvetica Neue" charset="0"/>
              <a:ea typeface="华文细黑" charset="0"/>
              <a:cs typeface="华文细黑" charset="0"/>
              <a:sym typeface="Arial" charset="0"/>
            </a:endParaRPr>
          </a:p>
          <a:p>
            <a:pPr algn="ctr" eaLnBrk="1" hangingPunct="1"/>
            <a:r>
              <a:rPr lang="en-US" sz="1800" b="0">
                <a:solidFill>
                  <a:srgbClr val="2E2E2E"/>
                </a:solidFill>
                <a:latin typeface="Helvetica Neue" charset="0"/>
                <a:ea typeface="华文细黑" charset="0"/>
                <a:cs typeface="华文细黑" charset="0"/>
                <a:sym typeface="Arial" charset="0"/>
              </a:rPr>
              <a:t>population</a:t>
            </a:r>
          </a:p>
        </p:txBody>
      </p:sp>
      <p:sp>
        <p:nvSpPr>
          <p:cNvPr id="70661" name="TextBox 11"/>
          <p:cNvSpPr txBox="1">
            <a:spLocks noChangeArrowheads="1"/>
          </p:cNvSpPr>
          <p:nvPr/>
        </p:nvSpPr>
        <p:spPr bwMode="auto">
          <a:xfrm>
            <a:off x="5334000" y="3895725"/>
            <a:ext cx="1295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Calibri" charset="0"/>
                <a:ea typeface="ＭＳ Ｐゴシック" charset="0"/>
                <a:cs typeface="ＭＳ Ｐゴシック" charset="0"/>
              </a:defRPr>
            </a:lvl1pPr>
            <a:lvl2pPr marL="742950" indent="-285750" eaLnBrk="0" hangingPunct="0">
              <a:defRPr sz="2400" b="1">
                <a:solidFill>
                  <a:schemeClr val="tx1"/>
                </a:solidFill>
                <a:latin typeface="Calibri" charset="0"/>
                <a:ea typeface="ＭＳ Ｐゴシック" charset="0"/>
              </a:defRPr>
            </a:lvl2pPr>
            <a:lvl3pPr marL="1143000" indent="-228600" eaLnBrk="0" hangingPunct="0">
              <a:defRPr sz="2400" b="1">
                <a:solidFill>
                  <a:schemeClr val="tx1"/>
                </a:solidFill>
                <a:latin typeface="Calibri" charset="0"/>
                <a:ea typeface="ＭＳ Ｐゴシック" charset="0"/>
              </a:defRPr>
            </a:lvl3pPr>
            <a:lvl4pPr marL="1600200" indent="-228600" eaLnBrk="0" hangingPunct="0">
              <a:defRPr sz="2400" b="1">
                <a:solidFill>
                  <a:schemeClr val="tx1"/>
                </a:solidFill>
                <a:latin typeface="Calibri" charset="0"/>
                <a:ea typeface="ＭＳ Ｐゴシック" charset="0"/>
              </a:defRPr>
            </a:lvl4pPr>
            <a:lvl5pPr marL="2057400" indent="-228600" eaLnBrk="0" hangingPunct="0">
              <a:defRPr sz="2400" b="1">
                <a:solidFill>
                  <a:schemeClr val="tx1"/>
                </a:solidFill>
                <a:latin typeface="Calibri" charset="0"/>
                <a:ea typeface="ＭＳ Ｐゴシック" charset="0"/>
              </a:defRPr>
            </a:lvl5pPr>
            <a:lvl6pPr marL="2514600" indent="-228600" eaLnBrk="0" fontAlgn="base" hangingPunct="0">
              <a:spcBef>
                <a:spcPct val="0"/>
              </a:spcBef>
              <a:spcAft>
                <a:spcPct val="0"/>
              </a:spcAft>
              <a:defRPr sz="2400" b="1">
                <a:solidFill>
                  <a:schemeClr val="tx1"/>
                </a:solidFill>
                <a:latin typeface="Calibri" charset="0"/>
                <a:ea typeface="ＭＳ Ｐゴシック" charset="0"/>
              </a:defRPr>
            </a:lvl6pPr>
            <a:lvl7pPr marL="2971800" indent="-228600" eaLnBrk="0" fontAlgn="base" hangingPunct="0">
              <a:spcBef>
                <a:spcPct val="0"/>
              </a:spcBef>
              <a:spcAft>
                <a:spcPct val="0"/>
              </a:spcAft>
              <a:defRPr sz="2400" b="1">
                <a:solidFill>
                  <a:schemeClr val="tx1"/>
                </a:solidFill>
                <a:latin typeface="Calibri" charset="0"/>
                <a:ea typeface="ＭＳ Ｐゴシック" charset="0"/>
              </a:defRPr>
            </a:lvl7pPr>
            <a:lvl8pPr marL="3429000" indent="-228600" eaLnBrk="0" fontAlgn="base" hangingPunct="0">
              <a:spcBef>
                <a:spcPct val="0"/>
              </a:spcBef>
              <a:spcAft>
                <a:spcPct val="0"/>
              </a:spcAft>
              <a:defRPr sz="2400" b="1">
                <a:solidFill>
                  <a:schemeClr val="tx1"/>
                </a:solidFill>
                <a:latin typeface="Calibri" charset="0"/>
                <a:ea typeface="ＭＳ Ｐゴシック" charset="0"/>
              </a:defRPr>
            </a:lvl8pPr>
            <a:lvl9pPr marL="3886200" indent="-228600" eaLnBrk="0" fontAlgn="base" hangingPunct="0">
              <a:spcBef>
                <a:spcPct val="0"/>
              </a:spcBef>
              <a:spcAft>
                <a:spcPct val="0"/>
              </a:spcAft>
              <a:defRPr sz="2400" b="1">
                <a:solidFill>
                  <a:schemeClr val="tx1"/>
                </a:solidFill>
                <a:latin typeface="Calibri" charset="0"/>
                <a:ea typeface="ＭＳ Ｐゴシック" charset="0"/>
              </a:defRPr>
            </a:lvl9pPr>
          </a:lstStyle>
          <a:p>
            <a:pPr algn="ctr" eaLnBrk="1" hangingPunct="1"/>
            <a:r>
              <a:rPr lang="en-US" sz="1800" b="0" dirty="0">
                <a:solidFill>
                  <a:srgbClr val="2E2E2E"/>
                </a:solidFill>
                <a:latin typeface="Helvetica Neue" charset="0"/>
                <a:ea typeface="华文细黑" charset="0"/>
                <a:cs typeface="华文细黑" charset="0"/>
                <a:sym typeface="Arial" charset="0"/>
              </a:rPr>
              <a:t>Pollutant</a:t>
            </a:r>
          </a:p>
          <a:p>
            <a:pPr algn="ctr" eaLnBrk="1" hangingPunct="1"/>
            <a:endParaRPr lang="en-US" sz="1800" b="0" dirty="0">
              <a:solidFill>
                <a:srgbClr val="2E2E2E"/>
              </a:solidFill>
              <a:latin typeface="Helvetica Neue" charset="0"/>
              <a:ea typeface="华文细黑" charset="0"/>
              <a:cs typeface="华文细黑" charset="0"/>
              <a:sym typeface="Arial" charset="0"/>
            </a:endParaRPr>
          </a:p>
          <a:p>
            <a:pPr algn="ctr" eaLnBrk="1" hangingPunct="1"/>
            <a:r>
              <a:rPr lang="en-US" sz="1800" b="0" dirty="0">
                <a:solidFill>
                  <a:srgbClr val="2E2E2E"/>
                </a:solidFill>
                <a:latin typeface="Helvetica Neue" charset="0"/>
                <a:ea typeface="华文细黑" charset="0"/>
                <a:cs typeface="华文细黑" charset="0"/>
                <a:sym typeface="Arial" charset="0"/>
              </a:rPr>
              <a:t>Economic</a:t>
            </a:r>
          </a:p>
          <a:p>
            <a:pPr algn="ctr" eaLnBrk="1" hangingPunct="1"/>
            <a:r>
              <a:rPr lang="en-US" sz="1800" b="0" dirty="0">
                <a:solidFill>
                  <a:srgbClr val="2E2E2E"/>
                </a:solidFill>
                <a:latin typeface="Helvetica Neue" charset="0"/>
                <a:ea typeface="华文细黑" charset="0"/>
                <a:cs typeface="华文细黑" charset="0"/>
                <a:sym typeface="Arial" charset="0"/>
              </a:rPr>
              <a:t>good</a:t>
            </a:r>
          </a:p>
        </p:txBody>
      </p:sp>
      <p:sp>
        <p:nvSpPr>
          <p:cNvPr id="32776" name="Text Box 8"/>
          <p:cNvSpPr txBox="1">
            <a:spLocks noChangeArrowheads="1"/>
          </p:cNvSpPr>
          <p:nvPr/>
        </p:nvSpPr>
        <p:spPr bwMode="auto">
          <a:xfrm>
            <a:off x="5029200" y="4267200"/>
            <a:ext cx="306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solidFill>
                  <a:srgbClr val="EE7757"/>
                </a:solidFill>
                <a:latin typeface="Helvetica Neue" charset="0"/>
                <a:ea typeface="华文细黑" charset="0"/>
                <a:cs typeface="华文细黑" charset="0"/>
                <a:sym typeface="Arial" charset="0"/>
              </a:rPr>
              <a:t>x</a:t>
            </a:r>
            <a:endParaRPr lang="en-US" b="0">
              <a:solidFill>
                <a:srgbClr val="2E2E2E"/>
              </a:solidFill>
              <a:latin typeface="Helvetica Neue" charset="0"/>
              <a:ea typeface="华文细黑" charset="0"/>
              <a:cs typeface="华文细黑" charset="0"/>
              <a:sym typeface="Arial" charset="0"/>
            </a:endParaRPr>
          </a:p>
        </p:txBody>
      </p:sp>
      <p:cxnSp>
        <p:nvCxnSpPr>
          <p:cNvPr id="70663" name="Straight Connector 10"/>
          <p:cNvCxnSpPr>
            <a:cxnSpLocks noChangeShapeType="1"/>
          </p:cNvCxnSpPr>
          <p:nvPr/>
        </p:nvCxnSpPr>
        <p:spPr bwMode="auto">
          <a:xfrm>
            <a:off x="5410200" y="4475163"/>
            <a:ext cx="1173163" cy="1587"/>
          </a:xfrm>
          <a:prstGeom prst="line">
            <a:avLst/>
          </a:prstGeom>
          <a:noFill/>
          <a:ln w="9525">
            <a:solidFill>
              <a:srgbClr val="105454"/>
            </a:solidFill>
            <a:round/>
            <a:headEnd/>
            <a:tailEnd/>
          </a:ln>
          <a:extLst>
            <a:ext uri="{909E8E84-426E-40dd-AFC4-6F175D3DCCD1}">
              <a14:hiddenFill xmlns:a14="http://schemas.microsoft.com/office/drawing/2010/main">
                <a:noFill/>
              </a14:hiddenFill>
            </a:ext>
          </a:extLst>
        </p:spPr>
      </p:cxnSp>
      <p:sp>
        <p:nvSpPr>
          <p:cNvPr id="9" name="Rectangle 5"/>
          <p:cNvSpPr txBox="1">
            <a:spLocks noChangeArrowheads="1"/>
          </p:cNvSpPr>
          <p:nvPr/>
        </p:nvSpPr>
        <p:spPr bwMode="auto">
          <a:xfrm>
            <a:off x="4800600" y="-76200"/>
            <a:ext cx="41148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kern="1200">
                <a:solidFill>
                  <a:schemeClr val="bg1"/>
                </a:solidFill>
                <a:latin typeface="Helvetica Neue" charset="0"/>
                <a:ea typeface="ＭＳ Ｐゴシック" charset="0"/>
                <a:cs typeface="ＭＳ Ｐゴシック" charset="0"/>
              </a:defRPr>
            </a:lvl1pPr>
            <a:lvl2pPr algn="l" rtl="0" eaLnBrk="0" fontAlgn="base" hangingPunct="0">
              <a:spcBef>
                <a:spcPct val="0"/>
              </a:spcBef>
              <a:spcAft>
                <a:spcPct val="0"/>
              </a:spcAft>
              <a:defRPr sz="2400">
                <a:solidFill>
                  <a:schemeClr val="bg1"/>
                </a:solidFill>
                <a:latin typeface="Helvetica Neue" charset="0"/>
                <a:ea typeface="ＭＳ Ｐゴシック" charset="0"/>
                <a:cs typeface="ＭＳ Ｐゴシック" charset="0"/>
              </a:defRPr>
            </a:lvl2pPr>
            <a:lvl3pPr algn="l" rtl="0" eaLnBrk="0" fontAlgn="base" hangingPunct="0">
              <a:spcBef>
                <a:spcPct val="0"/>
              </a:spcBef>
              <a:spcAft>
                <a:spcPct val="0"/>
              </a:spcAft>
              <a:defRPr sz="2400">
                <a:solidFill>
                  <a:schemeClr val="bg1"/>
                </a:solidFill>
                <a:latin typeface="Helvetica Neue" charset="0"/>
                <a:ea typeface="ＭＳ Ｐゴシック" charset="0"/>
                <a:cs typeface="ＭＳ Ｐゴシック" charset="0"/>
              </a:defRPr>
            </a:lvl3pPr>
            <a:lvl4pPr algn="l" rtl="0" eaLnBrk="0" fontAlgn="base" hangingPunct="0">
              <a:spcBef>
                <a:spcPct val="0"/>
              </a:spcBef>
              <a:spcAft>
                <a:spcPct val="0"/>
              </a:spcAft>
              <a:defRPr sz="2400">
                <a:solidFill>
                  <a:schemeClr val="bg1"/>
                </a:solidFill>
                <a:latin typeface="Helvetica Neue" charset="0"/>
                <a:ea typeface="ＭＳ Ｐゴシック" charset="0"/>
                <a:cs typeface="ＭＳ Ｐゴシック" charset="0"/>
              </a:defRPr>
            </a:lvl4pPr>
            <a:lvl5pPr algn="l" rtl="0" eaLnBrk="0" fontAlgn="base" hangingPunct="0">
              <a:spcBef>
                <a:spcPct val="0"/>
              </a:spcBef>
              <a:spcAft>
                <a:spcPct val="0"/>
              </a:spcAft>
              <a:defRPr sz="2400">
                <a:solidFill>
                  <a:schemeClr val="bg1"/>
                </a:solidFill>
                <a:latin typeface="Helvetica Neue" charset="0"/>
                <a:ea typeface="ＭＳ Ｐゴシック" charset="0"/>
                <a:cs typeface="ＭＳ Ｐゴシック" charset="0"/>
              </a:defRPr>
            </a:lvl5pPr>
            <a:lvl6pPr marL="457200" algn="l" rtl="0" fontAlgn="base">
              <a:spcBef>
                <a:spcPct val="0"/>
              </a:spcBef>
              <a:spcAft>
                <a:spcPct val="0"/>
              </a:spcAft>
              <a:defRPr sz="2400">
                <a:solidFill>
                  <a:schemeClr val="bg1"/>
                </a:solidFill>
                <a:latin typeface="Helvetica Neue" charset="0"/>
                <a:ea typeface="ＭＳ Ｐゴシック" charset="0"/>
                <a:cs typeface="ＭＳ Ｐゴシック" charset="0"/>
              </a:defRPr>
            </a:lvl6pPr>
            <a:lvl7pPr marL="914400" algn="l" rtl="0" fontAlgn="base">
              <a:spcBef>
                <a:spcPct val="0"/>
              </a:spcBef>
              <a:spcAft>
                <a:spcPct val="0"/>
              </a:spcAft>
              <a:defRPr sz="2400">
                <a:solidFill>
                  <a:schemeClr val="bg1"/>
                </a:solidFill>
                <a:latin typeface="Helvetica Neue" charset="0"/>
                <a:ea typeface="ＭＳ Ｐゴシック" charset="0"/>
                <a:cs typeface="ＭＳ Ｐゴシック" charset="0"/>
              </a:defRPr>
            </a:lvl7pPr>
            <a:lvl8pPr marL="1371600" algn="l" rtl="0" fontAlgn="base">
              <a:spcBef>
                <a:spcPct val="0"/>
              </a:spcBef>
              <a:spcAft>
                <a:spcPct val="0"/>
              </a:spcAft>
              <a:defRPr sz="2400">
                <a:solidFill>
                  <a:schemeClr val="bg1"/>
                </a:solidFill>
                <a:latin typeface="Helvetica Neue" charset="0"/>
                <a:ea typeface="ＭＳ Ｐゴシック" charset="0"/>
                <a:cs typeface="ＭＳ Ｐゴシック" charset="0"/>
              </a:defRPr>
            </a:lvl8pPr>
            <a:lvl9pPr marL="1828800" algn="l" rtl="0" fontAlgn="base">
              <a:spcBef>
                <a:spcPct val="0"/>
              </a:spcBef>
              <a:spcAft>
                <a:spcPct val="0"/>
              </a:spcAft>
              <a:defRPr sz="2400">
                <a:solidFill>
                  <a:schemeClr val="bg1"/>
                </a:solidFill>
                <a:latin typeface="Helvetica Neue" charset="0"/>
                <a:ea typeface="ＭＳ Ｐゴシック" charset="0"/>
                <a:cs typeface="ＭＳ Ｐゴシック" charset="0"/>
              </a:defRPr>
            </a:lvl9pPr>
          </a:lstStyle>
          <a:p>
            <a:pPr algn="r" eaLnBrk="1" hangingPunct="1"/>
            <a:r>
              <a:rPr lang="en-US" sz="2000" b="0" dirty="0" smtClean="0">
                <a:solidFill>
                  <a:srgbClr val="404040"/>
                </a:solidFill>
              </a:rPr>
              <a:t>Considering multiple factors</a:t>
            </a:r>
            <a:endParaRPr lang="en-US" b="0" dirty="0">
              <a:solidFill>
                <a:srgbClr val="404040"/>
              </a:solidFill>
            </a:endParaRPr>
          </a:p>
        </p:txBody>
      </p:sp>
    </p:spTree>
    <p:extLst>
      <p:ext uri="{BB962C8B-B14F-4D97-AF65-F5344CB8AC3E}">
        <p14:creationId xmlns:p14="http://schemas.microsoft.com/office/powerpoint/2010/main" val="381776794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Biomimicry</a:t>
            </a:r>
            <a:endParaRPr lang="en-US" dirty="0"/>
          </a:p>
        </p:txBody>
      </p:sp>
      <p:graphicFrame>
        <p:nvGraphicFramePr>
          <p:cNvPr id="3" name="Diagram 2"/>
          <p:cNvGraphicFramePr/>
          <p:nvPr>
            <p:extLst>
              <p:ext uri="{D42A27DB-BD31-4B8C-83A1-F6EECF244321}">
                <p14:modId xmlns:p14="http://schemas.microsoft.com/office/powerpoint/2010/main" val="996251746"/>
              </p:ext>
            </p:extLst>
          </p:nvPr>
        </p:nvGraphicFramePr>
        <p:xfrm>
          <a:off x="152400" y="660400"/>
          <a:ext cx="9220200" cy="528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3668631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7"/>
          <p:cNvSpPr txBox="1">
            <a:spLocks noChangeArrowheads="1"/>
          </p:cNvSpPr>
          <p:nvPr/>
        </p:nvSpPr>
        <p:spPr bwMode="auto">
          <a:xfrm>
            <a:off x="990600" y="3460750"/>
            <a:ext cx="2023227"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1800" baseline="0" dirty="0">
                <a:solidFill>
                  <a:srgbClr val="B66A5E"/>
                </a:solidFill>
                <a:latin typeface="Helvetica Neue" charset="0"/>
              </a:rPr>
              <a:t>System Boundary</a:t>
            </a:r>
            <a:endParaRPr lang="en-US" sz="1800" baseline="0" dirty="0">
              <a:solidFill>
                <a:srgbClr val="B66A5E"/>
              </a:solidFill>
              <a:latin typeface="Calibri" charset="0"/>
            </a:endParaRPr>
          </a:p>
        </p:txBody>
      </p:sp>
      <p:sp>
        <p:nvSpPr>
          <p:cNvPr id="8194" name="Text Box 15"/>
          <p:cNvSpPr txBox="1">
            <a:spLocks noChangeArrowheads="1"/>
          </p:cNvSpPr>
          <p:nvPr/>
        </p:nvSpPr>
        <p:spPr bwMode="auto">
          <a:xfrm>
            <a:off x="152400" y="3871913"/>
            <a:ext cx="281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spcBef>
                <a:spcPct val="50000"/>
              </a:spcBef>
            </a:pPr>
            <a:r>
              <a:rPr lang="en-US" sz="1600" i="1" baseline="0" dirty="0">
                <a:solidFill>
                  <a:srgbClr val="4C4C4C"/>
                </a:solidFill>
                <a:latin typeface="Helvetica Neue" charset="0"/>
              </a:rPr>
              <a:t>Conceptually </a:t>
            </a:r>
            <a:r>
              <a:rPr lang="ja-JP" altLang="en-US" sz="1600" i="1" baseline="0" dirty="0">
                <a:solidFill>
                  <a:srgbClr val="4C4C4C"/>
                </a:solidFill>
                <a:latin typeface="Helvetica Neue" charset="0"/>
              </a:rPr>
              <a:t>“</a:t>
            </a:r>
            <a:r>
              <a:rPr lang="en-US" altLang="ja-JP" sz="1600" i="1" baseline="0" dirty="0">
                <a:solidFill>
                  <a:srgbClr val="4C4C4C"/>
                </a:solidFill>
                <a:latin typeface="Helvetica Neue" charset="0"/>
              </a:rPr>
              <a:t>separates</a:t>
            </a:r>
            <a:r>
              <a:rPr lang="ja-JP" altLang="en-US" sz="1600" i="1" baseline="0" dirty="0">
                <a:solidFill>
                  <a:srgbClr val="4C4C4C"/>
                </a:solidFill>
                <a:latin typeface="Helvetica Neue" charset="0"/>
              </a:rPr>
              <a:t>”</a:t>
            </a:r>
            <a:r>
              <a:rPr lang="en-US" altLang="ja-JP" sz="1600" i="1" baseline="0" dirty="0">
                <a:solidFill>
                  <a:srgbClr val="4C4C4C"/>
                </a:solidFill>
                <a:latin typeface="Helvetica Neue" charset="0"/>
              </a:rPr>
              <a:t> the system and surroundings</a:t>
            </a:r>
            <a:endParaRPr lang="en-US" sz="1600" i="1" baseline="0" dirty="0">
              <a:solidFill>
                <a:srgbClr val="4C4C4C"/>
              </a:solidFill>
              <a:latin typeface="Helvetica Neue" charset="0"/>
            </a:endParaRPr>
          </a:p>
        </p:txBody>
      </p:sp>
      <p:sp>
        <p:nvSpPr>
          <p:cNvPr id="8195" name="Text Box 20"/>
          <p:cNvSpPr txBox="1">
            <a:spLocks noChangeArrowheads="1"/>
          </p:cNvSpPr>
          <p:nvPr/>
        </p:nvSpPr>
        <p:spPr bwMode="auto">
          <a:xfrm>
            <a:off x="304800" y="762000"/>
            <a:ext cx="54456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r>
              <a:rPr lang="en-US" sz="2800" baseline="0" dirty="0" smtClean="0">
                <a:solidFill>
                  <a:srgbClr val="96526B"/>
                </a:solidFill>
                <a:latin typeface="Helvetica Neue" charset="0"/>
              </a:rPr>
              <a:t>A closed thermodynamic system</a:t>
            </a:r>
            <a:endParaRPr lang="en-US" sz="2800" baseline="0" dirty="0">
              <a:solidFill>
                <a:srgbClr val="96526B"/>
              </a:solidFill>
              <a:latin typeface="Helvetica Neue" charset="0"/>
            </a:endParaRPr>
          </a:p>
        </p:txBody>
      </p:sp>
      <p:sp>
        <p:nvSpPr>
          <p:cNvPr id="8196" name="Rectangle 34"/>
          <p:cNvSpPr>
            <a:spLocks noGrp="1"/>
          </p:cNvSpPr>
          <p:nvPr>
            <p:ph type="title" idx="4294967295"/>
          </p:nvPr>
        </p:nvSpPr>
        <p:spPr/>
        <p:txBody>
          <a:bodyPr/>
          <a:lstStyle/>
          <a:p>
            <a:r>
              <a:rPr lang="en-US" dirty="0" smtClean="0">
                <a:ea typeface="ＭＳ Ｐゴシック" charset="0"/>
                <a:cs typeface="ＭＳ Ｐゴシック" charset="0"/>
              </a:rPr>
              <a:t>The earth system</a:t>
            </a:r>
            <a:endParaRPr lang="en-US" dirty="0">
              <a:ea typeface="ＭＳ Ｐゴシック" charset="0"/>
              <a:cs typeface="ＭＳ Ｐゴシック" charset="0"/>
            </a:endParaRPr>
          </a:p>
        </p:txBody>
      </p:sp>
      <p:cxnSp>
        <p:nvCxnSpPr>
          <p:cNvPr id="8197" name="Shape 12"/>
          <p:cNvCxnSpPr>
            <a:cxnSpLocks noChangeShapeType="1"/>
          </p:cNvCxnSpPr>
          <p:nvPr/>
        </p:nvCxnSpPr>
        <p:spPr bwMode="auto">
          <a:xfrm rot="5400000" flipH="1" flipV="1">
            <a:off x="2584450" y="3238500"/>
            <a:ext cx="228600" cy="368300"/>
          </a:xfrm>
          <a:prstGeom prst="curvedConnector2">
            <a:avLst/>
          </a:prstGeom>
          <a:noFill/>
          <a:ln w="19050">
            <a:solidFill>
              <a:srgbClr val="B66A5E"/>
            </a:solidFill>
            <a:round/>
            <a:headEnd/>
            <a:tailEnd type="arrow" w="med" len="med"/>
          </a:ln>
          <a:extLst>
            <a:ext uri="{909E8E84-426E-40dd-AFC4-6F175D3DCCD1}">
              <a14:hiddenFill xmlns:a14="http://schemas.microsoft.com/office/drawing/2010/main">
                <a:noFill/>
              </a14:hiddenFill>
            </a:ext>
          </a:extLst>
        </p:spPr>
      </p:cxnSp>
      <p:sp>
        <p:nvSpPr>
          <p:cNvPr id="8198"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ctr" eaLnBrk="1" hangingPunct="1"/>
            <a:r>
              <a:rPr lang="en-US" sz="1000" baseline="0">
                <a:solidFill>
                  <a:srgbClr val="898989"/>
                </a:solidFill>
                <a:latin typeface="Helvetica Neue" charset="0"/>
                <a:sym typeface="Lucida Grande" charset="0"/>
              </a:rPr>
              <a:t>3</a:t>
            </a:r>
            <a:endParaRPr lang="en-US" sz="1200" baseline="0">
              <a:solidFill>
                <a:srgbClr val="898989"/>
              </a:solidFill>
              <a:latin typeface="Lucida Grande" charset="0"/>
              <a:sym typeface="Lucida Grande" charset="0"/>
            </a:endParaRPr>
          </a:p>
        </p:txBody>
      </p:sp>
      <p:sp>
        <p:nvSpPr>
          <p:cNvPr id="8199" name="Oval 42"/>
          <p:cNvSpPr>
            <a:spLocks noChangeArrowheads="1"/>
          </p:cNvSpPr>
          <p:nvPr/>
        </p:nvSpPr>
        <p:spPr bwMode="auto">
          <a:xfrm>
            <a:off x="2895600" y="1416050"/>
            <a:ext cx="2819400" cy="2774950"/>
          </a:xfrm>
          <a:prstGeom prst="ellipse">
            <a:avLst/>
          </a:prstGeom>
          <a:solidFill>
            <a:srgbClr val="E3DDB4"/>
          </a:solidFill>
          <a:ln w="9525">
            <a:solidFill>
              <a:srgbClr val="C56257"/>
            </a:solidFill>
            <a:prstDash val="dash"/>
            <a:round/>
            <a:headEnd/>
            <a:tailEnd/>
          </a:ln>
        </p:spPr>
        <p:txBody>
          <a:bodyPr wrap="none" anchor="ctr"/>
          <a:lstStyle/>
          <a:p>
            <a:pPr algn="ctr"/>
            <a:endParaRPr lang="en-US" sz="1800" baseline="0">
              <a:solidFill>
                <a:schemeClr val="bg1"/>
              </a:solidFill>
            </a:endParaRPr>
          </a:p>
        </p:txBody>
      </p:sp>
      <p:pic>
        <p:nvPicPr>
          <p:cNvPr id="8200"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555750"/>
            <a:ext cx="251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AutoShape 56"/>
          <p:cNvSpPr>
            <a:spLocks noChangeArrowheads="1"/>
          </p:cNvSpPr>
          <p:nvPr/>
        </p:nvSpPr>
        <p:spPr bwMode="auto">
          <a:xfrm>
            <a:off x="5334000" y="4038600"/>
            <a:ext cx="228600" cy="207963"/>
          </a:xfrm>
          <a:prstGeom prst="triangle">
            <a:avLst>
              <a:gd name="adj" fmla="val 50000"/>
            </a:avLst>
          </a:prstGeom>
          <a:solidFill>
            <a:schemeClr val="bg1"/>
          </a:solidFill>
          <a:ln w="9525">
            <a:solidFill>
              <a:srgbClr val="B66A5E"/>
            </a:solidFill>
            <a:miter lim="800000"/>
            <a:headEnd/>
            <a:tailEnd/>
          </a:ln>
        </p:spPr>
        <p:txBody>
          <a:bodyPr wrap="none" anchor="ctr"/>
          <a:lstStyle/>
          <a:p>
            <a:pPr algn="r"/>
            <a:endParaRPr lang="en-US" sz="1800" baseline="0">
              <a:solidFill>
                <a:srgbClr val="D17869"/>
              </a:solidFill>
            </a:endParaRPr>
          </a:p>
        </p:txBody>
      </p:sp>
      <p:sp>
        <p:nvSpPr>
          <p:cNvPr id="8202" name="Text Box 57"/>
          <p:cNvSpPr txBox="1">
            <a:spLocks noChangeArrowheads="1"/>
          </p:cNvSpPr>
          <p:nvPr/>
        </p:nvSpPr>
        <p:spPr bwMode="auto">
          <a:xfrm>
            <a:off x="5514975" y="3962400"/>
            <a:ext cx="325438" cy="36988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eaLnBrk="1" hangingPunct="1"/>
            <a:r>
              <a:rPr lang="en-US" sz="1800" baseline="0" dirty="0">
                <a:solidFill>
                  <a:srgbClr val="D17869"/>
                </a:solidFill>
                <a:latin typeface="Helvetica Neue" charset="0"/>
              </a:rPr>
              <a:t>E</a:t>
            </a:r>
            <a:endParaRPr lang="en-US" sz="1800" baseline="0" dirty="0">
              <a:solidFill>
                <a:srgbClr val="D17869"/>
              </a:solidFill>
            </a:endParaRPr>
          </a:p>
        </p:txBody>
      </p:sp>
      <p:sp>
        <p:nvSpPr>
          <p:cNvPr id="8203" name="Line 43"/>
          <p:cNvSpPr>
            <a:spLocks noChangeShapeType="1"/>
          </p:cNvSpPr>
          <p:nvPr/>
        </p:nvSpPr>
        <p:spPr bwMode="auto">
          <a:xfrm>
            <a:off x="5029200" y="3917950"/>
            <a:ext cx="914400" cy="0"/>
          </a:xfrm>
          <a:prstGeom prst="line">
            <a:avLst/>
          </a:prstGeom>
          <a:noFill/>
          <a:ln w="38100">
            <a:solidFill>
              <a:srgbClr val="B66A5E"/>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4" name="Rectangle 14"/>
          <p:cNvSpPr>
            <a:spLocks noChangeArrowheads="1"/>
          </p:cNvSpPr>
          <p:nvPr/>
        </p:nvSpPr>
        <p:spPr bwMode="auto">
          <a:xfrm>
            <a:off x="6172200" y="3505200"/>
            <a:ext cx="2667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i="1" baseline="0" dirty="0">
                <a:solidFill>
                  <a:srgbClr val="404040"/>
                </a:solidFill>
                <a:latin typeface="Helvetica Neue" charset="0"/>
              </a:rPr>
              <a:t>Can exchange energy but not enough mass to affect its thermodynamic state</a:t>
            </a:r>
          </a:p>
        </p:txBody>
      </p:sp>
      <p:sp>
        <p:nvSpPr>
          <p:cNvPr id="8205" name="Rectangle 33"/>
          <p:cNvSpPr>
            <a:spLocks noChangeArrowheads="1"/>
          </p:cNvSpPr>
          <p:nvPr/>
        </p:nvSpPr>
        <p:spPr bwMode="auto">
          <a:xfrm>
            <a:off x="0" y="5029200"/>
            <a:ext cx="9144000" cy="1828800"/>
          </a:xfrm>
          <a:prstGeom prst="rect">
            <a:avLst/>
          </a:prstGeom>
          <a:solidFill>
            <a:srgbClr val="E3DDB4"/>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8206" name="Text Box 34"/>
          <p:cNvSpPr txBox="1">
            <a:spLocks noChangeArrowheads="1"/>
          </p:cNvSpPr>
          <p:nvPr/>
        </p:nvSpPr>
        <p:spPr bwMode="auto">
          <a:xfrm>
            <a:off x="457200" y="5181600"/>
            <a:ext cx="83820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solidFill>
                  <a:srgbClr val="4C4C4C"/>
                </a:solidFill>
                <a:latin typeface="Helvetica Neue" charset="0"/>
              </a:rPr>
              <a:t>Classroom Activity </a:t>
            </a:r>
            <a:r>
              <a:rPr lang="en-US" sz="1800" baseline="0" dirty="0" smtClean="0">
                <a:solidFill>
                  <a:srgbClr val="4C4C4C"/>
                </a:solidFill>
                <a:latin typeface="Helvetica Neue" charset="0"/>
              </a:rPr>
              <a:t>(5 </a:t>
            </a:r>
            <a:r>
              <a:rPr lang="en-US" sz="1800" baseline="0" dirty="0">
                <a:solidFill>
                  <a:srgbClr val="4C4C4C"/>
                </a:solidFill>
                <a:latin typeface="Helvetica Neue" charset="0"/>
              </a:rPr>
              <a:t>minutes)</a:t>
            </a:r>
          </a:p>
          <a:p>
            <a:pPr algn="l" eaLnBrk="1" hangingPunct="1">
              <a:spcBef>
                <a:spcPct val="50000"/>
              </a:spcBef>
            </a:pPr>
            <a:r>
              <a:rPr lang="en-US" sz="1800" baseline="0" dirty="0" smtClean="0">
                <a:solidFill>
                  <a:srgbClr val="4C4C4C"/>
                </a:solidFill>
                <a:latin typeface="Helvetica Neue" charset="0"/>
              </a:rPr>
              <a:t>In a closed thermodynamic system, is the amount of any given material variable or fixed?</a:t>
            </a:r>
            <a:endParaRPr lang="en-US" sz="1800" baseline="0" dirty="0">
              <a:solidFill>
                <a:srgbClr val="4C4C4C"/>
              </a:solidFill>
              <a:latin typeface="Helvetica Neue" charset="0"/>
            </a:endParaRPr>
          </a:p>
        </p:txBody>
      </p:sp>
    </p:spTree>
    <p:extLst>
      <p:ext uri="{BB962C8B-B14F-4D97-AF65-F5344CB8AC3E}">
        <p14:creationId xmlns:p14="http://schemas.microsoft.com/office/powerpoint/2010/main" val="382818806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measures of progress</a:t>
            </a:r>
            <a:endParaRPr lang="en-US" dirty="0"/>
          </a:p>
        </p:txBody>
      </p:sp>
      <p:pic>
        <p:nvPicPr>
          <p:cNvPr id="3" name="Picture 2"/>
          <p:cNvPicPr>
            <a:picLocks noChangeAspect="1"/>
          </p:cNvPicPr>
          <p:nvPr/>
        </p:nvPicPr>
        <p:blipFill rotWithShape="1">
          <a:blip r:embed="rId3"/>
          <a:srcRect t="21875"/>
          <a:stretch/>
        </p:blipFill>
        <p:spPr>
          <a:xfrm>
            <a:off x="1407513" y="1219200"/>
            <a:ext cx="5907687" cy="3536322"/>
          </a:xfrm>
          <a:prstGeom prst="rect">
            <a:avLst/>
          </a:prstGeom>
        </p:spPr>
      </p:pic>
      <p:sp>
        <p:nvSpPr>
          <p:cNvPr id="6" name="Rectangle 1"/>
          <p:cNvSpPr>
            <a:spLocks noChangeArrowheads="1"/>
          </p:cNvSpPr>
          <p:nvPr/>
        </p:nvSpPr>
        <p:spPr bwMode="auto">
          <a:xfrm>
            <a:off x="0" y="533400"/>
            <a:ext cx="914400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50800" tIns="50800" rIns="132080" bIns="50800" anchor="ctr"/>
          <a:lstStyle/>
          <a:p>
            <a:pPr marL="39688" algn="ctr"/>
            <a:r>
              <a:rPr lang="en-US" sz="2400" baseline="0" dirty="0" smtClean="0">
                <a:solidFill>
                  <a:srgbClr val="764459"/>
                </a:solidFill>
                <a:latin typeface="Helvetica Neue" charset="0"/>
                <a:sym typeface="Lucida Grande" charset="0"/>
              </a:rPr>
              <a:t>USA Gross Domestic Product</a:t>
            </a:r>
            <a:r>
              <a:rPr lang="en-US" sz="2400" dirty="0" smtClean="0">
                <a:solidFill>
                  <a:srgbClr val="764459"/>
                </a:solidFill>
                <a:latin typeface="Helvetica Neue" charset="0"/>
                <a:sym typeface="Lucida Grande" charset="0"/>
              </a:rPr>
              <a:t> v. Genuine Progress Indicator </a:t>
            </a:r>
            <a:endParaRPr lang="en-US" sz="2400" baseline="0" dirty="0">
              <a:solidFill>
                <a:srgbClr val="764459"/>
              </a:solidFill>
              <a:latin typeface="Helvetica Neue" charset="0"/>
              <a:sym typeface="Lucida Grande" charset="0"/>
            </a:endParaRPr>
          </a:p>
        </p:txBody>
      </p:sp>
      <p:sp>
        <p:nvSpPr>
          <p:cNvPr id="7" name="Rectangle 41"/>
          <p:cNvSpPr>
            <a:spLocks noChangeArrowheads="1"/>
          </p:cNvSpPr>
          <p:nvPr/>
        </p:nvSpPr>
        <p:spPr bwMode="auto">
          <a:xfrm>
            <a:off x="0" y="5181600"/>
            <a:ext cx="9144000" cy="1676400"/>
          </a:xfrm>
          <a:prstGeom prst="rect">
            <a:avLst/>
          </a:prstGeom>
          <a:solidFill>
            <a:srgbClr val="E3DDB4"/>
          </a:solidFill>
          <a:ln w="9525">
            <a:solidFill>
              <a:srgbClr val="E3DDB4"/>
            </a:solidFill>
            <a:miter lim="800000"/>
            <a:headEnd/>
            <a:tailEnd/>
          </a:ln>
        </p:spPr>
        <p:txBody>
          <a:bodyPr wrap="none" anchor="ctr"/>
          <a:lstStyle/>
          <a:p>
            <a:pPr algn="r"/>
            <a:endParaRPr lang="en-US" b="0">
              <a:latin typeface="Arial" charset="0"/>
            </a:endParaRPr>
          </a:p>
        </p:txBody>
      </p:sp>
      <p:sp>
        <p:nvSpPr>
          <p:cNvPr id="8" name="Rectangle 6"/>
          <p:cNvSpPr>
            <a:spLocks/>
          </p:cNvSpPr>
          <p:nvPr/>
        </p:nvSpPr>
        <p:spPr bwMode="auto">
          <a:xfrm>
            <a:off x="533400" y="5257800"/>
            <a:ext cx="8305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r>
              <a:rPr lang="en-US" sz="2000" b="1" dirty="0">
                <a:solidFill>
                  <a:srgbClr val="4C4C4C"/>
                </a:solidFill>
                <a:latin typeface="Helvetica Neue" charset="0"/>
                <a:cs typeface="Arial" charset="0"/>
                <a:sym typeface="Arial" charset="0"/>
              </a:rPr>
              <a:t>Class Activity </a:t>
            </a:r>
            <a:r>
              <a:rPr lang="en-US" b="0" dirty="0">
                <a:solidFill>
                  <a:srgbClr val="4C4C4C"/>
                </a:solidFill>
                <a:latin typeface="Helvetica Neue" charset="0"/>
              </a:rPr>
              <a:t>(5 minutes) </a:t>
            </a:r>
          </a:p>
          <a:p>
            <a:pPr marL="39688"/>
            <a:endParaRPr lang="en-US" b="0" dirty="0">
              <a:solidFill>
                <a:srgbClr val="4C4C4C"/>
              </a:solidFill>
              <a:latin typeface="Helvetica Neue"/>
              <a:cs typeface="Helvetica Neue"/>
            </a:endParaRPr>
          </a:p>
          <a:p>
            <a:pPr marL="39688"/>
            <a:r>
              <a:rPr lang="en-US" dirty="0" smtClean="0">
                <a:solidFill>
                  <a:srgbClr val="4C4C4C"/>
                </a:solidFill>
                <a:latin typeface="Helvetica Neue"/>
                <a:cs typeface="Helvetica Neue"/>
              </a:rPr>
              <a:t>Since the mid-1900’s, countries have been using GDP as an indicator for “progress” and “prosperity.” What is left out of the GDP as a measure of prosperity?</a:t>
            </a:r>
            <a:endParaRPr lang="en-US" b="0" dirty="0">
              <a:solidFill>
                <a:srgbClr val="4C4C4C"/>
              </a:solidFill>
              <a:latin typeface="Helvetica Neue"/>
              <a:cs typeface="Helvetica Neue"/>
            </a:endParaRPr>
          </a:p>
        </p:txBody>
      </p:sp>
      <p:sp>
        <p:nvSpPr>
          <p:cNvPr id="9" name="Rectangle 8"/>
          <p:cNvSpPr/>
          <p:nvPr/>
        </p:nvSpPr>
        <p:spPr>
          <a:xfrm>
            <a:off x="3733800" y="4876801"/>
            <a:ext cx="5334000" cy="276999"/>
          </a:xfrm>
          <a:prstGeom prst="rect">
            <a:avLst/>
          </a:prstGeom>
        </p:spPr>
        <p:txBody>
          <a:bodyPr wrap="square">
            <a:spAutoFit/>
          </a:bodyPr>
          <a:lstStyle/>
          <a:p>
            <a:r>
              <a:rPr lang="en-US" sz="1200" dirty="0">
                <a:solidFill>
                  <a:srgbClr val="96526B"/>
                </a:solidFill>
                <a:latin typeface="Helvetica Neue"/>
                <a:cs typeface="Helvetica Neue"/>
              </a:rPr>
              <a:t>Graphic Source: </a:t>
            </a:r>
            <a:r>
              <a:rPr lang="en-US" sz="1200" dirty="0">
                <a:solidFill>
                  <a:srgbClr val="96526B"/>
                </a:solidFill>
                <a:latin typeface="Helvetica Neue"/>
                <a:cs typeface="Helvetica Neue"/>
                <a:hlinkClick r:id="rId4"/>
              </a:rPr>
              <a:t>https://www.facingthefuture.org</a:t>
            </a:r>
            <a:r>
              <a:rPr lang="en-US" sz="1200" dirty="0" smtClean="0">
                <a:solidFill>
                  <a:srgbClr val="96526B"/>
                </a:solidFill>
                <a:latin typeface="Helvetica Neue"/>
                <a:cs typeface="Helvetica Neue"/>
                <a:hlinkClick r:id="rId4"/>
              </a:rPr>
              <a:t>/</a:t>
            </a:r>
            <a:r>
              <a:rPr lang="en-US" sz="1200" dirty="0" smtClean="0">
                <a:solidFill>
                  <a:srgbClr val="96526B"/>
                </a:solidFill>
                <a:latin typeface="Helvetica Neue"/>
                <a:cs typeface="Helvetica Neue"/>
              </a:rPr>
              <a:t>, Used with permission</a:t>
            </a:r>
            <a:endParaRPr lang="en-US" sz="1200" dirty="0">
              <a:solidFill>
                <a:srgbClr val="96526B"/>
              </a:solidFill>
              <a:latin typeface="Helvetica Neue"/>
              <a:cs typeface="Helvetica Neue"/>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2"/>
          <p:cNvSpPr>
            <a:spLocks/>
          </p:cNvSpPr>
          <p:nvPr/>
        </p:nvSpPr>
        <p:spPr bwMode="auto">
          <a:xfrm>
            <a:off x="0" y="4724400"/>
            <a:ext cx="9144000" cy="2133600"/>
          </a:xfrm>
          <a:prstGeom prst="rect">
            <a:avLst/>
          </a:prstGeom>
          <a:solidFill>
            <a:srgbClr val="E3DDB4"/>
          </a:solidFill>
          <a:ln>
            <a:noFill/>
          </a:ln>
          <a:extLst/>
        </p:spPr>
        <p:txBody>
          <a:bodyPr wrap="none" anchor="ctr"/>
          <a:lstStyle/>
          <a:p>
            <a:endParaRPr lang="en-US" baseline="0"/>
          </a:p>
        </p:txBody>
      </p:sp>
      <p:sp>
        <p:nvSpPr>
          <p:cNvPr id="47106" name="Rectangle 1"/>
          <p:cNvSpPr>
            <a:spLocks noGrp="1" noChangeArrowheads="1"/>
          </p:cNvSpPr>
          <p:nvPr>
            <p:ph type="title"/>
          </p:nvPr>
        </p:nvSpPr>
        <p:spPr>
          <a:xfrm>
            <a:off x="2971800" y="90488"/>
            <a:ext cx="6019800" cy="366712"/>
          </a:xfrm>
        </p:spPr>
        <p:txBody>
          <a:bodyPr rIns="132080"/>
          <a:lstStyle/>
          <a:p>
            <a:pPr indent="0" eaLnBrk="1" hangingPunct="1"/>
            <a:r>
              <a:rPr lang="en-US">
                <a:ea typeface="华文细黑" charset="0"/>
                <a:cs typeface="华文细黑" charset="0"/>
              </a:rPr>
              <a:t>Our Earth: A Closed Thermodynamic System</a:t>
            </a:r>
          </a:p>
        </p:txBody>
      </p:sp>
      <p:sp>
        <p:nvSpPr>
          <p:cNvPr id="47107" name="Rectangle 2"/>
          <p:cNvSpPr>
            <a:spLocks/>
          </p:cNvSpPr>
          <p:nvPr/>
        </p:nvSpPr>
        <p:spPr bwMode="auto">
          <a:xfrm>
            <a:off x="533400" y="5105400"/>
            <a:ext cx="8458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a:r>
              <a:rPr lang="en-US" sz="2000" b="1" baseline="0" dirty="0">
                <a:solidFill>
                  <a:schemeClr val="tx1"/>
                </a:solidFill>
                <a:latin typeface="Helvetica Neue" charset="0"/>
                <a:cs typeface="Arial" charset="0"/>
              </a:rPr>
              <a:t>Activity </a:t>
            </a:r>
            <a:r>
              <a:rPr lang="en-US" sz="1600" baseline="0" dirty="0">
                <a:solidFill>
                  <a:schemeClr val="tx1"/>
                </a:solidFill>
                <a:latin typeface="Helvetica Neue" charset="0"/>
                <a:cs typeface="Arial" charset="0"/>
              </a:rPr>
              <a:t>(2 minutes)</a:t>
            </a:r>
          </a:p>
          <a:p>
            <a:pPr marL="39688"/>
            <a:endParaRPr lang="en-US" baseline="0" dirty="0">
              <a:solidFill>
                <a:schemeClr val="tx1"/>
              </a:solidFill>
              <a:latin typeface="Helvetica Neue" charset="0"/>
              <a:cs typeface="Arial" charset="0"/>
            </a:endParaRPr>
          </a:p>
          <a:p>
            <a:pPr marL="39688"/>
            <a:r>
              <a:rPr lang="en-US" baseline="0" dirty="0">
                <a:solidFill>
                  <a:schemeClr val="tx1"/>
                </a:solidFill>
                <a:latin typeface="Helvetica Neue" charset="0"/>
                <a:cs typeface="Arial" charset="0"/>
              </a:rPr>
              <a:t>Identify the sources and sinks for materials used in our economy, which sits </a:t>
            </a:r>
            <a:r>
              <a:rPr lang="en-US" baseline="0" dirty="0" smtClean="0">
                <a:solidFill>
                  <a:schemeClr val="tx1"/>
                </a:solidFill>
                <a:latin typeface="Helvetica Neue" charset="0"/>
                <a:cs typeface="Arial" charset="0"/>
              </a:rPr>
              <a:t>wholly</a:t>
            </a:r>
            <a:r>
              <a:rPr lang="en-US" dirty="0" smtClean="0">
                <a:solidFill>
                  <a:schemeClr val="tx1"/>
                </a:solidFill>
                <a:latin typeface="Helvetica Neue" charset="0"/>
                <a:cs typeface="Arial" charset="0"/>
              </a:rPr>
              <a:t> </a:t>
            </a:r>
            <a:r>
              <a:rPr lang="en-US" baseline="0" dirty="0" smtClean="0">
                <a:solidFill>
                  <a:schemeClr val="tx1"/>
                </a:solidFill>
                <a:latin typeface="Helvetica Neue" charset="0"/>
                <a:cs typeface="Arial" charset="0"/>
              </a:rPr>
              <a:t>within </a:t>
            </a:r>
            <a:r>
              <a:rPr lang="en-US" baseline="0" dirty="0">
                <a:solidFill>
                  <a:schemeClr val="tx1"/>
                </a:solidFill>
                <a:latin typeface="Helvetica Neue" charset="0"/>
                <a:cs typeface="Arial" charset="0"/>
              </a:rPr>
              <a:t>a closed, thermodynamic system?  Do the same for energy.</a:t>
            </a:r>
          </a:p>
        </p:txBody>
      </p:sp>
      <p:pic>
        <p:nvPicPr>
          <p:cNvPr id="47108" name="Picture 8" descr="concentric_model-final.jpg                                     005E2AA4Macintosh HD                   C1E68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268" y="1219200"/>
            <a:ext cx="8946332" cy="269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Slide Number Placeholder 3"/>
          <p:cNvSpPr txBox="1">
            <a:spLocks noGrp="1"/>
          </p:cNvSpPr>
          <p:nvPr/>
        </p:nvSpPr>
        <p:spPr bwMode="auto">
          <a:xfrm>
            <a:off x="8761413" y="6565900"/>
            <a:ext cx="306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400" baseline="-25000">
                <a:solidFill>
                  <a:srgbClr val="000000"/>
                </a:solidFill>
                <a:latin typeface="Arial" charset="0"/>
                <a:ea typeface="华文细黑" charset="0"/>
                <a:cs typeface="华文细黑" charset="0"/>
                <a:sym typeface="Arial" charset="0"/>
              </a:defRPr>
            </a:lvl1pPr>
            <a:lvl2pPr marL="742950" indent="-285750" eaLnBrk="0" hangingPunct="0">
              <a:defRPr sz="2400" baseline="-25000">
                <a:solidFill>
                  <a:srgbClr val="000000"/>
                </a:solidFill>
                <a:latin typeface="Arial" charset="0"/>
                <a:ea typeface="华文细黑" charset="0"/>
                <a:cs typeface="华文细黑" charset="0"/>
                <a:sym typeface="Arial" charset="0"/>
              </a:defRPr>
            </a:lvl2pPr>
            <a:lvl3pPr marL="1143000" indent="-228600" eaLnBrk="0" hangingPunct="0">
              <a:defRPr sz="2400" baseline="-25000">
                <a:solidFill>
                  <a:srgbClr val="000000"/>
                </a:solidFill>
                <a:latin typeface="Arial" charset="0"/>
                <a:ea typeface="华文细黑" charset="0"/>
                <a:cs typeface="华文细黑" charset="0"/>
                <a:sym typeface="Arial" charset="0"/>
              </a:defRPr>
            </a:lvl3pPr>
            <a:lvl4pPr marL="1600200" indent="-228600" eaLnBrk="0" hangingPunct="0">
              <a:defRPr sz="2400" baseline="-25000">
                <a:solidFill>
                  <a:srgbClr val="000000"/>
                </a:solidFill>
                <a:latin typeface="Arial" charset="0"/>
                <a:ea typeface="华文细黑" charset="0"/>
                <a:cs typeface="华文细黑" charset="0"/>
                <a:sym typeface="Arial" charset="0"/>
              </a:defRPr>
            </a:lvl4pPr>
            <a:lvl5pPr marL="2057400" indent="-228600" eaLnBrk="0" hangingPunct="0">
              <a:defRPr sz="2400" baseline="-25000">
                <a:solidFill>
                  <a:srgbClr val="000000"/>
                </a:solidFill>
                <a:latin typeface="Arial" charset="0"/>
                <a:ea typeface="华文细黑" charset="0"/>
                <a:cs typeface="华文细黑" charset="0"/>
                <a:sym typeface="Arial" charset="0"/>
              </a:defRPr>
            </a:lvl5pPr>
            <a:lvl6pPr marL="25146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6pPr>
            <a:lvl7pPr marL="29718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7pPr>
            <a:lvl8pPr marL="34290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8pPr>
            <a:lvl9pPr marL="3886200" indent="-228600" eaLnBrk="0" fontAlgn="base" hangingPunct="0">
              <a:spcBef>
                <a:spcPct val="0"/>
              </a:spcBef>
              <a:spcAft>
                <a:spcPct val="0"/>
              </a:spcAft>
              <a:defRPr sz="2400" baseline="-25000">
                <a:solidFill>
                  <a:srgbClr val="000000"/>
                </a:solidFill>
                <a:latin typeface="Arial" charset="0"/>
                <a:ea typeface="华文细黑" charset="0"/>
                <a:cs typeface="华文细黑" charset="0"/>
                <a:sym typeface="Arial" charset="0"/>
              </a:defRPr>
            </a:lvl9pPr>
          </a:lstStyle>
          <a:p>
            <a:pPr algn="ctr" eaLnBrk="1" hangingPunct="1"/>
            <a:fld id="{812956EF-49F8-9E4A-9866-D2EAA00C80DE}" type="slidenum">
              <a:rPr lang="en-US" sz="1000" baseline="0">
                <a:solidFill>
                  <a:srgbClr val="898989"/>
                </a:solidFill>
                <a:latin typeface="Helvetica Neue" charset="0"/>
                <a:cs typeface="Lucida Grande" charset="0"/>
                <a:sym typeface="Lucida Grande" charset="0"/>
              </a:rPr>
              <a:pPr algn="ctr" eaLnBrk="1" hangingPunct="1"/>
              <a:t>4</a:t>
            </a:fld>
            <a:endParaRPr lang="en-US" sz="1200" baseline="0">
              <a:solidFill>
                <a:srgbClr val="898989"/>
              </a:solidFill>
              <a:latin typeface="Lucida Grande" charset="0"/>
              <a:cs typeface="Lucida Grande" charset="0"/>
              <a:sym typeface="Lucida Grande" charset="0"/>
            </a:endParaRPr>
          </a:p>
        </p:txBody>
      </p:sp>
    </p:spTree>
    <p:extLst>
      <p:ext uri="{BB962C8B-B14F-4D97-AF65-F5344CB8AC3E}">
        <p14:creationId xmlns:p14="http://schemas.microsoft.com/office/powerpoint/2010/main" val="2026601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Reliance on non-renewables</a:t>
            </a:r>
            <a:endParaRPr lang="en-US" dirty="0"/>
          </a:p>
        </p:txBody>
      </p:sp>
      <p:pic>
        <p:nvPicPr>
          <p:cNvPr id="4" name="Picture 3" descr="materials-history.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762000"/>
            <a:ext cx="8305800" cy="4191000"/>
          </a:xfrm>
          <a:prstGeom prst="rect">
            <a:avLst/>
          </a:prstGeom>
        </p:spPr>
      </p:pic>
      <p:sp>
        <p:nvSpPr>
          <p:cNvPr id="6" name="Rectangle 33"/>
          <p:cNvSpPr>
            <a:spLocks noChangeArrowheads="1"/>
          </p:cNvSpPr>
          <p:nvPr/>
        </p:nvSpPr>
        <p:spPr bwMode="auto">
          <a:xfrm>
            <a:off x="0" y="5486400"/>
            <a:ext cx="9144000" cy="1371600"/>
          </a:xfrm>
          <a:prstGeom prst="rect">
            <a:avLst/>
          </a:prstGeom>
          <a:solidFill>
            <a:srgbClr val="E1D9B8"/>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7" name="Text Box 34"/>
          <p:cNvSpPr txBox="1">
            <a:spLocks noChangeArrowheads="1"/>
          </p:cNvSpPr>
          <p:nvPr/>
        </p:nvSpPr>
        <p:spPr bwMode="auto">
          <a:xfrm>
            <a:off x="457200" y="5612993"/>
            <a:ext cx="83820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solidFill>
                  <a:srgbClr val="4C4C4C"/>
                </a:solidFill>
                <a:latin typeface="Helvetica Neue" charset="0"/>
              </a:rPr>
              <a:t>Classroom Activity </a:t>
            </a:r>
            <a:r>
              <a:rPr lang="en-US" sz="1800" baseline="0" dirty="0" smtClean="0">
                <a:solidFill>
                  <a:srgbClr val="4C4C4C"/>
                </a:solidFill>
                <a:latin typeface="Helvetica Neue" charset="0"/>
              </a:rPr>
              <a:t>(5 </a:t>
            </a:r>
            <a:r>
              <a:rPr lang="en-US" sz="1800" baseline="0" dirty="0">
                <a:solidFill>
                  <a:srgbClr val="4C4C4C"/>
                </a:solidFill>
                <a:latin typeface="Helvetica Neue" charset="0"/>
              </a:rPr>
              <a:t>minutes)</a:t>
            </a:r>
          </a:p>
          <a:p>
            <a:pPr algn="l" eaLnBrk="1" hangingPunct="1">
              <a:spcBef>
                <a:spcPct val="50000"/>
              </a:spcBef>
            </a:pPr>
            <a:r>
              <a:rPr lang="en-US" sz="1800" baseline="0" dirty="0" smtClean="0">
                <a:solidFill>
                  <a:srgbClr val="4C4C4C"/>
                </a:solidFill>
                <a:latin typeface="Helvetica Neue" charset="0"/>
              </a:rPr>
              <a:t>Is it a problem to be dependent upon non-renewable materials?  Why or why not?</a:t>
            </a:r>
            <a:endParaRPr lang="en-US" sz="1800" baseline="0" dirty="0">
              <a:solidFill>
                <a:srgbClr val="4C4C4C"/>
              </a:solidFill>
              <a:latin typeface="Helvetica Neue" charset="0"/>
            </a:endParaRPr>
          </a:p>
        </p:txBody>
      </p:sp>
      <p:sp>
        <p:nvSpPr>
          <p:cNvPr id="9" name="Rectangle 8"/>
          <p:cNvSpPr/>
          <p:nvPr/>
        </p:nvSpPr>
        <p:spPr>
          <a:xfrm>
            <a:off x="381000" y="4953000"/>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34840914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4C4C4C"/>
                </a:solidFill>
              </a:rPr>
              <a:t>Materials life cycle : The industrial Era</a:t>
            </a:r>
            <a:endParaRPr lang="en-US" dirty="0">
              <a:solidFill>
                <a:srgbClr val="4C4C4C"/>
              </a:solidFill>
            </a:endParaRPr>
          </a:p>
        </p:txBody>
      </p:sp>
      <p:pic>
        <p:nvPicPr>
          <p:cNvPr id="5" name="Picture 4" descr="life-cycl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1219200"/>
            <a:ext cx="5638800" cy="4639518"/>
          </a:xfrm>
          <a:prstGeom prst="rect">
            <a:avLst/>
          </a:prstGeom>
        </p:spPr>
      </p:pic>
      <p:sp>
        <p:nvSpPr>
          <p:cNvPr id="7" name="TextBox 6"/>
          <p:cNvSpPr txBox="1"/>
          <p:nvPr/>
        </p:nvSpPr>
        <p:spPr>
          <a:xfrm>
            <a:off x="228600" y="990600"/>
            <a:ext cx="3733800" cy="830997"/>
          </a:xfrm>
          <a:prstGeom prst="rect">
            <a:avLst/>
          </a:prstGeom>
          <a:noFill/>
        </p:spPr>
        <p:txBody>
          <a:bodyPr wrap="square" rtlCol="0">
            <a:spAutoFit/>
          </a:bodyPr>
          <a:lstStyle/>
          <a:p>
            <a:r>
              <a:rPr lang="en-US" sz="2400" b="1" dirty="0" smtClean="0">
                <a:solidFill>
                  <a:srgbClr val="B66A5E"/>
                </a:solidFill>
                <a:latin typeface="Helvetica Neue"/>
                <a:cs typeface="Helvetica Neue"/>
              </a:rPr>
              <a:t>Inputs: </a:t>
            </a:r>
            <a:r>
              <a:rPr lang="en-US" sz="2400" dirty="0" err="1" smtClean="0">
                <a:solidFill>
                  <a:srgbClr val="B66A5E"/>
                </a:solidFill>
                <a:latin typeface="Helvetica Neue"/>
                <a:cs typeface="Helvetica Neue"/>
              </a:rPr>
              <a:t>feedstocks</a:t>
            </a:r>
            <a:r>
              <a:rPr lang="en-US" sz="2400" dirty="0" smtClean="0">
                <a:solidFill>
                  <a:srgbClr val="B66A5E"/>
                </a:solidFill>
                <a:latin typeface="Helvetica Neue"/>
                <a:cs typeface="Helvetica Neue"/>
              </a:rPr>
              <a:t>, energy and water</a:t>
            </a:r>
            <a:endParaRPr lang="en-US" sz="2400" dirty="0">
              <a:solidFill>
                <a:srgbClr val="B66A5E"/>
              </a:solidFill>
              <a:latin typeface="Helvetica Neue"/>
              <a:cs typeface="Helvetica Neue"/>
            </a:endParaRPr>
          </a:p>
        </p:txBody>
      </p:sp>
      <p:sp>
        <p:nvSpPr>
          <p:cNvPr id="8" name="TextBox 7"/>
          <p:cNvSpPr txBox="1"/>
          <p:nvPr/>
        </p:nvSpPr>
        <p:spPr>
          <a:xfrm>
            <a:off x="228600" y="5105401"/>
            <a:ext cx="3200400" cy="830997"/>
          </a:xfrm>
          <a:prstGeom prst="rect">
            <a:avLst/>
          </a:prstGeom>
          <a:noFill/>
        </p:spPr>
        <p:txBody>
          <a:bodyPr wrap="square" rtlCol="0">
            <a:spAutoFit/>
          </a:bodyPr>
          <a:lstStyle/>
          <a:p>
            <a:r>
              <a:rPr lang="en-US" sz="2400" b="1" dirty="0" smtClean="0">
                <a:solidFill>
                  <a:srgbClr val="B66A5E"/>
                </a:solidFill>
                <a:latin typeface="Helvetica Neue"/>
                <a:cs typeface="Helvetica Neue"/>
              </a:rPr>
              <a:t>Outputs: </a:t>
            </a:r>
            <a:r>
              <a:rPr lang="en-US" sz="2400" dirty="0" smtClean="0">
                <a:solidFill>
                  <a:srgbClr val="B66A5E"/>
                </a:solidFill>
                <a:latin typeface="Helvetica Neue"/>
                <a:cs typeface="Helvetica Neue"/>
              </a:rPr>
              <a:t>waste, heat, toxins</a:t>
            </a:r>
            <a:endParaRPr lang="en-US" sz="2400" dirty="0">
              <a:solidFill>
                <a:srgbClr val="B66A5E"/>
              </a:solidFill>
              <a:latin typeface="Helvetica Neue"/>
              <a:cs typeface="Helvetica Neue"/>
            </a:endParaRPr>
          </a:p>
        </p:txBody>
      </p:sp>
      <p:sp>
        <p:nvSpPr>
          <p:cNvPr id="9" name="Rectangle 8"/>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3179819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3581400" y="2667000"/>
            <a:ext cx="1981200" cy="0"/>
          </a:xfrm>
          <a:prstGeom prst="straightConnector1">
            <a:avLst/>
          </a:prstGeom>
          <a:ln>
            <a:solidFill>
              <a:srgbClr val="C56257"/>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8" name="Right Triangle 47"/>
          <p:cNvSpPr/>
          <p:nvPr/>
        </p:nvSpPr>
        <p:spPr>
          <a:xfrm flipV="1">
            <a:off x="4724400" y="2526268"/>
            <a:ext cx="1371600" cy="914400"/>
          </a:xfrm>
          <a:prstGeom prst="rtTriangle">
            <a:avLst/>
          </a:prstGeom>
          <a:solidFill>
            <a:srgbClr val="E1D9B8">
              <a:alpha val="59000"/>
            </a:srgbClr>
          </a:solidFill>
          <a:ln>
            <a:noFill/>
          </a:ln>
          <a:effectLst>
            <a:outerShdw blurRad="76200" dir="18900000" sy="23000" kx="-1200000" algn="bl" rotWithShape="0">
              <a:prstClr val="black">
                <a:alpha val="2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outerShdw blurRad="60007" dir="2000400" sy="-30000" kx="-800400" algn="bl" rotWithShape="0">
                  <a:prstClr val="black">
                    <a:alpha val="20000"/>
                  </a:prstClr>
                </a:outerShdw>
              </a:effectLst>
            </a:endParaRPr>
          </a:p>
        </p:txBody>
      </p:sp>
      <p:sp>
        <p:nvSpPr>
          <p:cNvPr id="2" name="Title 1"/>
          <p:cNvSpPr>
            <a:spLocks noGrp="1"/>
          </p:cNvSpPr>
          <p:nvPr>
            <p:ph type="title"/>
          </p:nvPr>
        </p:nvSpPr>
        <p:spPr/>
        <p:txBody>
          <a:bodyPr/>
          <a:lstStyle/>
          <a:p>
            <a:r>
              <a:rPr lang="en-US" dirty="0" smtClean="0"/>
              <a:t>Materials engineering</a:t>
            </a:r>
            <a:endParaRPr lang="en-US" dirty="0"/>
          </a:p>
        </p:txBody>
      </p:sp>
      <p:sp>
        <p:nvSpPr>
          <p:cNvPr id="3" name="TextBox 2"/>
          <p:cNvSpPr txBox="1"/>
          <p:nvPr/>
        </p:nvSpPr>
        <p:spPr>
          <a:xfrm>
            <a:off x="3048000" y="545068"/>
            <a:ext cx="3733800" cy="830997"/>
          </a:xfrm>
          <a:prstGeom prst="rect">
            <a:avLst/>
          </a:prstGeom>
          <a:noFill/>
        </p:spPr>
        <p:txBody>
          <a:bodyPr wrap="square" rtlCol="0">
            <a:spAutoFit/>
          </a:bodyPr>
          <a:lstStyle/>
          <a:p>
            <a:r>
              <a:rPr lang="en-US" sz="2400" dirty="0" smtClean="0">
                <a:solidFill>
                  <a:srgbClr val="B66A5E"/>
                </a:solidFill>
                <a:latin typeface="Helvetica Neue"/>
                <a:cs typeface="Helvetica Neue"/>
              </a:rPr>
              <a:t>Materials performance </a:t>
            </a:r>
          </a:p>
          <a:p>
            <a:r>
              <a:rPr lang="en-US" sz="2400" dirty="0" smtClean="0">
                <a:solidFill>
                  <a:srgbClr val="B66A5E"/>
                </a:solidFill>
                <a:latin typeface="Helvetica Neue"/>
                <a:cs typeface="Helvetica Neue"/>
              </a:rPr>
              <a:t>for sustainability</a:t>
            </a:r>
            <a:endParaRPr lang="en-US" sz="2400" dirty="0">
              <a:solidFill>
                <a:srgbClr val="B66A5E"/>
              </a:solidFill>
              <a:latin typeface="Helvetica Neue"/>
              <a:cs typeface="Helvetica Neue"/>
            </a:endParaRPr>
          </a:p>
        </p:txBody>
      </p:sp>
      <p:sp>
        <p:nvSpPr>
          <p:cNvPr id="4" name="TextBox 3"/>
          <p:cNvSpPr txBox="1"/>
          <p:nvPr/>
        </p:nvSpPr>
        <p:spPr>
          <a:xfrm>
            <a:off x="304800" y="2678668"/>
            <a:ext cx="3733800" cy="461665"/>
          </a:xfrm>
          <a:prstGeom prst="rect">
            <a:avLst/>
          </a:prstGeom>
          <a:noFill/>
        </p:spPr>
        <p:txBody>
          <a:bodyPr wrap="square" rtlCol="0">
            <a:spAutoFit/>
          </a:bodyPr>
          <a:lstStyle/>
          <a:p>
            <a:r>
              <a:rPr lang="en-US" sz="2400" dirty="0" smtClean="0">
                <a:solidFill>
                  <a:srgbClr val="B66A5E"/>
                </a:solidFill>
                <a:latin typeface="Helvetica Neue"/>
                <a:cs typeface="Helvetica Neue"/>
              </a:rPr>
              <a:t>Structure/composition</a:t>
            </a:r>
            <a:endParaRPr lang="en-US" sz="2400" dirty="0">
              <a:solidFill>
                <a:srgbClr val="B66A5E"/>
              </a:solidFill>
              <a:latin typeface="Helvetica Neue"/>
              <a:cs typeface="Helvetica Neue"/>
            </a:endParaRPr>
          </a:p>
        </p:txBody>
      </p:sp>
      <p:sp>
        <p:nvSpPr>
          <p:cNvPr id="5" name="TextBox 4"/>
          <p:cNvSpPr txBox="1"/>
          <p:nvPr/>
        </p:nvSpPr>
        <p:spPr>
          <a:xfrm>
            <a:off x="3886200" y="3669268"/>
            <a:ext cx="3733800" cy="461665"/>
          </a:xfrm>
          <a:prstGeom prst="rect">
            <a:avLst/>
          </a:prstGeom>
          <a:noFill/>
        </p:spPr>
        <p:txBody>
          <a:bodyPr wrap="square" rtlCol="0">
            <a:spAutoFit/>
          </a:bodyPr>
          <a:lstStyle/>
          <a:p>
            <a:r>
              <a:rPr lang="en-US" sz="2400" dirty="0" smtClean="0">
                <a:solidFill>
                  <a:srgbClr val="B66A5E"/>
                </a:solidFill>
                <a:latin typeface="Helvetica Neue"/>
                <a:cs typeface="Helvetica Neue"/>
              </a:rPr>
              <a:t>Properties</a:t>
            </a:r>
            <a:endParaRPr lang="en-US" sz="2400" dirty="0">
              <a:solidFill>
                <a:srgbClr val="B66A5E"/>
              </a:solidFill>
              <a:latin typeface="Helvetica Neue"/>
              <a:cs typeface="Helvetica Neue"/>
            </a:endParaRPr>
          </a:p>
        </p:txBody>
      </p:sp>
      <p:sp>
        <p:nvSpPr>
          <p:cNvPr id="6" name="TextBox 5"/>
          <p:cNvSpPr txBox="1"/>
          <p:nvPr/>
        </p:nvSpPr>
        <p:spPr>
          <a:xfrm>
            <a:off x="6400800" y="2743200"/>
            <a:ext cx="1828800" cy="457200"/>
          </a:xfrm>
          <a:prstGeom prst="rect">
            <a:avLst/>
          </a:prstGeom>
          <a:noFill/>
        </p:spPr>
        <p:txBody>
          <a:bodyPr wrap="square" rtlCol="0">
            <a:spAutoFit/>
          </a:bodyPr>
          <a:lstStyle/>
          <a:p>
            <a:r>
              <a:rPr lang="en-US" sz="2400" dirty="0" smtClean="0">
                <a:solidFill>
                  <a:srgbClr val="B66A5E"/>
                </a:solidFill>
                <a:latin typeface="Helvetica Neue"/>
                <a:cs typeface="Helvetica Neue"/>
              </a:rPr>
              <a:t>Processing</a:t>
            </a:r>
            <a:endParaRPr lang="en-US" sz="2400" dirty="0">
              <a:solidFill>
                <a:srgbClr val="B66A5E"/>
              </a:solidFill>
              <a:latin typeface="Helvetica Neue"/>
              <a:cs typeface="Helvetica Neue"/>
            </a:endParaRPr>
          </a:p>
        </p:txBody>
      </p:sp>
      <p:cxnSp>
        <p:nvCxnSpPr>
          <p:cNvPr id="10" name="Straight Connector 9"/>
          <p:cNvCxnSpPr>
            <a:stCxn id="27" idx="0"/>
          </p:cNvCxnSpPr>
          <p:nvPr/>
        </p:nvCxnSpPr>
        <p:spPr>
          <a:xfrm>
            <a:off x="4708237" y="1459162"/>
            <a:ext cx="16163" cy="1951144"/>
          </a:xfrm>
          <a:prstGeom prst="line">
            <a:avLst/>
          </a:prstGeom>
          <a:ln>
            <a:solidFill>
              <a:srgbClr val="EBC262"/>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a:stCxn id="27" idx="0"/>
            <a:endCxn id="27" idx="2"/>
          </p:cNvCxnSpPr>
          <p:nvPr/>
        </p:nvCxnSpPr>
        <p:spPr>
          <a:xfrm flipH="1">
            <a:off x="3048000" y="1459162"/>
            <a:ext cx="1660237" cy="1051009"/>
          </a:xfrm>
          <a:prstGeom prst="line">
            <a:avLst/>
          </a:prstGeom>
          <a:ln>
            <a:solidFill>
              <a:srgbClr val="EBC262"/>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27" idx="4"/>
          </p:cNvCxnSpPr>
          <p:nvPr/>
        </p:nvCxnSpPr>
        <p:spPr>
          <a:xfrm flipH="1" flipV="1">
            <a:off x="3048000" y="2526268"/>
            <a:ext cx="1684237" cy="897692"/>
          </a:xfrm>
          <a:prstGeom prst="line">
            <a:avLst/>
          </a:prstGeom>
          <a:ln>
            <a:solidFill>
              <a:srgbClr val="EBC262"/>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48" idx="4"/>
          </p:cNvCxnSpPr>
          <p:nvPr/>
        </p:nvCxnSpPr>
        <p:spPr>
          <a:xfrm flipH="1" flipV="1">
            <a:off x="4724400" y="1459468"/>
            <a:ext cx="1371600" cy="1066800"/>
          </a:xfrm>
          <a:prstGeom prst="line">
            <a:avLst/>
          </a:prstGeom>
          <a:ln>
            <a:solidFill>
              <a:srgbClr val="EBC262"/>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a:stCxn id="48" idx="4"/>
            <a:endCxn id="27" idx="4"/>
          </p:cNvCxnSpPr>
          <p:nvPr/>
        </p:nvCxnSpPr>
        <p:spPr>
          <a:xfrm flipH="1">
            <a:off x="4732237" y="2526268"/>
            <a:ext cx="1363763" cy="897692"/>
          </a:xfrm>
          <a:prstGeom prst="line">
            <a:avLst/>
          </a:prstGeom>
          <a:ln>
            <a:solidFill>
              <a:srgbClr val="EBC262"/>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48" idx="4"/>
          </p:cNvCxnSpPr>
          <p:nvPr/>
        </p:nvCxnSpPr>
        <p:spPr>
          <a:xfrm flipH="1">
            <a:off x="3048000" y="2526268"/>
            <a:ext cx="3048000" cy="0"/>
          </a:xfrm>
          <a:prstGeom prst="line">
            <a:avLst/>
          </a:prstGeom>
          <a:ln>
            <a:solidFill>
              <a:srgbClr val="EBC262"/>
            </a:solidFill>
            <a:prstDash val="dash"/>
          </a:ln>
        </p:spPr>
        <p:style>
          <a:lnRef idx="2">
            <a:schemeClr val="accent1"/>
          </a:lnRef>
          <a:fillRef idx="0">
            <a:schemeClr val="accent1"/>
          </a:fillRef>
          <a:effectRef idx="1">
            <a:schemeClr val="accent1"/>
          </a:effectRef>
          <a:fontRef idx="minor">
            <a:schemeClr val="tx1"/>
          </a:fontRef>
        </p:style>
      </p:cxnSp>
      <p:sp>
        <p:nvSpPr>
          <p:cNvPr id="27" name="Isosceles Triangle 26"/>
          <p:cNvSpPr/>
          <p:nvPr/>
        </p:nvSpPr>
        <p:spPr>
          <a:xfrm rot="1708932">
            <a:off x="3341098" y="1355342"/>
            <a:ext cx="1916159" cy="1715544"/>
          </a:xfrm>
          <a:prstGeom prst="triangle">
            <a:avLst/>
          </a:prstGeom>
          <a:solidFill>
            <a:srgbClr val="81987A">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6477000" y="3212069"/>
            <a:ext cx="2514600" cy="1200329"/>
          </a:xfrm>
          <a:prstGeom prst="rect">
            <a:avLst/>
          </a:prstGeom>
          <a:noFill/>
        </p:spPr>
        <p:txBody>
          <a:bodyPr wrap="square" rtlCol="0">
            <a:spAutoFit/>
          </a:bodyPr>
          <a:lstStyle/>
          <a:p>
            <a:pPr marL="285750" indent="-285750">
              <a:buFont typeface="Arial"/>
              <a:buChar char="•"/>
            </a:pPr>
            <a:r>
              <a:rPr lang="en-US" dirty="0" smtClean="0">
                <a:solidFill>
                  <a:srgbClr val="81987A"/>
                </a:solidFill>
                <a:latin typeface="Helvetica Neue"/>
                <a:cs typeface="Helvetica Neue"/>
              </a:rPr>
              <a:t>Embedded energy</a:t>
            </a:r>
          </a:p>
          <a:p>
            <a:pPr marL="285750" indent="-285750">
              <a:buFont typeface="Arial"/>
              <a:buChar char="•"/>
            </a:pPr>
            <a:r>
              <a:rPr lang="en-US" dirty="0" smtClean="0">
                <a:solidFill>
                  <a:srgbClr val="81987A"/>
                </a:solidFill>
                <a:latin typeface="Helvetica Neue"/>
                <a:cs typeface="Helvetica Neue"/>
              </a:rPr>
              <a:t>Embedded water?</a:t>
            </a:r>
          </a:p>
          <a:p>
            <a:pPr marL="285750" indent="-285750">
              <a:buFont typeface="Arial"/>
              <a:buChar char="•"/>
            </a:pPr>
            <a:r>
              <a:rPr lang="en-US" dirty="0" smtClean="0">
                <a:solidFill>
                  <a:srgbClr val="81987A"/>
                </a:solidFill>
                <a:latin typeface="Helvetica Neue"/>
                <a:cs typeface="Helvetica Neue"/>
              </a:rPr>
              <a:t>Environmentally just practices?</a:t>
            </a:r>
            <a:endParaRPr lang="en-US" dirty="0">
              <a:solidFill>
                <a:srgbClr val="81987A"/>
              </a:solidFill>
              <a:latin typeface="Helvetica Neue"/>
              <a:cs typeface="Helvetica Neue"/>
            </a:endParaRPr>
          </a:p>
        </p:txBody>
      </p:sp>
      <p:sp>
        <p:nvSpPr>
          <p:cNvPr id="16" name="TextBox 15"/>
          <p:cNvSpPr txBox="1"/>
          <p:nvPr/>
        </p:nvSpPr>
        <p:spPr>
          <a:xfrm>
            <a:off x="4038600" y="4126468"/>
            <a:ext cx="2514600" cy="369332"/>
          </a:xfrm>
          <a:prstGeom prst="rect">
            <a:avLst/>
          </a:prstGeom>
          <a:noFill/>
        </p:spPr>
        <p:txBody>
          <a:bodyPr wrap="square" rtlCol="0">
            <a:spAutoFit/>
          </a:bodyPr>
          <a:lstStyle/>
          <a:p>
            <a:pPr marL="285750" indent="-285750">
              <a:buFont typeface="Arial"/>
              <a:buChar char="•"/>
            </a:pPr>
            <a:r>
              <a:rPr lang="en-US" dirty="0" smtClean="0">
                <a:solidFill>
                  <a:srgbClr val="81987A"/>
                </a:solidFill>
                <a:latin typeface="Helvetica Neue"/>
                <a:cs typeface="Helvetica Neue"/>
              </a:rPr>
              <a:t>Life cycle toxicity?</a:t>
            </a:r>
            <a:endParaRPr lang="en-US" dirty="0">
              <a:solidFill>
                <a:srgbClr val="81987A"/>
              </a:solidFill>
              <a:latin typeface="Helvetica Neue"/>
              <a:cs typeface="Helvetica Neue"/>
            </a:endParaRPr>
          </a:p>
        </p:txBody>
      </p:sp>
      <p:sp>
        <p:nvSpPr>
          <p:cNvPr id="19" name="TextBox 18"/>
          <p:cNvSpPr txBox="1"/>
          <p:nvPr/>
        </p:nvSpPr>
        <p:spPr>
          <a:xfrm>
            <a:off x="609600" y="3135868"/>
            <a:ext cx="2667000" cy="1200329"/>
          </a:xfrm>
          <a:prstGeom prst="rect">
            <a:avLst/>
          </a:prstGeom>
          <a:noFill/>
        </p:spPr>
        <p:txBody>
          <a:bodyPr wrap="square" rtlCol="0">
            <a:spAutoFit/>
          </a:bodyPr>
          <a:lstStyle/>
          <a:p>
            <a:pPr marL="285750" indent="-285750">
              <a:buFont typeface="Arial"/>
              <a:buChar char="•"/>
            </a:pPr>
            <a:r>
              <a:rPr lang="en-US" dirty="0" smtClean="0">
                <a:solidFill>
                  <a:srgbClr val="81987A"/>
                </a:solidFill>
                <a:latin typeface="Helvetica Neue"/>
                <a:cs typeface="Helvetica Neue"/>
              </a:rPr>
              <a:t>Geopolitical nature of acquiring it?</a:t>
            </a:r>
          </a:p>
          <a:p>
            <a:pPr marL="285750" indent="-285750">
              <a:buFont typeface="Arial"/>
              <a:buChar char="•"/>
            </a:pPr>
            <a:r>
              <a:rPr lang="en-US" dirty="0" smtClean="0">
                <a:solidFill>
                  <a:srgbClr val="81987A"/>
                </a:solidFill>
                <a:latin typeface="Helvetica Neue"/>
                <a:cs typeface="Helvetica Neue"/>
              </a:rPr>
              <a:t>Human rights profile of materials?</a:t>
            </a:r>
            <a:endParaRPr lang="en-US" dirty="0">
              <a:solidFill>
                <a:srgbClr val="81987A"/>
              </a:solidFill>
              <a:latin typeface="Helvetica Neue"/>
              <a:cs typeface="Helvetica Neue"/>
            </a:endParaRPr>
          </a:p>
        </p:txBody>
      </p:sp>
      <p:sp>
        <p:nvSpPr>
          <p:cNvPr id="20" name="Rectangle 33"/>
          <p:cNvSpPr>
            <a:spLocks noChangeArrowheads="1"/>
          </p:cNvSpPr>
          <p:nvPr/>
        </p:nvSpPr>
        <p:spPr bwMode="auto">
          <a:xfrm>
            <a:off x="0" y="4572000"/>
            <a:ext cx="9144000" cy="2286000"/>
          </a:xfrm>
          <a:prstGeom prst="rect">
            <a:avLst/>
          </a:prstGeom>
          <a:solidFill>
            <a:srgbClr val="E1D9B8"/>
          </a:solidFill>
          <a:ln w="9525">
            <a:solidFill>
              <a:srgbClr val="F4F4F4"/>
            </a:solidFill>
            <a:miter lim="800000"/>
            <a:headEnd/>
            <a:tailEnd/>
          </a:ln>
        </p:spPr>
        <p:txBody>
          <a:bodyPr wrap="none" anchor="ctr"/>
          <a:lstStyle/>
          <a:p>
            <a:pPr algn="r"/>
            <a:endParaRPr lang="en-US" sz="1800" baseline="0">
              <a:solidFill>
                <a:srgbClr val="E9E8FF"/>
              </a:solidFill>
            </a:endParaRPr>
          </a:p>
        </p:txBody>
      </p:sp>
      <p:sp>
        <p:nvSpPr>
          <p:cNvPr id="21" name="Text Box 34"/>
          <p:cNvSpPr txBox="1">
            <a:spLocks noChangeArrowheads="1"/>
          </p:cNvSpPr>
          <p:nvPr/>
        </p:nvSpPr>
        <p:spPr bwMode="auto">
          <a:xfrm>
            <a:off x="457200" y="4781996"/>
            <a:ext cx="8382000" cy="192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2400" baseline="-25000">
                <a:solidFill>
                  <a:schemeClr val="tx1"/>
                </a:solidFill>
                <a:latin typeface="Arial" charset="0"/>
                <a:ea typeface="ＭＳ Ｐゴシック" charset="0"/>
                <a:cs typeface="ＭＳ Ｐゴシック" charset="0"/>
              </a:defRPr>
            </a:lvl1pPr>
            <a:lvl2pPr marL="742950" indent="-285750" algn="r" eaLnBrk="0" hangingPunct="0">
              <a:defRPr sz="2400" baseline="-25000">
                <a:solidFill>
                  <a:schemeClr val="tx1"/>
                </a:solidFill>
                <a:latin typeface="Arial" charset="0"/>
                <a:ea typeface="ＭＳ Ｐゴシック" charset="0"/>
              </a:defRPr>
            </a:lvl2pPr>
            <a:lvl3pPr marL="1143000" indent="-228600" algn="r" eaLnBrk="0" hangingPunct="0">
              <a:defRPr sz="2400" baseline="-25000">
                <a:solidFill>
                  <a:schemeClr val="tx1"/>
                </a:solidFill>
                <a:latin typeface="Arial" charset="0"/>
                <a:ea typeface="ＭＳ Ｐゴシック" charset="0"/>
              </a:defRPr>
            </a:lvl3pPr>
            <a:lvl4pPr marL="1600200" indent="-228600" algn="r" eaLnBrk="0" hangingPunct="0">
              <a:defRPr sz="2400" baseline="-25000">
                <a:solidFill>
                  <a:schemeClr val="tx1"/>
                </a:solidFill>
                <a:latin typeface="Arial" charset="0"/>
                <a:ea typeface="ＭＳ Ｐゴシック" charset="0"/>
              </a:defRPr>
            </a:lvl4pPr>
            <a:lvl5pPr marL="2057400" indent="-228600" algn="r" eaLnBrk="0" hangingPunct="0">
              <a:defRPr sz="2400" baseline="-25000">
                <a:solidFill>
                  <a:schemeClr val="tx1"/>
                </a:solidFill>
                <a:latin typeface="Arial" charset="0"/>
                <a:ea typeface="ＭＳ Ｐゴシック" charset="0"/>
              </a:defRPr>
            </a:lvl5pPr>
            <a:lvl6pPr marL="2514600" indent="-228600" algn="r" eaLnBrk="0" fontAlgn="base" hangingPunct="0">
              <a:spcBef>
                <a:spcPct val="0"/>
              </a:spcBef>
              <a:spcAft>
                <a:spcPct val="0"/>
              </a:spcAft>
              <a:defRPr sz="2400" baseline="-25000">
                <a:solidFill>
                  <a:schemeClr val="tx1"/>
                </a:solidFill>
                <a:latin typeface="Arial" charset="0"/>
                <a:ea typeface="ＭＳ Ｐゴシック" charset="0"/>
              </a:defRPr>
            </a:lvl6pPr>
            <a:lvl7pPr marL="2971800" indent="-228600" algn="r" eaLnBrk="0" fontAlgn="base" hangingPunct="0">
              <a:spcBef>
                <a:spcPct val="0"/>
              </a:spcBef>
              <a:spcAft>
                <a:spcPct val="0"/>
              </a:spcAft>
              <a:defRPr sz="2400" baseline="-25000">
                <a:solidFill>
                  <a:schemeClr val="tx1"/>
                </a:solidFill>
                <a:latin typeface="Arial" charset="0"/>
                <a:ea typeface="ＭＳ Ｐゴシック" charset="0"/>
              </a:defRPr>
            </a:lvl7pPr>
            <a:lvl8pPr marL="3429000" indent="-228600" algn="r" eaLnBrk="0" fontAlgn="base" hangingPunct="0">
              <a:spcBef>
                <a:spcPct val="0"/>
              </a:spcBef>
              <a:spcAft>
                <a:spcPct val="0"/>
              </a:spcAft>
              <a:defRPr sz="2400" baseline="-25000">
                <a:solidFill>
                  <a:schemeClr val="tx1"/>
                </a:solidFill>
                <a:latin typeface="Arial" charset="0"/>
                <a:ea typeface="ＭＳ Ｐゴシック" charset="0"/>
              </a:defRPr>
            </a:lvl8pPr>
            <a:lvl9pPr marL="3886200" indent="-228600" algn="r" eaLnBrk="0" fontAlgn="base" hangingPunct="0">
              <a:spcBef>
                <a:spcPct val="0"/>
              </a:spcBef>
              <a:spcAft>
                <a:spcPct val="0"/>
              </a:spcAft>
              <a:defRPr sz="2400" baseline="-25000">
                <a:solidFill>
                  <a:schemeClr val="tx1"/>
                </a:solidFill>
                <a:latin typeface="Arial" charset="0"/>
                <a:ea typeface="ＭＳ Ｐゴシック" charset="0"/>
              </a:defRPr>
            </a:lvl9pPr>
          </a:lstStyle>
          <a:p>
            <a:pPr algn="l" eaLnBrk="1" hangingPunct="1">
              <a:spcBef>
                <a:spcPct val="50000"/>
              </a:spcBef>
            </a:pPr>
            <a:r>
              <a:rPr lang="en-US" sz="2000" b="1" baseline="0" dirty="0">
                <a:solidFill>
                  <a:srgbClr val="4C4C4C"/>
                </a:solidFill>
                <a:latin typeface="Helvetica Neue" charset="0"/>
              </a:rPr>
              <a:t>Classroom Activity </a:t>
            </a:r>
            <a:r>
              <a:rPr lang="en-US" sz="1800" baseline="0" dirty="0" smtClean="0">
                <a:solidFill>
                  <a:srgbClr val="4C4C4C"/>
                </a:solidFill>
                <a:latin typeface="Helvetica Neue" charset="0"/>
              </a:rPr>
              <a:t>(5 </a:t>
            </a:r>
            <a:r>
              <a:rPr lang="en-US" sz="1800" baseline="0" dirty="0">
                <a:solidFill>
                  <a:srgbClr val="4C4C4C"/>
                </a:solidFill>
                <a:latin typeface="Helvetica Neue" charset="0"/>
              </a:rPr>
              <a:t>minutes)</a:t>
            </a:r>
          </a:p>
          <a:p>
            <a:pPr algn="l" eaLnBrk="1" hangingPunct="1">
              <a:spcBef>
                <a:spcPct val="50000"/>
              </a:spcBef>
            </a:pPr>
            <a:r>
              <a:rPr lang="en-US" sz="1800" baseline="0" dirty="0" smtClean="0">
                <a:solidFill>
                  <a:srgbClr val="4C4C4C"/>
                </a:solidFill>
                <a:latin typeface="Helvetica Neue" charset="0"/>
              </a:rPr>
              <a:t>In the 1500’s, sugar, a labor-intensive crop, was in such high demand as a global commodity that those wanting to profit began purchasing slaves. The slave market grew.  Were the product’s (sugar) consumers, supporting slavery? To what extent are engineer’s violating human rights if they design something that inherently requires human rights violations in its manufacture? </a:t>
            </a:r>
            <a:endParaRPr lang="en-US" sz="1800" baseline="0" dirty="0">
              <a:solidFill>
                <a:srgbClr val="4C4C4C"/>
              </a:solidFill>
              <a:latin typeface="Helvetica Neue" charset="0"/>
            </a:endParaRPr>
          </a:p>
        </p:txBody>
      </p:sp>
      <p:cxnSp>
        <p:nvCxnSpPr>
          <p:cNvPr id="9" name="Straight Arrow Connector 8"/>
          <p:cNvCxnSpPr/>
          <p:nvPr/>
        </p:nvCxnSpPr>
        <p:spPr>
          <a:xfrm>
            <a:off x="5181600" y="1524000"/>
            <a:ext cx="1143000" cy="838200"/>
          </a:xfrm>
          <a:prstGeom prst="straightConnector1">
            <a:avLst/>
          </a:prstGeom>
          <a:ln>
            <a:solidFill>
              <a:srgbClr val="C56257"/>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5029200" y="2895600"/>
            <a:ext cx="1066800" cy="685800"/>
          </a:xfrm>
          <a:prstGeom prst="straightConnector1">
            <a:avLst/>
          </a:prstGeom>
          <a:ln>
            <a:solidFill>
              <a:srgbClr val="C56257"/>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3581400" y="3200400"/>
            <a:ext cx="762000" cy="381000"/>
          </a:xfrm>
          <a:prstGeom prst="straightConnector1">
            <a:avLst/>
          </a:prstGeom>
          <a:ln>
            <a:solidFill>
              <a:srgbClr val="C56257"/>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a:off x="3048000" y="1524000"/>
            <a:ext cx="1143000" cy="685800"/>
          </a:xfrm>
          <a:prstGeom prst="straightConnector1">
            <a:avLst/>
          </a:prstGeom>
          <a:ln>
            <a:solidFill>
              <a:srgbClr val="C56257"/>
            </a:solidFill>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256569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Engineer’s Creed</a:t>
            </a:r>
            <a:endParaRPr lang="en-US" dirty="0"/>
          </a:p>
        </p:txBody>
      </p:sp>
      <p:sp>
        <p:nvSpPr>
          <p:cNvPr id="8" name="TextBox 7"/>
          <p:cNvSpPr txBox="1"/>
          <p:nvPr/>
        </p:nvSpPr>
        <p:spPr>
          <a:xfrm>
            <a:off x="533400" y="838200"/>
            <a:ext cx="8382000" cy="1200328"/>
          </a:xfrm>
          <a:prstGeom prst="rect">
            <a:avLst/>
          </a:prstGeom>
          <a:noFill/>
        </p:spPr>
        <p:txBody>
          <a:bodyPr wrap="square" rtlCol="0">
            <a:spAutoFit/>
          </a:bodyPr>
          <a:lstStyle/>
          <a:p>
            <a:r>
              <a:rPr lang="en-US" sz="2400" dirty="0" smtClean="0">
                <a:solidFill>
                  <a:srgbClr val="96526B"/>
                </a:solidFill>
                <a:latin typeface="Helvetica Neue"/>
                <a:cs typeface="Helvetica Neue"/>
              </a:rPr>
              <a:t>As a professional engineer, I dedicate my professional knowledge and skill to the advancement and betterment of human welfare. </a:t>
            </a:r>
            <a:endParaRPr lang="en-US" sz="2400" dirty="0">
              <a:solidFill>
                <a:srgbClr val="96526B"/>
              </a:solidFill>
              <a:latin typeface="Helvetica Neue"/>
              <a:cs typeface="Helvetica Neue"/>
            </a:endParaRPr>
          </a:p>
        </p:txBody>
      </p:sp>
      <p:sp>
        <p:nvSpPr>
          <p:cNvPr id="9" name="TextBox 8"/>
          <p:cNvSpPr txBox="1"/>
          <p:nvPr/>
        </p:nvSpPr>
        <p:spPr>
          <a:xfrm>
            <a:off x="609600" y="2057400"/>
            <a:ext cx="8382000" cy="4524315"/>
          </a:xfrm>
          <a:prstGeom prst="rect">
            <a:avLst/>
          </a:prstGeom>
          <a:noFill/>
        </p:spPr>
        <p:txBody>
          <a:bodyPr wrap="square" rtlCol="0">
            <a:spAutoFit/>
          </a:bodyPr>
          <a:lstStyle/>
          <a:p>
            <a:r>
              <a:rPr lang="en-US" sz="2400" dirty="0" smtClean="0">
                <a:solidFill>
                  <a:srgbClr val="96526B"/>
                </a:solidFill>
                <a:latin typeface="Helvetica Neue"/>
                <a:cs typeface="Helvetica Neue"/>
              </a:rPr>
              <a:t>I pledge:</a:t>
            </a:r>
          </a:p>
          <a:p>
            <a:pPr marL="342900" indent="-342900">
              <a:buFont typeface="Arial"/>
              <a:buChar char="•"/>
            </a:pPr>
            <a:r>
              <a:rPr lang="en-US" sz="2400" dirty="0" smtClean="0">
                <a:solidFill>
                  <a:srgbClr val="96526B"/>
                </a:solidFill>
                <a:latin typeface="Helvetica Neue"/>
                <a:cs typeface="Helvetica Neue"/>
              </a:rPr>
              <a:t>To give the utmost of performance;</a:t>
            </a:r>
          </a:p>
          <a:p>
            <a:pPr marL="342900" indent="-342900">
              <a:buFont typeface="Arial"/>
              <a:buChar char="•"/>
            </a:pPr>
            <a:r>
              <a:rPr lang="en-US" sz="2400" dirty="0" smtClean="0">
                <a:solidFill>
                  <a:srgbClr val="96526B"/>
                </a:solidFill>
                <a:latin typeface="Helvetica Neue"/>
                <a:cs typeface="Helvetica Neue"/>
              </a:rPr>
              <a:t>To participate in none but honest enterprise;</a:t>
            </a:r>
          </a:p>
          <a:p>
            <a:pPr marL="342900" indent="-342900">
              <a:buFont typeface="Arial"/>
              <a:buChar char="•"/>
            </a:pPr>
            <a:r>
              <a:rPr lang="en-US" sz="2400" dirty="0" smtClean="0">
                <a:solidFill>
                  <a:srgbClr val="96526B"/>
                </a:solidFill>
                <a:latin typeface="Helvetica Neue"/>
                <a:cs typeface="Helvetica Neue"/>
              </a:rPr>
              <a:t>To live and work according to the laws of man and the highest stands of professional conduct;</a:t>
            </a:r>
          </a:p>
          <a:p>
            <a:pPr marL="342900" indent="-342900">
              <a:buFont typeface="Arial"/>
              <a:buChar char="•"/>
            </a:pPr>
            <a:r>
              <a:rPr lang="en-US" sz="2400" dirty="0" smtClean="0">
                <a:solidFill>
                  <a:srgbClr val="96526B"/>
                </a:solidFill>
                <a:latin typeface="Helvetica Neue"/>
                <a:cs typeface="Helvetica Neue"/>
              </a:rPr>
              <a:t>To place service before profit, the honor and standing of the profession before personal advantage, and the public welfare above all other considerations. </a:t>
            </a:r>
          </a:p>
          <a:p>
            <a:pPr marL="342900" indent="-342900">
              <a:buFont typeface="Arial"/>
              <a:buChar char="•"/>
            </a:pPr>
            <a:endParaRPr lang="en-US" sz="2400" dirty="0">
              <a:solidFill>
                <a:srgbClr val="96526B"/>
              </a:solidFill>
              <a:latin typeface="Helvetica Neue"/>
              <a:cs typeface="Helvetica Neue"/>
            </a:endParaRPr>
          </a:p>
          <a:p>
            <a:r>
              <a:rPr lang="en-US" sz="2400" dirty="0" smtClean="0">
                <a:solidFill>
                  <a:srgbClr val="96526B"/>
                </a:solidFill>
                <a:latin typeface="Helvetica Neue"/>
                <a:cs typeface="Helvetica Neue"/>
              </a:rPr>
              <a:t>In humility and with need for Divine Guidance, I make this pledge. </a:t>
            </a:r>
          </a:p>
          <a:p>
            <a:pPr marL="342900" indent="-342900">
              <a:buFont typeface="Arial"/>
              <a:buChar char="•"/>
            </a:pPr>
            <a:endParaRPr lang="en-US" sz="2400" dirty="0">
              <a:solidFill>
                <a:srgbClr val="B66A5E"/>
              </a:solidFill>
              <a:latin typeface="Helvetica Neue"/>
              <a:cs typeface="Helvetica Neue"/>
            </a:endParaRPr>
          </a:p>
        </p:txBody>
      </p:sp>
      <p:sp>
        <p:nvSpPr>
          <p:cNvPr id="10" name="TextBox 9"/>
          <p:cNvSpPr txBox="1"/>
          <p:nvPr/>
        </p:nvSpPr>
        <p:spPr>
          <a:xfrm>
            <a:off x="2743200" y="6096000"/>
            <a:ext cx="5867400" cy="381000"/>
          </a:xfrm>
          <a:prstGeom prst="rect">
            <a:avLst/>
          </a:prstGeom>
          <a:noFill/>
        </p:spPr>
        <p:txBody>
          <a:bodyPr wrap="square" rtlCol="0">
            <a:spAutoFit/>
          </a:bodyPr>
          <a:lstStyle/>
          <a:p>
            <a:pPr algn="r"/>
            <a:r>
              <a:rPr lang="en-US" i="1" dirty="0" smtClean="0">
                <a:solidFill>
                  <a:srgbClr val="81987A"/>
                </a:solidFill>
                <a:latin typeface="Helvetica Neue"/>
                <a:cs typeface="Helvetica Neue"/>
              </a:rPr>
              <a:t>National Society of Professional Engineers, June 1954</a:t>
            </a:r>
            <a:endParaRPr lang="en-US" i="1" dirty="0">
              <a:solidFill>
                <a:srgbClr val="81987A"/>
              </a:solidFill>
              <a:latin typeface="Helvetica Neue"/>
              <a:cs typeface="Helvetica Neue"/>
            </a:endParaRPr>
          </a:p>
        </p:txBody>
      </p:sp>
    </p:spTree>
    <p:extLst>
      <p:ext uri="{BB962C8B-B14F-4D97-AF65-F5344CB8AC3E}">
        <p14:creationId xmlns:p14="http://schemas.microsoft.com/office/powerpoint/2010/main" val="1589964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Annual global usage-2005</a:t>
            </a:r>
            <a:endParaRPr lang="en-US" sz="2000" dirty="0"/>
          </a:p>
        </p:txBody>
      </p:sp>
      <p:pic>
        <p:nvPicPr>
          <p:cNvPr id="6" name="Content Placeholder 3"/>
          <p:cNvPicPr>
            <a:picLocks noGrp="1" noChangeAspect="1"/>
          </p:cNvPicPr>
          <p:nvPr>
            <p:ph idx="4294967295"/>
          </p:nvPr>
        </p:nvPicPr>
        <p:blipFill rotWithShape="1">
          <a:blip r:embed="rId3" cstate="print">
            <a:extLst>
              <a:ext uri="{28A0092B-C50C-407E-A947-70E740481C1C}">
                <a14:useLocalDpi xmlns:a14="http://schemas.microsoft.com/office/drawing/2010/main" val="0"/>
              </a:ext>
            </a:extLst>
          </a:blip>
          <a:srcRect l="15442" t="2999" b="9640"/>
          <a:stretch/>
        </p:blipFill>
        <p:spPr>
          <a:xfrm>
            <a:off x="241300" y="762000"/>
            <a:ext cx="8785504" cy="5105400"/>
          </a:xfrm>
        </p:spPr>
      </p:pic>
      <p:sp>
        <p:nvSpPr>
          <p:cNvPr id="5" name="Rectangle 4"/>
          <p:cNvSpPr/>
          <p:nvPr/>
        </p:nvSpPr>
        <p:spPr>
          <a:xfrm>
            <a:off x="381000" y="6096001"/>
            <a:ext cx="8610600" cy="457200"/>
          </a:xfrm>
          <a:prstGeom prst="rect">
            <a:avLst/>
          </a:prstGeom>
        </p:spPr>
        <p:txBody>
          <a:bodyPr wrap="square">
            <a:spAutoFit/>
          </a:bodyPr>
          <a:lstStyle/>
          <a:p>
            <a:r>
              <a:rPr lang="en-US" sz="1200" dirty="0">
                <a:solidFill>
                  <a:srgbClr val="4C4C4C"/>
                </a:solidFill>
                <a:latin typeface="Helvetica Neue"/>
                <a:cs typeface="Helvetica Neue"/>
              </a:rPr>
              <a:t>Adapted from M. Ashby, 2009. </a:t>
            </a:r>
            <a:r>
              <a:rPr lang="en-US" sz="1200" i="1" dirty="0">
                <a:solidFill>
                  <a:srgbClr val="4C4C4C"/>
                </a:solidFill>
                <a:latin typeface="Helvetica Neue"/>
                <a:cs typeface="Helvetica Neue"/>
              </a:rPr>
              <a:t>Materials and the Environment: Eco-Informed Materials Choice. </a:t>
            </a:r>
            <a:r>
              <a:rPr lang="en-US" sz="1200" dirty="0">
                <a:solidFill>
                  <a:srgbClr val="4C4C4C"/>
                </a:solidFill>
                <a:latin typeface="Helvetica Neue"/>
                <a:cs typeface="Helvetica Neue"/>
              </a:rPr>
              <a:t>Butterworth-</a:t>
            </a:r>
            <a:r>
              <a:rPr lang="en-US" sz="1200" dirty="0" smtClean="0">
                <a:solidFill>
                  <a:srgbClr val="4C4C4C"/>
                </a:solidFill>
                <a:latin typeface="Helvetica Neue"/>
                <a:cs typeface="Helvetica Neue"/>
              </a:rPr>
              <a:t>Heinemann, </a:t>
            </a:r>
            <a:r>
              <a:rPr lang="en-US" sz="1200" dirty="0">
                <a:solidFill>
                  <a:srgbClr val="4C4C4C"/>
                </a:solidFill>
                <a:latin typeface="Helvetica Neue"/>
                <a:cs typeface="Helvetica Neue"/>
              </a:rPr>
              <a:t>New York, NY. Used with permission.</a:t>
            </a:r>
            <a:endParaRPr lang="en-US" sz="1200" i="1" dirty="0">
              <a:solidFill>
                <a:srgbClr val="4C4C4C"/>
              </a:solidFill>
              <a:latin typeface="Helvetica Neue"/>
              <a:cs typeface="Helvetica Neue"/>
            </a:endParaRPr>
          </a:p>
        </p:txBody>
      </p:sp>
    </p:spTree>
    <p:extLst>
      <p:ext uri="{BB962C8B-B14F-4D97-AF65-F5344CB8AC3E}">
        <p14:creationId xmlns:p14="http://schemas.microsoft.com/office/powerpoint/2010/main" val="23716364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7291</TotalTime>
  <Words>5602</Words>
  <Application>Microsoft Macintosh PowerPoint</Application>
  <PresentationFormat>On-screen Show (4:3)</PresentationFormat>
  <Paragraphs>463</Paragraphs>
  <Slides>30</Slides>
  <Notes>29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2_Office Theme</vt:lpstr>
      <vt:lpstr>Storyboard</vt:lpstr>
      <vt:lpstr>PowerPoint Presentation</vt:lpstr>
      <vt:lpstr>The earth system</vt:lpstr>
      <vt:lpstr>Our Earth: A Closed Thermodynamic System</vt:lpstr>
      <vt:lpstr>Reliance on non-renewables</vt:lpstr>
      <vt:lpstr>Materials life cycle : The industrial Era</vt:lpstr>
      <vt:lpstr>Materials engineering</vt:lpstr>
      <vt:lpstr>Engineer’s Creed</vt:lpstr>
      <vt:lpstr>Annual global usage-2005</vt:lpstr>
      <vt:lpstr>Global materials usage by mass-2005</vt:lpstr>
      <vt:lpstr>Materials reserves</vt:lpstr>
      <vt:lpstr>Reserves v. Resources</vt:lpstr>
      <vt:lpstr>PowerPoint Presentation</vt:lpstr>
      <vt:lpstr>Assessment overview</vt:lpstr>
      <vt:lpstr>Risk Assessment</vt:lpstr>
      <vt:lpstr>Life Cycle Assessment</vt:lpstr>
      <vt:lpstr>Life Cycle Assessment concept</vt:lpstr>
      <vt:lpstr>The Natural Step System Conditions</vt:lpstr>
      <vt:lpstr>The Five Capitals Approach</vt:lpstr>
      <vt:lpstr>Economic Input Output LCA</vt:lpstr>
      <vt:lpstr>PowerPoint Presentation</vt:lpstr>
      <vt:lpstr>Strategies Overview</vt:lpstr>
      <vt:lpstr>Sustainability: Daly Rules</vt:lpstr>
      <vt:lpstr>Conservation approaches</vt:lpstr>
      <vt:lpstr>Expand the design boundaries</vt:lpstr>
      <vt:lpstr>High impact interventions: expand system boundary</vt:lpstr>
      <vt:lpstr>Another view of expanding design domain</vt:lpstr>
      <vt:lpstr>PowerPoint Presentation</vt:lpstr>
      <vt:lpstr>Biomimicry</vt:lpstr>
      <vt:lpstr>Alternative measures of progress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Materials</dc:title>
  <dc:creator>SP</dc:creator>
  <cp:lastModifiedBy>LINDA VANASUPA</cp:lastModifiedBy>
  <cp:revision>361</cp:revision>
  <cp:lastPrinted>2012-08-12T21:20:31Z</cp:lastPrinted>
  <dcterms:created xsi:type="dcterms:W3CDTF">2010-10-29T14:57:30Z</dcterms:created>
  <dcterms:modified xsi:type="dcterms:W3CDTF">2012-08-17T05:50:27Z</dcterms:modified>
</cp:coreProperties>
</file>