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2918400"/>
  <p:notesSz cx="7004050" cy="9283700"/>
  <p:defaultTextStyle>
    <a:defPPr>
      <a:defRPr lang="en-US"/>
    </a:defPPr>
    <a:lvl1pPr algn="l" rtl="0" fontAlgn="base">
      <a:spcBef>
        <a:spcPct val="0"/>
      </a:spcBef>
      <a:spcAft>
        <a:spcPct val="0"/>
      </a:spcAft>
      <a:defRPr sz="3200" kern="1200">
        <a:solidFill>
          <a:schemeClr val="tx1"/>
        </a:solidFill>
        <a:latin typeface="Arial" charset="0"/>
        <a:ea typeface="+mn-ea"/>
        <a:cs typeface="+mn-cs"/>
      </a:defRPr>
    </a:lvl1pPr>
    <a:lvl2pPr marL="457200" algn="l" rtl="0" fontAlgn="base">
      <a:spcBef>
        <a:spcPct val="0"/>
      </a:spcBef>
      <a:spcAft>
        <a:spcPct val="0"/>
      </a:spcAft>
      <a:defRPr sz="3200" kern="1200">
        <a:solidFill>
          <a:schemeClr val="tx1"/>
        </a:solidFill>
        <a:latin typeface="Arial" charset="0"/>
        <a:ea typeface="+mn-ea"/>
        <a:cs typeface="+mn-cs"/>
      </a:defRPr>
    </a:lvl2pPr>
    <a:lvl3pPr marL="914400" algn="l" rtl="0" fontAlgn="base">
      <a:spcBef>
        <a:spcPct val="0"/>
      </a:spcBef>
      <a:spcAft>
        <a:spcPct val="0"/>
      </a:spcAft>
      <a:defRPr sz="3200" kern="1200">
        <a:solidFill>
          <a:schemeClr val="tx1"/>
        </a:solidFill>
        <a:latin typeface="Arial" charset="0"/>
        <a:ea typeface="+mn-ea"/>
        <a:cs typeface="+mn-cs"/>
      </a:defRPr>
    </a:lvl3pPr>
    <a:lvl4pPr marL="1371600" algn="l" rtl="0" fontAlgn="base">
      <a:spcBef>
        <a:spcPct val="0"/>
      </a:spcBef>
      <a:spcAft>
        <a:spcPct val="0"/>
      </a:spcAft>
      <a:defRPr sz="3200" kern="1200">
        <a:solidFill>
          <a:schemeClr val="tx1"/>
        </a:solidFill>
        <a:latin typeface="Arial" charset="0"/>
        <a:ea typeface="+mn-ea"/>
        <a:cs typeface="+mn-cs"/>
      </a:defRPr>
    </a:lvl4pPr>
    <a:lvl5pPr marL="1828800" algn="l" rtl="0" fontAlgn="base">
      <a:spcBef>
        <a:spcPct val="0"/>
      </a:spcBef>
      <a:spcAft>
        <a:spcPct val="0"/>
      </a:spcAft>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a:srgbClr val="FFFFFF"/>
    <a:srgbClr val="006699"/>
    <a:srgbClr val="CCECFF"/>
    <a:srgbClr val="F8F8F8"/>
    <a:srgbClr val="003A74"/>
    <a:srgbClr val="FFFF66"/>
    <a:srgbClr val="366E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60" autoAdjust="0"/>
    <p:restoredTop sz="94676" autoAdjust="0"/>
  </p:normalViewPr>
  <p:slideViewPr>
    <p:cSldViewPr>
      <p:cViewPr>
        <p:scale>
          <a:sx n="91" d="100"/>
          <a:sy n="91" d="100"/>
        </p:scale>
        <p:origin x="-14880" y="-13784"/>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Instructions"/>
          <p:cNvSpPr/>
          <p:nvPr userDrawn="1"/>
        </p:nvSpPr>
        <p:spPr>
          <a:xfrm>
            <a:off x="-10515600" y="0"/>
            <a:ext cx="9601200" cy="32918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71421" tIns="171421" rIns="171421" bIns="171421"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800"/>
              </a:spcAft>
            </a:pPr>
            <a:r>
              <a:rPr lang="en-US" sz="7200" dirty="0">
                <a:solidFill>
                  <a:srgbClr val="7F7F7F"/>
                </a:solidFill>
                <a:latin typeface="Calibri" pitchFamily="34" charset="0"/>
                <a:cs typeface="Calibri" panose="020F0502020204030204" pitchFamily="34" charset="0"/>
              </a:rPr>
              <a:t>Poster Print Size:</a:t>
            </a:r>
            <a:endParaRPr sz="7200" dirty="0">
              <a:solidFill>
                <a:srgbClr val="7F7F7F"/>
              </a:solidFill>
              <a:latin typeface="Calibri" pitchFamily="34" charset="0"/>
              <a:cs typeface="Calibri" panose="020F0502020204030204" pitchFamily="34" charset="0"/>
            </a:endParaRPr>
          </a:p>
          <a:p>
            <a:pPr lvl="0">
              <a:spcBef>
                <a:spcPts val="0"/>
              </a:spcBef>
              <a:spcAft>
                <a:spcPts val="1800"/>
              </a:spcAft>
            </a:pPr>
            <a:r>
              <a:rPr lang="en-US" sz="4900" dirty="0">
                <a:solidFill>
                  <a:srgbClr val="7F7F7F"/>
                </a:solidFill>
                <a:latin typeface="Calibri" pitchFamily="34" charset="0"/>
                <a:cs typeface="Calibri" panose="020F0502020204030204" pitchFamily="34" charset="0"/>
              </a:rPr>
              <a:t>This poster template is 36” high by 48” wide. It can be used to print any poster with a 3:4 aspect ratio.</a:t>
            </a:r>
          </a:p>
          <a:p>
            <a:pPr lvl="0">
              <a:spcBef>
                <a:spcPts val="0"/>
              </a:spcBef>
              <a:spcAft>
                <a:spcPts val="1800"/>
              </a:spcAft>
            </a:pPr>
            <a:r>
              <a:rPr lang="en-US" sz="7200" dirty="0">
                <a:solidFill>
                  <a:srgbClr val="7F7F7F"/>
                </a:solidFill>
                <a:latin typeface="Calibri" pitchFamily="34" charset="0"/>
                <a:cs typeface="Calibri" panose="020F0502020204030204" pitchFamily="34" charset="0"/>
              </a:rPr>
              <a:t>Placeholders</a:t>
            </a:r>
            <a:r>
              <a:rPr sz="7200" dirty="0">
                <a:solidFill>
                  <a:srgbClr val="7F7F7F"/>
                </a:solidFill>
                <a:latin typeface="Calibri" pitchFamily="34" charset="0"/>
                <a:cs typeface="Calibri" panose="020F0502020204030204" pitchFamily="34" charset="0"/>
              </a:rPr>
              <a:t>:</a:t>
            </a:r>
          </a:p>
          <a:p>
            <a:pPr lvl="0">
              <a:spcBef>
                <a:spcPts val="0"/>
              </a:spcBef>
              <a:spcAft>
                <a:spcPts val="1800"/>
              </a:spcAft>
            </a:pPr>
            <a:r>
              <a:rPr sz="4900" dirty="0">
                <a:solidFill>
                  <a:srgbClr val="7F7F7F"/>
                </a:solidFill>
                <a:latin typeface="Calibri" pitchFamily="34" charset="0"/>
                <a:cs typeface="Calibri" panose="020F0502020204030204" pitchFamily="34" charset="0"/>
              </a:rPr>
              <a:t>The </a:t>
            </a:r>
            <a:r>
              <a:rPr lang="en-US" sz="4900" dirty="0">
                <a:solidFill>
                  <a:srgbClr val="7F7F7F"/>
                </a:solidFill>
                <a:latin typeface="Calibri" pitchFamily="34" charset="0"/>
                <a:cs typeface="Calibri" panose="020F0502020204030204" pitchFamily="34" charset="0"/>
              </a:rPr>
              <a:t>various elements included</a:t>
            </a:r>
            <a:r>
              <a:rPr sz="4900" dirty="0">
                <a:solidFill>
                  <a:srgbClr val="7F7F7F"/>
                </a:solidFill>
                <a:latin typeface="Calibri" pitchFamily="34" charset="0"/>
                <a:cs typeface="Calibri" panose="020F0502020204030204" pitchFamily="34" charset="0"/>
              </a:rPr>
              <a:t> in this </a:t>
            </a:r>
            <a:r>
              <a:rPr lang="en-US" sz="4900" dirty="0">
                <a:solidFill>
                  <a:srgbClr val="7F7F7F"/>
                </a:solidFill>
                <a:latin typeface="Calibri" pitchFamily="34" charset="0"/>
                <a:cs typeface="Calibri" panose="020F0502020204030204" pitchFamily="34" charset="0"/>
              </a:rPr>
              <a:t>poster are ones</a:t>
            </a:r>
            <a:r>
              <a:rPr lang="en-US" sz="4900" baseline="0" dirty="0">
                <a:solidFill>
                  <a:srgbClr val="7F7F7F"/>
                </a:solidFill>
                <a:latin typeface="Calibri" pitchFamily="34" charset="0"/>
                <a:cs typeface="Calibri" panose="020F0502020204030204" pitchFamily="34" charset="0"/>
              </a:rPr>
              <a:t> we often see in medical, research, and scientific posters.</a:t>
            </a:r>
            <a:r>
              <a:rPr sz="4900" dirty="0">
                <a:solidFill>
                  <a:srgbClr val="7F7F7F"/>
                </a:solidFill>
                <a:latin typeface="Calibri" pitchFamily="34" charset="0"/>
                <a:cs typeface="Calibri" panose="020F0502020204030204" pitchFamily="34" charset="0"/>
              </a:rPr>
              <a:t> </a:t>
            </a:r>
            <a:r>
              <a:rPr lang="en-US" sz="4900" dirty="0">
                <a:solidFill>
                  <a:srgbClr val="7F7F7F"/>
                </a:solidFill>
                <a:latin typeface="Calibri" pitchFamily="34" charset="0"/>
                <a:cs typeface="Calibri" panose="020F0502020204030204" pitchFamily="34" charset="0"/>
              </a:rPr>
              <a:t>Feel</a:t>
            </a:r>
            <a:r>
              <a:rPr lang="en-US" sz="4900" baseline="0" dirty="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1800"/>
              </a:spcAft>
            </a:pPr>
            <a:r>
              <a:rPr lang="en-US" sz="7200" dirty="0">
                <a:solidFill>
                  <a:srgbClr val="7F7F7F"/>
                </a:solidFill>
                <a:latin typeface="Calibri" pitchFamily="34" charset="0"/>
                <a:cs typeface="Calibri" panose="020F0502020204030204" pitchFamily="34" charset="0"/>
              </a:rPr>
              <a:t>Image</a:t>
            </a:r>
            <a:r>
              <a:rPr lang="en-US" sz="7200" baseline="0" dirty="0">
                <a:solidFill>
                  <a:srgbClr val="7F7F7F"/>
                </a:solidFill>
                <a:latin typeface="Calibri" pitchFamily="34" charset="0"/>
                <a:cs typeface="Calibri" panose="020F0502020204030204" pitchFamily="34" charset="0"/>
              </a:rPr>
              <a:t> Quality</a:t>
            </a:r>
            <a:r>
              <a:rPr lang="en-US" sz="7200" dirty="0">
                <a:solidFill>
                  <a:srgbClr val="7F7F7F"/>
                </a:solidFill>
                <a:latin typeface="Calibri" pitchFamily="34" charset="0"/>
                <a:cs typeface="Calibri" panose="020F0502020204030204" pitchFamily="34" charset="0"/>
              </a:rPr>
              <a:t>:</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You can place digital photos or logo art in your poster file by selecting the </a:t>
            </a:r>
            <a:r>
              <a:rPr lang="en-US" sz="4900" b="1" dirty="0">
                <a:solidFill>
                  <a:srgbClr val="7F7F7F"/>
                </a:solidFill>
                <a:latin typeface="Calibri" pitchFamily="34" charset="0"/>
                <a:cs typeface="Calibri" panose="020F0502020204030204" pitchFamily="34" charset="0"/>
              </a:rPr>
              <a:t>Insert, Picture</a:t>
            </a:r>
            <a:r>
              <a:rPr lang="en-US" sz="4900" dirty="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4900" b="1" dirty="0">
                <a:solidFill>
                  <a:srgbClr val="7F7F7F"/>
                </a:solidFill>
                <a:latin typeface="Calibri" pitchFamily="34" charset="0"/>
                <a:cs typeface="Calibri" panose="020F0502020204030204" pitchFamily="34" charset="0"/>
              </a:rPr>
              <a:t>150-200 pixels per inch in their final printed size</a:t>
            </a:r>
            <a:r>
              <a:rPr lang="en-US" sz="4900" dirty="0">
                <a:solidFill>
                  <a:srgbClr val="7F7F7F"/>
                </a:solidFill>
                <a:latin typeface="Calibri" pitchFamily="34" charset="0"/>
                <a:cs typeface="Calibri" panose="020F0502020204030204" pitchFamily="34" charset="0"/>
              </a:rPr>
              <a:t>. For instance, a 1600 x 1200 pixel</a:t>
            </a:r>
            <a:r>
              <a:rPr lang="en-US" sz="4900" baseline="0" dirty="0">
                <a:solidFill>
                  <a:srgbClr val="7F7F7F"/>
                </a:solidFill>
                <a:latin typeface="Calibri" pitchFamily="34" charset="0"/>
                <a:cs typeface="Calibri" panose="020F0502020204030204" pitchFamily="34" charset="0"/>
              </a:rPr>
              <a:t> photo will usually look fine up to </a:t>
            </a:r>
            <a:r>
              <a:rPr lang="en-US" sz="4900" dirty="0">
                <a:solidFill>
                  <a:srgbClr val="7F7F7F"/>
                </a:solidFill>
                <a:latin typeface="Calibri" pitchFamily="34" charset="0"/>
                <a:cs typeface="Calibri" panose="020F0502020204030204" pitchFamily="34" charset="0"/>
              </a:rPr>
              <a:t>8“-10” wide on your printed poster.</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1800"/>
              </a:spcAft>
            </a:pPr>
            <a:br>
              <a:rPr lang="en-US" sz="3600" dirty="0">
                <a:solidFill>
                  <a:srgbClr val="7F7F7F"/>
                </a:solidFill>
                <a:latin typeface="Calibri" pitchFamily="34" charset="0"/>
                <a:cs typeface="Calibri" panose="020F0502020204030204" pitchFamily="34" charset="0"/>
              </a:rPr>
            </a:br>
            <a:r>
              <a:rPr lang="en-US" sz="3600" dirty="0">
                <a:solidFill>
                  <a:srgbClr val="7F7F7F"/>
                </a:solidFill>
                <a:latin typeface="Calibri" pitchFamily="34" charset="0"/>
                <a:cs typeface="Calibri" panose="020F0502020204030204" pitchFamily="34" charset="0"/>
              </a:rPr>
              <a:t>[This sidebar area does not print.]</a:t>
            </a:r>
          </a:p>
        </p:txBody>
      </p:sp>
      <p:grpSp>
        <p:nvGrpSpPr>
          <p:cNvPr id="5" name="Group 4"/>
          <p:cNvGrpSpPr/>
          <p:nvPr userDrawn="1"/>
        </p:nvGrpSpPr>
        <p:grpSpPr>
          <a:xfrm>
            <a:off x="44805600" y="0"/>
            <a:ext cx="9601200" cy="32918400"/>
            <a:chOff x="33832800" y="0"/>
            <a:chExt cx="12801600" cy="43891200"/>
          </a:xfrm>
        </p:grpSpPr>
        <p:sp>
          <p:nvSpPr>
            <p:cNvPr id="6"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800"/>
                </a:spcAft>
              </a:pPr>
              <a:r>
                <a:rPr lang="en-US" sz="7200" dirty="0">
                  <a:solidFill>
                    <a:schemeClr val="bg1">
                      <a:lumMod val="50000"/>
                    </a:schemeClr>
                  </a:solidFill>
                  <a:latin typeface="Calibri" pitchFamily="34" charset="0"/>
                  <a:cs typeface="Calibri" panose="020F0502020204030204" pitchFamily="34" charset="0"/>
                </a:rPr>
                <a:t>Change</a:t>
              </a:r>
              <a:r>
                <a:rPr lang="en-US" sz="7200" baseline="0" dirty="0">
                  <a:solidFill>
                    <a:schemeClr val="bg1">
                      <a:lumMod val="50000"/>
                    </a:schemeClr>
                  </a:solidFill>
                  <a:latin typeface="Calibri" pitchFamily="34" charset="0"/>
                  <a:cs typeface="Calibri" panose="020F0502020204030204" pitchFamily="34" charset="0"/>
                </a:rPr>
                <a:t> Color Theme</a:t>
              </a:r>
              <a:r>
                <a:rPr lang="en-US" sz="7200" dirty="0">
                  <a:solidFill>
                    <a:schemeClr val="bg1">
                      <a:lumMod val="50000"/>
                    </a:schemeClr>
                  </a:solidFill>
                  <a:latin typeface="Calibri" pitchFamily="34" charset="0"/>
                  <a:cs typeface="Calibri" panose="020F0502020204030204" pitchFamily="34" charset="0"/>
                </a:rPr>
                <a:t>:</a:t>
              </a:r>
              <a:endParaRPr sz="720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r>
                <a:rPr lang="en-US" sz="4900" dirty="0">
                  <a:solidFill>
                    <a:schemeClr val="bg1">
                      <a:lumMod val="50000"/>
                    </a:schemeClr>
                  </a:solidFill>
                  <a:latin typeface="Calibri" pitchFamily="34" charset="0"/>
                  <a:cs typeface="Calibri" panose="020F0502020204030204" pitchFamily="34" charset="0"/>
                </a:rPr>
                <a:t>This template is designed to use the built-in color themes in</a:t>
              </a:r>
              <a:r>
                <a:rPr lang="en-US" sz="4900" baseline="0" dirty="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To change the color theme, select the </a:t>
              </a:r>
              <a:r>
                <a:rPr lang="en-US" sz="4900" b="1" baseline="0" dirty="0">
                  <a:solidFill>
                    <a:schemeClr val="bg1">
                      <a:lumMod val="50000"/>
                    </a:schemeClr>
                  </a:solidFill>
                  <a:latin typeface="Calibri" pitchFamily="34" charset="0"/>
                  <a:cs typeface="Calibri" panose="020F0502020204030204" pitchFamily="34" charset="0"/>
                </a:rPr>
                <a:t>Design</a:t>
              </a:r>
              <a:r>
                <a:rPr lang="en-US" sz="4900" baseline="0" dirty="0">
                  <a:solidFill>
                    <a:schemeClr val="bg1">
                      <a:lumMod val="50000"/>
                    </a:schemeClr>
                  </a:solidFill>
                  <a:latin typeface="Calibri" pitchFamily="34" charset="0"/>
                  <a:cs typeface="Calibri" panose="020F0502020204030204" pitchFamily="34" charset="0"/>
                </a:rPr>
                <a:t> tab, then select the </a:t>
              </a:r>
              <a:r>
                <a:rPr lang="en-US" sz="4900" b="1" baseline="0" dirty="0">
                  <a:solidFill>
                    <a:schemeClr val="bg1">
                      <a:lumMod val="50000"/>
                    </a:schemeClr>
                  </a:solidFill>
                  <a:latin typeface="Calibri" pitchFamily="34" charset="0"/>
                  <a:cs typeface="Calibri" panose="020F0502020204030204" pitchFamily="34" charset="0"/>
                </a:rPr>
                <a:t>Colors</a:t>
              </a:r>
              <a:r>
                <a:rPr lang="en-US" sz="4900" baseline="0" dirty="0">
                  <a:solidFill>
                    <a:schemeClr val="bg1">
                      <a:lumMod val="50000"/>
                    </a:schemeClr>
                  </a:solidFill>
                  <a:latin typeface="Calibri" pitchFamily="34" charset="0"/>
                  <a:cs typeface="Calibri" panose="020F0502020204030204" pitchFamily="34" charset="0"/>
                </a:rPr>
                <a:t> drop-down list.</a:t>
              </a: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1800"/>
                </a:spcAft>
              </a:pPr>
              <a:r>
                <a:rPr lang="en-US" sz="7200" dirty="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1800"/>
                </a:spcAft>
              </a:pPr>
              <a:r>
                <a:rPr lang="en-US" sz="4900" dirty="0">
                  <a:solidFill>
                    <a:schemeClr val="bg1">
                      <a:lumMod val="50000"/>
                    </a:schemeClr>
                  </a:solidFill>
                  <a:latin typeface="Calibri" pitchFamily="34" charset="0"/>
                  <a:cs typeface="Calibri" panose="020F0502020204030204" pitchFamily="34" charset="0"/>
                </a:rPr>
                <a:t>Once your poster file is ready, visit</a:t>
              </a:r>
              <a:r>
                <a:rPr lang="en-US" sz="4900" baseline="0" dirty="0">
                  <a:solidFill>
                    <a:schemeClr val="bg1">
                      <a:lumMod val="50000"/>
                    </a:schemeClr>
                  </a:solidFill>
                  <a:latin typeface="Calibri" pitchFamily="34" charset="0"/>
                  <a:cs typeface="Calibri" panose="020F0502020204030204" pitchFamily="34" charset="0"/>
                </a:rPr>
                <a:t> </a:t>
              </a:r>
              <a:r>
                <a:rPr lang="en-US" sz="4900" b="1" baseline="0" dirty="0">
                  <a:solidFill>
                    <a:schemeClr val="bg1">
                      <a:lumMod val="50000"/>
                    </a:schemeClr>
                  </a:solidFill>
                  <a:latin typeface="Calibri" pitchFamily="34" charset="0"/>
                  <a:cs typeface="Calibri" panose="020F0502020204030204" pitchFamily="34" charset="0"/>
                </a:rPr>
                <a:t>www.genigraphics.com</a:t>
              </a:r>
              <a:r>
                <a:rPr lang="en-US" sz="4900" baseline="0" dirty="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4900" baseline="0" dirty="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4900" baseline="0" dirty="0">
                  <a:solidFill>
                    <a:schemeClr val="bg1">
                      <a:lumMod val="50000"/>
                    </a:schemeClr>
                  </a:solidFill>
                  <a:latin typeface="Calibri" pitchFamily="34" charset="0"/>
                  <a:cs typeface="Calibri" panose="020F0502020204030204" pitchFamily="34" charset="0"/>
                </a:rPr>
                <a:t>US and Canada:  1-800-790-4001</a:t>
              </a:r>
              <a:br>
                <a:rPr lang="en-US" sz="4900" baseline="0" dirty="0">
                  <a:solidFill>
                    <a:schemeClr val="bg1">
                      <a:lumMod val="50000"/>
                    </a:schemeClr>
                  </a:solidFill>
                  <a:latin typeface="Calibri" pitchFamily="34" charset="0"/>
                  <a:cs typeface="Calibri" panose="020F0502020204030204" pitchFamily="34" charset="0"/>
                </a:rPr>
              </a:br>
              <a:r>
                <a:rPr lang="en-US" sz="4900" baseline="0" dirty="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br>
                <a:rPr lang="en-US" sz="3600" dirty="0">
                  <a:solidFill>
                    <a:schemeClr val="bg1">
                      <a:lumMod val="50000"/>
                    </a:schemeClr>
                  </a:solidFill>
                  <a:latin typeface="Calibri" pitchFamily="34" charset="0"/>
                  <a:cs typeface="Calibri" panose="020F0502020204030204" pitchFamily="34" charset="0"/>
                </a:rPr>
              </a:br>
              <a:r>
                <a:rPr lang="en-US" sz="3600" dirty="0">
                  <a:solidFill>
                    <a:schemeClr val="bg1">
                      <a:lumMod val="50000"/>
                    </a:schemeClr>
                  </a:solidFill>
                  <a:latin typeface="Calibri" pitchFamily="34" charset="0"/>
                  <a:cs typeface="Calibri" panose="020F0502020204030204" pitchFamily="34" charset="0"/>
                </a:rPr>
                <a:t>[This sidebar area does not print.]</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9260274"/>
              <a:ext cx="11904515" cy="10246926"/>
            </a:xfrm>
            <a:prstGeom prst="rect">
              <a:avLst/>
            </a:prstGeom>
          </p:spPr>
        </p:pic>
      </p:grpSp>
    </p:spTree>
    <p:extLst>
      <p:ext uri="{BB962C8B-B14F-4D97-AF65-F5344CB8AC3E}">
        <p14:creationId xmlns:p14="http://schemas.microsoft.com/office/powerpoint/2010/main" val="1858251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p:cNvSpPr>
            <a:spLocks noChangeArrowheads="1"/>
          </p:cNvSpPr>
          <p:nvPr userDrawn="1"/>
        </p:nvSpPr>
        <p:spPr bwMode="auto">
          <a:xfrm>
            <a:off x="0" y="5483224"/>
            <a:ext cx="9140825" cy="27432000"/>
          </a:xfrm>
          <a:prstGeom prst="rect">
            <a:avLst/>
          </a:prstGeom>
          <a:solidFill>
            <a:schemeClr val="accent1">
              <a:lumMod val="75000"/>
            </a:schemeClr>
          </a:solidFill>
          <a:ln>
            <a:noFill/>
          </a:ln>
          <a:effectLst/>
        </p:spPr>
        <p:txBody>
          <a:bodyPr wrap="none" lIns="457200" tIns="228600" rIns="457200" bIns="457200"/>
          <a:lstStyle/>
          <a:p>
            <a:pPr algn="ctr" defTabSz="4389438"/>
            <a:endParaRPr lang="en-US" sz="4800" dirty="0">
              <a:latin typeface="Calibri" pitchFamily="34" charset="0"/>
            </a:endParaRPr>
          </a:p>
        </p:txBody>
      </p:sp>
      <p:sp>
        <p:nvSpPr>
          <p:cNvPr id="1032" name="Rectangle 8"/>
          <p:cNvSpPr>
            <a:spLocks noChangeArrowheads="1"/>
          </p:cNvSpPr>
          <p:nvPr userDrawn="1"/>
        </p:nvSpPr>
        <p:spPr bwMode="auto">
          <a:xfrm>
            <a:off x="9140825" y="0"/>
            <a:ext cx="34747200" cy="5484813"/>
          </a:xfrm>
          <a:prstGeom prst="rect">
            <a:avLst/>
          </a:prstGeom>
          <a:solidFill>
            <a:schemeClr val="accent1">
              <a:lumMod val="75000"/>
            </a:schemeClr>
          </a:solidFill>
          <a:ln>
            <a:noFill/>
          </a:ln>
          <a:effectLst/>
        </p:spPr>
        <p:txBody>
          <a:bodyPr wrap="none" lIns="457200" tIns="457200" rIns="457200" bIns="457200"/>
          <a:lstStyle/>
          <a:p>
            <a:endParaRPr lang="en-US" dirty="0">
              <a:latin typeface="Calibri" pitchFamily="34" charset="0"/>
            </a:endParaRPr>
          </a:p>
        </p:txBody>
      </p:sp>
      <p:sp>
        <p:nvSpPr>
          <p:cNvPr id="1033" name="Rectangle 9"/>
          <p:cNvSpPr>
            <a:spLocks noChangeArrowheads="1"/>
          </p:cNvSpPr>
          <p:nvPr userDrawn="1"/>
        </p:nvSpPr>
        <p:spPr bwMode="auto">
          <a:xfrm>
            <a:off x="9140825" y="5483224"/>
            <a:ext cx="34747200" cy="27432000"/>
          </a:xfrm>
          <a:prstGeom prst="rect">
            <a:avLst/>
          </a:prstGeom>
          <a:solidFill>
            <a:schemeClr val="bg2"/>
          </a:solidFill>
          <a:ln>
            <a:noFill/>
          </a:ln>
          <a:effectLst/>
        </p:spPr>
        <p:txBody>
          <a:bodyPr wrap="none" lIns="457200" tIns="457200" rIns="457200" bIns="457200"/>
          <a:lstStyle/>
          <a:p>
            <a:endParaRPr lang="en-US" dirty="0">
              <a:latin typeface="Calibri" pitchFamily="34" charset="0"/>
            </a:endParaRPr>
          </a:p>
        </p:txBody>
      </p:sp>
      <p:sp>
        <p:nvSpPr>
          <p:cNvPr id="1035" name="Line 11"/>
          <p:cNvSpPr>
            <a:spLocks noChangeShapeType="1"/>
          </p:cNvSpPr>
          <p:nvPr userDrawn="1"/>
        </p:nvSpPr>
        <p:spPr bwMode="auto">
          <a:xfrm>
            <a:off x="9144000" y="0"/>
            <a:ext cx="0" cy="3291840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itchFamily="34" charset="0"/>
            </a:endParaRPr>
          </a:p>
        </p:txBody>
      </p:sp>
      <p:sp>
        <p:nvSpPr>
          <p:cNvPr id="1036" name="Line 12"/>
          <p:cNvSpPr>
            <a:spLocks noChangeShapeType="1"/>
          </p:cNvSpPr>
          <p:nvPr userDrawn="1"/>
        </p:nvSpPr>
        <p:spPr bwMode="auto">
          <a:xfrm>
            <a:off x="0" y="5486400"/>
            <a:ext cx="43891200"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itchFamily="34" charset="0"/>
            </a:endParaRP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04800" y="32613600"/>
            <a:ext cx="5297435" cy="185928"/>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4389438" rtl="0" fontAlgn="base">
        <a:spcBef>
          <a:spcPct val="0"/>
        </a:spcBef>
        <a:spcAft>
          <a:spcPct val="0"/>
        </a:spcAft>
        <a:defRPr sz="21100">
          <a:solidFill>
            <a:schemeClr val="tx2"/>
          </a:solidFill>
          <a:latin typeface="+mj-lt"/>
          <a:ea typeface="+mj-ea"/>
          <a:cs typeface="+mj-cs"/>
        </a:defRPr>
      </a:lvl1pPr>
      <a:lvl2pPr algn="ctr" defTabSz="4389438" rtl="0" fontAlgn="base">
        <a:spcBef>
          <a:spcPct val="0"/>
        </a:spcBef>
        <a:spcAft>
          <a:spcPct val="0"/>
        </a:spcAft>
        <a:defRPr sz="21100">
          <a:solidFill>
            <a:schemeClr val="tx2"/>
          </a:solidFill>
          <a:latin typeface="Arial" charset="0"/>
        </a:defRPr>
      </a:lvl2pPr>
      <a:lvl3pPr algn="ctr" defTabSz="4389438" rtl="0" fontAlgn="base">
        <a:spcBef>
          <a:spcPct val="0"/>
        </a:spcBef>
        <a:spcAft>
          <a:spcPct val="0"/>
        </a:spcAft>
        <a:defRPr sz="21100">
          <a:solidFill>
            <a:schemeClr val="tx2"/>
          </a:solidFill>
          <a:latin typeface="Arial" charset="0"/>
        </a:defRPr>
      </a:lvl3pPr>
      <a:lvl4pPr algn="ctr" defTabSz="4389438" rtl="0" fontAlgn="base">
        <a:spcBef>
          <a:spcPct val="0"/>
        </a:spcBef>
        <a:spcAft>
          <a:spcPct val="0"/>
        </a:spcAft>
        <a:defRPr sz="21100">
          <a:solidFill>
            <a:schemeClr val="tx2"/>
          </a:solidFill>
          <a:latin typeface="Arial" charset="0"/>
        </a:defRPr>
      </a:lvl4pPr>
      <a:lvl5pPr algn="ctr" defTabSz="4389438" rtl="0" fontAlgn="base">
        <a:spcBef>
          <a:spcPct val="0"/>
        </a:spcBef>
        <a:spcAft>
          <a:spcPct val="0"/>
        </a:spcAft>
        <a:defRPr sz="21100">
          <a:solidFill>
            <a:schemeClr val="tx2"/>
          </a:solidFill>
          <a:latin typeface="Arial" charset="0"/>
        </a:defRPr>
      </a:lvl5pPr>
      <a:lvl6pPr marL="457200" algn="ctr" defTabSz="4389438" rtl="0" fontAlgn="base">
        <a:spcBef>
          <a:spcPct val="0"/>
        </a:spcBef>
        <a:spcAft>
          <a:spcPct val="0"/>
        </a:spcAft>
        <a:defRPr sz="21100">
          <a:solidFill>
            <a:schemeClr val="tx2"/>
          </a:solidFill>
          <a:latin typeface="Arial" charset="0"/>
        </a:defRPr>
      </a:lvl6pPr>
      <a:lvl7pPr marL="914400" algn="ctr" defTabSz="4389438" rtl="0" fontAlgn="base">
        <a:spcBef>
          <a:spcPct val="0"/>
        </a:spcBef>
        <a:spcAft>
          <a:spcPct val="0"/>
        </a:spcAft>
        <a:defRPr sz="21100">
          <a:solidFill>
            <a:schemeClr val="tx2"/>
          </a:solidFill>
          <a:latin typeface="Arial" charset="0"/>
        </a:defRPr>
      </a:lvl7pPr>
      <a:lvl8pPr marL="1371600" algn="ctr" defTabSz="4389438" rtl="0" fontAlgn="base">
        <a:spcBef>
          <a:spcPct val="0"/>
        </a:spcBef>
        <a:spcAft>
          <a:spcPct val="0"/>
        </a:spcAft>
        <a:defRPr sz="21100">
          <a:solidFill>
            <a:schemeClr val="tx2"/>
          </a:solidFill>
          <a:latin typeface="Arial" charset="0"/>
        </a:defRPr>
      </a:lvl8pPr>
      <a:lvl9pPr marL="1828800" algn="ctr" defTabSz="4389438" rtl="0" fontAlgn="base">
        <a:spcBef>
          <a:spcPct val="0"/>
        </a:spcBef>
        <a:spcAft>
          <a:spcPct val="0"/>
        </a:spcAft>
        <a:defRPr sz="21100">
          <a:solidFill>
            <a:schemeClr val="tx2"/>
          </a:solidFill>
          <a:latin typeface="Arial" charset="0"/>
        </a:defRPr>
      </a:lvl9pPr>
    </p:titleStyle>
    <p:bodyStyle>
      <a:lvl1pPr marL="1646238" indent="-1646238" algn="l" defTabSz="4389438" rtl="0" fontAlgn="base">
        <a:spcBef>
          <a:spcPct val="20000"/>
        </a:spcBef>
        <a:spcAft>
          <a:spcPct val="0"/>
        </a:spcAft>
        <a:buChar char="•"/>
        <a:defRPr sz="15400">
          <a:solidFill>
            <a:schemeClr val="tx1"/>
          </a:solidFill>
          <a:latin typeface="+mn-lt"/>
          <a:ea typeface="+mn-ea"/>
          <a:cs typeface="+mn-cs"/>
        </a:defRPr>
      </a:lvl1pPr>
      <a:lvl2pPr marL="3565525" indent="-1371600" algn="l" defTabSz="4389438" rtl="0" fontAlgn="base">
        <a:spcBef>
          <a:spcPct val="20000"/>
        </a:spcBef>
        <a:spcAft>
          <a:spcPct val="0"/>
        </a:spcAft>
        <a:buChar char="–"/>
        <a:defRPr sz="13400">
          <a:solidFill>
            <a:schemeClr val="tx1"/>
          </a:solidFill>
          <a:latin typeface="+mn-lt"/>
        </a:defRPr>
      </a:lvl2pPr>
      <a:lvl3pPr marL="5486400" indent="-1096963" algn="l" defTabSz="4389438" rtl="0" fontAlgn="base">
        <a:spcBef>
          <a:spcPct val="20000"/>
        </a:spcBef>
        <a:spcAft>
          <a:spcPct val="0"/>
        </a:spcAft>
        <a:buChar char="•"/>
        <a:defRPr sz="11500">
          <a:solidFill>
            <a:schemeClr val="tx1"/>
          </a:solidFill>
          <a:latin typeface="+mn-lt"/>
        </a:defRPr>
      </a:lvl3pPr>
      <a:lvl4pPr marL="7680325" indent="-1096963" algn="l" defTabSz="4389438" rtl="0" fontAlgn="base">
        <a:spcBef>
          <a:spcPct val="20000"/>
        </a:spcBef>
        <a:spcAft>
          <a:spcPct val="0"/>
        </a:spcAft>
        <a:buChar char="–"/>
        <a:defRPr sz="9600">
          <a:solidFill>
            <a:schemeClr val="tx1"/>
          </a:solidFill>
          <a:latin typeface="+mn-lt"/>
        </a:defRPr>
      </a:lvl4pPr>
      <a:lvl5pPr marL="9875838" indent="-1096963" algn="l" defTabSz="4389438" rtl="0" fontAlgn="base">
        <a:spcBef>
          <a:spcPct val="20000"/>
        </a:spcBef>
        <a:spcAft>
          <a:spcPct val="0"/>
        </a:spcAft>
        <a:buChar char="»"/>
        <a:defRPr sz="9600">
          <a:solidFill>
            <a:schemeClr val="tx1"/>
          </a:solidFill>
          <a:latin typeface="+mn-lt"/>
        </a:defRPr>
      </a:lvl5pPr>
      <a:lvl6pPr marL="10333038" indent="-1096963" algn="l" defTabSz="4389438" rtl="0" fontAlgn="base">
        <a:spcBef>
          <a:spcPct val="20000"/>
        </a:spcBef>
        <a:spcAft>
          <a:spcPct val="0"/>
        </a:spcAft>
        <a:buChar char="»"/>
        <a:defRPr sz="9600">
          <a:solidFill>
            <a:schemeClr val="tx1"/>
          </a:solidFill>
          <a:latin typeface="+mn-lt"/>
        </a:defRPr>
      </a:lvl6pPr>
      <a:lvl7pPr marL="10790238" indent="-1096963" algn="l" defTabSz="4389438" rtl="0" fontAlgn="base">
        <a:spcBef>
          <a:spcPct val="20000"/>
        </a:spcBef>
        <a:spcAft>
          <a:spcPct val="0"/>
        </a:spcAft>
        <a:buChar char="»"/>
        <a:defRPr sz="9600">
          <a:solidFill>
            <a:schemeClr val="tx1"/>
          </a:solidFill>
          <a:latin typeface="+mn-lt"/>
        </a:defRPr>
      </a:lvl7pPr>
      <a:lvl8pPr marL="11247438" indent="-1096963" algn="l" defTabSz="4389438" rtl="0" fontAlgn="base">
        <a:spcBef>
          <a:spcPct val="20000"/>
        </a:spcBef>
        <a:spcAft>
          <a:spcPct val="0"/>
        </a:spcAft>
        <a:buChar char="»"/>
        <a:defRPr sz="9600">
          <a:solidFill>
            <a:schemeClr val="tx1"/>
          </a:solidFill>
          <a:latin typeface="+mn-lt"/>
        </a:defRPr>
      </a:lvl8pPr>
      <a:lvl9pPr marL="11704638" indent="-1096963" algn="l" defTabSz="4389438" rtl="0" fontAlgn="base">
        <a:spcBef>
          <a:spcPct val="20000"/>
        </a:spcBef>
        <a:spcAft>
          <a:spcPct val="0"/>
        </a:spcAft>
        <a:buChar char="»"/>
        <a:defRPr sz="9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 Id="rId6" Type="http://schemas.openxmlformats.org/officeDocument/2006/relationships/image" Target="../media/image7.jpg"/><Relationship Id="rId5" Type="http://schemas.openxmlformats.org/officeDocument/2006/relationships/image" Target="../media/image6.png"/><Relationship Id="rId4"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3" name="Text Box 15"/>
          <p:cNvSpPr txBox="1">
            <a:spLocks noChangeArrowheads="1"/>
          </p:cNvSpPr>
          <p:nvPr/>
        </p:nvSpPr>
        <p:spPr bwMode="auto">
          <a:xfrm>
            <a:off x="9140825" y="0"/>
            <a:ext cx="34736088" cy="2741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0" tIns="914400" rIns="457200" bIns="4572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pPr algn="ctr"/>
            <a:r>
              <a:rPr lang="en-US" sz="8000" b="1" dirty="0">
                <a:solidFill>
                  <a:schemeClr val="bg1"/>
                </a:solidFill>
                <a:latin typeface="Times New Roman" panose="02020603050405020304" pitchFamily="18" charset="0"/>
                <a:cs typeface="Times New Roman" panose="02020603050405020304" pitchFamily="18" charset="0"/>
              </a:rPr>
              <a:t>Cal Poly Rodeo Breakaway Jackpot Fundraiser</a:t>
            </a:r>
          </a:p>
        </p:txBody>
      </p:sp>
      <p:sp>
        <p:nvSpPr>
          <p:cNvPr id="2064" name="Text Box 16"/>
          <p:cNvSpPr txBox="1">
            <a:spLocks noChangeArrowheads="1"/>
          </p:cNvSpPr>
          <p:nvPr/>
        </p:nvSpPr>
        <p:spPr bwMode="auto">
          <a:xfrm>
            <a:off x="9140825" y="2741613"/>
            <a:ext cx="34736088" cy="274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0" tIns="457200" rIns="457200" bIns="4572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pPr algn="ctr"/>
            <a:r>
              <a:rPr lang="en-US" sz="5800" b="1" dirty="0">
                <a:solidFill>
                  <a:schemeClr val="bg1"/>
                </a:solidFill>
                <a:latin typeface="Times New Roman" panose="02020603050405020304" pitchFamily="18" charset="0"/>
                <a:cs typeface="Times New Roman" panose="02020603050405020304" pitchFamily="18" charset="0"/>
              </a:rPr>
              <a:t>Laci Lowry and Molly Sparrowk</a:t>
            </a:r>
          </a:p>
          <a:p>
            <a:pPr algn="ctr"/>
            <a:r>
              <a:rPr lang="en-US" sz="5400" dirty="0">
                <a:solidFill>
                  <a:schemeClr val="bg1"/>
                </a:solidFill>
                <a:latin typeface="Times New Roman" panose="02020603050405020304" pitchFamily="18" charset="0"/>
                <a:cs typeface="Times New Roman" panose="02020603050405020304" pitchFamily="18" charset="0"/>
              </a:rPr>
              <a:t>California Polytechnic State University, San Luis Obispo</a:t>
            </a:r>
            <a:endParaRPr lang="en-US" sz="5400" b="1" baseline="30000" dirty="0">
              <a:solidFill>
                <a:schemeClr val="bg1"/>
              </a:solidFill>
              <a:latin typeface="Times New Roman" panose="02020603050405020304" pitchFamily="18" charset="0"/>
              <a:cs typeface="Times New Roman" panose="02020603050405020304" pitchFamily="18" charset="0"/>
            </a:endParaRPr>
          </a:p>
          <a:p>
            <a:pPr algn="ctr"/>
            <a:r>
              <a:rPr lang="en-US" sz="5400" dirty="0">
                <a:solidFill>
                  <a:schemeClr val="bg1"/>
                </a:solidFill>
                <a:latin typeface="Times New Roman" panose="02020603050405020304" pitchFamily="18" charset="0"/>
                <a:cs typeface="Times New Roman" panose="02020603050405020304" pitchFamily="18" charset="0"/>
              </a:rPr>
              <a:t>Agricultural Education and Communication Department</a:t>
            </a:r>
          </a:p>
        </p:txBody>
      </p:sp>
      <p:sp>
        <p:nvSpPr>
          <p:cNvPr id="2071" name="Text Box 23"/>
          <p:cNvSpPr txBox="1">
            <a:spLocks noChangeArrowheads="1"/>
          </p:cNvSpPr>
          <p:nvPr/>
        </p:nvSpPr>
        <p:spPr bwMode="auto">
          <a:xfrm>
            <a:off x="10063956" y="5549608"/>
            <a:ext cx="100552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b="1" dirty="0">
                <a:solidFill>
                  <a:schemeClr val="accent1">
                    <a:lumMod val="50000"/>
                  </a:schemeClr>
                </a:solidFill>
                <a:latin typeface="Calibri" pitchFamily="34" charset="0"/>
              </a:rPr>
              <a:t>INTRODUCTION</a:t>
            </a:r>
          </a:p>
        </p:txBody>
      </p:sp>
      <p:sp>
        <p:nvSpPr>
          <p:cNvPr id="2073" name="Text Box 25"/>
          <p:cNvSpPr txBox="1">
            <a:spLocks noChangeArrowheads="1"/>
          </p:cNvSpPr>
          <p:nvPr/>
        </p:nvSpPr>
        <p:spPr bwMode="auto">
          <a:xfrm>
            <a:off x="10024017" y="15984173"/>
            <a:ext cx="1005522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b="1" dirty="0">
                <a:solidFill>
                  <a:schemeClr val="accent1">
                    <a:lumMod val="50000"/>
                  </a:schemeClr>
                </a:solidFill>
                <a:latin typeface="Calibri" pitchFamily="34" charset="0"/>
              </a:rPr>
              <a:t>BACKGROUND</a:t>
            </a:r>
          </a:p>
        </p:txBody>
      </p:sp>
      <p:sp>
        <p:nvSpPr>
          <p:cNvPr id="2075" name="Text Box 27"/>
          <p:cNvSpPr txBox="1">
            <a:spLocks noChangeArrowheads="1"/>
          </p:cNvSpPr>
          <p:nvPr/>
        </p:nvSpPr>
        <p:spPr bwMode="auto">
          <a:xfrm>
            <a:off x="32886651" y="17014217"/>
            <a:ext cx="1005522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b="1" dirty="0">
                <a:solidFill>
                  <a:schemeClr val="accent1">
                    <a:lumMod val="50000"/>
                  </a:schemeClr>
                </a:solidFill>
                <a:latin typeface="Calibri" pitchFamily="34" charset="0"/>
              </a:rPr>
              <a:t>MOVING FORWARD</a:t>
            </a:r>
          </a:p>
        </p:txBody>
      </p:sp>
      <p:sp>
        <p:nvSpPr>
          <p:cNvPr id="2076" name="Text Box 28"/>
          <p:cNvSpPr txBox="1">
            <a:spLocks noChangeArrowheads="1"/>
          </p:cNvSpPr>
          <p:nvPr/>
        </p:nvSpPr>
        <p:spPr bwMode="auto">
          <a:xfrm>
            <a:off x="32907287" y="5422124"/>
            <a:ext cx="10055225" cy="1061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b="1" dirty="0">
                <a:solidFill>
                  <a:schemeClr val="accent1">
                    <a:lumMod val="50000"/>
                  </a:schemeClr>
                </a:solidFill>
                <a:latin typeface="Calibri" pitchFamily="34" charset="0"/>
              </a:rPr>
              <a:t>RESULTS</a:t>
            </a:r>
          </a:p>
        </p:txBody>
      </p:sp>
      <p:sp>
        <p:nvSpPr>
          <p:cNvPr id="2077" name="Text Box 29"/>
          <p:cNvSpPr txBox="1">
            <a:spLocks noChangeArrowheads="1"/>
          </p:cNvSpPr>
          <p:nvPr/>
        </p:nvSpPr>
        <p:spPr bwMode="auto">
          <a:xfrm>
            <a:off x="21052631" y="6840155"/>
            <a:ext cx="10969625" cy="983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b="1" dirty="0">
                <a:solidFill>
                  <a:schemeClr val="accent1">
                    <a:lumMod val="50000"/>
                  </a:schemeClr>
                </a:solidFill>
                <a:latin typeface="Calibri" pitchFamily="34" charset="0"/>
              </a:rPr>
              <a:t>METHODOLOGY</a:t>
            </a:r>
          </a:p>
        </p:txBody>
      </p:sp>
      <p:sp>
        <p:nvSpPr>
          <p:cNvPr id="2078" name="Text Box 30"/>
          <p:cNvSpPr txBox="1">
            <a:spLocks noChangeArrowheads="1"/>
          </p:cNvSpPr>
          <p:nvPr/>
        </p:nvSpPr>
        <p:spPr bwMode="auto">
          <a:xfrm>
            <a:off x="32907287" y="28744215"/>
            <a:ext cx="1005522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b="1" dirty="0">
                <a:solidFill>
                  <a:schemeClr val="accent1">
                    <a:lumMod val="50000"/>
                  </a:schemeClr>
                </a:solidFill>
                <a:latin typeface="Calibri" pitchFamily="34" charset="0"/>
              </a:rPr>
              <a:t>REFERENCES</a:t>
            </a:r>
          </a:p>
        </p:txBody>
      </p:sp>
      <p:sp>
        <p:nvSpPr>
          <p:cNvPr id="2183" name="Text Box 135"/>
          <p:cNvSpPr txBox="1">
            <a:spLocks noChangeArrowheads="1"/>
          </p:cNvSpPr>
          <p:nvPr/>
        </p:nvSpPr>
        <p:spPr bwMode="auto">
          <a:xfrm>
            <a:off x="21033581" y="7823831"/>
            <a:ext cx="10969625" cy="23514129"/>
          </a:xfrm>
          <a:prstGeom prst="rect">
            <a:avLst/>
          </a:prstGeom>
          <a:solidFill>
            <a:schemeClr val="bg1"/>
          </a:solidFill>
          <a:ln>
            <a:noFill/>
          </a:ln>
          <a:effectLst/>
        </p:spPr>
        <p:txBody>
          <a:bodyPr lIns="182880" tIns="182880" rIns="182880" bIns="182880">
            <a:spAutoFit/>
          </a:bodyPr>
          <a:lstStyle/>
          <a:p>
            <a:r>
              <a:rPr lang="en-US" dirty="0">
                <a:latin typeface="Calibri" panose="020F0502020204030204" pitchFamily="34" charset="0"/>
                <a:cs typeface="Calibri" panose="020F0502020204030204" pitchFamily="34" charset="0"/>
              </a:rPr>
              <a:t>	The authors have talked to multiple breakaway roping professionals and producers, such as Jackie Crawford, Lari Dee Guy, and Ty Yost, to get information on what it takes to put on a successful jackpot (Crawford, J., 2020). Each emphasized that you must run the jackpot in an organized, timely manner for people to want to return. Adding awards and money was also suggested. The plan to get the event scheduled and carry out this project will be to continually talk to these jackpot experts and collaborate with the Cal Poly Rodeo Coach, Ben Londo. The authors will also be sending out a sponsorship form to companies and families who are already close to the Cal Poly Rodeo program in order to raise money and receive awards to be used for the breakaway jackpot. </a:t>
            </a:r>
          </a:p>
          <a:p>
            <a:r>
              <a:rPr lang="en-US" dirty="0">
                <a:latin typeface="Calibri" panose="020F0502020204030204" pitchFamily="34" charset="0"/>
                <a:cs typeface="Calibri" panose="020F0502020204030204" pitchFamily="34" charset="0"/>
              </a:rPr>
              <a:t>	In the process of planning and putting this breakaway jackpot on, the authors realized that there are a lot more steps than initially expected. Below, the authors have listed out step-by-step how they went about planning this jackpot, how the jackpot was put on, and what they did after the jackpot was over. There are three sections; planning phase, day of jackpot, and post event phase, that will help serve as a guide through each step of putting on a successful breakaway roping jackpot fundraiser.  </a:t>
            </a:r>
          </a:p>
          <a:p>
            <a:r>
              <a:rPr lang="en-US" dirty="0">
                <a:latin typeface="Calibri" panose="020F0502020204030204" pitchFamily="34" charset="0"/>
                <a:cs typeface="Calibri" panose="020F0502020204030204" pitchFamily="34" charset="0"/>
              </a:rPr>
              <a:t>	For the complete list of steps, please see them outlined in the project agenda. </a:t>
            </a:r>
          </a:p>
          <a:p>
            <a:r>
              <a:rPr lang="en-US" i="1" dirty="0">
                <a:latin typeface="Calibri" panose="020F0502020204030204" pitchFamily="34" charset="0"/>
                <a:cs typeface="Calibri" panose="020F0502020204030204" pitchFamily="34" charset="0"/>
              </a:rPr>
              <a:t>Planning Phase</a:t>
            </a:r>
          </a:p>
          <a:p>
            <a:pPr marL="457200" indent="-457200">
              <a:buFont typeface="Arial" panose="020B0604020202020204" pitchFamily="34" charset="0"/>
              <a:buChar char="•"/>
            </a:pPr>
            <a:r>
              <a:rPr lang="en-US" dirty="0">
                <a:latin typeface="Calibri" panose="020F0502020204030204" pitchFamily="34" charset="0"/>
                <a:cs typeface="Calibri" panose="020F0502020204030204" pitchFamily="34" charset="0"/>
              </a:rPr>
              <a:t>Schedule date of breakaway jackpot with Coach Ben Londo</a:t>
            </a:r>
          </a:p>
          <a:p>
            <a:pPr marL="457200" indent="-457200">
              <a:buFont typeface="Arial" panose="020B0604020202020204" pitchFamily="34" charset="0"/>
              <a:buChar char="•"/>
            </a:pPr>
            <a:r>
              <a:rPr lang="en-US" dirty="0">
                <a:latin typeface="Calibri" panose="020F0502020204030204" pitchFamily="34" charset="0"/>
                <a:cs typeface="Calibri" panose="020F0502020204030204" pitchFamily="34" charset="0"/>
              </a:rPr>
              <a:t>Create flyer with jackpot information, post on social media </a:t>
            </a:r>
          </a:p>
          <a:p>
            <a:pPr marL="457200" indent="-457200">
              <a:buFont typeface="Arial" panose="020B0604020202020204" pitchFamily="34" charset="0"/>
              <a:buChar char="•"/>
            </a:pPr>
            <a:r>
              <a:rPr lang="en-US" dirty="0">
                <a:latin typeface="Calibri" panose="020F0502020204030204" pitchFamily="34" charset="0"/>
                <a:cs typeface="Calibri" panose="020F0502020204030204" pitchFamily="34" charset="0"/>
              </a:rPr>
              <a:t>Send out agenda and email to prospective sponsors</a:t>
            </a:r>
          </a:p>
          <a:p>
            <a:pPr marL="457200" indent="-457200">
              <a:buFont typeface="Arial" panose="020B0604020202020204" pitchFamily="34" charset="0"/>
              <a:buChar char="•"/>
            </a:pPr>
            <a:r>
              <a:rPr lang="en-US" dirty="0">
                <a:latin typeface="Calibri" panose="020F0502020204030204" pitchFamily="34" charset="0"/>
                <a:cs typeface="Calibri" panose="020F0502020204030204" pitchFamily="34" charset="0"/>
              </a:rPr>
              <a:t>Organize awards and added money to be given to winners</a:t>
            </a:r>
          </a:p>
          <a:p>
            <a:pPr marL="457200" indent="-457200">
              <a:buFont typeface="Arial" panose="020B0604020202020204" pitchFamily="34" charset="0"/>
              <a:buChar char="•"/>
            </a:pPr>
            <a:r>
              <a:rPr lang="en-US" dirty="0">
                <a:latin typeface="Calibri" panose="020F0502020204030204" pitchFamily="34" charset="0"/>
                <a:cs typeface="Calibri" panose="020F0502020204030204" pitchFamily="34" charset="0"/>
              </a:rPr>
              <a:t>Assign help to day-of jackpot job positions (outlined in agenda)</a:t>
            </a:r>
          </a:p>
          <a:p>
            <a:r>
              <a:rPr lang="en-US" i="1" dirty="0">
                <a:latin typeface="Calibri" panose="020F0502020204030204" pitchFamily="34" charset="0"/>
                <a:cs typeface="Calibri" panose="020F0502020204030204" pitchFamily="34" charset="0"/>
              </a:rPr>
              <a:t>Day-of Jackpot</a:t>
            </a:r>
          </a:p>
          <a:p>
            <a:pPr marL="457200" indent="-457200">
              <a:buFont typeface="Arial" panose="020B0604020202020204" pitchFamily="34" charset="0"/>
              <a:buChar char="•"/>
            </a:pPr>
            <a:r>
              <a:rPr lang="en-US" dirty="0">
                <a:latin typeface="Calibri" panose="020F0502020204030204" pitchFamily="34" charset="0"/>
                <a:cs typeface="Calibri" panose="020F0502020204030204" pitchFamily="34" charset="0"/>
              </a:rPr>
              <a:t>Open entries and collect entry money from each contestant</a:t>
            </a:r>
          </a:p>
          <a:p>
            <a:pPr marL="457200" indent="-457200">
              <a:buFont typeface="Arial" panose="020B0604020202020204" pitchFamily="34" charset="0"/>
              <a:buChar char="•"/>
            </a:pPr>
            <a:r>
              <a:rPr lang="en-US" dirty="0">
                <a:latin typeface="Calibri" panose="020F0502020204030204" pitchFamily="34" charset="0"/>
                <a:cs typeface="Calibri" panose="020F0502020204030204" pitchFamily="34" charset="0"/>
              </a:rPr>
              <a:t>Set up barrier, rake boxes, smooth arena</a:t>
            </a:r>
          </a:p>
          <a:p>
            <a:pPr marL="457200" indent="-457200">
              <a:buFont typeface="Arial" panose="020B0604020202020204" pitchFamily="34" charset="0"/>
              <a:buChar char="•"/>
            </a:pPr>
            <a:r>
              <a:rPr lang="en-US" dirty="0">
                <a:latin typeface="Calibri" panose="020F0502020204030204" pitchFamily="34" charset="0"/>
                <a:cs typeface="Calibri" panose="020F0502020204030204" pitchFamily="34" charset="0"/>
              </a:rPr>
              <a:t>Announce rules and contestant draw</a:t>
            </a:r>
          </a:p>
          <a:p>
            <a:pPr marL="457200" indent="-457200">
              <a:buFont typeface="Arial" panose="020B0604020202020204" pitchFamily="34" charset="0"/>
              <a:buChar char="•"/>
            </a:pPr>
            <a:r>
              <a:rPr lang="en-US" dirty="0">
                <a:latin typeface="Calibri" panose="020F0502020204030204" pitchFamily="34" charset="0"/>
                <a:cs typeface="Calibri" panose="020F0502020204030204" pitchFamily="34" charset="0"/>
              </a:rPr>
              <a:t>Begin the breakaway roping jackpot </a:t>
            </a:r>
          </a:p>
          <a:p>
            <a:pPr marL="457200" indent="-457200">
              <a:buFont typeface="Arial" panose="020B0604020202020204" pitchFamily="34" charset="0"/>
              <a:buChar char="•"/>
            </a:pPr>
            <a:r>
              <a:rPr lang="en-US" dirty="0">
                <a:latin typeface="Calibri" panose="020F0502020204030204" pitchFamily="34" charset="0"/>
                <a:cs typeface="Calibri" panose="020F0502020204030204" pitchFamily="34" charset="0"/>
              </a:rPr>
              <a:t>Announce the sponsors to show recognition</a:t>
            </a:r>
          </a:p>
          <a:p>
            <a:pPr marL="457200" indent="-457200">
              <a:buFont typeface="Arial" panose="020B0604020202020204" pitchFamily="34" charset="0"/>
              <a:buChar char="•"/>
            </a:pPr>
            <a:r>
              <a:rPr lang="en-US" dirty="0">
                <a:latin typeface="Calibri" panose="020F0502020204030204" pitchFamily="34" charset="0"/>
                <a:cs typeface="Calibri" panose="020F0502020204030204" pitchFamily="34" charset="0"/>
              </a:rPr>
              <a:t>Calculate payout and awards</a:t>
            </a:r>
          </a:p>
          <a:p>
            <a:pPr marL="457200" indent="-457200">
              <a:buFont typeface="Arial" panose="020B0604020202020204" pitchFamily="34" charset="0"/>
              <a:buChar char="•"/>
            </a:pPr>
            <a:r>
              <a:rPr lang="en-US" dirty="0">
                <a:latin typeface="Calibri" panose="020F0502020204030204" pitchFamily="34" charset="0"/>
                <a:cs typeface="Calibri" panose="020F0502020204030204" pitchFamily="34" charset="0"/>
              </a:rPr>
              <a:t>Post results of the breakaway jackpot </a:t>
            </a:r>
          </a:p>
          <a:p>
            <a:pPr marL="457200" indent="-457200">
              <a:buFont typeface="Arial" panose="020B0604020202020204" pitchFamily="34" charset="0"/>
              <a:buChar char="•"/>
            </a:pPr>
            <a:r>
              <a:rPr lang="en-US" dirty="0">
                <a:latin typeface="Calibri" panose="020F0502020204030204" pitchFamily="34" charset="0"/>
                <a:cs typeface="Calibri" panose="020F0502020204030204" pitchFamily="34" charset="0"/>
              </a:rPr>
              <a:t>Hand out money and awards to winners</a:t>
            </a:r>
          </a:p>
          <a:p>
            <a:pPr marL="457200" indent="-457200">
              <a:buFont typeface="Arial" panose="020B0604020202020204" pitchFamily="34" charset="0"/>
              <a:buChar char="•"/>
            </a:pPr>
            <a:r>
              <a:rPr lang="en-US" dirty="0">
                <a:latin typeface="Calibri" panose="020F0502020204030204" pitchFamily="34" charset="0"/>
                <a:cs typeface="Calibri" panose="020F0502020204030204" pitchFamily="34" charset="0"/>
              </a:rPr>
              <a:t>Take picture of the winners  </a:t>
            </a:r>
            <a:endParaRPr lang="en-US" u="sng" dirty="0">
              <a:latin typeface="Calibri" panose="020F0502020204030204" pitchFamily="34" charset="0"/>
              <a:cs typeface="Calibri" panose="020F0502020204030204" pitchFamily="34" charset="0"/>
            </a:endParaRPr>
          </a:p>
          <a:p>
            <a:r>
              <a:rPr lang="en-US" i="1" dirty="0">
                <a:latin typeface="Calibri" panose="020F0502020204030204" pitchFamily="34" charset="0"/>
                <a:cs typeface="Calibri" panose="020F0502020204030204" pitchFamily="34" charset="0"/>
              </a:rPr>
              <a:t>Post Event Phase</a:t>
            </a:r>
          </a:p>
          <a:p>
            <a:pPr marL="457200" indent="-457200">
              <a:buFont typeface="Arial" panose="020B0604020202020204" pitchFamily="34" charset="0"/>
              <a:buChar char="•"/>
            </a:pPr>
            <a:r>
              <a:rPr lang="en-US" dirty="0">
                <a:latin typeface="Calibri" panose="020F0502020204030204" pitchFamily="34" charset="0"/>
                <a:cs typeface="Calibri" panose="020F0502020204030204" pitchFamily="34" charset="0"/>
              </a:rPr>
              <a:t>Post winning pictures on social media </a:t>
            </a:r>
          </a:p>
          <a:p>
            <a:pPr marL="457200" indent="-457200">
              <a:buFont typeface="Arial" panose="020B0604020202020204" pitchFamily="34" charset="0"/>
              <a:buChar char="•"/>
            </a:pPr>
            <a:r>
              <a:rPr lang="en-US" dirty="0">
                <a:latin typeface="Calibri" panose="020F0502020204030204" pitchFamily="34" charset="0"/>
                <a:cs typeface="Calibri" panose="020F0502020204030204" pitchFamily="34" charset="0"/>
              </a:rPr>
              <a:t>Make flyer with sponsors names to thank, post on social media</a:t>
            </a:r>
          </a:p>
          <a:p>
            <a:pPr marL="457200" indent="-457200">
              <a:buFont typeface="Arial" panose="020B0604020202020204" pitchFamily="34" charset="0"/>
              <a:buChar char="•"/>
            </a:pPr>
            <a:r>
              <a:rPr lang="en-US" dirty="0">
                <a:latin typeface="Calibri" panose="020F0502020204030204" pitchFamily="34" charset="0"/>
                <a:cs typeface="Calibri" panose="020F0502020204030204" pitchFamily="34" charset="0"/>
              </a:rPr>
              <a:t>Give money raised for Cal Poly Rodeo to Ben Londo</a:t>
            </a:r>
          </a:p>
          <a:p>
            <a:pPr marL="457200" indent="-457200">
              <a:buFont typeface="Arial" panose="020B0604020202020204" pitchFamily="34" charset="0"/>
              <a:buChar char="•"/>
            </a:pPr>
            <a:r>
              <a:rPr lang="en-US" dirty="0">
                <a:latin typeface="Calibri" panose="020F0502020204030204" pitchFamily="34" charset="0"/>
                <a:cs typeface="Calibri" panose="020F0502020204030204" pitchFamily="34" charset="0"/>
              </a:rPr>
              <a:t>Fundraiser breakaway jackpot is complete</a:t>
            </a:r>
          </a:p>
        </p:txBody>
      </p:sp>
      <p:sp>
        <p:nvSpPr>
          <p:cNvPr id="2184" name="Text Box 136"/>
          <p:cNvSpPr txBox="1">
            <a:spLocks noChangeArrowheads="1"/>
          </p:cNvSpPr>
          <p:nvPr/>
        </p:nvSpPr>
        <p:spPr bwMode="auto">
          <a:xfrm>
            <a:off x="32907287" y="6443276"/>
            <a:ext cx="10055225" cy="10710624"/>
          </a:xfrm>
          <a:prstGeom prst="rect">
            <a:avLst/>
          </a:prstGeom>
          <a:solidFill>
            <a:schemeClr val="bg1"/>
          </a:solidFill>
          <a:ln>
            <a:noFill/>
          </a:ln>
          <a:effectLst/>
        </p:spPr>
        <p:txBody>
          <a:bodyPr lIns="182880" tIns="182880" rIns="182880" bIns="182880">
            <a:spAutoFit/>
          </a:bodyPr>
          <a:lstStyle/>
          <a:p>
            <a:r>
              <a:rPr lang="en-US" dirty="0">
                <a:latin typeface="Calibri" panose="020F0502020204030204" pitchFamily="34" charset="0"/>
                <a:cs typeface="Calibri" panose="020F0502020204030204" pitchFamily="34" charset="0"/>
              </a:rPr>
              <a:t>	The authors’ breakaway jackpot fundraiser was successfully planned out in every category. Sponsor emails were sent out to prospective sponsors and companies, flyers were designed and posted on the Cal Poly Rodeo and personal social media accounts, student rodeo athletes were lined out to help during the jackpot, and contestants were excited to enter.  Six individual sponsorships totaled $2,000 in added money for the winning pot. This would allow the winners to be awarded additional money which is a good incentive to draw in more contestants. </a:t>
            </a:r>
          </a:p>
          <a:p>
            <a:r>
              <a:rPr lang="en-US" dirty="0">
                <a:latin typeface="Calibri" panose="020F0502020204030204" pitchFamily="34" charset="0"/>
                <a:cs typeface="Calibri" panose="020F0502020204030204" pitchFamily="34" charset="0"/>
              </a:rPr>
              <a:t>	Five additional sponsors donated awards that would be given out to the winners of the breakaway jackpot. The items donated were Kings Ropes shirts and caps, Mad Cow Company bracelet, Cactus ropes and caps, Best Ever pad and goodie bag, and a Ricotti’s Saddle Co gift card. The authors created another flyer with the sponsors’ names as a way to thank them for their support. </a:t>
            </a:r>
          </a:p>
          <a:p>
            <a:r>
              <a:rPr lang="en-US" dirty="0">
                <a:latin typeface="Calibri" panose="020F0502020204030204" pitchFamily="34" charset="0"/>
                <a:cs typeface="Calibri" panose="020F0502020204030204" pitchFamily="34" charset="0"/>
              </a:rPr>
              <a:t>	Unfortunately, the authors’ Cal Poly Rodeo breakaway jackpot fundraiser was cancelled due to the COVID-19 pandemic.</a:t>
            </a:r>
          </a:p>
        </p:txBody>
      </p:sp>
      <p:sp>
        <p:nvSpPr>
          <p:cNvPr id="2185" name="Text Box 137"/>
          <p:cNvSpPr txBox="1">
            <a:spLocks noChangeArrowheads="1"/>
          </p:cNvSpPr>
          <p:nvPr/>
        </p:nvSpPr>
        <p:spPr bwMode="auto">
          <a:xfrm>
            <a:off x="10074273" y="17099616"/>
            <a:ext cx="10055225" cy="15635049"/>
          </a:xfrm>
          <a:prstGeom prst="rect">
            <a:avLst/>
          </a:prstGeom>
          <a:solidFill>
            <a:schemeClr val="bg1"/>
          </a:solidFill>
          <a:ln>
            <a:noFill/>
          </a:ln>
          <a:effectLst/>
        </p:spPr>
        <p:txBody>
          <a:bodyPr lIns="182880" tIns="182880" rIns="182880" bIns="182880">
            <a:spAutoFit/>
          </a:bodyPr>
          <a:lstStyle/>
          <a:p>
            <a:r>
              <a:rPr lang="en-US" dirty="0">
                <a:latin typeface="Calibri" panose="020F0502020204030204" pitchFamily="34" charset="0"/>
                <a:cs typeface="Calibri" panose="020F0502020204030204" pitchFamily="34" charset="0"/>
              </a:rPr>
              <a:t>	The Cal Poly Rodeo team has been around since 1939, when it consisted of a mere 15 team members, and is now made up of over 70 team members (Cal Poly, 2019). Not only has the team grown exponentially over the years, but the Poly Royal Rodeo has also grown rapidly. The first Poly Royal Rodeo was held in 1950, with only 4,000 spectators. In 2018, the Poly Royal Rodeo had approximately 11,000 spectators (Cal Poly, 2019). In 2016, Head Coach Ben Londo, decided that the Poly Royal Rodeo had outgrown the practice arena. </a:t>
            </a:r>
          </a:p>
          <a:p>
            <a:r>
              <a:rPr lang="en-US" dirty="0">
                <a:latin typeface="Calibri" panose="020F0502020204030204" pitchFamily="34" charset="0"/>
                <a:cs typeface="Calibri" panose="020F0502020204030204" pitchFamily="34" charset="0"/>
              </a:rPr>
              <a:t>	The Poly Royal Rodeo was held in Spanos Stadium for the first time in 2017 and had a sold-out crowd. Spanos Stadium allowed for more spectators, although putting a rodeo on inside a football stadium requires a lot of money, as the entire arena setup all must be brought into the stadium to be set up prior. Getting all of the materials and equipment inside the stadium in a short amount of time requires a lot of people working as well. With everything that must be done, a large sum of money is needed. </a:t>
            </a:r>
          </a:p>
          <a:p>
            <a:r>
              <a:rPr lang="en-US" dirty="0">
                <a:latin typeface="Calibri" panose="020F0502020204030204" pitchFamily="34" charset="0"/>
                <a:cs typeface="Calibri" panose="020F0502020204030204" pitchFamily="34" charset="0"/>
              </a:rPr>
              <a:t>Every team member of the Cal Poly Rodeo team is required to bring in a certain amount of sponsorship money to help put this rodeo on. While this money helps a lot, more money is still needed to cover the cost of production for Cal Poly Rodeo. This is where the breakaway roping jackpot will come in to play and help cover some additional production costs.</a:t>
            </a:r>
          </a:p>
          <a:p>
            <a:r>
              <a:rPr lang="en-US" dirty="0">
                <a:latin typeface="Calibri" panose="020F0502020204030204" pitchFamily="34" charset="0"/>
                <a:cs typeface="Calibri" panose="020F0502020204030204" pitchFamily="34" charset="0"/>
              </a:rPr>
              <a:t>	Breakaway roping rules come directly from the Women’s Professional Rodeo Association and can be used in breakaway jackpots for reference and fairness of the sport (WPRA, 2020). For WPRA breakaway roping rules, please see them outlined in the project agenda.</a:t>
            </a:r>
          </a:p>
        </p:txBody>
      </p:sp>
      <p:sp>
        <p:nvSpPr>
          <p:cNvPr id="2186" name="Text Box 138"/>
          <p:cNvSpPr txBox="1">
            <a:spLocks noChangeArrowheads="1"/>
          </p:cNvSpPr>
          <p:nvPr/>
        </p:nvSpPr>
        <p:spPr bwMode="auto">
          <a:xfrm>
            <a:off x="32866015" y="18209704"/>
            <a:ext cx="10055225" cy="10710624"/>
          </a:xfrm>
          <a:prstGeom prst="rect">
            <a:avLst/>
          </a:prstGeom>
          <a:solidFill>
            <a:schemeClr val="bg1"/>
          </a:solidFill>
          <a:ln>
            <a:noFill/>
          </a:ln>
          <a:effectLst/>
        </p:spPr>
        <p:txBody>
          <a:bodyPr lIns="182880" tIns="182880" rIns="182880" bIns="182880">
            <a:spAutoFit/>
          </a:bodyPr>
          <a:lstStyle/>
          <a:p>
            <a:r>
              <a:rPr lang="en-US" dirty="0">
                <a:latin typeface="Calibri" panose="020F0502020204030204" pitchFamily="34" charset="0"/>
                <a:cs typeface="Calibri" panose="020F0502020204030204" pitchFamily="34" charset="0"/>
              </a:rPr>
              <a:t>	While the authors were unable to host the event due to the restrictions from the global pandemic, the overall planning of the event was successful. All of the initial planning went without an issue, responses from sponsors were received promptly, and the awards and added money was mailed back to sponsors in a timely manner. If this project were to be repeated, the authors would do everything the same as for the steps involved in the planning phases.</a:t>
            </a:r>
          </a:p>
          <a:p>
            <a:r>
              <a:rPr lang="en-US" dirty="0">
                <a:latin typeface="Calibri" panose="020F0502020204030204" pitchFamily="34" charset="0"/>
                <a:cs typeface="Calibri" panose="020F0502020204030204" pitchFamily="34" charset="0"/>
              </a:rPr>
              <a:t>	The only part of the project that would need to be changed is the actual breakaway roping jackpot fundraiser being able to take place. The event was looking to be successful by the many reactions on the event posts on social media. The authors had over 50 people reach out asking about the event and if it was going to be postponed. Postponing the event was a consideration, until the authors realized they were unsure when this global pandemic would end and when restrictions would be lifted. Therefore, the authors’ Cal Poly Rodeo Breakaway Jackpot Fundraiser was cancelled and added money and awards received from sponsors were returned. </a:t>
            </a:r>
          </a:p>
        </p:txBody>
      </p:sp>
      <p:sp>
        <p:nvSpPr>
          <p:cNvPr id="2187" name="Text Box 139"/>
          <p:cNvSpPr txBox="1">
            <a:spLocks noChangeArrowheads="1"/>
          </p:cNvSpPr>
          <p:nvPr/>
        </p:nvSpPr>
        <p:spPr bwMode="auto">
          <a:xfrm>
            <a:off x="10074273" y="6443276"/>
            <a:ext cx="10055225" cy="9725739"/>
          </a:xfrm>
          <a:prstGeom prst="rect">
            <a:avLst/>
          </a:prstGeom>
          <a:solidFill>
            <a:schemeClr val="bg1"/>
          </a:solidFill>
          <a:ln>
            <a:noFill/>
          </a:ln>
          <a:effectLst/>
        </p:spPr>
        <p:txBody>
          <a:bodyPr lIns="182880" tIns="182880" rIns="182880" bIns="182880">
            <a:spAutoFit/>
          </a:bodyPr>
          <a:lstStyle/>
          <a:p>
            <a:r>
              <a:rPr lang="en-US" dirty="0">
                <a:latin typeface="Calibri" panose="020F0502020204030204" pitchFamily="34" charset="0"/>
                <a:cs typeface="Calibri" panose="020F0502020204030204" pitchFamily="34" charset="0"/>
              </a:rPr>
              <a:t>	Every team member of the Cal Poly Rodeo team is required to bring in a certain amount of sponsorship money to help put on the annual Poly Royal Rodeo each April. While this money helps a lot, more money is still needed to cover the cost of production for Cal Poly Rodeo. This is where a breakaway roping jackpot will come in to play and help cover some additional production costs. </a:t>
            </a:r>
          </a:p>
          <a:p>
            <a:r>
              <a:rPr lang="en-US" dirty="0">
                <a:latin typeface="Calibri" panose="020F0502020204030204" pitchFamily="34" charset="0"/>
                <a:cs typeface="Calibri" panose="020F0502020204030204" pitchFamily="34" charset="0"/>
              </a:rPr>
              <a:t>	For this senior project, the authors plan on hosting a breakaway jackpot fundraiser for Cal Poly Rodeo. A breakaway jackpot consists of girl contestants roping three calves as fast as they can. The fastest average time overall of the three times added up is the winner of the jackpot. This project will allow the authors to learn what it takes to successfully put on a breakaway roping. In order to put on a successful breakaway roping jackpot, sponsors will be needed. The sponsors will be helping the future of agriculture, as most students who enter the rodeo are agricultural students that use their winnings to help pay for school tuition. </a:t>
            </a:r>
          </a:p>
        </p:txBody>
      </p:sp>
      <p:sp>
        <p:nvSpPr>
          <p:cNvPr id="2188" name="Text Box 140"/>
          <p:cNvSpPr txBox="1">
            <a:spLocks noChangeArrowheads="1"/>
          </p:cNvSpPr>
          <p:nvPr/>
        </p:nvSpPr>
        <p:spPr bwMode="auto">
          <a:xfrm>
            <a:off x="32899789" y="29869337"/>
            <a:ext cx="10055225" cy="2831544"/>
          </a:xfrm>
          <a:prstGeom prst="rect">
            <a:avLst/>
          </a:prstGeom>
          <a:solidFill>
            <a:schemeClr val="bg1"/>
          </a:solidFill>
          <a:ln>
            <a:noFill/>
          </a:ln>
          <a:effectLst/>
        </p:spPr>
        <p:txBody>
          <a:bodyPr wrap="square" lIns="182880" tIns="182880" rIns="182880" bIns="182880">
            <a:spAutoFit/>
          </a:bodyPr>
          <a:lstStyle>
            <a:lvl1pPr marL="342900" indent="-342900">
              <a:defRPr>
                <a:solidFill>
                  <a:schemeClr val="tx1"/>
                </a:solidFill>
                <a:latin typeface="Arial" charset="0"/>
              </a:defRPr>
            </a:lvl1pPr>
            <a:lvl2pPr marL="800100" indent="-342900">
              <a:defRPr>
                <a:solidFill>
                  <a:schemeClr val="tx1"/>
                </a:solidFill>
                <a:latin typeface="Arial" charset="0"/>
              </a:defRPr>
            </a:lvl2pPr>
            <a:lvl3pPr marL="1257300" indent="-342900">
              <a:defRPr>
                <a:solidFill>
                  <a:schemeClr val="tx1"/>
                </a:solidFill>
                <a:latin typeface="Arial" charset="0"/>
              </a:defRPr>
            </a:lvl3pPr>
            <a:lvl4pPr marL="1714500" indent="-342900">
              <a:defRPr>
                <a:solidFill>
                  <a:schemeClr val="tx1"/>
                </a:solidFill>
                <a:latin typeface="Arial" charset="0"/>
              </a:defRPr>
            </a:lvl4pPr>
            <a:lvl5pPr marL="2171700" indent="-342900">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r>
              <a:rPr lang="en-US" dirty="0">
                <a:latin typeface="Calibri" panose="020F0502020204030204" pitchFamily="34" charset="0"/>
                <a:cs typeface="Calibri" panose="020F0502020204030204" pitchFamily="34" charset="0"/>
              </a:rPr>
              <a:t>Cal Poly. (2019). </a:t>
            </a:r>
            <a:r>
              <a:rPr lang="en-US" i="1" dirty="0">
                <a:latin typeface="Calibri" panose="020F0502020204030204" pitchFamily="34" charset="0"/>
                <a:cs typeface="Calibri" panose="020F0502020204030204" pitchFamily="34" charset="0"/>
              </a:rPr>
              <a:t>Cal Poly Rodeo. </a:t>
            </a:r>
          </a:p>
          <a:p>
            <a:r>
              <a:rPr lang="en-US" dirty="0">
                <a:latin typeface="Calibri" panose="020F0502020204030204" pitchFamily="34" charset="0"/>
                <a:cs typeface="Calibri" panose="020F0502020204030204" pitchFamily="34" charset="0"/>
              </a:rPr>
              <a:t>Crawford, J. (2020). </a:t>
            </a:r>
            <a:r>
              <a:rPr lang="en-US" i="1" dirty="0">
                <a:latin typeface="Calibri" panose="020F0502020204030204" pitchFamily="34" charset="0"/>
                <a:cs typeface="Calibri" panose="020F0502020204030204" pitchFamily="34" charset="0"/>
              </a:rPr>
              <a:t>Jackie Crawford Roping.</a:t>
            </a:r>
          </a:p>
          <a:p>
            <a:r>
              <a:rPr lang="en-US" dirty="0">
                <a:latin typeface="Calibri" panose="020F0502020204030204" pitchFamily="34" charset="0"/>
                <a:cs typeface="Calibri" panose="020F0502020204030204" pitchFamily="34" charset="0"/>
              </a:rPr>
              <a:t>Rodeo Ticket. (2018). </a:t>
            </a:r>
            <a:r>
              <a:rPr lang="en-US" i="1" dirty="0">
                <a:latin typeface="Calibri" panose="020F0502020204030204" pitchFamily="34" charset="0"/>
                <a:cs typeface="Calibri" panose="020F0502020204030204" pitchFamily="34" charset="0"/>
              </a:rPr>
              <a:t>How to Organize a Rodeo. </a:t>
            </a:r>
          </a:p>
          <a:p>
            <a:r>
              <a:rPr lang="en-US" dirty="0">
                <a:latin typeface="Calibri" panose="020F0502020204030204" pitchFamily="34" charset="0"/>
                <a:cs typeface="Calibri" panose="020F0502020204030204" pitchFamily="34" charset="0"/>
              </a:rPr>
              <a:t>Western Events. (n.d.). </a:t>
            </a:r>
            <a:r>
              <a:rPr lang="en-US" i="1" dirty="0">
                <a:latin typeface="Calibri" panose="020F0502020204030204" pitchFamily="34" charset="0"/>
                <a:cs typeface="Calibri" panose="020F0502020204030204" pitchFamily="34" charset="0"/>
              </a:rPr>
              <a:t>Rodeo Consulting and Production. </a:t>
            </a:r>
          </a:p>
          <a:p>
            <a:r>
              <a:rPr lang="en-US" dirty="0">
                <a:latin typeface="Calibri" panose="020F0502020204030204" pitchFamily="34" charset="0"/>
                <a:cs typeface="Calibri" panose="020F0502020204030204" pitchFamily="34" charset="0"/>
              </a:rPr>
              <a:t>WPRA. (2020). </a:t>
            </a:r>
            <a:r>
              <a:rPr lang="en-US" i="1" dirty="0">
                <a:latin typeface="Calibri" panose="020F0502020204030204" pitchFamily="34" charset="0"/>
                <a:cs typeface="Calibri" panose="020F0502020204030204" pitchFamily="34" charset="0"/>
              </a:rPr>
              <a:t>WPRA Rule Book. </a:t>
            </a:r>
          </a:p>
        </p:txBody>
      </p:sp>
      <p:pic>
        <p:nvPicPr>
          <p:cNvPr id="3" name="Picture 2">
            <a:extLst>
              <a:ext uri="{FF2B5EF4-FFF2-40B4-BE49-F238E27FC236}">
                <a16:creationId xmlns:a16="http://schemas.microsoft.com/office/drawing/2014/main" id="{FDA2806F-2685-8843-B8C7-0C38F18B2B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756" y="22747513"/>
            <a:ext cx="8591719" cy="5740981"/>
          </a:xfrm>
          <a:prstGeom prst="rect">
            <a:avLst/>
          </a:prstGeom>
        </p:spPr>
      </p:pic>
      <p:pic>
        <p:nvPicPr>
          <p:cNvPr id="7" name="Picture 6">
            <a:extLst>
              <a:ext uri="{FF2B5EF4-FFF2-40B4-BE49-F238E27FC236}">
                <a16:creationId xmlns:a16="http://schemas.microsoft.com/office/drawing/2014/main" id="{2420D525-5E79-884B-AB1A-D596862BEE7E}"/>
              </a:ext>
            </a:extLst>
          </p:cNvPr>
          <p:cNvPicPr>
            <a:picLocks noChangeAspect="1"/>
          </p:cNvPicPr>
          <p:nvPr/>
        </p:nvPicPr>
        <p:blipFill rotWithShape="1">
          <a:blip r:embed="rId3">
            <a:extLst>
              <a:ext uri="{28A0092B-C50C-407E-A947-70E740481C1C}">
                <a14:useLocalDpi xmlns:a14="http://schemas.microsoft.com/office/drawing/2010/main" val="0"/>
              </a:ext>
            </a:extLst>
          </a:blip>
          <a:srcRect t="16311" r="900" b="13834"/>
          <a:stretch/>
        </p:blipFill>
        <p:spPr>
          <a:xfrm>
            <a:off x="987563" y="14426201"/>
            <a:ext cx="7164106" cy="7567006"/>
          </a:xfrm>
          <a:prstGeom prst="rect">
            <a:avLst/>
          </a:prstGeom>
        </p:spPr>
      </p:pic>
      <p:pic>
        <p:nvPicPr>
          <p:cNvPr id="11" name="Picture 10">
            <a:extLst>
              <a:ext uri="{FF2B5EF4-FFF2-40B4-BE49-F238E27FC236}">
                <a16:creationId xmlns:a16="http://schemas.microsoft.com/office/drawing/2014/main" id="{D4B89281-161D-FE46-B254-7B4684883AAF}"/>
              </a:ext>
            </a:extLst>
          </p:cNvPr>
          <p:cNvPicPr>
            <a:picLocks noChangeAspect="1"/>
          </p:cNvPicPr>
          <p:nvPr/>
        </p:nvPicPr>
        <p:blipFill rotWithShape="1">
          <a:blip r:embed="rId4">
            <a:extLst>
              <a:ext uri="{28A0092B-C50C-407E-A947-70E740481C1C}">
                <a14:useLocalDpi xmlns:a14="http://schemas.microsoft.com/office/drawing/2010/main" val="0"/>
              </a:ext>
            </a:extLst>
          </a:blip>
          <a:srcRect t="7396" r="4401" b="7515"/>
          <a:stretch/>
        </p:blipFill>
        <p:spPr>
          <a:xfrm>
            <a:off x="1695796" y="6006250"/>
            <a:ext cx="5747640" cy="7665645"/>
          </a:xfrm>
          <a:prstGeom prst="rect">
            <a:avLst/>
          </a:prstGeom>
        </p:spPr>
      </p:pic>
      <p:pic>
        <p:nvPicPr>
          <p:cNvPr id="15" name="Picture 14">
            <a:extLst>
              <a:ext uri="{FF2B5EF4-FFF2-40B4-BE49-F238E27FC236}">
                <a16:creationId xmlns:a16="http://schemas.microsoft.com/office/drawing/2014/main" id="{363DD2CA-056B-D047-95A0-9162040F2D7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3220" y="29242800"/>
            <a:ext cx="8272789" cy="3304650"/>
          </a:xfrm>
          <a:prstGeom prst="rect">
            <a:avLst/>
          </a:prstGeom>
        </p:spPr>
      </p:pic>
      <p:pic>
        <p:nvPicPr>
          <p:cNvPr id="19" name="Picture 18">
            <a:extLst>
              <a:ext uri="{FF2B5EF4-FFF2-40B4-BE49-F238E27FC236}">
                <a16:creationId xmlns:a16="http://schemas.microsoft.com/office/drawing/2014/main" id="{BE5C7151-DFFC-C74E-BD31-922C7C4842F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8546" y="417116"/>
            <a:ext cx="8862145" cy="4648994"/>
          </a:xfrm>
          <a:prstGeom prst="rect">
            <a:avLst/>
          </a:prstGeom>
        </p:spPr>
      </p:pic>
    </p:spTree>
  </p:cSld>
  <p:clrMapOvr>
    <a:masterClrMapping/>
  </p:clrMapOvr>
</p:sld>
</file>

<file path=ppt/theme/theme1.xml><?xml version="1.0" encoding="utf-8"?>
<a:theme xmlns:a="http://schemas.openxmlformats.org/drawingml/2006/main" name="Default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3896</TotalTime>
  <Words>1416</Words>
  <Application>Microsoft Macintosh PowerPoint</Application>
  <PresentationFormat>Custom</PresentationFormat>
  <Paragraphs>50</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Default Design</vt:lpstr>
      <vt:lpstr>PowerPoint Presentation</vt:lpstr>
    </vt:vector>
  </TitlesOfParts>
  <Company>Genigraphics 800.790.4001</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Genigraphics Research Poster Template 36x48</dc:title>
  <dc:creator>Genigraphics 800.790.4001</dc:creator>
  <dc:description>To order poster prints visit us at www.genigraphics.com</dc:description>
  <cp:lastModifiedBy>Molly Johanna Sparrowk</cp:lastModifiedBy>
  <cp:revision>62</cp:revision>
  <dcterms:created xsi:type="dcterms:W3CDTF">2008-05-03T03:01:56Z</dcterms:created>
  <dcterms:modified xsi:type="dcterms:W3CDTF">2020-06-03T03:40:28Z</dcterms:modified>
</cp:coreProperties>
</file>