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18400" cy="43891200"/>
  <p:notesSz cx="7004050" cy="929005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74" autoAdjust="0"/>
    <p:restoredTop sz="94629" autoAdjust="0"/>
  </p:normalViewPr>
  <p:slideViewPr>
    <p:cSldViewPr>
      <p:cViewPr>
        <p:scale>
          <a:sx n="25" d="100"/>
          <a:sy n="25" d="100"/>
        </p:scale>
        <p:origin x="1171" y="-509"/>
      </p:cViewPr>
      <p:guideLst>
        <p:guide orient="horz" pos="13824"/>
        <p:guide pos="1036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32004000" y="0"/>
            <a:ext cx="914400" cy="438912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0"/>
            <a:ext cx="914400" cy="438912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0"/>
            <a:ext cx="32918400" cy="5486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38404800"/>
            <a:ext cx="32918400" cy="54864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Instructions"/>
          <p:cNvSpPr/>
          <p:nvPr userDrawn="1"/>
        </p:nvSpPr>
        <p:spPr>
          <a:xfrm>
            <a:off x="-137160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400"/>
              </a:spcAft>
            </a:pPr>
            <a:r>
              <a:rPr lang="en-US" sz="9600" dirty="0">
                <a:solidFill>
                  <a:srgbClr val="7F7F7F"/>
                </a:solidFill>
                <a:latin typeface="Calibri" pitchFamily="34" charset="0"/>
                <a:cs typeface="Calibri" panose="020F0502020204030204" pitchFamily="34" charset="0"/>
              </a:rPr>
              <a:t>Poster Print Size:</a:t>
            </a:r>
            <a:endParaRPr sz="9600" dirty="0">
              <a:solidFill>
                <a:srgbClr val="7F7F7F"/>
              </a:solidFill>
              <a:latin typeface="Calibri" pitchFamily="34" charset="0"/>
              <a:cs typeface="Calibri" panose="020F0502020204030204" pitchFamily="34" charset="0"/>
            </a:endParaRPr>
          </a:p>
          <a:p>
            <a:pPr lvl="0">
              <a:spcBef>
                <a:spcPts val="0"/>
              </a:spcBef>
              <a:spcAft>
                <a:spcPts val="2400"/>
              </a:spcAft>
            </a:pPr>
            <a:r>
              <a:rPr lang="en-US" sz="6600" dirty="0">
                <a:solidFill>
                  <a:srgbClr val="7F7F7F"/>
                </a:solidFill>
                <a:latin typeface="Calibri" pitchFamily="34" charset="0"/>
                <a:cs typeface="Calibri" panose="020F0502020204030204" pitchFamily="34" charset="0"/>
              </a:rPr>
              <a:t>This poster template is 48” high by 36” wide. It can be used to print any poster with a 4:3 aspect ratio.</a:t>
            </a:r>
          </a:p>
          <a:p>
            <a:pPr lvl="0">
              <a:spcBef>
                <a:spcPts val="0"/>
              </a:spcBef>
              <a:spcAft>
                <a:spcPts val="2400"/>
              </a:spcAft>
            </a:pPr>
            <a:r>
              <a:rPr lang="en-US" sz="9600" dirty="0">
                <a:solidFill>
                  <a:srgbClr val="7F7F7F"/>
                </a:solidFill>
                <a:latin typeface="Calibri" pitchFamily="34" charset="0"/>
                <a:cs typeface="Calibri" panose="020F0502020204030204" pitchFamily="34" charset="0"/>
              </a:rPr>
              <a:t>Placeholders</a:t>
            </a:r>
            <a:r>
              <a:rPr sz="9600" dirty="0">
                <a:solidFill>
                  <a:srgbClr val="7F7F7F"/>
                </a:solidFill>
                <a:latin typeface="Calibri" pitchFamily="34" charset="0"/>
                <a:cs typeface="Calibri" panose="020F0502020204030204" pitchFamily="34" charset="0"/>
              </a:rPr>
              <a:t>:</a:t>
            </a:r>
          </a:p>
          <a:p>
            <a:pPr lvl="0">
              <a:spcBef>
                <a:spcPts val="0"/>
              </a:spcBef>
              <a:spcAft>
                <a:spcPts val="2400"/>
              </a:spcAft>
            </a:pPr>
            <a:r>
              <a:rPr sz="6600" dirty="0">
                <a:solidFill>
                  <a:srgbClr val="7F7F7F"/>
                </a:solidFill>
                <a:latin typeface="Calibri" pitchFamily="34" charset="0"/>
                <a:cs typeface="Calibri" panose="020F0502020204030204" pitchFamily="34" charset="0"/>
              </a:rPr>
              <a:t>The </a:t>
            </a:r>
            <a:r>
              <a:rPr lang="en-US" sz="6600" dirty="0">
                <a:solidFill>
                  <a:srgbClr val="7F7F7F"/>
                </a:solidFill>
                <a:latin typeface="Calibri" pitchFamily="34" charset="0"/>
                <a:cs typeface="Calibri" panose="020F0502020204030204" pitchFamily="34" charset="0"/>
              </a:rPr>
              <a:t>various elements included</a:t>
            </a:r>
            <a:r>
              <a:rPr sz="6600" dirty="0">
                <a:solidFill>
                  <a:srgbClr val="7F7F7F"/>
                </a:solidFill>
                <a:latin typeface="Calibri" pitchFamily="34" charset="0"/>
                <a:cs typeface="Calibri" panose="020F0502020204030204" pitchFamily="34" charset="0"/>
              </a:rPr>
              <a:t> in this </a:t>
            </a:r>
            <a:r>
              <a:rPr lang="en-US" sz="6600" dirty="0">
                <a:solidFill>
                  <a:srgbClr val="7F7F7F"/>
                </a:solidFill>
                <a:latin typeface="Calibri" pitchFamily="34" charset="0"/>
                <a:cs typeface="Calibri" panose="020F0502020204030204" pitchFamily="34" charset="0"/>
              </a:rPr>
              <a:t>poster are ones</a:t>
            </a:r>
            <a:r>
              <a:rPr lang="en-US" sz="6600" baseline="0" dirty="0">
                <a:solidFill>
                  <a:srgbClr val="7F7F7F"/>
                </a:solidFill>
                <a:latin typeface="Calibri" pitchFamily="34" charset="0"/>
                <a:cs typeface="Calibri" panose="020F0502020204030204" pitchFamily="34" charset="0"/>
              </a:rPr>
              <a:t> we often see in medical, research, and scientific posters.</a:t>
            </a:r>
            <a:r>
              <a:rPr sz="6600" dirty="0">
                <a:solidFill>
                  <a:srgbClr val="7F7F7F"/>
                </a:solidFill>
                <a:latin typeface="Calibri" pitchFamily="34" charset="0"/>
                <a:cs typeface="Calibri" panose="020F0502020204030204" pitchFamily="34" charset="0"/>
              </a:rPr>
              <a:t> </a:t>
            </a:r>
            <a:r>
              <a:rPr lang="en-US" sz="6600" dirty="0">
                <a:solidFill>
                  <a:srgbClr val="7F7F7F"/>
                </a:solidFill>
                <a:latin typeface="Calibri" pitchFamily="34" charset="0"/>
                <a:cs typeface="Calibri" panose="020F0502020204030204" pitchFamily="34" charset="0"/>
              </a:rPr>
              <a:t>Feel</a:t>
            </a:r>
            <a:r>
              <a:rPr lang="en-US" sz="66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2400"/>
              </a:spcAft>
            </a:pPr>
            <a:r>
              <a:rPr lang="en-US" sz="9600" dirty="0">
                <a:solidFill>
                  <a:srgbClr val="7F7F7F"/>
                </a:solidFill>
                <a:latin typeface="Calibri" pitchFamily="34" charset="0"/>
                <a:cs typeface="Calibri" panose="020F0502020204030204" pitchFamily="34" charset="0"/>
              </a:rPr>
              <a:t>Image</a:t>
            </a:r>
            <a:r>
              <a:rPr lang="en-US" sz="9600" baseline="0" dirty="0">
                <a:solidFill>
                  <a:srgbClr val="7F7F7F"/>
                </a:solidFill>
                <a:latin typeface="Calibri" pitchFamily="34" charset="0"/>
                <a:cs typeface="Calibri" panose="020F0502020204030204" pitchFamily="34" charset="0"/>
              </a:rPr>
              <a:t> Quality</a:t>
            </a:r>
            <a:r>
              <a:rPr lang="en-US" sz="9600" dirty="0">
                <a:solidFill>
                  <a:srgbClr val="7F7F7F"/>
                </a:solidFill>
                <a:latin typeface="Calibri" pitchFamily="34" charset="0"/>
                <a:cs typeface="Calibri" panose="020F0502020204030204" pitchFamily="34" charset="0"/>
              </a:rPr>
              <a:t>:</a:t>
            </a:r>
          </a:p>
          <a:p>
            <a:pPr lvl="0">
              <a:spcBef>
                <a:spcPts val="0"/>
              </a:spcBef>
              <a:spcAft>
                <a:spcPts val="2400"/>
              </a:spcAft>
            </a:pPr>
            <a:r>
              <a:rPr lang="en-US" sz="6600" dirty="0">
                <a:solidFill>
                  <a:srgbClr val="7F7F7F"/>
                </a:solidFill>
                <a:latin typeface="Calibri" pitchFamily="34" charset="0"/>
                <a:cs typeface="Calibri" panose="020F0502020204030204" pitchFamily="34" charset="0"/>
              </a:rPr>
              <a:t>You can place digital photos or logo art in your poster file by selecting the </a:t>
            </a:r>
            <a:r>
              <a:rPr lang="en-US" sz="6600" b="1" dirty="0">
                <a:solidFill>
                  <a:srgbClr val="7F7F7F"/>
                </a:solidFill>
                <a:latin typeface="Calibri" pitchFamily="34" charset="0"/>
                <a:cs typeface="Calibri" panose="020F0502020204030204" pitchFamily="34" charset="0"/>
              </a:rPr>
              <a:t>Insert, Picture</a:t>
            </a:r>
            <a:r>
              <a:rPr lang="en-US" sz="66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6600" b="1" dirty="0">
                <a:solidFill>
                  <a:srgbClr val="7F7F7F"/>
                </a:solidFill>
                <a:latin typeface="Calibri" pitchFamily="34" charset="0"/>
                <a:cs typeface="Calibri" panose="020F0502020204030204" pitchFamily="34" charset="0"/>
              </a:rPr>
              <a:t>150-200 pixels per inch in their final printed size</a:t>
            </a:r>
            <a:r>
              <a:rPr lang="en-US" sz="6600" dirty="0">
                <a:solidFill>
                  <a:srgbClr val="7F7F7F"/>
                </a:solidFill>
                <a:latin typeface="Calibri" pitchFamily="34" charset="0"/>
                <a:cs typeface="Calibri" panose="020F0502020204030204" pitchFamily="34" charset="0"/>
              </a:rPr>
              <a:t>. For instance, a 1600 x 1200 pixel</a:t>
            </a:r>
            <a:r>
              <a:rPr lang="en-US" sz="6600" baseline="0" dirty="0">
                <a:solidFill>
                  <a:srgbClr val="7F7F7F"/>
                </a:solidFill>
                <a:latin typeface="Calibri" pitchFamily="34" charset="0"/>
                <a:cs typeface="Calibri" panose="020F0502020204030204" pitchFamily="34" charset="0"/>
              </a:rPr>
              <a:t> photo will usually look fine up to </a:t>
            </a:r>
            <a:r>
              <a:rPr lang="en-US" sz="6600" dirty="0">
                <a:solidFill>
                  <a:srgbClr val="7F7F7F"/>
                </a:solidFill>
                <a:latin typeface="Calibri" pitchFamily="34" charset="0"/>
                <a:cs typeface="Calibri" panose="020F0502020204030204" pitchFamily="34" charset="0"/>
              </a:rPr>
              <a:t>8“-10” wide on your printed poster.</a:t>
            </a:r>
          </a:p>
          <a:p>
            <a:pPr lvl="0">
              <a:spcBef>
                <a:spcPts val="0"/>
              </a:spcBef>
              <a:spcAft>
                <a:spcPts val="2400"/>
              </a:spcAft>
            </a:pPr>
            <a:r>
              <a:rPr lang="en-US" sz="66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2400"/>
              </a:spcAft>
            </a:pPr>
            <a:r>
              <a:rPr lang="en-US" sz="66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2400"/>
              </a:spcAft>
            </a:pPr>
            <a:br>
              <a:rPr lang="en-US" sz="4800" dirty="0">
                <a:solidFill>
                  <a:srgbClr val="7F7F7F"/>
                </a:solidFill>
                <a:latin typeface="Calibri" pitchFamily="34" charset="0"/>
                <a:cs typeface="Calibri" panose="020F0502020204030204" pitchFamily="34" charset="0"/>
              </a:rPr>
            </a:br>
            <a:r>
              <a:rPr lang="en-US" sz="4800" dirty="0">
                <a:solidFill>
                  <a:srgbClr val="7F7F7F"/>
                </a:solidFill>
                <a:latin typeface="Calibri" pitchFamily="34" charset="0"/>
                <a:cs typeface="Calibri" panose="020F0502020204030204" pitchFamily="34" charset="0"/>
              </a:rPr>
              <a:t>[This sidebar area does not print.]</a:t>
            </a:r>
          </a:p>
        </p:txBody>
      </p:sp>
      <p:grpSp>
        <p:nvGrpSpPr>
          <p:cNvPr id="2" name="Group 1"/>
          <p:cNvGrpSpPr/>
          <p:nvPr userDrawn="1"/>
        </p:nvGrpSpPr>
        <p:grpSpPr>
          <a:xfrm>
            <a:off x="33832800" y="0"/>
            <a:ext cx="12801600" cy="438912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400"/>
                </a:spcAft>
              </a:pPr>
              <a:r>
                <a:rPr lang="en-US" sz="9600" dirty="0">
                  <a:solidFill>
                    <a:schemeClr val="bg1">
                      <a:lumMod val="50000"/>
                    </a:schemeClr>
                  </a:solidFill>
                  <a:latin typeface="Calibri" pitchFamily="34" charset="0"/>
                  <a:cs typeface="Calibri" panose="020F0502020204030204" pitchFamily="34" charset="0"/>
                </a:rPr>
                <a:t>Change</a:t>
              </a:r>
              <a:r>
                <a:rPr lang="en-US" sz="9600" baseline="0" dirty="0">
                  <a:solidFill>
                    <a:schemeClr val="bg1">
                      <a:lumMod val="50000"/>
                    </a:schemeClr>
                  </a:solidFill>
                  <a:latin typeface="Calibri" pitchFamily="34" charset="0"/>
                  <a:cs typeface="Calibri" panose="020F0502020204030204" pitchFamily="34" charset="0"/>
                </a:rPr>
                <a:t> Color Theme</a:t>
              </a:r>
              <a:r>
                <a:rPr lang="en-US" sz="9600" dirty="0">
                  <a:solidFill>
                    <a:schemeClr val="bg1">
                      <a:lumMod val="50000"/>
                    </a:schemeClr>
                  </a:solidFill>
                  <a:latin typeface="Calibri" pitchFamily="34" charset="0"/>
                  <a:cs typeface="Calibri" panose="020F0502020204030204" pitchFamily="34" charset="0"/>
                </a:rPr>
                <a:t>:</a:t>
              </a:r>
              <a:endParaRPr sz="960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r>
                <a:rPr lang="en-US" sz="66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66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2400"/>
                </a:spcAft>
              </a:pPr>
              <a:r>
                <a:rPr lang="en-US" sz="6600" baseline="0" dirty="0">
                  <a:solidFill>
                    <a:schemeClr val="bg1">
                      <a:lumMod val="50000"/>
                    </a:schemeClr>
                  </a:solidFill>
                  <a:latin typeface="Calibri" pitchFamily="34" charset="0"/>
                  <a:cs typeface="Calibri" panose="020F0502020204030204" pitchFamily="34" charset="0"/>
                </a:rPr>
                <a:t>To change the color theme, select the </a:t>
              </a:r>
              <a:r>
                <a:rPr lang="en-US" sz="6600" b="1" baseline="0" dirty="0">
                  <a:solidFill>
                    <a:schemeClr val="bg1">
                      <a:lumMod val="50000"/>
                    </a:schemeClr>
                  </a:solidFill>
                  <a:latin typeface="Calibri" pitchFamily="34" charset="0"/>
                  <a:cs typeface="Calibri" panose="020F0502020204030204" pitchFamily="34" charset="0"/>
                </a:rPr>
                <a:t>Design</a:t>
              </a:r>
              <a:r>
                <a:rPr lang="en-US" sz="6600" baseline="0" dirty="0">
                  <a:solidFill>
                    <a:schemeClr val="bg1">
                      <a:lumMod val="50000"/>
                    </a:schemeClr>
                  </a:solidFill>
                  <a:latin typeface="Calibri" pitchFamily="34" charset="0"/>
                  <a:cs typeface="Calibri" panose="020F0502020204030204" pitchFamily="34" charset="0"/>
                </a:rPr>
                <a:t> tab, then select the </a:t>
              </a:r>
              <a:r>
                <a:rPr lang="en-US" sz="6600" b="1" baseline="0" dirty="0">
                  <a:solidFill>
                    <a:schemeClr val="bg1">
                      <a:lumMod val="50000"/>
                    </a:schemeClr>
                  </a:solidFill>
                  <a:latin typeface="Calibri" pitchFamily="34" charset="0"/>
                  <a:cs typeface="Calibri" panose="020F0502020204030204" pitchFamily="34" charset="0"/>
                </a:rPr>
                <a:t>Colors</a:t>
              </a:r>
              <a:r>
                <a:rPr lang="en-US" sz="66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r>
                <a:rPr lang="en-US" sz="66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2400"/>
                </a:spcAft>
              </a:pPr>
              <a:r>
                <a:rPr lang="en-US" sz="96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2400"/>
                </a:spcAft>
              </a:pPr>
              <a:r>
                <a:rPr lang="en-US" sz="6600" dirty="0">
                  <a:solidFill>
                    <a:schemeClr val="bg1">
                      <a:lumMod val="50000"/>
                    </a:schemeClr>
                  </a:solidFill>
                  <a:latin typeface="Calibri" pitchFamily="34" charset="0"/>
                  <a:cs typeface="Calibri" panose="020F0502020204030204" pitchFamily="34" charset="0"/>
                </a:rPr>
                <a:t>Once your poster file is ready, visit</a:t>
              </a:r>
              <a:r>
                <a:rPr lang="en-US" sz="6600" baseline="0" dirty="0">
                  <a:solidFill>
                    <a:schemeClr val="bg1">
                      <a:lumMod val="50000"/>
                    </a:schemeClr>
                  </a:solidFill>
                  <a:latin typeface="Calibri" pitchFamily="34" charset="0"/>
                  <a:cs typeface="Calibri" panose="020F0502020204030204" pitchFamily="34" charset="0"/>
                </a:rPr>
                <a:t> </a:t>
              </a:r>
              <a:r>
                <a:rPr lang="en-US" sz="6600" b="1" baseline="0" dirty="0">
                  <a:solidFill>
                    <a:schemeClr val="bg1">
                      <a:lumMod val="50000"/>
                    </a:schemeClr>
                  </a:solidFill>
                  <a:latin typeface="Calibri" pitchFamily="34" charset="0"/>
                  <a:cs typeface="Calibri" panose="020F0502020204030204" pitchFamily="34" charset="0"/>
                </a:rPr>
                <a:t>www.genigraphics.com</a:t>
              </a:r>
              <a:r>
                <a:rPr lang="en-US" sz="66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2400"/>
                </a:spcAft>
              </a:pPr>
              <a:r>
                <a:rPr lang="en-US" sz="66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66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6600" baseline="0" dirty="0">
                  <a:solidFill>
                    <a:schemeClr val="bg1">
                      <a:lumMod val="50000"/>
                    </a:schemeClr>
                  </a:solidFill>
                  <a:latin typeface="Calibri" pitchFamily="34" charset="0"/>
                  <a:cs typeface="Calibri" panose="020F0502020204030204" pitchFamily="34" charset="0"/>
                </a:rPr>
                <a:t>US and Canada:  1-800-790-4001</a:t>
              </a:r>
              <a:br>
                <a:rPr lang="en-US" sz="6600" baseline="0" dirty="0">
                  <a:solidFill>
                    <a:schemeClr val="bg1">
                      <a:lumMod val="50000"/>
                    </a:schemeClr>
                  </a:solidFill>
                  <a:latin typeface="Calibri" pitchFamily="34" charset="0"/>
                  <a:cs typeface="Calibri" panose="020F0502020204030204" pitchFamily="34" charset="0"/>
                </a:rPr>
              </a:br>
              <a:r>
                <a:rPr lang="en-US" sz="66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4800" dirty="0">
                  <a:solidFill>
                    <a:schemeClr val="bg1">
                      <a:lumMod val="50000"/>
                    </a:schemeClr>
                  </a:solidFill>
                  <a:latin typeface="Calibri" pitchFamily="34" charset="0"/>
                  <a:cs typeface="Calibri" panose="020F0502020204030204" pitchFamily="34" charset="0"/>
                </a:rPr>
              </a:br>
              <a:r>
                <a:rPr lang="en-US" sz="48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782765" y="43476672"/>
            <a:ext cx="5297435" cy="185928"/>
          </a:xfrm>
          <a:prstGeom prst="rect">
            <a:avLst/>
          </a:prstGeom>
        </p:spPr>
      </p:pic>
    </p:spTree>
    <p:extLst>
      <p:ext uri="{BB962C8B-B14F-4D97-AF65-F5344CB8AC3E}">
        <p14:creationId xmlns:p14="http://schemas.microsoft.com/office/powerpoint/2010/main" val="381294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5D6BDF-9D0E-4E2B-85B8-D8F4790360C9}"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1757683"/>
            <a:ext cx="29626560" cy="7315200"/>
          </a:xfrm>
          <a:prstGeom prst="rect">
            <a:avLst/>
          </a:prstGeom>
        </p:spPr>
        <p:txBody>
          <a:bodyPr vert="horz" lIns="438912" tIns="219456" rIns="438912" bIns="219456" rtlCol="0" anchor="ctr">
            <a:normAutofit/>
          </a:bodyPr>
          <a:lstStyle/>
          <a:p>
            <a:r>
              <a:rPr lang="en-US" dirty="0"/>
              <a:t>Click to edit Master title style</a:t>
            </a:r>
          </a:p>
        </p:txBody>
      </p:sp>
      <p:sp>
        <p:nvSpPr>
          <p:cNvPr id="3" name="Text Placeholder 2"/>
          <p:cNvSpPr>
            <a:spLocks noGrp="1"/>
          </p:cNvSpPr>
          <p:nvPr>
            <p:ph type="body" idx="1"/>
          </p:nvPr>
        </p:nvSpPr>
        <p:spPr>
          <a:xfrm>
            <a:off x="1645920" y="10241283"/>
            <a:ext cx="29626560" cy="28966163"/>
          </a:xfrm>
          <a:prstGeom prst="rect">
            <a:avLst/>
          </a:prstGeom>
        </p:spPr>
        <p:txBody>
          <a:bodyPr vert="horz" lIns="438912" tIns="219456" rIns="438912" bIns="219456"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645920" y="40680643"/>
            <a:ext cx="7680960" cy="23368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985D6BDF-9D0E-4E2B-85B8-D8F4790360C9}" type="datetimeFigureOut">
              <a:rPr lang="en-US" smtClean="0"/>
              <a:t>6/1/2020</a:t>
            </a:fld>
            <a:endParaRPr lang="en-US" dirty="0"/>
          </a:p>
        </p:txBody>
      </p:sp>
      <p:sp>
        <p:nvSpPr>
          <p:cNvPr id="5" name="Footer Placeholder 4"/>
          <p:cNvSpPr>
            <a:spLocks noGrp="1"/>
          </p:cNvSpPr>
          <p:nvPr>
            <p:ph type="ftr" sz="quarter" idx="3"/>
          </p:nvPr>
        </p:nvSpPr>
        <p:spPr>
          <a:xfrm>
            <a:off x="11247120" y="40680643"/>
            <a:ext cx="10424160" cy="23368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591520" y="40680643"/>
            <a:ext cx="7680960" cy="23368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4389120" rtl="0" eaLnBrk="1" latinLnBrk="0" hangingPunct="1">
        <a:spcBef>
          <a:spcPct val="0"/>
        </a:spcBef>
        <a:buNone/>
        <a:defRPr sz="8000" kern="1200">
          <a:solidFill>
            <a:schemeClr val="tx1"/>
          </a:solidFill>
          <a:latin typeface="+mj-lt"/>
          <a:ea typeface="+mj-ea"/>
          <a:cs typeface="+mj-cs"/>
        </a:defRPr>
      </a:lvl1pPr>
    </p:titleStyle>
    <p:bodyStyle>
      <a:lvl1pPr marL="4572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9144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2pPr>
      <a:lvl3pPr marL="13716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3pPr>
      <a:lvl4pPr marL="18288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4pPr>
      <a:lvl5pPr marL="22860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fif"/><Relationship Id="rId5" Type="http://schemas.openxmlformats.org/officeDocument/2006/relationships/image" Target="../media/image6.jfif"/><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alpha val="4000"/>
          </a:schemeClr>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A259619-73B5-4224-97A6-8C4F14457CF0}"/>
              </a:ext>
            </a:extLst>
          </p:cNvPr>
          <p:cNvGrpSpPr/>
          <p:nvPr/>
        </p:nvGrpSpPr>
        <p:grpSpPr>
          <a:xfrm>
            <a:off x="914400" y="5791200"/>
            <a:ext cx="15087600" cy="4658350"/>
            <a:chOff x="914400" y="6121569"/>
            <a:chExt cx="15087600" cy="4658350"/>
          </a:xfrm>
        </p:grpSpPr>
        <p:sp>
          <p:nvSpPr>
            <p:cNvPr id="10" name="Text Box 189"/>
            <p:cNvSpPr txBox="1">
              <a:spLocks noChangeArrowheads="1"/>
            </p:cNvSpPr>
            <p:nvPr/>
          </p:nvSpPr>
          <p:spPr bwMode="auto">
            <a:xfrm>
              <a:off x="914400" y="7086600"/>
              <a:ext cx="15087600" cy="3693319"/>
            </a:xfrm>
            <a:prstGeom prst="rect">
              <a:avLst/>
            </a:prstGeom>
            <a:solidFill>
              <a:schemeClr val="bg1"/>
            </a:solidFill>
            <a:ln w="12700">
              <a:solidFill>
                <a:schemeClr val="accent1">
                  <a:lumMod val="75000"/>
                </a:schemeClr>
              </a:solidFill>
            </a:ln>
            <a:effectLst/>
          </p:spPr>
          <p:txBody>
            <a:bodyPr wrap="square"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400" dirty="0">
                  <a:latin typeface="+mn-lt"/>
                </a:rPr>
                <a:t>Today’s consumers want to become more aware of where their food comes from. There is a need and a desire to bridge the gap between consumers and production agriculture. The podcast </a:t>
              </a:r>
              <a:r>
                <a:rPr lang="en-US" sz="2400" i="1" dirty="0">
                  <a:latin typeface="+mn-lt"/>
                </a:rPr>
                <a:t>Becoming Agricultured</a:t>
              </a:r>
              <a:r>
                <a:rPr lang="en-US" sz="2400" dirty="0">
                  <a:latin typeface="+mn-lt"/>
                </a:rPr>
                <a:t> will be a platform to show the relationship between agriculture and the environment, food, fiber and energy, animals, lifestyle, the economy and technology. The podcast is aimed to tell agriculture's story through factual research and personal accounts of those involved in different sectors of the agriculture industry and cultivate agriculture literacy among individuals. From the dairyman in the Central Valley, to the congressman on Capitol Hill, the goal of </a:t>
              </a:r>
              <a:r>
                <a:rPr lang="en-US" sz="2400" i="1" dirty="0">
                  <a:latin typeface="+mn-lt"/>
                </a:rPr>
                <a:t>Becoming Agricultured</a:t>
              </a:r>
              <a:r>
                <a:rPr lang="en-US" sz="2400" dirty="0">
                  <a:latin typeface="+mn-lt"/>
                </a:rPr>
                <a:t> is to use these figures in agriculture to combat misconstruing myths with educational podcast segments and the power of social media. The aim of this paper is to research the development of a successful podcast series for consumer education. </a:t>
              </a:r>
            </a:p>
          </p:txBody>
        </p:sp>
        <p:sp>
          <p:nvSpPr>
            <p:cNvPr id="32" name="Rectangle 31"/>
            <p:cNvSpPr/>
            <p:nvPr/>
          </p:nvSpPr>
          <p:spPr>
            <a:xfrm>
              <a:off x="914400" y="6121569"/>
              <a:ext cx="15087600" cy="101566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6000" b="1" dirty="0">
                  <a:solidFill>
                    <a:schemeClr val="accent3">
                      <a:lumMod val="20000"/>
                      <a:lumOff val="80000"/>
                    </a:schemeClr>
                  </a:solidFill>
                </a:rPr>
                <a:t>Introduction</a:t>
              </a:r>
            </a:p>
          </p:txBody>
        </p:sp>
      </p:grpSp>
      <p:grpSp>
        <p:nvGrpSpPr>
          <p:cNvPr id="3" name="Group 2">
            <a:extLst>
              <a:ext uri="{FF2B5EF4-FFF2-40B4-BE49-F238E27FC236}">
                <a16:creationId xmlns:a16="http://schemas.microsoft.com/office/drawing/2014/main" id="{0F7D977F-2648-45EE-8539-F9B6D9696FF1}"/>
              </a:ext>
            </a:extLst>
          </p:cNvPr>
          <p:cNvGrpSpPr/>
          <p:nvPr/>
        </p:nvGrpSpPr>
        <p:grpSpPr>
          <a:xfrm>
            <a:off x="16916400" y="24536400"/>
            <a:ext cx="15085294" cy="12856131"/>
            <a:chOff x="16916400" y="25070276"/>
            <a:chExt cx="15085294" cy="12856131"/>
          </a:xfrm>
        </p:grpSpPr>
        <p:sp>
          <p:nvSpPr>
            <p:cNvPr id="12" name="Text Box 191"/>
            <p:cNvSpPr txBox="1">
              <a:spLocks noChangeArrowheads="1"/>
            </p:cNvSpPr>
            <p:nvPr/>
          </p:nvSpPr>
          <p:spPr bwMode="auto">
            <a:xfrm>
              <a:off x="16916400" y="25984676"/>
              <a:ext cx="15085294" cy="11941731"/>
            </a:xfrm>
            <a:prstGeom prst="rect">
              <a:avLst/>
            </a:prstGeom>
            <a:solidFill>
              <a:schemeClr val="bg1"/>
            </a:solidFill>
            <a:ln w="12700">
              <a:solidFill>
                <a:schemeClr val="accent1">
                  <a:lumMod val="75000"/>
                </a:schemeClr>
              </a:solidFill>
            </a:ln>
            <a:effectLst/>
          </p:spPr>
          <p:txBody>
            <a:bodyPr wrap="square"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400" dirty="0">
                  <a:latin typeface="+mn-lt"/>
                </a:rPr>
                <a:t>First year PhD student, Jacqueline Aenlle, studies and specializes in Agricultural Communications at the University of Florida. Aenlle has focused on instructional communication, specifically podcasting, and throughout her studies she has created and produced the podcast </a:t>
              </a:r>
              <a:r>
                <a:rPr lang="en-US" sz="2400" i="1" dirty="0">
                  <a:latin typeface="+mn-lt"/>
                </a:rPr>
                <a:t>From Urban to Ag</a:t>
              </a:r>
              <a:r>
                <a:rPr lang="en-US" sz="2400" dirty="0">
                  <a:latin typeface="+mn-lt"/>
                </a:rPr>
                <a:t>. </a:t>
              </a:r>
              <a:r>
                <a:rPr lang="en-US" sz="2400" i="1" dirty="0">
                  <a:latin typeface="+mn-lt"/>
                </a:rPr>
                <a:t>From Urban to Ag</a:t>
              </a:r>
              <a:r>
                <a:rPr lang="en-US" sz="2400" dirty="0">
                  <a:latin typeface="+mn-lt"/>
                </a:rPr>
                <a:t> is a podcast series that focuses on decreasing ambiguity on topics surrounding food, agriculture, and environmental science. Aenlle takes questions from everyday consumers and present them to industry professionals. The podcast series has five episodes produced from October 2019 to present. This discussion section focuses on Aenlle’s findings throughout her production and additional advice she has moving forward.</a:t>
              </a:r>
            </a:p>
            <a:p>
              <a:r>
                <a:rPr lang="en-US" sz="2600" b="1" dirty="0">
                  <a:latin typeface="+mn-lt"/>
                </a:rPr>
                <a:t>Important Features</a:t>
              </a:r>
            </a:p>
            <a:p>
              <a:r>
                <a:rPr lang="en-US" sz="2400" dirty="0">
                  <a:latin typeface="+mn-lt"/>
                </a:rPr>
                <a:t>Before recording episodes, it is important to know the audience, utilize networks, and understand the niche category. It is perceived that to attract a large audience, content needs to be broad. However, content needs to be tailored to a specific audience. In addition to, one of the most crucial aspects of any podcast is high-quality audio. Out of the five senses that the human body has, a podcast is only triggering one of these five—sense of hearing. Because there are no other aspects to distract, the listener needs to have access to maximized audio quality to achieve engagement. </a:t>
              </a:r>
            </a:p>
            <a:p>
              <a:r>
                <a:rPr lang="en-US" sz="2600" b="1" dirty="0">
                  <a:latin typeface="+mn-lt"/>
                </a:rPr>
                <a:t>Interviews</a:t>
              </a:r>
            </a:p>
            <a:p>
              <a:r>
                <a:rPr lang="en-US" sz="2400" dirty="0">
                  <a:latin typeface="+mn-lt"/>
                </a:rPr>
                <a:t>The most important part of any podcast is the content. Careful thought and consideration should go into podcast topics and interviewees. After selection, interview questions should be crafted in advance and delivered to the person being interviewed. This is to ensure that the interviewee will be comfortable with the questions, stay on topic, and communicate all necessary and important information during the interview. The interviewer should practice the phrasing of questions in a neutral and non-biased tone. It is also important to eliminate verbal affirmations, so the flow of the listener is not interrupted. </a:t>
              </a:r>
            </a:p>
            <a:p>
              <a:r>
                <a:rPr lang="en-US" sz="2600" b="1" dirty="0">
                  <a:latin typeface="+mn-lt"/>
                </a:rPr>
                <a:t>Editing</a:t>
              </a:r>
              <a:r>
                <a:rPr lang="en-US" sz="2400" b="1" dirty="0">
                  <a:latin typeface="+mn-lt"/>
                </a:rPr>
                <a:t> </a:t>
              </a:r>
              <a:r>
                <a:rPr lang="en-US" sz="2600" b="1" dirty="0">
                  <a:latin typeface="+mn-lt"/>
                </a:rPr>
                <a:t>and</a:t>
              </a:r>
              <a:r>
                <a:rPr lang="en-US" sz="2400" b="1" dirty="0">
                  <a:latin typeface="+mn-lt"/>
                </a:rPr>
                <a:t> </a:t>
              </a:r>
              <a:r>
                <a:rPr lang="en-US" sz="2600" b="1" dirty="0">
                  <a:latin typeface="+mn-lt"/>
                </a:rPr>
                <a:t>Distribution</a:t>
              </a:r>
            </a:p>
            <a:p>
              <a:r>
                <a:rPr lang="en-US" sz="2400" dirty="0">
                  <a:latin typeface="+mn-lt"/>
                </a:rPr>
                <a:t>There are multiple audio editing software’s available for podcasters. </a:t>
              </a:r>
              <a:r>
                <a:rPr lang="en-US" sz="2400" i="1" dirty="0">
                  <a:latin typeface="+mn-lt"/>
                </a:rPr>
                <a:t>iMovie</a:t>
              </a:r>
              <a:r>
                <a:rPr lang="en-US" sz="2400" dirty="0">
                  <a:latin typeface="+mn-lt"/>
                </a:rPr>
                <a:t>, </a:t>
              </a:r>
              <a:r>
                <a:rPr lang="en-US" sz="2400" i="1" dirty="0">
                  <a:latin typeface="+mn-lt"/>
                </a:rPr>
                <a:t>Garage</a:t>
              </a:r>
              <a:r>
                <a:rPr lang="en-US" sz="2400" dirty="0">
                  <a:latin typeface="+mn-lt"/>
                </a:rPr>
                <a:t> </a:t>
              </a:r>
              <a:r>
                <a:rPr lang="en-US" sz="2400" i="1" dirty="0">
                  <a:latin typeface="+mn-lt"/>
                </a:rPr>
                <a:t>Band</a:t>
              </a:r>
              <a:r>
                <a:rPr lang="en-US" sz="2400" dirty="0">
                  <a:latin typeface="+mn-lt"/>
                </a:rPr>
                <a:t>, and </a:t>
              </a:r>
              <a:r>
                <a:rPr lang="en-US" sz="2400" i="1" dirty="0">
                  <a:latin typeface="+mn-lt"/>
                </a:rPr>
                <a:t>Adobe Software (Adobe Audition)</a:t>
              </a:r>
              <a:r>
                <a:rPr lang="en-US" sz="2400" dirty="0">
                  <a:latin typeface="+mn-lt"/>
                </a:rPr>
                <a:t> are among the most popular as they are easily accessible and affordable. </a:t>
              </a:r>
              <a:r>
                <a:rPr lang="en-US" sz="2400" i="1" dirty="0">
                  <a:latin typeface="+mn-lt"/>
                </a:rPr>
                <a:t>iMovie</a:t>
              </a:r>
              <a:r>
                <a:rPr lang="en-US" sz="2400" dirty="0">
                  <a:latin typeface="+mn-lt"/>
                </a:rPr>
                <a:t> and </a:t>
              </a:r>
              <a:r>
                <a:rPr lang="en-US" sz="2400" i="1" dirty="0">
                  <a:latin typeface="+mn-lt"/>
                </a:rPr>
                <a:t>Garage</a:t>
              </a:r>
              <a:r>
                <a:rPr lang="en-US" sz="2400" dirty="0">
                  <a:latin typeface="+mn-lt"/>
                </a:rPr>
                <a:t> </a:t>
              </a:r>
              <a:r>
                <a:rPr lang="en-US" sz="2400" i="1" dirty="0">
                  <a:latin typeface="+mn-lt"/>
                </a:rPr>
                <a:t>Band</a:t>
              </a:r>
              <a:r>
                <a:rPr lang="en-US" sz="2400" dirty="0">
                  <a:latin typeface="+mn-lt"/>
                </a:rPr>
                <a:t> are apart of Apple’s Mac software and </a:t>
              </a:r>
              <a:r>
                <a:rPr lang="en-US" sz="2400" i="1" dirty="0">
                  <a:latin typeface="+mn-lt"/>
                </a:rPr>
                <a:t>Adobe Audition</a:t>
              </a:r>
              <a:r>
                <a:rPr lang="en-US" sz="2400" dirty="0">
                  <a:latin typeface="+mn-lt"/>
                </a:rPr>
                <a:t> is available through Adobe Software subscription accounts. Distribution of podcasts can be done through multiple programs. Many podcasts use websites for promotion and publication. Other distribution websites include </a:t>
              </a:r>
              <a:r>
                <a:rPr lang="en-US" sz="2400" i="1" dirty="0">
                  <a:latin typeface="+mn-lt"/>
                </a:rPr>
                <a:t>Pod bean</a:t>
              </a:r>
              <a:r>
                <a:rPr lang="en-US" sz="2400" dirty="0">
                  <a:latin typeface="+mn-lt"/>
                </a:rPr>
                <a:t>, </a:t>
              </a:r>
              <a:r>
                <a:rPr lang="en-US" sz="2400" i="1" dirty="0">
                  <a:latin typeface="+mn-lt"/>
                </a:rPr>
                <a:t>Sound Cloud</a:t>
              </a:r>
              <a:r>
                <a:rPr lang="en-US" sz="2400" dirty="0">
                  <a:latin typeface="+mn-lt"/>
                </a:rPr>
                <a:t>, and </a:t>
              </a:r>
              <a:r>
                <a:rPr lang="en-US" sz="2400" i="1" dirty="0">
                  <a:latin typeface="+mn-lt"/>
                </a:rPr>
                <a:t>Anchor</a:t>
              </a:r>
              <a:r>
                <a:rPr lang="en-US" sz="2400" dirty="0">
                  <a:latin typeface="+mn-lt"/>
                </a:rPr>
                <a:t>. Aenlle found Anchor to be the most user friendly because the software automatically publishes podcast episodes on streaming services. </a:t>
              </a:r>
            </a:p>
            <a:p>
              <a:r>
                <a:rPr lang="en-US" sz="2600" b="1" dirty="0">
                  <a:latin typeface="+mn-lt"/>
                </a:rPr>
                <a:t>Additional</a:t>
              </a:r>
              <a:r>
                <a:rPr lang="en-US" sz="2400" b="1" dirty="0">
                  <a:latin typeface="+mn-lt"/>
                </a:rPr>
                <a:t> </a:t>
              </a:r>
              <a:r>
                <a:rPr lang="en-US" sz="2600" b="1" dirty="0">
                  <a:latin typeface="+mn-lt"/>
                </a:rPr>
                <a:t>Tips</a:t>
              </a:r>
            </a:p>
            <a:p>
              <a:r>
                <a:rPr lang="en-US" sz="2400" dirty="0">
                  <a:latin typeface="+mn-lt"/>
                </a:rPr>
                <a:t>Throughout the publication and reflection of </a:t>
              </a:r>
              <a:r>
                <a:rPr lang="en-US" sz="2400" i="1" dirty="0">
                  <a:latin typeface="+mn-lt"/>
                </a:rPr>
                <a:t>From Urban to Ag</a:t>
              </a:r>
              <a:r>
                <a:rPr lang="en-US" sz="2400" dirty="0">
                  <a:latin typeface="+mn-lt"/>
                </a:rPr>
                <a:t>, Aenlle noted advance tips and tricks for producing a podcast. She stressed the importance of branding and marketing. Increasing marketing efforts is the next step to connecting with an audience. This is what makes a podcast unique and shows an audience what is offered. </a:t>
              </a:r>
              <a:endParaRPr lang="en-US" sz="3600" dirty="0">
                <a:latin typeface="+mn-lt"/>
              </a:endParaRPr>
            </a:p>
          </p:txBody>
        </p:sp>
        <p:sp>
          <p:nvSpPr>
            <p:cNvPr id="35" name="Rectangle 34"/>
            <p:cNvSpPr/>
            <p:nvPr/>
          </p:nvSpPr>
          <p:spPr>
            <a:xfrm>
              <a:off x="16916400" y="25070276"/>
              <a:ext cx="15085294"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solidFill>
                    <a:schemeClr val="accent3">
                      <a:lumMod val="20000"/>
                      <a:lumOff val="80000"/>
                    </a:schemeClr>
                  </a:solidFill>
                </a:rPr>
                <a:t>Discussion</a:t>
              </a:r>
            </a:p>
          </p:txBody>
        </p:sp>
      </p:grpSp>
      <p:grpSp>
        <p:nvGrpSpPr>
          <p:cNvPr id="18" name="Group 17">
            <a:extLst>
              <a:ext uri="{FF2B5EF4-FFF2-40B4-BE49-F238E27FC236}">
                <a16:creationId xmlns:a16="http://schemas.microsoft.com/office/drawing/2014/main" id="{858BBFA2-AEF0-4524-9429-DE22BDE5B17D}"/>
              </a:ext>
            </a:extLst>
          </p:cNvPr>
          <p:cNvGrpSpPr/>
          <p:nvPr/>
        </p:nvGrpSpPr>
        <p:grpSpPr>
          <a:xfrm>
            <a:off x="914400" y="28879800"/>
            <a:ext cx="15049500" cy="5716857"/>
            <a:chOff x="952500" y="29583317"/>
            <a:chExt cx="14173200" cy="5716857"/>
          </a:xfrm>
        </p:grpSpPr>
        <p:sp>
          <p:nvSpPr>
            <p:cNvPr id="14" name="Text Box 193"/>
            <p:cNvSpPr txBox="1">
              <a:spLocks noChangeArrowheads="1"/>
            </p:cNvSpPr>
            <p:nvPr/>
          </p:nvSpPr>
          <p:spPr bwMode="auto">
            <a:xfrm>
              <a:off x="952500" y="30498860"/>
              <a:ext cx="14173200" cy="4801314"/>
            </a:xfrm>
            <a:prstGeom prst="rect">
              <a:avLst/>
            </a:prstGeom>
            <a:solidFill>
              <a:schemeClr val="bg1"/>
            </a:solidFill>
            <a:ln w="12700">
              <a:solidFill>
                <a:schemeClr val="accent1">
                  <a:lumMod val="75000"/>
                </a:schemeClr>
              </a:solidFill>
            </a:ln>
            <a:effectLst/>
          </p:spPr>
          <p:txBody>
            <a:bodyPr wrap="square"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400" dirty="0">
                  <a:latin typeface="+mn-lt"/>
                </a:rPr>
                <a:t>The aim of this paper was to research the development of a successful podcast series for consumer education. Between the background, methodology and discussion, the aim was met, and the information presented will help develop a podcast that will tell agriculture's story through factual research and personal accounts of those involved in different sectors of the agriculture industry and cultivate agriculture literacy among individuals. In conclusion, there are multiple steps to follow to produce a successful podcast series that aims to educate consumers on agricultural practices. Moving forward, it is important to keep in mind some of the main discoveries in this paper. To produce a successful podcast series, it needs to have a specific target audience and quality audio content. In the case of a potential podcast series like </a:t>
              </a:r>
              <a:r>
                <a:rPr lang="en-US" sz="2400" i="1" dirty="0">
                  <a:latin typeface="+mn-lt"/>
                </a:rPr>
                <a:t>Becoming Agricultured</a:t>
              </a:r>
              <a:r>
                <a:rPr lang="en-US" sz="2400" dirty="0">
                  <a:latin typeface="+mn-lt"/>
                </a:rPr>
                <a:t>, the target audience would be consumers that are inquiring about different agricultural practices and methods. All in all, between conducting interviews, editing audio and building a social media presence a podcast requires planning and consistency. Moving forward, the author anticipates utilizing the plans presented. The author will continue examining, exploring, and planning </a:t>
              </a:r>
              <a:r>
                <a:rPr lang="en-US" sz="2400" i="1" dirty="0">
                  <a:latin typeface="+mn-lt"/>
                </a:rPr>
                <a:t>Becoming Agricultured </a:t>
              </a:r>
              <a:r>
                <a:rPr lang="en-US" sz="2400" dirty="0">
                  <a:latin typeface="+mn-lt"/>
                </a:rPr>
                <a:t> to one day launch and thrive on the podcast scene. </a:t>
              </a:r>
            </a:p>
          </p:txBody>
        </p:sp>
        <p:sp>
          <p:nvSpPr>
            <p:cNvPr id="36" name="Rectangle 35"/>
            <p:cNvSpPr/>
            <p:nvPr/>
          </p:nvSpPr>
          <p:spPr>
            <a:xfrm>
              <a:off x="952500" y="29583317"/>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solidFill>
                    <a:schemeClr val="accent3">
                      <a:lumMod val="20000"/>
                      <a:lumOff val="80000"/>
                    </a:schemeClr>
                  </a:solidFill>
                </a:rPr>
                <a:t>Conclusion</a:t>
              </a:r>
            </a:p>
          </p:txBody>
        </p:sp>
      </p:grpSp>
      <p:grpSp>
        <p:nvGrpSpPr>
          <p:cNvPr id="8" name="Group 7">
            <a:extLst>
              <a:ext uri="{FF2B5EF4-FFF2-40B4-BE49-F238E27FC236}">
                <a16:creationId xmlns:a16="http://schemas.microsoft.com/office/drawing/2014/main" id="{918FE600-845E-4F83-82CA-A4879358035B}"/>
              </a:ext>
            </a:extLst>
          </p:cNvPr>
          <p:cNvGrpSpPr/>
          <p:nvPr/>
        </p:nvGrpSpPr>
        <p:grpSpPr>
          <a:xfrm>
            <a:off x="914400" y="10668000"/>
            <a:ext cx="15087600" cy="17892742"/>
            <a:chOff x="914400" y="14046369"/>
            <a:chExt cx="15087600" cy="17892742"/>
          </a:xfrm>
        </p:grpSpPr>
        <p:sp>
          <p:nvSpPr>
            <p:cNvPr id="33" name="Rectangle 32"/>
            <p:cNvSpPr/>
            <p:nvPr/>
          </p:nvSpPr>
          <p:spPr>
            <a:xfrm>
              <a:off x="914400" y="14046369"/>
              <a:ext cx="15087600" cy="101566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6000" b="1" dirty="0">
                  <a:solidFill>
                    <a:schemeClr val="accent3">
                      <a:lumMod val="20000"/>
                      <a:lumOff val="80000"/>
                    </a:schemeClr>
                  </a:solidFill>
                </a:rPr>
                <a:t>Background</a:t>
              </a:r>
            </a:p>
          </p:txBody>
        </p:sp>
        <p:sp>
          <p:nvSpPr>
            <p:cNvPr id="11" name="Text Box 190"/>
            <p:cNvSpPr txBox="1">
              <a:spLocks noChangeArrowheads="1"/>
            </p:cNvSpPr>
            <p:nvPr/>
          </p:nvSpPr>
          <p:spPr bwMode="auto">
            <a:xfrm>
              <a:off x="914400" y="15011400"/>
              <a:ext cx="15087600" cy="16927711"/>
            </a:xfrm>
            <a:prstGeom prst="rect">
              <a:avLst/>
            </a:prstGeom>
            <a:solidFill>
              <a:schemeClr val="bg1"/>
            </a:solidFill>
            <a:ln w="12700">
              <a:solidFill>
                <a:schemeClr val="accent1">
                  <a:lumMod val="75000"/>
                </a:schemeClr>
              </a:solidFill>
            </a:ln>
            <a:effectLst/>
          </p:spPr>
          <p:txBody>
            <a:bodyPr wrap="square"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600" b="1" dirty="0">
                  <a:latin typeface="+mn-lt"/>
                </a:rPr>
                <a:t>Consumers and Agriculture Literacy</a:t>
              </a:r>
            </a:p>
            <a:p>
              <a:pPr eaLnBrk="1" hangingPunct="1"/>
              <a:r>
                <a:rPr lang="en-US" sz="2400" dirty="0">
                  <a:latin typeface="+mn-lt"/>
                </a:rPr>
                <a:t>Each individual grocery shopper has his or her own priorities and opinions. Because of conflicting information consumers hear about food, they are left skeptical of most claims and information from various sources. Less than 2% of the U.S. workforce is involved directly in agricultural production today — 40% was in 1900, according to USDA’s Economic Research Service (ERS). Most Americans today are so far removed from direct agricultural that they have no reason to question the propaganda against agriculture operations created by activist groups and uneducated individuals. According to Public Agricultural Research Spending and Future U.S. Agricultural Productivity Growth, by 2050, global agricultural demand is projected to grow by 70-100% due to population growth, energy demands, and higher incomes in developing countries (Ishmael, 2013).  Meeting this demand with existing agricultural resources, beyond agriculture expansion and research, will require raising the agriculture literacy level among consumers. Beyond economic driving forces, consumers are policy voters. By helping consumers understand different agriculture practices and production necessities, individuals will make more informed votes towards policies and regulations that effect the agriculture industry. </a:t>
              </a:r>
            </a:p>
            <a:p>
              <a:pPr eaLnBrk="1" hangingPunct="1"/>
              <a:r>
                <a:rPr lang="en-US" sz="2600" b="1" dirty="0">
                  <a:latin typeface="+mn-lt"/>
                </a:rPr>
                <a:t>How to Start a Podcast</a:t>
              </a:r>
            </a:p>
            <a:p>
              <a:pPr eaLnBrk="1" hangingPunct="1"/>
              <a:r>
                <a:rPr lang="en-US" sz="2400" dirty="0">
                  <a:latin typeface="+mn-lt"/>
                </a:rPr>
                <a:t>Podcasts have the potential to facilitate communication about a variety of topics to several different audiences. From consumers to researchers and policymakers, podcasts can be used as a channel to guide a conversation about subject matter from the perspective of the podcaster. The aims of this paper are to describe the development of an interview-based podcast. The podcast will be designed to reach an audience of consumers with no background in agriculture and who have a desire to learn where their food comes from. The project will describe how to publish this podcast on Sound Cloud and iTunes and how to promote by way of social media.  </a:t>
              </a:r>
            </a:p>
            <a:p>
              <a:pPr eaLnBrk="1" hangingPunct="1"/>
              <a:r>
                <a:rPr lang="en-US" sz="2400" dirty="0">
                  <a:latin typeface="+mn-lt"/>
                </a:rPr>
                <a:t>Technology is increasingly being integrated into the goals of agricultural communications personnel. An entity of this technology includes podcasts. Podcasts are digital audio recordings that are streamed online. A study from Edison Research shows that 70% of the US population is familiar with the term “podcasting” – up from 64% in 2018 and that 50% of all US homes are podcast fans (Winn 2019). The podcast is named Becoming Agricultured to reflect the content of food and fiber education. The format will involve interviews, opinion pieces and factual education-focused content. The sample topics that will be covered are presented in table 1. The podcast artwork, displayed in figure 1, and branding will be platonic to capture the curiosity of listeners</a:t>
              </a:r>
              <a:r>
                <a:rPr lang="en-US" sz="3200" dirty="0">
                  <a:latin typeface="+mn-lt"/>
                </a:rPr>
                <a:t>. </a:t>
              </a:r>
            </a:p>
            <a:p>
              <a:r>
                <a:rPr lang="en-US" sz="2600" b="1" dirty="0">
                  <a:latin typeface="+mn-lt"/>
                </a:rPr>
                <a:t>Branding: Building an Audience</a:t>
              </a:r>
            </a:p>
            <a:p>
              <a:r>
                <a:rPr lang="en-US" sz="2400" i="1" dirty="0">
                  <a:latin typeface="+mn-lt"/>
                </a:rPr>
                <a:t>Becoming Agricultured</a:t>
              </a:r>
              <a:r>
                <a:rPr lang="en-US" sz="2400" dirty="0">
                  <a:latin typeface="+mn-lt"/>
                </a:rPr>
                <a:t> is aimed to be branded on social media sites of Facebook and Instagram. These two platforms were chosen to help cultivate listenership and an audience based off their individual algorithms and users. 97% of social advertisers chose Facebook as their most used and most useful social media platform. Facebook continues to be the most popular social networking site in terms of number of active users. As of October 2018, it had a little over 2 billion active users (Zote, 2019). While Facebook holds the highest number of active users, Instagram has become increasingly more popular among the younger generations. Instagram continues to attract a younger audience with 72% of teens saying that they use the platform. This is an impressive increase from 2015 when 52% of teens said that they used the platform (Zote, 2019). </a:t>
              </a:r>
            </a:p>
            <a:p>
              <a:r>
                <a:rPr lang="en-US" sz="2400" dirty="0">
                  <a:latin typeface="+mn-lt"/>
                </a:rPr>
                <a:t>Building an audience on social media not only raises the likelihood of people downloading each episode, but also sets the podcast so potential followers will want to learn more about the content. In a recent study, results showed that consumers are 77% more likely to buy from a brand they follow on social media (Zote, 2019). Applying this to the desire of gaining listenership indicates that social media users who follow </a:t>
              </a:r>
              <a:r>
                <a:rPr lang="en-US" sz="2400" i="1" dirty="0">
                  <a:latin typeface="+mn-lt"/>
                </a:rPr>
                <a:t>Becoming Agricultured</a:t>
              </a:r>
              <a:r>
                <a:rPr lang="en-US" sz="2400" dirty="0">
                  <a:latin typeface="+mn-lt"/>
                </a:rPr>
                <a:t> are more likely to listen to the </a:t>
              </a:r>
              <a:r>
                <a:rPr lang="en-US" sz="2400" i="1" dirty="0">
                  <a:latin typeface="+mn-lt"/>
                </a:rPr>
                <a:t>Becoming Agricultured</a:t>
              </a:r>
              <a:r>
                <a:rPr lang="en-US" sz="2400" dirty="0">
                  <a:latin typeface="+mn-lt"/>
                </a:rPr>
                <a:t> podcast. Attracting followers will be done through photo sharing, short cinemas, podcast video segments and live casting. These tactics will include educational pieces to entice listeners, as well as contests and engagement forums. Branding on social media will begin after podcast episodes are curated to determine appropriate messaging and to have enough content to maintain listenership after launch. </a:t>
              </a:r>
            </a:p>
          </p:txBody>
        </p:sp>
      </p:grpSp>
      <p:grpSp>
        <p:nvGrpSpPr>
          <p:cNvPr id="2" name="Group 1">
            <a:extLst>
              <a:ext uri="{FF2B5EF4-FFF2-40B4-BE49-F238E27FC236}">
                <a16:creationId xmlns:a16="http://schemas.microsoft.com/office/drawing/2014/main" id="{10B390C9-6CB5-4931-80F1-60D3C471E90D}"/>
              </a:ext>
            </a:extLst>
          </p:cNvPr>
          <p:cNvGrpSpPr/>
          <p:nvPr/>
        </p:nvGrpSpPr>
        <p:grpSpPr>
          <a:xfrm>
            <a:off x="16918706" y="5806202"/>
            <a:ext cx="15085294" cy="18272998"/>
            <a:chOff x="16916400" y="6172200"/>
            <a:chExt cx="15085294" cy="18272998"/>
          </a:xfrm>
        </p:grpSpPr>
        <p:sp>
          <p:nvSpPr>
            <p:cNvPr id="15" name="Text Box 194"/>
            <p:cNvSpPr txBox="1">
              <a:spLocks noChangeArrowheads="1"/>
            </p:cNvSpPr>
            <p:nvPr/>
          </p:nvSpPr>
          <p:spPr bwMode="auto">
            <a:xfrm>
              <a:off x="16916400" y="7086600"/>
              <a:ext cx="15085294" cy="17358598"/>
            </a:xfrm>
            <a:prstGeom prst="rect">
              <a:avLst/>
            </a:prstGeom>
            <a:solidFill>
              <a:schemeClr val="bg1"/>
            </a:solidFill>
            <a:ln w="12700">
              <a:solidFill>
                <a:schemeClr val="accent1">
                  <a:lumMod val="75000"/>
                </a:schemeClr>
              </a:solidFill>
            </a:ln>
            <a:effectLst/>
          </p:spPr>
          <p:txBody>
            <a:bodyPr wrap="square"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600" b="1" dirty="0">
                  <a:latin typeface="Calibri" pitchFamily="34" charset="0"/>
                </a:rPr>
                <a:t>Pre-Interview and Recording</a:t>
              </a:r>
            </a:p>
            <a:p>
              <a:pPr eaLnBrk="1" hangingPunct="1"/>
              <a:r>
                <a:rPr lang="en-US" sz="2400" dirty="0">
                  <a:latin typeface="Calibri" pitchFamily="34" charset="0"/>
                </a:rPr>
                <a:t>Before interviews are conducted and recorded, constructive and informational questions for the interviewee should be formed. This is done in preparation to the interview and given to the interviewee ahead of time to ensure well researched and accurate content (see attached document for questions). Interviewees should be selected by credibility and experience. They are to be contacted and briefed on the subject and purpose of the podcast episode. </a:t>
              </a:r>
            </a:p>
            <a:p>
              <a:pPr eaLnBrk="1" hangingPunct="1"/>
              <a:r>
                <a:rPr lang="en-US" sz="2600" b="1" dirty="0">
                  <a:latin typeface="Calibri" pitchFamily="34" charset="0"/>
                </a:rPr>
                <a:t>In-person Interview</a:t>
              </a:r>
            </a:p>
            <a:p>
              <a:pPr eaLnBrk="1" hangingPunct="1"/>
              <a:r>
                <a:rPr lang="en-US" sz="2400" dirty="0">
                  <a:latin typeface="Calibri" pitchFamily="34" charset="0"/>
                </a:rPr>
                <a:t>Interviewees are to be instructed to meet in a quiet, non-disturbed place. Locations may vary depending on the current location of certain individuals. The interviews are to be recorded from start to finish and edited post interview. </a:t>
              </a:r>
            </a:p>
            <a:p>
              <a:pPr eaLnBrk="1" hangingPunct="1"/>
              <a:r>
                <a:rPr lang="en-US" sz="2400" dirty="0">
                  <a:latin typeface="Calibri" pitchFamily="34" charset="0"/>
                </a:rPr>
                <a:t>Remote Interview</a:t>
              </a:r>
            </a:p>
            <a:p>
              <a:pPr eaLnBrk="1" hangingPunct="1"/>
              <a:r>
                <a:rPr lang="en-US" sz="2400" dirty="0">
                  <a:latin typeface="Calibri" pitchFamily="34" charset="0"/>
                </a:rPr>
                <a:t>Interviewees are to be instructed to join in on a Zoom (https://zoom.us/) conference call and be in a quiet, non-disturbed place. The call is to be audio recorded from start to finish and edited post interview. </a:t>
              </a:r>
            </a:p>
            <a:p>
              <a:pPr eaLnBrk="1" hangingPunct="1"/>
              <a:r>
                <a:rPr lang="en-US" sz="2600" b="1" dirty="0">
                  <a:latin typeface="Calibri" pitchFamily="34" charset="0"/>
                </a:rPr>
                <a:t>Recording</a:t>
              </a:r>
            </a:p>
            <a:p>
              <a:pPr eaLnBrk="1" hangingPunct="1"/>
              <a:r>
                <a:rPr lang="en-US" sz="2400" dirty="0">
                  <a:latin typeface="Calibri" pitchFamily="34" charset="0"/>
                </a:rPr>
                <a:t>A microphone by FiFine Technology is recommended for audio recording. The USB microphone includes a metal tripod stand and a user manual. Apple MAC OS computer setup includes plugging in the USB, selecting the microphone as the sound input, and selecting the audio device in the sound system preferences. The microphone is to be kept at a 3-5-inch distance from speakers' mouth to maximize sound quality. </a:t>
              </a:r>
            </a:p>
            <a:p>
              <a:pPr eaLnBrk="1" hangingPunct="1"/>
              <a:r>
                <a:rPr lang="en-US" sz="2600" b="1" dirty="0">
                  <a:latin typeface="Calibri" pitchFamily="34" charset="0"/>
                </a:rPr>
                <a:t>Post</a:t>
              </a:r>
              <a:r>
                <a:rPr lang="en-US" sz="2800" b="1" dirty="0">
                  <a:latin typeface="Calibri" pitchFamily="34" charset="0"/>
                </a:rPr>
                <a:t> </a:t>
              </a:r>
              <a:r>
                <a:rPr lang="en-US" sz="2600" b="1" dirty="0">
                  <a:latin typeface="Calibri" pitchFamily="34" charset="0"/>
                </a:rPr>
                <a:t>Recording</a:t>
              </a:r>
            </a:p>
            <a:p>
              <a:pPr eaLnBrk="1" hangingPunct="1"/>
              <a:r>
                <a:rPr lang="en-US" sz="2400" dirty="0">
                  <a:latin typeface="Calibri" pitchFamily="34" charset="0"/>
                </a:rPr>
                <a:t>After interviews are conducted, audio is to be edited via the Garage Band software. Introductions, transition music, and farewells should be added post recordings. Other editing is to be done to convey professional production quality, remove dull material and ambient noises, and shorten running times. </a:t>
              </a:r>
            </a:p>
            <a:p>
              <a:pPr eaLnBrk="1" hangingPunct="1"/>
              <a:r>
                <a:rPr lang="en-US" sz="2400" dirty="0">
                  <a:latin typeface="Calibri" pitchFamily="34" charset="0"/>
                </a:rPr>
                <a:t>Editing Essentials with Garage Band</a:t>
              </a:r>
            </a:p>
            <a:p>
              <a:pPr eaLnBrk="1" hangingPunct="1"/>
              <a:r>
                <a:rPr lang="en-US" sz="2400" dirty="0">
                  <a:latin typeface="Calibri" pitchFamily="34" charset="0"/>
                </a:rPr>
                <a:t>1. Open Garage Band application and upload recorded track.</a:t>
              </a:r>
            </a:p>
            <a:p>
              <a:pPr eaLnBrk="1" hangingPunct="1"/>
              <a:r>
                <a:rPr lang="en-US" sz="2400" dirty="0">
                  <a:latin typeface="Calibri" pitchFamily="34" charset="0"/>
                </a:rPr>
                <a:t>2. To prepare: Split audio into smaller segments to isolate audio.</a:t>
              </a:r>
            </a:p>
            <a:p>
              <a:pPr eaLnBrk="1" hangingPunct="1"/>
              <a:r>
                <a:rPr lang="en-US" sz="2400" dirty="0">
                  <a:latin typeface="Calibri" pitchFamily="34" charset="0"/>
                </a:rPr>
                <a:t>3. Determine where in the track to make the edit by clicking and dragging the Playhead to the beginning of the audio track </a:t>
              </a:r>
            </a:p>
            <a:p>
              <a:pPr eaLnBrk="1" hangingPunct="1"/>
              <a:r>
                <a:rPr lang="en-US" sz="2400" dirty="0">
                  <a:latin typeface="Calibri" pitchFamily="34" charset="0"/>
                </a:rPr>
                <a:t>4. Choose Edit &gt; Split Regions at Playhead to make the first cut.</a:t>
              </a:r>
            </a:p>
            <a:p>
              <a:pPr eaLnBrk="1" hangingPunct="1"/>
              <a:r>
                <a:rPr lang="en-US" sz="2400" dirty="0">
                  <a:latin typeface="Calibri" pitchFamily="34" charset="0"/>
                </a:rPr>
                <a:t>5. Move the Playhead to the location of edit. Then choose Edit &gt; Split Regions at Playhead to make the next cut.</a:t>
              </a:r>
            </a:p>
            <a:p>
              <a:pPr eaLnBrk="1" hangingPunct="1"/>
              <a:r>
                <a:rPr lang="en-US" sz="2400" dirty="0">
                  <a:latin typeface="Calibri" pitchFamily="34" charset="0"/>
                </a:rPr>
                <a:t>6. Single click the segment between the two cuts and delete selection. </a:t>
              </a:r>
            </a:p>
            <a:p>
              <a:pPr eaLnBrk="1" hangingPunct="1"/>
              <a:r>
                <a:rPr lang="en-US" sz="2400" dirty="0">
                  <a:latin typeface="Calibri" pitchFamily="34" charset="0"/>
                </a:rPr>
                <a:t>7. To join the two remaining audio segments, click and drag one segment over to the other segment. </a:t>
              </a:r>
            </a:p>
            <a:p>
              <a:pPr eaLnBrk="1" hangingPunct="1"/>
              <a:r>
                <a:rPr lang="en-US" sz="2600" b="1" dirty="0">
                  <a:latin typeface="Calibri" pitchFamily="34" charset="0"/>
                </a:rPr>
                <a:t>Theme Music</a:t>
              </a:r>
            </a:p>
            <a:p>
              <a:pPr eaLnBrk="1" hangingPunct="1"/>
              <a:r>
                <a:rPr lang="en-US" sz="2400" dirty="0">
                  <a:latin typeface="Calibri" pitchFamily="34" charset="0"/>
                </a:rPr>
                <a:t>To establish brand and consistency, a royalty free song should be chosen to be played at the beginning of each episode. The song was retrieved from Incompetech (https://incompetech.com/music). </a:t>
              </a:r>
            </a:p>
            <a:p>
              <a:pPr eaLnBrk="1" hangingPunct="1"/>
              <a:r>
                <a:rPr lang="en-US" sz="2400" dirty="0">
                  <a:latin typeface="Calibri" pitchFamily="34" charset="0"/>
                </a:rPr>
                <a:t>Introduction Greeting</a:t>
              </a:r>
            </a:p>
            <a:p>
              <a:pPr eaLnBrk="1" hangingPunct="1"/>
              <a:r>
                <a:rPr lang="en-US" sz="2400" dirty="0">
                  <a:latin typeface="Calibri" pitchFamily="34" charset="0"/>
                </a:rPr>
                <a:t>The elements included in the introduction greeting include:</a:t>
              </a:r>
            </a:p>
            <a:p>
              <a:pPr eaLnBrk="1" hangingPunct="1"/>
              <a:r>
                <a:rPr lang="en-US" sz="2400" dirty="0">
                  <a:latin typeface="Calibri" pitchFamily="34" charset="0"/>
                </a:rPr>
                <a:t>1. The show’s name: Becoming Agricultured</a:t>
              </a:r>
            </a:p>
            <a:p>
              <a:pPr eaLnBrk="1" hangingPunct="1"/>
              <a:r>
                <a:rPr lang="en-US" sz="2400" dirty="0">
                  <a:latin typeface="Calibri" pitchFamily="34" charset="0"/>
                </a:rPr>
                <a:t>2. The name of the host: Madalyn Souza</a:t>
              </a:r>
            </a:p>
            <a:p>
              <a:pPr eaLnBrk="1" hangingPunct="1"/>
              <a:r>
                <a:rPr lang="en-US" sz="2400" dirty="0">
                  <a:latin typeface="Calibri" pitchFamily="34" charset="0"/>
                </a:rPr>
                <a:t>3. Episode Guest: Varies</a:t>
              </a:r>
            </a:p>
            <a:p>
              <a:pPr eaLnBrk="1" hangingPunct="1"/>
              <a:r>
                <a:rPr lang="en-US" sz="2400" dirty="0">
                  <a:latin typeface="Calibri" pitchFamily="34" charset="0"/>
                </a:rPr>
                <a:t>4. Tagline to identify show: “Educating consumers on … today!”</a:t>
              </a:r>
            </a:p>
            <a:p>
              <a:pPr eaLnBrk="1" hangingPunct="1"/>
              <a:r>
                <a:rPr lang="en-US" sz="2600" b="1" dirty="0">
                  <a:latin typeface="Calibri" pitchFamily="34" charset="0"/>
                </a:rPr>
                <a:t>Submit Podcast</a:t>
              </a:r>
            </a:p>
            <a:p>
              <a:pPr eaLnBrk="1" hangingPunct="1"/>
              <a:r>
                <a:rPr lang="en-US" sz="2400" dirty="0">
                  <a:latin typeface="Calibri" pitchFamily="34" charset="0"/>
                </a:rPr>
                <a:t>To submit a podcast for publishing on iTunes there are several requirements for each category, including:</a:t>
              </a:r>
            </a:p>
            <a:p>
              <a:pPr eaLnBrk="1" hangingPunct="1"/>
              <a:r>
                <a:rPr lang="en-US" sz="2400" dirty="0">
                  <a:latin typeface="Calibri" pitchFamily="34" charset="0"/>
                </a:rPr>
                <a:t>1. System and account requirements</a:t>
              </a:r>
            </a:p>
            <a:p>
              <a:pPr eaLnBrk="1" hangingPunct="1"/>
              <a:r>
                <a:rPr lang="en-US" sz="2400" dirty="0">
                  <a:latin typeface="Calibri" pitchFamily="34" charset="0"/>
                </a:rPr>
                <a:t>2. Feed requirements</a:t>
              </a:r>
            </a:p>
            <a:p>
              <a:pPr eaLnBrk="1" hangingPunct="1"/>
              <a:r>
                <a:rPr lang="en-US" sz="2400" dirty="0">
                  <a:latin typeface="Calibri" pitchFamily="34" charset="0"/>
                </a:rPr>
                <a:t>3. Artwork requirements</a:t>
              </a:r>
            </a:p>
            <a:p>
              <a:pPr eaLnBrk="1" hangingPunct="1"/>
              <a:r>
                <a:rPr lang="en-US" sz="2400" dirty="0">
                  <a:latin typeface="Calibri" pitchFamily="34" charset="0"/>
                </a:rPr>
                <a:t>4. Content requirements: To review the requirements in full, visit the iTunes Podcast Help Center. </a:t>
              </a:r>
            </a:p>
            <a:p>
              <a:pPr eaLnBrk="1" hangingPunct="1"/>
              <a:r>
                <a:rPr lang="en-US" sz="2400" dirty="0">
                  <a:latin typeface="Calibri" pitchFamily="34" charset="0"/>
                </a:rPr>
                <a:t>After the podcast has been tested and validated, use Podcasts Connect to submit the podcast to Apple Podcasts.</a:t>
              </a:r>
            </a:p>
          </p:txBody>
        </p:sp>
        <p:sp>
          <p:nvSpPr>
            <p:cNvPr id="45" name="Rectangle 44"/>
            <p:cNvSpPr/>
            <p:nvPr/>
          </p:nvSpPr>
          <p:spPr>
            <a:xfrm>
              <a:off x="16916400" y="6172200"/>
              <a:ext cx="15085294"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solidFill>
                    <a:schemeClr val="accent3">
                      <a:lumMod val="20000"/>
                      <a:lumOff val="80000"/>
                    </a:schemeClr>
                  </a:solidFill>
                </a:rPr>
                <a:t>Methodology</a:t>
              </a:r>
            </a:p>
          </p:txBody>
        </p:sp>
      </p:grpSp>
      <p:grpSp>
        <p:nvGrpSpPr>
          <p:cNvPr id="16" name="Group 15">
            <a:extLst>
              <a:ext uri="{FF2B5EF4-FFF2-40B4-BE49-F238E27FC236}">
                <a16:creationId xmlns:a16="http://schemas.microsoft.com/office/drawing/2014/main" id="{CDB2237B-7CC5-44D3-9CC0-35AD8A01E606}"/>
              </a:ext>
            </a:extLst>
          </p:cNvPr>
          <p:cNvGrpSpPr/>
          <p:nvPr/>
        </p:nvGrpSpPr>
        <p:grpSpPr>
          <a:xfrm>
            <a:off x="838200" y="34654599"/>
            <a:ext cx="7624123" cy="3609167"/>
            <a:chOff x="1747760" y="34470195"/>
            <a:chExt cx="7692218" cy="3704935"/>
          </a:xfrm>
        </p:grpSpPr>
        <p:graphicFrame>
          <p:nvGraphicFramePr>
            <p:cNvPr id="44" name="Content Placeholder 114" descr="Sample table with 4 columns, 7 rows." title="Sample Table"/>
            <p:cNvGraphicFramePr>
              <a:graphicFrameLocks/>
            </p:cNvGraphicFramePr>
            <p:nvPr>
              <p:extLst>
                <p:ext uri="{D42A27DB-BD31-4B8C-83A1-F6EECF244321}">
                  <p14:modId xmlns:p14="http://schemas.microsoft.com/office/powerpoint/2010/main" val="1995120292"/>
                </p:ext>
              </p:extLst>
            </p:nvPr>
          </p:nvGraphicFramePr>
          <p:xfrm>
            <a:off x="1828800" y="34470195"/>
            <a:ext cx="7611178" cy="3244794"/>
          </p:xfrm>
          <a:graphic>
            <a:graphicData uri="http://schemas.openxmlformats.org/drawingml/2006/table">
              <a:tbl>
                <a:tblPr firstRow="1" bandRow="1">
                  <a:tableStyleId>{F5AB1C69-6EDB-4FF4-983F-18BD219EF322}</a:tableStyleId>
                </a:tblPr>
                <a:tblGrid>
                  <a:gridCol w="3771900">
                    <a:extLst>
                      <a:ext uri="{9D8B030D-6E8A-4147-A177-3AD203B41FA5}">
                        <a16:colId xmlns:a16="http://schemas.microsoft.com/office/drawing/2014/main" val="20000"/>
                      </a:ext>
                    </a:extLst>
                  </a:gridCol>
                  <a:gridCol w="3771900">
                    <a:extLst>
                      <a:ext uri="{9D8B030D-6E8A-4147-A177-3AD203B41FA5}">
                        <a16:colId xmlns:a16="http://schemas.microsoft.com/office/drawing/2014/main" val="20001"/>
                      </a:ext>
                    </a:extLst>
                  </a:gridCol>
                </a:tblGrid>
                <a:tr h="790230">
                  <a:tc>
                    <a:txBody>
                      <a:bodyPr/>
                      <a:lstStyle/>
                      <a:p>
                        <a:r>
                          <a:rPr lang="en-US" sz="3200" dirty="0"/>
                          <a:t>Category</a:t>
                        </a:r>
                      </a:p>
                    </a:txBody>
                    <a:tcPr anchor="ctr">
                      <a:solidFill>
                        <a:schemeClr val="accent1">
                          <a:lumMod val="75000"/>
                        </a:schemeClr>
                      </a:solidFill>
                    </a:tcPr>
                  </a:tc>
                  <a:tc>
                    <a:txBody>
                      <a:bodyPr/>
                      <a:lstStyle/>
                      <a:p>
                        <a:pPr algn="l"/>
                        <a:r>
                          <a:rPr lang="en-US" sz="3200" dirty="0"/>
                          <a:t>Topic</a:t>
                        </a:r>
                      </a:p>
                    </a:txBody>
                    <a:tcPr anchor="ctr">
                      <a:solidFill>
                        <a:schemeClr val="accent1">
                          <a:lumMod val="75000"/>
                        </a:schemeClr>
                      </a:solidFill>
                    </a:tcPr>
                  </a:tc>
                  <a:extLst>
                    <a:ext uri="{0D108BD9-81ED-4DB2-BD59-A6C34878D82A}">
                      <a16:rowId xmlns:a16="http://schemas.microsoft.com/office/drawing/2014/main" val="10000"/>
                    </a:ext>
                  </a:extLst>
                </a:tr>
                <a:tr h="790230">
                  <a:tc>
                    <a:txBody>
                      <a:bodyPr/>
                      <a:lstStyle/>
                      <a:p>
                        <a:r>
                          <a:rPr lang="en-US" sz="3200" dirty="0"/>
                          <a:t>The Dairy Industry</a:t>
                        </a:r>
                      </a:p>
                    </a:txBody>
                    <a:tcPr anchor="ctr"/>
                  </a:tc>
                  <a:tc>
                    <a:txBody>
                      <a:bodyPr/>
                      <a:lstStyle/>
                      <a:p>
                        <a:pPr algn="l"/>
                        <a:r>
                          <a:rPr lang="en-US" sz="3200" dirty="0"/>
                          <a:t>Animal Welfare</a:t>
                        </a:r>
                      </a:p>
                    </a:txBody>
                    <a:tcPr anchor="ctr"/>
                  </a:tc>
                  <a:extLst>
                    <a:ext uri="{0D108BD9-81ED-4DB2-BD59-A6C34878D82A}">
                      <a16:rowId xmlns:a16="http://schemas.microsoft.com/office/drawing/2014/main" val="10001"/>
                    </a:ext>
                  </a:extLst>
                </a:tr>
                <a:tr h="790230">
                  <a:tc>
                    <a:txBody>
                      <a:bodyPr/>
                      <a:lstStyle/>
                      <a:p>
                        <a:r>
                          <a:rPr lang="en-US" sz="3200" dirty="0"/>
                          <a:t>The Produce Industry</a:t>
                        </a:r>
                      </a:p>
                    </a:txBody>
                    <a:tcPr anchor="ctr"/>
                  </a:tc>
                  <a:tc>
                    <a:txBody>
                      <a:bodyPr/>
                      <a:lstStyle/>
                      <a:p>
                        <a:pPr algn="l"/>
                        <a:r>
                          <a:rPr lang="en-US" sz="3200" dirty="0"/>
                          <a:t>Food Safety</a:t>
                        </a:r>
                      </a:p>
                    </a:txBody>
                    <a:tcPr anchor="ctr"/>
                  </a:tc>
                  <a:extLst>
                    <a:ext uri="{0D108BD9-81ED-4DB2-BD59-A6C34878D82A}">
                      <a16:rowId xmlns:a16="http://schemas.microsoft.com/office/drawing/2014/main" val="10002"/>
                    </a:ext>
                  </a:extLst>
                </a:tr>
                <a:tr h="790230">
                  <a:tc>
                    <a:txBody>
                      <a:bodyPr/>
                      <a:lstStyle/>
                      <a:p>
                        <a:r>
                          <a:rPr lang="en-US" sz="3200" dirty="0"/>
                          <a:t>The Beef Industry</a:t>
                        </a:r>
                      </a:p>
                    </a:txBody>
                    <a:tcPr anchor="ctr"/>
                  </a:tc>
                  <a:tc>
                    <a:txBody>
                      <a:bodyPr/>
                      <a:lstStyle/>
                      <a:p>
                        <a:pPr algn="l"/>
                        <a:r>
                          <a:rPr lang="en-US" sz="3200" dirty="0"/>
                          <a:t>Sustainability</a:t>
                        </a:r>
                      </a:p>
                    </a:txBody>
                    <a:tcPr anchor="ctr"/>
                  </a:tc>
                  <a:extLst>
                    <a:ext uri="{0D108BD9-81ED-4DB2-BD59-A6C34878D82A}">
                      <a16:rowId xmlns:a16="http://schemas.microsoft.com/office/drawing/2014/main" val="10003"/>
                    </a:ext>
                  </a:extLst>
                </a:tr>
              </a:tbl>
            </a:graphicData>
          </a:graphic>
        </p:graphicFrame>
        <p:sp>
          <p:nvSpPr>
            <p:cNvPr id="53" name="Text Box 180"/>
            <p:cNvSpPr txBox="1">
              <a:spLocks noChangeArrowheads="1"/>
            </p:cNvSpPr>
            <p:nvPr/>
          </p:nvSpPr>
          <p:spPr bwMode="auto">
            <a:xfrm>
              <a:off x="1747760" y="37713465"/>
              <a:ext cx="41808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a:latin typeface="Calibri" pitchFamily="34" charset="0"/>
                </a:rPr>
                <a:t>Table 1.</a:t>
              </a:r>
              <a:r>
                <a:rPr lang="en-US" sz="2400" dirty="0">
                  <a:latin typeface="Calibri" pitchFamily="34" charset="0"/>
                </a:rPr>
                <a:t> Example Episode Topics</a:t>
              </a:r>
            </a:p>
          </p:txBody>
        </p:sp>
      </p:grpSp>
      <p:grpSp>
        <p:nvGrpSpPr>
          <p:cNvPr id="9" name="Group 8">
            <a:extLst>
              <a:ext uri="{FF2B5EF4-FFF2-40B4-BE49-F238E27FC236}">
                <a16:creationId xmlns:a16="http://schemas.microsoft.com/office/drawing/2014/main" id="{49370A24-A1A6-42DE-9DD4-F18D8DE0273B}"/>
              </a:ext>
            </a:extLst>
          </p:cNvPr>
          <p:cNvGrpSpPr/>
          <p:nvPr/>
        </p:nvGrpSpPr>
        <p:grpSpPr>
          <a:xfrm>
            <a:off x="838200" y="39014400"/>
            <a:ext cx="4555107" cy="4421521"/>
            <a:chOff x="10828302" y="34017712"/>
            <a:chExt cx="4254144" cy="4129384"/>
          </a:xfrm>
        </p:grpSpPr>
        <p:pic>
          <p:nvPicPr>
            <p:cNvPr id="46" name="Picture 45">
              <a:extLst>
                <a:ext uri="{FF2B5EF4-FFF2-40B4-BE49-F238E27FC236}">
                  <a16:creationId xmlns:a16="http://schemas.microsoft.com/office/drawing/2014/main" id="{35CEFA70-DBF0-4B86-81E3-F992576F7260}"/>
                </a:ext>
              </a:extLst>
            </p:cNvPr>
            <p:cNvPicPr/>
            <p:nvPr/>
          </p:nvPicPr>
          <p:blipFill>
            <a:blip r:embed="rId2">
              <a:extLst>
                <a:ext uri="{28A0092B-C50C-407E-A947-70E740481C1C}">
                  <a14:useLocalDpi xmlns:a14="http://schemas.microsoft.com/office/drawing/2010/main" val="0"/>
                </a:ext>
              </a:extLst>
            </a:blip>
            <a:stretch>
              <a:fillRect/>
            </a:stretch>
          </p:blipFill>
          <p:spPr>
            <a:xfrm>
              <a:off x="10901621" y="34017712"/>
              <a:ext cx="4180825" cy="3641639"/>
            </a:xfrm>
            <a:prstGeom prst="rect">
              <a:avLst/>
            </a:prstGeom>
            <a:ln w="12700">
              <a:solidFill>
                <a:schemeClr val="tx1"/>
              </a:solidFill>
            </a:ln>
          </p:spPr>
        </p:pic>
        <p:sp>
          <p:nvSpPr>
            <p:cNvPr id="47" name="Text Box 180">
              <a:extLst>
                <a:ext uri="{FF2B5EF4-FFF2-40B4-BE49-F238E27FC236}">
                  <a16:creationId xmlns:a16="http://schemas.microsoft.com/office/drawing/2014/main" id="{45898AAC-E632-481C-B34E-3EDB0F64A401}"/>
                </a:ext>
              </a:extLst>
            </p:cNvPr>
            <p:cNvSpPr txBox="1">
              <a:spLocks noChangeArrowheads="1"/>
            </p:cNvSpPr>
            <p:nvPr/>
          </p:nvSpPr>
          <p:spPr bwMode="auto">
            <a:xfrm>
              <a:off x="10828302" y="37715934"/>
              <a:ext cx="3176287" cy="43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1.</a:t>
              </a:r>
              <a:r>
                <a:rPr lang="en-US" sz="2400" dirty="0">
                  <a:latin typeface="Calibri" pitchFamily="34" charset="0"/>
                </a:rPr>
                <a:t> Podcast Artwork</a:t>
              </a:r>
            </a:p>
          </p:txBody>
        </p:sp>
      </p:grpSp>
      <p:grpSp>
        <p:nvGrpSpPr>
          <p:cNvPr id="17" name="Group 16">
            <a:extLst>
              <a:ext uri="{FF2B5EF4-FFF2-40B4-BE49-F238E27FC236}">
                <a16:creationId xmlns:a16="http://schemas.microsoft.com/office/drawing/2014/main" id="{35253BCC-BB76-4267-9313-FF64D33AFF65}"/>
              </a:ext>
            </a:extLst>
          </p:cNvPr>
          <p:cNvGrpSpPr/>
          <p:nvPr/>
        </p:nvGrpSpPr>
        <p:grpSpPr>
          <a:xfrm>
            <a:off x="3201553" y="-152400"/>
            <a:ext cx="21945600" cy="4800600"/>
            <a:chOff x="3810000" y="-144424"/>
            <a:chExt cx="21945600" cy="4800600"/>
          </a:xfrm>
        </p:grpSpPr>
        <p:sp>
          <p:nvSpPr>
            <p:cNvPr id="4" name="Text Box 122"/>
            <p:cNvSpPr txBox="1">
              <a:spLocks noChangeArrowheads="1"/>
            </p:cNvSpPr>
            <p:nvPr/>
          </p:nvSpPr>
          <p:spPr bwMode="auto">
            <a:xfrm>
              <a:off x="3810000" y="-144424"/>
              <a:ext cx="21945600"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tIns="457200" rIns="182880" bIns="45720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8000" b="1" dirty="0">
                  <a:solidFill>
                    <a:schemeClr val="accent3">
                      <a:lumMod val="20000"/>
                      <a:lumOff val="80000"/>
                    </a:schemeClr>
                  </a:solidFill>
                  <a:latin typeface="+mn-lt"/>
                </a:rPr>
                <a:t>Becoming Agricultured: Creating An Agriculture Literacy Podcast For Consumers</a:t>
              </a:r>
            </a:p>
          </p:txBody>
        </p:sp>
        <p:sp>
          <p:nvSpPr>
            <p:cNvPr id="5" name="Text Box 123"/>
            <p:cNvSpPr txBox="1">
              <a:spLocks noChangeArrowheads="1"/>
            </p:cNvSpPr>
            <p:nvPr/>
          </p:nvSpPr>
          <p:spPr bwMode="auto">
            <a:xfrm>
              <a:off x="3810000" y="2370176"/>
              <a:ext cx="21945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tIns="182880" rIns="182880" bIns="18288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4800" dirty="0">
                  <a:solidFill>
                    <a:schemeClr val="accent3">
                      <a:lumMod val="20000"/>
                      <a:lumOff val="80000"/>
                    </a:schemeClr>
                  </a:solidFill>
                  <a:latin typeface="+mn-lt"/>
                </a:rPr>
                <a:t>Agricultural Education and Communication Department, College of Agriculture, Food and Environmental Sciences, California Polytechnic State University, San Luis Obispo</a:t>
              </a:r>
            </a:p>
          </p:txBody>
        </p:sp>
      </p:grpSp>
      <p:grpSp>
        <p:nvGrpSpPr>
          <p:cNvPr id="20" name="Group 19">
            <a:extLst>
              <a:ext uri="{FF2B5EF4-FFF2-40B4-BE49-F238E27FC236}">
                <a16:creationId xmlns:a16="http://schemas.microsoft.com/office/drawing/2014/main" id="{5AB907C8-87B0-41A6-802B-7CC4ECA5068D}"/>
              </a:ext>
            </a:extLst>
          </p:cNvPr>
          <p:cNvGrpSpPr/>
          <p:nvPr/>
        </p:nvGrpSpPr>
        <p:grpSpPr>
          <a:xfrm>
            <a:off x="11426049" y="38964170"/>
            <a:ext cx="21026588" cy="4772686"/>
            <a:chOff x="10975106" y="38639369"/>
            <a:chExt cx="21026588" cy="4772686"/>
          </a:xfrm>
        </p:grpSpPr>
        <p:sp>
          <p:nvSpPr>
            <p:cNvPr id="26" name="TextBox 25"/>
            <p:cNvSpPr txBox="1"/>
            <p:nvPr/>
          </p:nvSpPr>
          <p:spPr>
            <a:xfrm>
              <a:off x="21488400" y="39157978"/>
              <a:ext cx="10513294" cy="2926080"/>
            </a:xfrm>
            <a:prstGeom prst="rect">
              <a:avLst/>
            </a:prstGeom>
            <a:noFill/>
          </p:spPr>
          <p:txBody>
            <a:bodyPr wrap="square" tIns="91440" bIns="91440" numCol="1" spcCol="457200" rtlCol="0">
              <a:noAutofit/>
            </a:bodyPr>
            <a:lstStyle/>
            <a:p>
              <a:pPr lvl="0" defTabSz="457200"/>
              <a:r>
                <a:rPr lang="en-US" sz="1600" dirty="0">
                  <a:solidFill>
                    <a:prstClr val="black"/>
                  </a:solidFill>
                </a:rPr>
                <a:t>Nwosu, A. C., Monnery, D., Reid, V. L., &amp; Chapman, L. (2017). Use of podcast technology to </a:t>
              </a:r>
            </a:p>
            <a:p>
              <a:pPr lvl="0" defTabSz="457200"/>
              <a:r>
                <a:rPr lang="en-US" sz="1600" dirty="0">
                  <a:solidFill>
                    <a:prstClr val="black"/>
                  </a:solidFill>
                </a:rPr>
                <a:t>facilitate education, communication and dissemination in palliative care: the development of the AmiPal podcast. BMJ Journals, 7(2). Retrieved from https://spcare.bmj.com/content/7/2/212.info</a:t>
              </a:r>
            </a:p>
            <a:p>
              <a:pPr lvl="0" defTabSz="457200"/>
              <a:endParaRPr lang="en-US" sz="1600" dirty="0">
                <a:solidFill>
                  <a:prstClr val="black"/>
                </a:solidFill>
              </a:endParaRPr>
            </a:p>
            <a:p>
              <a:pPr lvl="0" defTabSz="457200"/>
              <a:r>
                <a:rPr lang="en-US" sz="1600" dirty="0">
                  <a:solidFill>
                    <a:prstClr val="black"/>
                  </a:solidFill>
                </a:rPr>
                <a:t>Ruth, Amanda M.; Lundy, Lisa K.; and Park, Travis D. (2005) "Glitz, Glamour, and the Farm: </a:t>
              </a:r>
            </a:p>
            <a:p>
              <a:pPr lvl="0" defTabSz="457200"/>
              <a:r>
                <a:rPr lang="en-US" sz="1600" dirty="0">
                  <a:solidFill>
                    <a:prstClr val="black"/>
                  </a:solidFill>
                </a:rPr>
                <a:t>Portrayal of Agriculture as the Simple Life," Journal of Applied Communications: Vol. 89: Iss. 4. https://doi.org/10.4148/1051-0834.1311</a:t>
              </a:r>
            </a:p>
            <a:p>
              <a:pPr lvl="0" defTabSz="457200"/>
              <a:endParaRPr lang="en-US" sz="1600" dirty="0">
                <a:solidFill>
                  <a:prstClr val="black"/>
                </a:solidFill>
              </a:endParaRPr>
            </a:p>
            <a:p>
              <a:pPr lvl="0" defTabSz="457200"/>
              <a:r>
                <a:rPr lang="en-US" sz="1600" dirty="0">
                  <a:solidFill>
                    <a:prstClr val="black"/>
                  </a:solidFill>
                </a:rPr>
                <a:t>Wim Verbeke, Agriculture and the food industry in the information age, European Review of </a:t>
              </a:r>
            </a:p>
            <a:p>
              <a:pPr lvl="0" defTabSz="457200"/>
              <a:r>
                <a:rPr lang="en-US" sz="1600" dirty="0">
                  <a:solidFill>
                    <a:prstClr val="black"/>
                  </a:solidFill>
                </a:rPr>
                <a:t>Agricultural Economics, Volume 32, Issue 3, September 2005, Pages 347–368, https://doi.org/10.1093/eurrag/jbi017</a:t>
              </a:r>
            </a:p>
            <a:p>
              <a:pPr lvl="0" defTabSz="457200"/>
              <a:endParaRPr lang="en-US" sz="1600" dirty="0">
                <a:solidFill>
                  <a:prstClr val="black"/>
                </a:solidFill>
              </a:endParaRPr>
            </a:p>
            <a:p>
              <a:pPr lvl="0" defTabSz="457200"/>
              <a:r>
                <a:rPr lang="en-US" sz="1600" dirty="0">
                  <a:solidFill>
                    <a:prstClr val="black"/>
                  </a:solidFill>
                </a:rPr>
                <a:t>Winn, R. (2019, March 20). 2019 Podcast Stats &amp; Facts. Retrieved November 10, 2019, from </a:t>
              </a:r>
            </a:p>
            <a:p>
              <a:pPr lvl="0" defTabSz="457200"/>
              <a:r>
                <a:rPr lang="en-US" sz="1600" dirty="0">
                  <a:solidFill>
                    <a:prstClr val="black"/>
                  </a:solidFill>
                </a:rPr>
                <a:t>https://www.podcastinsights.com/podcast-statistics/.</a:t>
              </a:r>
            </a:p>
            <a:p>
              <a:pPr lvl="0" defTabSz="457200"/>
              <a:endParaRPr lang="en-US" sz="1600" dirty="0">
                <a:solidFill>
                  <a:prstClr val="black"/>
                </a:solidFill>
              </a:endParaRPr>
            </a:p>
            <a:p>
              <a:pPr lvl="0" defTabSz="457200"/>
              <a:r>
                <a:rPr lang="en-US" sz="1600" dirty="0">
                  <a:solidFill>
                    <a:prstClr val="black"/>
                  </a:solidFill>
                </a:rPr>
                <a:t>Zote, J. (2019, November 26). 65 Social Media Statistics to Bookmark in 2019. Retrieved </a:t>
              </a:r>
            </a:p>
          </p:txBody>
        </p:sp>
        <p:sp>
          <p:nvSpPr>
            <p:cNvPr id="27" name="TextBox 26"/>
            <p:cNvSpPr txBox="1"/>
            <p:nvPr/>
          </p:nvSpPr>
          <p:spPr>
            <a:xfrm>
              <a:off x="11000506" y="38639369"/>
              <a:ext cx="1587742" cy="461665"/>
            </a:xfrm>
            <a:prstGeom prst="rect">
              <a:avLst/>
            </a:prstGeom>
            <a:noFill/>
          </p:spPr>
          <p:txBody>
            <a:bodyPr wrap="none" rtlCol="0">
              <a:spAutoFit/>
            </a:bodyPr>
            <a:lstStyle/>
            <a:p>
              <a:r>
                <a:rPr lang="en-US" sz="2400" b="1" dirty="0"/>
                <a:t>References</a:t>
              </a:r>
            </a:p>
          </p:txBody>
        </p:sp>
        <p:sp>
          <p:nvSpPr>
            <p:cNvPr id="19" name="TextBox 18">
              <a:extLst>
                <a:ext uri="{FF2B5EF4-FFF2-40B4-BE49-F238E27FC236}">
                  <a16:creationId xmlns:a16="http://schemas.microsoft.com/office/drawing/2014/main" id="{A7106C91-D3EE-4B3C-8036-8C53F147B08A}"/>
                </a:ext>
              </a:extLst>
            </p:cNvPr>
            <p:cNvSpPr txBox="1"/>
            <p:nvPr/>
          </p:nvSpPr>
          <p:spPr>
            <a:xfrm>
              <a:off x="10975106" y="39218599"/>
              <a:ext cx="10513294" cy="4193456"/>
            </a:xfrm>
            <a:prstGeom prst="rect">
              <a:avLst/>
            </a:prstGeom>
            <a:noFill/>
          </p:spPr>
          <p:txBody>
            <a:bodyPr wrap="square" rtlCol="0">
              <a:spAutoFit/>
            </a:bodyPr>
            <a:lstStyle/>
            <a:p>
              <a:pPr lvl="0" defTabSz="457200"/>
              <a:r>
                <a:rPr lang="en-US" sz="1600" dirty="0">
                  <a:solidFill>
                    <a:prstClr val="black"/>
                  </a:solidFill>
                </a:rPr>
                <a:t>Boccia, Flavio &amp; Sarnacchiaro, Pasquale. (2015). Genetically Modified Foods and Consumer</a:t>
              </a:r>
            </a:p>
            <a:p>
              <a:pPr lvl="0" defTabSz="457200"/>
              <a:r>
                <a:rPr lang="en-US" sz="1600" dirty="0">
                  <a:solidFill>
                    <a:prstClr val="black"/>
                  </a:solidFill>
                </a:rPr>
                <a:t>Perspective. Recent patents on food, nutrition &amp; agriculture. 7.10.2174/2212798407666150401105044. </a:t>
              </a:r>
            </a:p>
            <a:p>
              <a:pPr lvl="0" defTabSz="457200"/>
              <a:endParaRPr lang="en-US" sz="1600" dirty="0">
                <a:solidFill>
                  <a:prstClr val="black"/>
                </a:solidFill>
              </a:endParaRPr>
            </a:p>
            <a:p>
              <a:pPr lvl="0" defTabSz="457200"/>
              <a:r>
                <a:rPr lang="en-US" sz="1600" dirty="0">
                  <a:solidFill>
                    <a:prstClr val="black"/>
                  </a:solidFill>
                </a:rPr>
                <a:t>Goodwin, Joy N.; Chiarelli, Christy; and Irani, Tracy (2011) "Is Perception Reality? Improving </a:t>
              </a:r>
            </a:p>
            <a:p>
              <a:pPr lvl="0" defTabSz="457200"/>
              <a:r>
                <a:rPr lang="en-US" sz="1600" dirty="0">
                  <a:solidFill>
                    <a:prstClr val="black"/>
                  </a:solidFill>
                </a:rPr>
                <a:t>Agricultural Messages by Discovering How Consumers Perceive Messages," Journal of Applied Communications: Vol. 95: Iss. 3. https://doi.org/10.4148/1051-0834.1162</a:t>
              </a:r>
            </a:p>
            <a:p>
              <a:pPr lvl="0" defTabSz="457200"/>
              <a:endParaRPr lang="en-US" sz="1600" dirty="0">
                <a:solidFill>
                  <a:prstClr val="black"/>
                </a:solidFill>
              </a:endParaRPr>
            </a:p>
            <a:p>
              <a:pPr lvl="0" defTabSz="457200"/>
              <a:r>
                <a:rPr lang="en-US" sz="1600" dirty="0">
                  <a:solidFill>
                    <a:prstClr val="black"/>
                  </a:solidFill>
                </a:rPr>
                <a:t>Ishmael, W. (2013, October 25). Ignorance Is Ag's Biggest Challenge When Connecting With </a:t>
              </a:r>
            </a:p>
            <a:p>
              <a:pPr lvl="0" defTabSz="457200"/>
              <a:r>
                <a:rPr lang="en-US" sz="1600" dirty="0">
                  <a:solidFill>
                    <a:prstClr val="black"/>
                  </a:solidFill>
                </a:rPr>
                <a:t>Consumers. Beef Magazine. Retrieved from https://www.beefmagazine.com/cattle-industry-structure/ignorance-ags-biggest-challenge-when-connecting-consumers</a:t>
              </a:r>
            </a:p>
            <a:p>
              <a:pPr lvl="0" defTabSz="457200"/>
              <a:endParaRPr lang="en-US" sz="1600" dirty="0">
                <a:solidFill>
                  <a:prstClr val="black"/>
                </a:solidFill>
              </a:endParaRPr>
            </a:p>
            <a:p>
              <a:pPr lvl="0" defTabSz="457200"/>
              <a:r>
                <a:rPr lang="en-US" sz="1600" dirty="0">
                  <a:solidFill>
                    <a:prstClr val="black"/>
                  </a:solidFill>
                </a:rPr>
                <a:t>Jacquline Aenlle &amp; Agc 270 Podcasting Zoom. (n.d.).</a:t>
              </a:r>
            </a:p>
            <a:p>
              <a:pPr lvl="0" defTabSz="457200"/>
              <a:endParaRPr lang="en-US" sz="1600" dirty="0">
                <a:solidFill>
                  <a:prstClr val="black"/>
                </a:solidFill>
              </a:endParaRPr>
            </a:p>
            <a:p>
              <a:pPr lvl="0" defTabSz="457200"/>
              <a:r>
                <a:rPr lang="en-US" sz="1600" dirty="0">
                  <a:solidFill>
                    <a:prstClr val="black"/>
                  </a:solidFill>
                </a:rPr>
                <a:t>Morris, W. and James, P. (2017), "Social media, an entrepreneurial opportunity for agriculture </a:t>
              </a:r>
            </a:p>
            <a:p>
              <a:pPr lvl="0" defTabSz="457200"/>
              <a:r>
                <a:rPr lang="en-US" sz="1600" dirty="0">
                  <a:solidFill>
                    <a:prstClr val="black"/>
                  </a:solidFill>
                </a:rPr>
                <a:t>based enterprises", Journal of Small Business and Enterrprise Development, Vol. 24 No. 4, pp. 1028-1045. https://doi.org/10.1108/JSBED-01-2017-0018</a:t>
              </a:r>
            </a:p>
            <a:p>
              <a:pPr lvl="0" defTabSz="457200"/>
              <a:endParaRPr lang="en-US" sz="1050" dirty="0">
                <a:solidFill>
                  <a:prstClr val="black"/>
                </a:solidFill>
                <a:latin typeface="Gill Sans MT" panose="020B0502020104020203"/>
              </a:endParaRPr>
            </a:p>
          </p:txBody>
        </p:sp>
      </p:grpSp>
      <p:pic>
        <p:nvPicPr>
          <p:cNvPr id="13" name="Graphic 12" descr="Podcast">
            <a:extLst>
              <a:ext uri="{FF2B5EF4-FFF2-40B4-BE49-F238E27FC236}">
                <a16:creationId xmlns:a16="http://schemas.microsoft.com/office/drawing/2014/main" id="{73F7FE10-17B9-422B-A8C6-1E95FF5C399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4685292" y="-253427"/>
            <a:ext cx="5831029" cy="5831029"/>
          </a:xfrm>
          <a:prstGeom prst="rect">
            <a:avLst/>
          </a:prstGeom>
        </p:spPr>
      </p:pic>
      <p:pic>
        <p:nvPicPr>
          <p:cNvPr id="40" name="Picture 39" descr="A picture containing grass, outdoor, field, green&#10;&#10;Description automatically generated">
            <a:extLst>
              <a:ext uri="{FF2B5EF4-FFF2-40B4-BE49-F238E27FC236}">
                <a16:creationId xmlns:a16="http://schemas.microsoft.com/office/drawing/2014/main" id="{B0F03AD8-226D-44AE-883A-51E4A5C5F6E7}"/>
              </a:ext>
            </a:extLst>
          </p:cNvPr>
          <p:cNvPicPr/>
          <p:nvPr/>
        </p:nvPicPr>
        <p:blipFill>
          <a:blip r:embed="rId5">
            <a:extLst>
              <a:ext uri="{28A0092B-C50C-407E-A947-70E740481C1C}">
                <a14:useLocalDpi xmlns:a14="http://schemas.microsoft.com/office/drawing/2010/main" val="0"/>
              </a:ext>
            </a:extLst>
          </a:blip>
          <a:stretch>
            <a:fillRect/>
          </a:stretch>
        </p:blipFill>
        <p:spPr>
          <a:xfrm>
            <a:off x="6460043" y="39014400"/>
            <a:ext cx="3899270" cy="3899270"/>
          </a:xfrm>
          <a:prstGeom prst="rect">
            <a:avLst/>
          </a:prstGeom>
        </p:spPr>
      </p:pic>
      <p:sp>
        <p:nvSpPr>
          <p:cNvPr id="42" name="Text Box 180">
            <a:extLst>
              <a:ext uri="{FF2B5EF4-FFF2-40B4-BE49-F238E27FC236}">
                <a16:creationId xmlns:a16="http://schemas.microsoft.com/office/drawing/2014/main" id="{03B74966-EB22-42B8-8244-0F85684E36F0}"/>
              </a:ext>
            </a:extLst>
          </p:cNvPr>
          <p:cNvSpPr txBox="1">
            <a:spLocks noChangeArrowheads="1"/>
          </p:cNvSpPr>
          <p:nvPr/>
        </p:nvSpPr>
        <p:spPr bwMode="auto">
          <a:xfrm>
            <a:off x="6400800" y="42974258"/>
            <a:ext cx="363413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2.</a:t>
            </a:r>
            <a:r>
              <a:rPr lang="en-US" sz="2400" dirty="0">
                <a:latin typeface="Calibri" pitchFamily="34" charset="0"/>
              </a:rPr>
              <a:t> From Urban to Ag </a:t>
            </a:r>
          </a:p>
          <a:p>
            <a:pPr eaLnBrk="1" hangingPunct="1"/>
            <a:r>
              <a:rPr lang="en-US" sz="2400" dirty="0">
                <a:latin typeface="Calibri" pitchFamily="34" charset="0"/>
              </a:rPr>
              <a:t>Artwork</a:t>
            </a:r>
          </a:p>
        </p:txBody>
      </p:sp>
      <p:grpSp>
        <p:nvGrpSpPr>
          <p:cNvPr id="34" name="Group 33">
            <a:extLst>
              <a:ext uri="{FF2B5EF4-FFF2-40B4-BE49-F238E27FC236}">
                <a16:creationId xmlns:a16="http://schemas.microsoft.com/office/drawing/2014/main" id="{975830AF-0B4A-4144-95EF-21380D85B26B}"/>
              </a:ext>
            </a:extLst>
          </p:cNvPr>
          <p:cNvGrpSpPr/>
          <p:nvPr/>
        </p:nvGrpSpPr>
        <p:grpSpPr>
          <a:xfrm>
            <a:off x="8992744" y="35125733"/>
            <a:ext cx="6779512" cy="1896751"/>
            <a:chOff x="8965127" y="35020862"/>
            <a:chExt cx="6779512" cy="1896751"/>
          </a:xfrm>
        </p:grpSpPr>
        <p:pic>
          <p:nvPicPr>
            <p:cNvPr id="23" name="Picture 22" descr="A picture containing bird&#10;&#10;Description automatically generated">
              <a:extLst>
                <a:ext uri="{FF2B5EF4-FFF2-40B4-BE49-F238E27FC236}">
                  <a16:creationId xmlns:a16="http://schemas.microsoft.com/office/drawing/2014/main" id="{F6ED08E8-283A-4BE0-9A24-0B99912370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65127" y="35103200"/>
              <a:ext cx="2486025" cy="1743075"/>
            </a:xfrm>
            <a:prstGeom prst="rect">
              <a:avLst/>
            </a:prstGeom>
          </p:spPr>
        </p:pic>
        <p:pic>
          <p:nvPicPr>
            <p:cNvPr id="29" name="Picture 28" descr="A close up of a logo&#10;&#10;Description automatically generated">
              <a:extLst>
                <a:ext uri="{FF2B5EF4-FFF2-40B4-BE49-F238E27FC236}">
                  <a16:creationId xmlns:a16="http://schemas.microsoft.com/office/drawing/2014/main" id="{EA9A1165-F19C-45B2-A64C-25443B3E3AA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740986" y="35020862"/>
              <a:ext cx="1896751" cy="1896751"/>
            </a:xfrm>
            <a:prstGeom prst="rect">
              <a:avLst/>
            </a:prstGeom>
          </p:spPr>
        </p:pic>
        <p:pic>
          <p:nvPicPr>
            <p:cNvPr id="31" name="Picture 30" descr="A picture containing drawing&#10;&#10;Description automatically generated">
              <a:extLst>
                <a:ext uri="{FF2B5EF4-FFF2-40B4-BE49-F238E27FC236}">
                  <a16:creationId xmlns:a16="http://schemas.microsoft.com/office/drawing/2014/main" id="{68FE1CF5-518F-4857-AA77-F97AA7447C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952971" y="35206777"/>
              <a:ext cx="1791668" cy="1524919"/>
            </a:xfrm>
            <a:prstGeom prst="rect">
              <a:avLst/>
            </a:prstGeom>
          </p:spPr>
        </p:pic>
      </p:grpSp>
      <p:sp>
        <p:nvSpPr>
          <p:cNvPr id="43" name="Rectangle 42">
            <a:extLst>
              <a:ext uri="{FF2B5EF4-FFF2-40B4-BE49-F238E27FC236}">
                <a16:creationId xmlns:a16="http://schemas.microsoft.com/office/drawing/2014/main" id="{F57E41F2-6C9C-48D9-9C73-74ECF8ABBFB8}"/>
              </a:ext>
            </a:extLst>
          </p:cNvPr>
          <p:cNvSpPr/>
          <p:nvPr/>
        </p:nvSpPr>
        <p:spPr>
          <a:xfrm>
            <a:off x="8763000" y="34877096"/>
            <a:ext cx="7239000" cy="2394026"/>
          </a:xfrm>
          <a:prstGeom prst="rect">
            <a:avLst/>
          </a:prstGeom>
          <a:noFill/>
          <a:ln w="19050">
            <a:solidFill>
              <a:schemeClr val="tx1"/>
            </a:solid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0" name="Text Box 180">
            <a:extLst>
              <a:ext uri="{FF2B5EF4-FFF2-40B4-BE49-F238E27FC236}">
                <a16:creationId xmlns:a16="http://schemas.microsoft.com/office/drawing/2014/main" id="{C0AB705B-A195-4414-9C59-B6219A7BADA4}"/>
              </a:ext>
            </a:extLst>
          </p:cNvPr>
          <p:cNvSpPr txBox="1">
            <a:spLocks noChangeArrowheads="1"/>
          </p:cNvSpPr>
          <p:nvPr/>
        </p:nvSpPr>
        <p:spPr bwMode="auto">
          <a:xfrm>
            <a:off x="8714804" y="37330224"/>
            <a:ext cx="59144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3.</a:t>
            </a:r>
            <a:r>
              <a:rPr lang="en-US" sz="2400" dirty="0">
                <a:latin typeface="Calibri" pitchFamily="34" charset="0"/>
              </a:rPr>
              <a:t> Programs Presented in Methodology</a:t>
            </a:r>
          </a:p>
        </p:txBody>
      </p:sp>
      <p:sp>
        <p:nvSpPr>
          <p:cNvPr id="48" name="TextBox 47">
            <a:extLst>
              <a:ext uri="{FF2B5EF4-FFF2-40B4-BE49-F238E27FC236}">
                <a16:creationId xmlns:a16="http://schemas.microsoft.com/office/drawing/2014/main" id="{A2BA79AB-3C70-4F7B-855F-33539FDAE49E}"/>
              </a:ext>
            </a:extLst>
          </p:cNvPr>
          <p:cNvSpPr txBox="1"/>
          <p:nvPr/>
        </p:nvSpPr>
        <p:spPr>
          <a:xfrm>
            <a:off x="2371599" y="4341927"/>
            <a:ext cx="5831029" cy="830997"/>
          </a:xfrm>
          <a:prstGeom prst="rect">
            <a:avLst/>
          </a:prstGeom>
          <a:noFill/>
        </p:spPr>
        <p:txBody>
          <a:bodyPr wrap="square" rtlCol="0">
            <a:spAutoFit/>
          </a:bodyPr>
          <a:lstStyle/>
          <a:p>
            <a:pPr algn="ctr"/>
            <a:r>
              <a:rPr lang="en-US" sz="4800" dirty="0">
                <a:solidFill>
                  <a:schemeClr val="accent3">
                    <a:lumMod val="20000"/>
                    <a:lumOff val="80000"/>
                  </a:schemeClr>
                </a:solidFill>
              </a:rPr>
              <a:t>Madalyn Souza</a:t>
            </a:r>
          </a:p>
        </p:txBody>
      </p:sp>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2773</TotalTime>
  <Words>2728</Words>
  <Application>Microsoft Office PowerPoint</Application>
  <PresentationFormat>Custom</PresentationFormat>
  <Paragraphs>100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Gill Sans MT</vt:lpstr>
      <vt:lpstr>Office Theme</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48x36</dc:title>
  <dc:creator>Jay Larson</dc:creator>
  <dc:description>Quality poster printing
www.genigraphics.com
1-800-790-4001</dc:description>
  <cp:lastModifiedBy>Madalyn Souza</cp:lastModifiedBy>
  <cp:revision>76</cp:revision>
  <cp:lastPrinted>2013-02-12T02:21:55Z</cp:lastPrinted>
  <dcterms:created xsi:type="dcterms:W3CDTF">2013-02-10T21:14:48Z</dcterms:created>
  <dcterms:modified xsi:type="dcterms:W3CDTF">2020-06-01T19:27:37Z</dcterms:modified>
</cp:coreProperties>
</file>