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5" r:id="rId1"/>
  </p:sldMasterIdLst>
  <p:sldIdLst>
    <p:sldId id="256" r:id="rId2"/>
  </p:sldIdLst>
  <p:sldSz cx="43891200" cy="329184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3850E50-A65B-4BE8-9830-937AD1DDEDD5}" v="3" dt="2018-06-02T00:49:43.23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5387342"/>
            <a:ext cx="37307520" cy="11460480"/>
          </a:xfrm>
        </p:spPr>
        <p:txBody>
          <a:bodyPr anchor="b"/>
          <a:lstStyle>
            <a:lvl1pPr algn="ctr">
              <a:defRPr sz="28800"/>
            </a:lvl1pPr>
          </a:lstStyle>
          <a:p>
            <a:r>
              <a:rPr lang="en-US"/>
              <a:t>Click to edit Master title style</a:t>
            </a:r>
          </a:p>
        </p:txBody>
      </p:sp>
      <p:sp>
        <p:nvSpPr>
          <p:cNvPr id="3" name="Subtitle 2"/>
          <p:cNvSpPr>
            <a:spLocks noGrp="1"/>
          </p:cNvSpPr>
          <p:nvPr>
            <p:ph type="subTitle" idx="1"/>
          </p:nvPr>
        </p:nvSpPr>
        <p:spPr>
          <a:xfrm>
            <a:off x="5486400" y="17289782"/>
            <a:ext cx="32918400" cy="7947658"/>
          </a:xfrm>
        </p:spPr>
        <p:txBody>
          <a:bodyPr/>
          <a:lstStyle>
            <a:lvl1pPr marL="0" indent="0" algn="ctr">
              <a:buNone/>
              <a:defRPr sz="11500"/>
            </a:lvl1pPr>
            <a:lvl2pPr marL="2194560" indent="0" algn="ctr">
              <a:buNone/>
              <a:defRPr sz="9600"/>
            </a:lvl2pPr>
            <a:lvl3pPr marL="4389120" indent="0" algn="ctr">
              <a:buNone/>
              <a:defRPr sz="8600"/>
            </a:lvl3pPr>
            <a:lvl4pPr marL="6583680" indent="0" algn="ctr">
              <a:buNone/>
              <a:defRPr sz="7700"/>
            </a:lvl4pPr>
            <a:lvl5pPr marL="8778240" indent="0" algn="ctr">
              <a:buNone/>
              <a:defRPr sz="7700"/>
            </a:lvl5pPr>
            <a:lvl6pPr marL="10972800" indent="0" algn="ctr">
              <a:buNone/>
              <a:defRPr sz="7700"/>
            </a:lvl6pPr>
            <a:lvl7pPr marL="13167360" indent="0" algn="ctr">
              <a:buNone/>
              <a:defRPr sz="7700"/>
            </a:lvl7pPr>
            <a:lvl8pPr marL="15361920" indent="0" algn="ctr">
              <a:buNone/>
              <a:defRPr sz="7700"/>
            </a:lvl8pPr>
            <a:lvl9pPr marL="17556480" indent="0" algn="ctr">
              <a:buNone/>
              <a:defRPr sz="77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6/2/2018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6545817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6/2/2018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6380765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09642" y="1752600"/>
            <a:ext cx="9464040" cy="2789682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17522" y="1752600"/>
            <a:ext cx="27843480" cy="2789682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6/2/2018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017004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6/2/2018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0592762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94662" y="8206749"/>
            <a:ext cx="37856160" cy="13693138"/>
          </a:xfrm>
        </p:spPr>
        <p:txBody>
          <a:bodyPr anchor="b"/>
          <a:lstStyle>
            <a:lvl1pPr>
              <a:defRPr sz="28800"/>
            </a:lvl1pPr>
          </a:lstStyle>
          <a:p>
            <a:r>
              <a:rPr lang="en-US"/>
              <a:t>Click to edit Master title style</a:t>
            </a:r>
          </a:p>
        </p:txBody>
      </p:sp>
      <p:sp>
        <p:nvSpPr>
          <p:cNvPr id="3" name="Text Placeholder 2"/>
          <p:cNvSpPr>
            <a:spLocks noGrp="1"/>
          </p:cNvSpPr>
          <p:nvPr>
            <p:ph type="body" idx="1"/>
          </p:nvPr>
        </p:nvSpPr>
        <p:spPr>
          <a:xfrm>
            <a:off x="2994662" y="22029429"/>
            <a:ext cx="37856160" cy="7200898"/>
          </a:xfrm>
        </p:spPr>
        <p:txBody>
          <a:bodyPr/>
          <a:lstStyle>
            <a:lvl1pPr marL="0" indent="0">
              <a:buNone/>
              <a:defRPr sz="11500">
                <a:solidFill>
                  <a:schemeClr val="tx1"/>
                </a:solidFill>
              </a:defRPr>
            </a:lvl1pPr>
            <a:lvl2pPr marL="2194560" indent="0">
              <a:buNone/>
              <a:defRPr sz="9600">
                <a:solidFill>
                  <a:schemeClr val="tx1">
                    <a:tint val="75000"/>
                  </a:schemeClr>
                </a:solidFill>
              </a:defRPr>
            </a:lvl2pPr>
            <a:lvl3pPr marL="4389120" indent="0">
              <a:buNone/>
              <a:defRPr sz="8600">
                <a:solidFill>
                  <a:schemeClr val="tx1">
                    <a:tint val="75000"/>
                  </a:schemeClr>
                </a:solidFill>
              </a:defRPr>
            </a:lvl3pPr>
            <a:lvl4pPr marL="6583680" indent="0">
              <a:buNone/>
              <a:defRPr sz="7700">
                <a:solidFill>
                  <a:schemeClr val="tx1">
                    <a:tint val="75000"/>
                  </a:schemeClr>
                </a:solidFill>
              </a:defRPr>
            </a:lvl4pPr>
            <a:lvl5pPr marL="8778240" indent="0">
              <a:buNone/>
              <a:defRPr sz="7700">
                <a:solidFill>
                  <a:schemeClr val="tx1">
                    <a:tint val="75000"/>
                  </a:schemeClr>
                </a:solidFill>
              </a:defRPr>
            </a:lvl5pPr>
            <a:lvl6pPr marL="10972800" indent="0">
              <a:buNone/>
              <a:defRPr sz="7700">
                <a:solidFill>
                  <a:schemeClr val="tx1">
                    <a:tint val="75000"/>
                  </a:schemeClr>
                </a:solidFill>
              </a:defRPr>
            </a:lvl6pPr>
            <a:lvl7pPr marL="13167360" indent="0">
              <a:buNone/>
              <a:defRPr sz="7700">
                <a:solidFill>
                  <a:schemeClr val="tx1">
                    <a:tint val="75000"/>
                  </a:schemeClr>
                </a:solidFill>
              </a:defRPr>
            </a:lvl7pPr>
            <a:lvl8pPr marL="15361920" indent="0">
              <a:buNone/>
              <a:defRPr sz="7700">
                <a:solidFill>
                  <a:schemeClr val="tx1">
                    <a:tint val="75000"/>
                  </a:schemeClr>
                </a:solidFill>
              </a:defRPr>
            </a:lvl8pPr>
            <a:lvl9pPr marL="17556480" indent="0">
              <a:buNone/>
              <a:defRPr sz="77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6/2/2018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148556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17520" y="8763000"/>
            <a:ext cx="18653760" cy="208864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2219920" y="8763000"/>
            <a:ext cx="18653760" cy="208864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6/2/2018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796628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23237" y="1752607"/>
            <a:ext cx="37856160" cy="6362702"/>
          </a:xfrm>
        </p:spPr>
        <p:txBody>
          <a:bodyPr/>
          <a:lstStyle/>
          <a:p>
            <a:r>
              <a:rPr lang="en-US"/>
              <a:t>Click to edit Master title style</a:t>
            </a:r>
          </a:p>
        </p:txBody>
      </p:sp>
      <p:sp>
        <p:nvSpPr>
          <p:cNvPr id="3" name="Text Placeholder 2"/>
          <p:cNvSpPr>
            <a:spLocks noGrp="1"/>
          </p:cNvSpPr>
          <p:nvPr>
            <p:ph type="body" idx="1"/>
          </p:nvPr>
        </p:nvSpPr>
        <p:spPr>
          <a:xfrm>
            <a:off x="3023242" y="8069582"/>
            <a:ext cx="18568032" cy="395477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a:t>Edit Master text styles</a:t>
            </a:r>
          </a:p>
        </p:txBody>
      </p:sp>
      <p:sp>
        <p:nvSpPr>
          <p:cNvPr id="4" name="Content Placeholder 3"/>
          <p:cNvSpPr>
            <a:spLocks noGrp="1"/>
          </p:cNvSpPr>
          <p:nvPr>
            <p:ph sz="half" idx="2"/>
          </p:nvPr>
        </p:nvSpPr>
        <p:spPr>
          <a:xfrm>
            <a:off x="3023242" y="12024360"/>
            <a:ext cx="18568032" cy="176860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19922" y="8069582"/>
            <a:ext cx="18659477" cy="395477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a:t>Edit Master text styles</a:t>
            </a:r>
          </a:p>
        </p:txBody>
      </p:sp>
      <p:sp>
        <p:nvSpPr>
          <p:cNvPr id="6" name="Content Placeholder 5"/>
          <p:cNvSpPr>
            <a:spLocks noGrp="1"/>
          </p:cNvSpPr>
          <p:nvPr>
            <p:ph sz="quarter" idx="4"/>
          </p:nvPr>
        </p:nvSpPr>
        <p:spPr>
          <a:xfrm>
            <a:off x="22219922" y="12024360"/>
            <a:ext cx="18659477" cy="176860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6/2/2018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41943075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6/2/2018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5425491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6/2/2018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41840026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400"/>
            </a:lvl1pPr>
          </a:lstStyle>
          <a:p>
            <a:r>
              <a:rPr lang="en-US"/>
              <a:t>Click to edit Master title style</a:t>
            </a:r>
          </a:p>
        </p:txBody>
      </p:sp>
      <p:sp>
        <p:nvSpPr>
          <p:cNvPr id="3" name="Content Placeholder 2"/>
          <p:cNvSpPr>
            <a:spLocks noGrp="1"/>
          </p:cNvSpPr>
          <p:nvPr>
            <p:ph idx="1"/>
          </p:nvPr>
        </p:nvSpPr>
        <p:spPr>
          <a:xfrm>
            <a:off x="18659477" y="4739647"/>
            <a:ext cx="22219920" cy="23393400"/>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700"/>
            </a:lvl1pPr>
            <a:lvl2pPr marL="2194560" indent="0">
              <a:buNone/>
              <a:defRPr sz="6700"/>
            </a:lvl2pPr>
            <a:lvl3pPr marL="4389120" indent="0">
              <a:buNone/>
              <a:defRPr sz="580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6/2/2018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8950111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400"/>
            </a:lvl1pPr>
          </a:lstStyle>
          <a:p>
            <a:r>
              <a:rPr lang="en-US"/>
              <a:t>Click to edit Master title style</a:t>
            </a:r>
          </a:p>
        </p:txBody>
      </p:sp>
      <p:sp>
        <p:nvSpPr>
          <p:cNvPr id="3" name="Picture Placeholder 2"/>
          <p:cNvSpPr>
            <a:spLocks noGrp="1" noChangeAspect="1"/>
          </p:cNvSpPr>
          <p:nvPr>
            <p:ph type="pic" idx="1"/>
          </p:nvPr>
        </p:nvSpPr>
        <p:spPr>
          <a:xfrm>
            <a:off x="18659477" y="4739647"/>
            <a:ext cx="22219920" cy="23393400"/>
          </a:xfrm>
        </p:spPr>
        <p:txBody>
          <a:bodyPr anchor="t"/>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n-US"/>
              <a:t>Click icon to add picture</a:t>
            </a:r>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700"/>
            </a:lvl1pPr>
            <a:lvl2pPr marL="2194560" indent="0">
              <a:buNone/>
              <a:defRPr sz="6700"/>
            </a:lvl2pPr>
            <a:lvl3pPr marL="4389120" indent="0">
              <a:buNone/>
              <a:defRPr sz="580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6/2/2018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1520395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17520" y="1752607"/>
            <a:ext cx="37856160" cy="636270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17520" y="8763000"/>
            <a:ext cx="37856160" cy="2088642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17520" y="30510487"/>
            <a:ext cx="9875520" cy="1752600"/>
          </a:xfrm>
          <a:prstGeom prst="rect">
            <a:avLst/>
          </a:prstGeom>
        </p:spPr>
        <p:txBody>
          <a:bodyPr vert="horz" lIns="91440" tIns="45720" rIns="91440" bIns="45720" rtlCol="0" anchor="ctr"/>
          <a:lstStyle>
            <a:lvl1pPr algn="l">
              <a:defRPr sz="5800">
                <a:solidFill>
                  <a:schemeClr val="tx1">
                    <a:tint val="75000"/>
                  </a:schemeClr>
                </a:solidFill>
              </a:defRPr>
            </a:lvl1pPr>
          </a:lstStyle>
          <a:p>
            <a:fld id="{846CE7D5-CF57-46EF-B807-FDD0502418D4}" type="datetimeFigureOut">
              <a:rPr lang="en-US" smtClean="0"/>
              <a:t>6/2/2018</a:t>
            </a:fld>
            <a:endParaRPr lang="en-US"/>
          </a:p>
        </p:txBody>
      </p:sp>
      <p:sp>
        <p:nvSpPr>
          <p:cNvPr id="5" name="Footer Placeholder 4"/>
          <p:cNvSpPr>
            <a:spLocks noGrp="1"/>
          </p:cNvSpPr>
          <p:nvPr>
            <p:ph type="ftr" sz="quarter" idx="3"/>
          </p:nvPr>
        </p:nvSpPr>
        <p:spPr>
          <a:xfrm>
            <a:off x="14538960" y="30510487"/>
            <a:ext cx="14813280" cy="1752600"/>
          </a:xfrm>
          <a:prstGeom prst="rect">
            <a:avLst/>
          </a:prstGeom>
        </p:spPr>
        <p:txBody>
          <a:bodyPr vert="horz" lIns="91440" tIns="45720" rIns="91440" bIns="45720" rtlCol="0" anchor="ctr"/>
          <a:lstStyle>
            <a:lvl1pPr algn="ctr">
              <a:defRPr sz="5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0998160" y="30510487"/>
            <a:ext cx="9875520" cy="1752600"/>
          </a:xfrm>
          <a:prstGeom prst="rect">
            <a:avLst/>
          </a:prstGeom>
        </p:spPr>
        <p:txBody>
          <a:bodyPr vert="horz" lIns="91440" tIns="45720" rIns="91440" bIns="45720" rtlCol="0" anchor="ctr"/>
          <a:lstStyle>
            <a:lvl1pPr algn="r">
              <a:defRPr sz="58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1972039481"/>
      </p:ext>
    </p:extLst>
  </p:cSld>
  <p:clrMap bg1="lt1" tx1="dk1" bg2="lt2" tx2="dk2" accent1="accent1" accent2="accent2" accent3="accent3" accent4="accent4" accent5="accent5" accent6="accent6" hlink="hlink" folHlink="folHlink"/>
  <p:sldLayoutIdLst>
    <p:sldLayoutId id="2147483796" r:id="rId1"/>
    <p:sldLayoutId id="2147483797" r:id="rId2"/>
    <p:sldLayoutId id="2147483798" r:id="rId3"/>
    <p:sldLayoutId id="2147483799" r:id="rId4"/>
    <p:sldLayoutId id="2147483800" r:id="rId5"/>
    <p:sldLayoutId id="2147483801" r:id="rId6"/>
    <p:sldLayoutId id="2147483802" r:id="rId7"/>
    <p:sldLayoutId id="2147483803" r:id="rId8"/>
    <p:sldLayoutId id="2147483804" r:id="rId9"/>
    <p:sldLayoutId id="2147483805" r:id="rId10"/>
    <p:sldLayoutId id="2147483806" r:id="rId11"/>
  </p:sldLayoutIdLst>
  <p:txStyles>
    <p:titleStyle>
      <a:lvl1pPr algn="l" defTabSz="4389120" rtl="0" eaLnBrk="1" latinLnBrk="0" hangingPunct="1">
        <a:lnSpc>
          <a:spcPct val="90000"/>
        </a:lnSpc>
        <a:spcBef>
          <a:spcPct val="0"/>
        </a:spcBef>
        <a:buNone/>
        <a:defRPr sz="21100" kern="1200">
          <a:solidFill>
            <a:schemeClr val="tx1"/>
          </a:solidFill>
          <a:latin typeface="+mj-lt"/>
          <a:ea typeface="+mj-ea"/>
          <a:cs typeface="+mj-cs"/>
        </a:defRPr>
      </a:lvl1pPr>
    </p:titleStyle>
    <p:bodyStyle>
      <a:lvl1pPr marL="1097280" indent="-1097280" algn="l" defTabSz="4389120" rtl="0" eaLnBrk="1" latinLnBrk="0" hangingPunct="1">
        <a:lnSpc>
          <a:spcPct val="90000"/>
        </a:lnSpc>
        <a:spcBef>
          <a:spcPts val="4800"/>
        </a:spcBef>
        <a:buFont typeface="Arial" panose="020B0604020202020204" pitchFamily="34" charset="0"/>
        <a:buChar char="•"/>
        <a:defRPr sz="13400" kern="1200">
          <a:solidFill>
            <a:schemeClr val="tx1"/>
          </a:solidFill>
          <a:latin typeface="+mn-lt"/>
          <a:ea typeface="+mn-ea"/>
          <a:cs typeface="+mn-cs"/>
        </a:defRPr>
      </a:lvl1pPr>
      <a:lvl2pPr marL="3291840" indent="-1097280" algn="l" defTabSz="4389120" rtl="0" eaLnBrk="1" latinLnBrk="0" hangingPunct="1">
        <a:lnSpc>
          <a:spcPct val="90000"/>
        </a:lnSpc>
        <a:spcBef>
          <a:spcPts val="2400"/>
        </a:spcBef>
        <a:buFont typeface="Arial" panose="020B0604020202020204" pitchFamily="34" charset="0"/>
        <a:buChar char="•"/>
        <a:defRPr sz="11500" kern="1200">
          <a:solidFill>
            <a:schemeClr val="tx1"/>
          </a:solidFill>
          <a:latin typeface="+mn-lt"/>
          <a:ea typeface="+mn-ea"/>
          <a:cs typeface="+mn-cs"/>
        </a:defRPr>
      </a:lvl2pPr>
      <a:lvl3pPr marL="5486400" indent="-1097280" algn="l" defTabSz="4389120" rtl="0" eaLnBrk="1" latinLnBrk="0" hangingPunct="1">
        <a:lnSpc>
          <a:spcPct val="90000"/>
        </a:lnSpc>
        <a:spcBef>
          <a:spcPts val="2400"/>
        </a:spcBef>
        <a:buFont typeface="Arial" panose="020B0604020202020204" pitchFamily="34" charset="0"/>
        <a:buChar char="•"/>
        <a:defRPr sz="9600" kern="1200">
          <a:solidFill>
            <a:schemeClr val="tx1"/>
          </a:solidFill>
          <a:latin typeface="+mn-lt"/>
          <a:ea typeface="+mn-ea"/>
          <a:cs typeface="+mn-cs"/>
        </a:defRPr>
      </a:lvl3pPr>
      <a:lvl4pPr marL="7680960" indent="-1097280" algn="l" defTabSz="4389120" rtl="0" eaLnBrk="1" latinLnBrk="0" hangingPunct="1">
        <a:lnSpc>
          <a:spcPct val="90000"/>
        </a:lnSpc>
        <a:spcBef>
          <a:spcPts val="2400"/>
        </a:spcBef>
        <a:buFont typeface="Arial" panose="020B0604020202020204" pitchFamily="34" charset="0"/>
        <a:buChar char="•"/>
        <a:defRPr sz="8600" kern="1200">
          <a:solidFill>
            <a:schemeClr val="tx1"/>
          </a:solidFill>
          <a:latin typeface="+mn-lt"/>
          <a:ea typeface="+mn-ea"/>
          <a:cs typeface="+mn-cs"/>
        </a:defRPr>
      </a:lvl4pPr>
      <a:lvl5pPr marL="9875520" indent="-1097280" algn="l" defTabSz="4389120" rtl="0" eaLnBrk="1" latinLnBrk="0" hangingPunct="1">
        <a:lnSpc>
          <a:spcPct val="90000"/>
        </a:lnSpc>
        <a:spcBef>
          <a:spcPts val="2400"/>
        </a:spcBef>
        <a:buFont typeface="Arial" panose="020B0604020202020204" pitchFamily="34" charset="0"/>
        <a:buChar char="•"/>
        <a:defRPr sz="8600" kern="1200">
          <a:solidFill>
            <a:schemeClr val="tx1"/>
          </a:solidFill>
          <a:latin typeface="+mn-lt"/>
          <a:ea typeface="+mn-ea"/>
          <a:cs typeface="+mn-cs"/>
        </a:defRPr>
      </a:lvl5pPr>
      <a:lvl6pPr marL="12070080" indent="-1097280" algn="l" defTabSz="4389120" rtl="0" eaLnBrk="1" latinLnBrk="0" hangingPunct="1">
        <a:lnSpc>
          <a:spcPct val="90000"/>
        </a:lnSpc>
        <a:spcBef>
          <a:spcPts val="2400"/>
        </a:spcBef>
        <a:buFont typeface="Arial" panose="020B0604020202020204" pitchFamily="34" charset="0"/>
        <a:buChar char="•"/>
        <a:defRPr sz="8600" kern="1200">
          <a:solidFill>
            <a:schemeClr val="tx1"/>
          </a:solidFill>
          <a:latin typeface="+mn-lt"/>
          <a:ea typeface="+mn-ea"/>
          <a:cs typeface="+mn-cs"/>
        </a:defRPr>
      </a:lvl6pPr>
      <a:lvl7pPr marL="14264640" indent="-1097280" algn="l" defTabSz="4389120" rtl="0" eaLnBrk="1" latinLnBrk="0" hangingPunct="1">
        <a:lnSpc>
          <a:spcPct val="90000"/>
        </a:lnSpc>
        <a:spcBef>
          <a:spcPts val="2400"/>
        </a:spcBef>
        <a:buFont typeface="Arial" panose="020B0604020202020204" pitchFamily="34" charset="0"/>
        <a:buChar char="•"/>
        <a:defRPr sz="8600" kern="1200">
          <a:solidFill>
            <a:schemeClr val="tx1"/>
          </a:solidFill>
          <a:latin typeface="+mn-lt"/>
          <a:ea typeface="+mn-ea"/>
          <a:cs typeface="+mn-cs"/>
        </a:defRPr>
      </a:lvl7pPr>
      <a:lvl8pPr marL="16459200" indent="-1097280" algn="l" defTabSz="4389120" rtl="0" eaLnBrk="1" latinLnBrk="0" hangingPunct="1">
        <a:lnSpc>
          <a:spcPct val="90000"/>
        </a:lnSpc>
        <a:spcBef>
          <a:spcPts val="2400"/>
        </a:spcBef>
        <a:buFont typeface="Arial" panose="020B0604020202020204" pitchFamily="34" charset="0"/>
        <a:buChar char="•"/>
        <a:defRPr sz="8600" kern="1200">
          <a:solidFill>
            <a:schemeClr val="tx1"/>
          </a:solidFill>
          <a:latin typeface="+mn-lt"/>
          <a:ea typeface="+mn-ea"/>
          <a:cs typeface="+mn-cs"/>
        </a:defRPr>
      </a:lvl8pPr>
      <a:lvl9pPr marL="18653760" indent="-1097280" algn="l" defTabSz="4389120" rtl="0" eaLnBrk="1" latinLnBrk="0" hangingPunct="1">
        <a:lnSpc>
          <a:spcPct val="90000"/>
        </a:lnSpc>
        <a:spcBef>
          <a:spcPts val="2400"/>
        </a:spcBef>
        <a:buFont typeface="Arial" panose="020B0604020202020204" pitchFamily="34" charset="0"/>
        <a:buChar char="•"/>
        <a:defRPr sz="8600" kern="1200">
          <a:solidFill>
            <a:schemeClr val="tx1"/>
          </a:solidFill>
          <a:latin typeface="+mn-lt"/>
          <a:ea typeface="+mn-ea"/>
          <a:cs typeface="+mn-cs"/>
        </a:defRPr>
      </a:lvl9pPr>
    </p:bodyStyle>
    <p:other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1798C2F-DBE0-4FF0-B933-C1BD3924CAE3}"/>
              </a:ext>
            </a:extLst>
          </p:cNvPr>
          <p:cNvSpPr/>
          <p:nvPr/>
        </p:nvSpPr>
        <p:spPr>
          <a:xfrm>
            <a:off x="-8626" y="30287347"/>
            <a:ext cx="43908455" cy="2950234"/>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sp>
        <p:nvSpPr>
          <p:cNvPr id="5" name="Rectangle 4">
            <a:extLst>
              <a:ext uri="{FF2B5EF4-FFF2-40B4-BE49-F238E27FC236}">
                <a16:creationId xmlns:a16="http://schemas.microsoft.com/office/drawing/2014/main" id="{EEAC29FC-982F-4026-A073-61DEC818863E}"/>
              </a:ext>
            </a:extLst>
          </p:cNvPr>
          <p:cNvSpPr/>
          <p:nvPr/>
        </p:nvSpPr>
        <p:spPr>
          <a:xfrm>
            <a:off x="129396" y="-8624"/>
            <a:ext cx="43701422" cy="3778369"/>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sp>
        <p:nvSpPr>
          <p:cNvPr id="2" name="Title 1"/>
          <p:cNvSpPr>
            <a:spLocks noGrp="1"/>
          </p:cNvSpPr>
          <p:nvPr>
            <p:ph type="ctrTitle"/>
          </p:nvPr>
        </p:nvSpPr>
        <p:spPr>
          <a:xfrm>
            <a:off x="3277627" y="-4157238"/>
            <a:ext cx="36919845" cy="7519151"/>
          </a:xfrm>
        </p:spPr>
        <p:txBody>
          <a:bodyPr/>
          <a:lstStyle>
            <a:defPPr>
              <a:defRPr lang="en-US"/>
            </a:defPPr>
            <a:lvl1pPr marL="0" algn="l" defTabSz="3686861" rtl="0" eaLnBrk="1" latinLnBrk="0" hangingPunct="1">
              <a:defRPr sz="7258" kern="1200">
                <a:solidFill>
                  <a:schemeClr val="tx1"/>
                </a:solidFill>
                <a:latin typeface="+mn-lt"/>
                <a:ea typeface="+mn-ea"/>
                <a:cs typeface="+mn-cs"/>
              </a:defRPr>
            </a:lvl1pPr>
            <a:lvl2pPr marL="1843430" algn="l" defTabSz="3686861" rtl="0" eaLnBrk="1" latinLnBrk="0" hangingPunct="1">
              <a:defRPr sz="7258" kern="1200">
                <a:solidFill>
                  <a:schemeClr val="tx1"/>
                </a:solidFill>
                <a:latin typeface="+mn-lt"/>
                <a:ea typeface="+mn-ea"/>
                <a:cs typeface="+mn-cs"/>
              </a:defRPr>
            </a:lvl2pPr>
            <a:lvl3pPr marL="3686861" algn="l" defTabSz="3686861" rtl="0" eaLnBrk="1" latinLnBrk="0" hangingPunct="1">
              <a:defRPr sz="7258" kern="1200">
                <a:solidFill>
                  <a:schemeClr val="tx1"/>
                </a:solidFill>
                <a:latin typeface="+mn-lt"/>
                <a:ea typeface="+mn-ea"/>
                <a:cs typeface="+mn-cs"/>
              </a:defRPr>
            </a:lvl3pPr>
            <a:lvl4pPr marL="5530291" algn="l" defTabSz="3686861" rtl="0" eaLnBrk="1" latinLnBrk="0" hangingPunct="1">
              <a:defRPr sz="7258" kern="1200">
                <a:solidFill>
                  <a:schemeClr val="tx1"/>
                </a:solidFill>
                <a:latin typeface="+mn-lt"/>
                <a:ea typeface="+mn-ea"/>
                <a:cs typeface="+mn-cs"/>
              </a:defRPr>
            </a:lvl4pPr>
            <a:lvl5pPr marL="7373722" algn="l" defTabSz="3686861" rtl="0" eaLnBrk="1" latinLnBrk="0" hangingPunct="1">
              <a:defRPr sz="7258" kern="1200">
                <a:solidFill>
                  <a:schemeClr val="tx1"/>
                </a:solidFill>
                <a:latin typeface="+mn-lt"/>
                <a:ea typeface="+mn-ea"/>
                <a:cs typeface="+mn-cs"/>
              </a:defRPr>
            </a:lvl5pPr>
            <a:lvl6pPr marL="9217152" algn="l" defTabSz="3686861" rtl="0" eaLnBrk="1" latinLnBrk="0" hangingPunct="1">
              <a:defRPr sz="7258" kern="1200">
                <a:solidFill>
                  <a:schemeClr val="tx1"/>
                </a:solidFill>
                <a:latin typeface="+mn-lt"/>
                <a:ea typeface="+mn-ea"/>
                <a:cs typeface="+mn-cs"/>
              </a:defRPr>
            </a:lvl6pPr>
            <a:lvl7pPr marL="11060582" algn="l" defTabSz="3686861" rtl="0" eaLnBrk="1" latinLnBrk="0" hangingPunct="1">
              <a:defRPr sz="7258" kern="1200">
                <a:solidFill>
                  <a:schemeClr val="tx1"/>
                </a:solidFill>
                <a:latin typeface="+mn-lt"/>
                <a:ea typeface="+mn-ea"/>
                <a:cs typeface="+mn-cs"/>
              </a:defRPr>
            </a:lvl7pPr>
            <a:lvl8pPr marL="12904013" algn="l" defTabSz="3686861" rtl="0" eaLnBrk="1" latinLnBrk="0" hangingPunct="1">
              <a:defRPr sz="7258" kern="1200">
                <a:solidFill>
                  <a:schemeClr val="tx1"/>
                </a:solidFill>
                <a:latin typeface="+mn-lt"/>
                <a:ea typeface="+mn-ea"/>
                <a:cs typeface="+mn-cs"/>
              </a:defRPr>
            </a:lvl8pPr>
            <a:lvl9pPr marL="14747443" algn="l" defTabSz="3686861" rtl="0" eaLnBrk="1" latinLnBrk="0" hangingPunct="1">
              <a:defRPr sz="7258" kern="1200">
                <a:solidFill>
                  <a:schemeClr val="tx1"/>
                </a:solidFill>
                <a:latin typeface="+mn-lt"/>
                <a:ea typeface="+mn-ea"/>
                <a:cs typeface="+mn-cs"/>
              </a:defRPr>
            </a:lvl9pPr>
          </a:lstStyle>
          <a:p>
            <a:pPr algn="ctr"/>
            <a:r>
              <a:rPr lang="en-US" sz="8500" dirty="0">
                <a:cs typeface="Calibri"/>
              </a:rPr>
              <a:t>New Product Launch – Syngenta and </a:t>
            </a:r>
            <a:r>
              <a:rPr lang="en-US" sz="8500" dirty="0" err="1">
                <a:cs typeface="Calibri"/>
              </a:rPr>
              <a:t>Minecto</a:t>
            </a:r>
            <a:r>
              <a:rPr lang="en-US" sz="8500" dirty="0">
                <a:cs typeface="Calibri"/>
              </a:rPr>
              <a:t> Pro </a:t>
            </a:r>
            <a:br>
              <a:rPr lang="en-US" sz="8500" dirty="0">
                <a:cs typeface="Calibri"/>
              </a:rPr>
            </a:br>
            <a:r>
              <a:rPr lang="en-US" sz="5000" dirty="0">
                <a:cs typeface="Calibri"/>
              </a:rPr>
              <a:t>By Kendra </a:t>
            </a:r>
            <a:r>
              <a:rPr lang="en-US" sz="5000" dirty="0" err="1">
                <a:cs typeface="Calibri"/>
              </a:rPr>
              <a:t>Legge</a:t>
            </a:r>
            <a:br>
              <a:rPr lang="en-US" sz="5000" dirty="0">
                <a:cs typeface="Calibri"/>
              </a:rPr>
            </a:br>
            <a:r>
              <a:rPr lang="en-US" sz="5000" dirty="0">
                <a:cs typeface="Calibri"/>
              </a:rPr>
              <a:t>Agricultural Education and Communication Department, Senior Project</a:t>
            </a:r>
            <a:endParaRPr lang="en-US" dirty="0" err="1">
              <a:cs typeface="Calibri"/>
            </a:endParaRPr>
          </a:p>
        </p:txBody>
      </p:sp>
      <p:sp>
        <p:nvSpPr>
          <p:cNvPr id="3" name="Subtitle 2"/>
          <p:cNvSpPr>
            <a:spLocks noGrp="1"/>
          </p:cNvSpPr>
          <p:nvPr>
            <p:ph type="subTitle" idx="1"/>
          </p:nvPr>
        </p:nvSpPr>
        <p:spPr>
          <a:xfrm>
            <a:off x="241541" y="4143128"/>
            <a:ext cx="13974794" cy="12950976"/>
          </a:xfrm>
        </p:spPr>
        <p:txBody>
          <a:bodyPr vert="horz" lIns="91440" tIns="45720" rIns="91440" bIns="45720" rtlCol="0" anchor="t">
            <a:normAutofit/>
          </a:bodyPr>
          <a:lstStyle>
            <a:defPPr>
              <a:defRPr lang="en-US"/>
            </a:defPPr>
            <a:lvl1pPr marL="0" algn="l" defTabSz="3686861" rtl="0" eaLnBrk="1" latinLnBrk="0" hangingPunct="1">
              <a:defRPr sz="7258" kern="1200">
                <a:solidFill>
                  <a:schemeClr val="tx1"/>
                </a:solidFill>
                <a:latin typeface="+mn-lt"/>
                <a:ea typeface="+mn-ea"/>
                <a:cs typeface="+mn-cs"/>
              </a:defRPr>
            </a:lvl1pPr>
            <a:lvl2pPr marL="1843430" algn="l" defTabSz="3686861" rtl="0" eaLnBrk="1" latinLnBrk="0" hangingPunct="1">
              <a:defRPr sz="7258" kern="1200">
                <a:solidFill>
                  <a:schemeClr val="tx1"/>
                </a:solidFill>
                <a:latin typeface="+mn-lt"/>
                <a:ea typeface="+mn-ea"/>
                <a:cs typeface="+mn-cs"/>
              </a:defRPr>
            </a:lvl2pPr>
            <a:lvl3pPr marL="3686861" algn="l" defTabSz="3686861" rtl="0" eaLnBrk="1" latinLnBrk="0" hangingPunct="1">
              <a:defRPr sz="7258" kern="1200">
                <a:solidFill>
                  <a:schemeClr val="tx1"/>
                </a:solidFill>
                <a:latin typeface="+mn-lt"/>
                <a:ea typeface="+mn-ea"/>
                <a:cs typeface="+mn-cs"/>
              </a:defRPr>
            </a:lvl3pPr>
            <a:lvl4pPr marL="5530291" algn="l" defTabSz="3686861" rtl="0" eaLnBrk="1" latinLnBrk="0" hangingPunct="1">
              <a:defRPr sz="7258" kern="1200">
                <a:solidFill>
                  <a:schemeClr val="tx1"/>
                </a:solidFill>
                <a:latin typeface="+mn-lt"/>
                <a:ea typeface="+mn-ea"/>
                <a:cs typeface="+mn-cs"/>
              </a:defRPr>
            </a:lvl4pPr>
            <a:lvl5pPr marL="7373722" algn="l" defTabSz="3686861" rtl="0" eaLnBrk="1" latinLnBrk="0" hangingPunct="1">
              <a:defRPr sz="7258" kern="1200">
                <a:solidFill>
                  <a:schemeClr val="tx1"/>
                </a:solidFill>
                <a:latin typeface="+mn-lt"/>
                <a:ea typeface="+mn-ea"/>
                <a:cs typeface="+mn-cs"/>
              </a:defRPr>
            </a:lvl5pPr>
            <a:lvl6pPr marL="9217152" algn="l" defTabSz="3686861" rtl="0" eaLnBrk="1" latinLnBrk="0" hangingPunct="1">
              <a:defRPr sz="7258" kern="1200">
                <a:solidFill>
                  <a:schemeClr val="tx1"/>
                </a:solidFill>
                <a:latin typeface="+mn-lt"/>
                <a:ea typeface="+mn-ea"/>
                <a:cs typeface="+mn-cs"/>
              </a:defRPr>
            </a:lvl6pPr>
            <a:lvl7pPr marL="11060582" algn="l" defTabSz="3686861" rtl="0" eaLnBrk="1" latinLnBrk="0" hangingPunct="1">
              <a:defRPr sz="7258" kern="1200">
                <a:solidFill>
                  <a:schemeClr val="tx1"/>
                </a:solidFill>
                <a:latin typeface="+mn-lt"/>
                <a:ea typeface="+mn-ea"/>
                <a:cs typeface="+mn-cs"/>
              </a:defRPr>
            </a:lvl7pPr>
            <a:lvl8pPr marL="12904013" algn="l" defTabSz="3686861" rtl="0" eaLnBrk="1" latinLnBrk="0" hangingPunct="1">
              <a:defRPr sz="7258" kern="1200">
                <a:solidFill>
                  <a:schemeClr val="tx1"/>
                </a:solidFill>
                <a:latin typeface="+mn-lt"/>
                <a:ea typeface="+mn-ea"/>
                <a:cs typeface="+mn-cs"/>
              </a:defRPr>
            </a:lvl8pPr>
            <a:lvl9pPr marL="14747443" algn="l" defTabSz="3686861" rtl="0" eaLnBrk="1" latinLnBrk="0" hangingPunct="1">
              <a:defRPr sz="7258" kern="1200">
                <a:solidFill>
                  <a:schemeClr val="tx1"/>
                </a:solidFill>
                <a:latin typeface="+mn-lt"/>
                <a:ea typeface="+mn-ea"/>
                <a:cs typeface="+mn-cs"/>
              </a:defRPr>
            </a:lvl9pPr>
          </a:lstStyle>
          <a:p>
            <a:r>
              <a:rPr lang="en-US" sz="3600" dirty="0">
                <a:cs typeface="Calibri"/>
              </a:rPr>
              <a:t>I</a:t>
            </a:r>
            <a:r>
              <a:rPr lang="en-US" sz="3600" dirty="0">
                <a:solidFill>
                  <a:srgbClr val="000000"/>
                </a:solidFill>
                <a:cs typeface="Calibri"/>
              </a:rPr>
              <a:t>ntroduction:</a:t>
            </a:r>
          </a:p>
          <a:p>
            <a:pPr marL="342900" indent="-342900">
              <a:buFont typeface="Wingdings"/>
              <a:buChar char="Ø"/>
            </a:pPr>
            <a:r>
              <a:rPr lang="en-US" sz="2400" dirty="0">
                <a:cs typeface="Calibri"/>
              </a:rPr>
              <a:t>Launching any type of new product poses a risk of failure. To ensure success, it is important to know the audience to which a company is launching a product.</a:t>
            </a:r>
            <a:endParaRPr lang="en-US" dirty="0">
              <a:cs typeface="Calibri"/>
            </a:endParaRPr>
          </a:p>
          <a:p>
            <a:pPr marL="342900" indent="-342900">
              <a:buFont typeface="Wingdings"/>
              <a:buChar char="Ø"/>
            </a:pPr>
            <a:r>
              <a:rPr lang="en-US" sz="2400" dirty="0">
                <a:cs typeface="Calibri"/>
              </a:rPr>
              <a:t> In Joshua Grossnickle’s book </a:t>
            </a:r>
            <a:r>
              <a:rPr lang="en-US" sz="2400" i="1" dirty="0">
                <a:cs typeface="Calibri"/>
              </a:rPr>
              <a:t>The Handbook of Online Marketing Research: Knowing Your Customer Using the Net </a:t>
            </a:r>
            <a:r>
              <a:rPr lang="en-US" sz="2400" dirty="0">
                <a:cs typeface="Calibri"/>
              </a:rPr>
              <a:t>he writes, “It's the first rule of business: Know your customer.”</a:t>
            </a:r>
            <a:r>
              <a:rPr lang="en-US" sz="2400" i="1" dirty="0">
                <a:cs typeface="Calibri"/>
              </a:rPr>
              <a:t> </a:t>
            </a:r>
            <a:r>
              <a:rPr lang="en-US" sz="2400" dirty="0">
                <a:cs typeface="Calibri"/>
              </a:rPr>
              <a:t>It is significant to not only know what makes up an effective product launch, but what the target customers believe make an effective product launch. The chemical company Syngenta is about to launch a new insecticide “</a:t>
            </a:r>
            <a:r>
              <a:rPr lang="en-US" sz="2400" dirty="0" err="1">
                <a:cs typeface="Calibri"/>
              </a:rPr>
              <a:t>Minecto</a:t>
            </a:r>
            <a:r>
              <a:rPr lang="en-US" sz="2400" dirty="0">
                <a:cs typeface="Calibri"/>
              </a:rPr>
              <a:t> Pro.” Direct feedback from customers about this product, the insecticide spray program, and reasoning for customer responses and marketing strategies were analyzed. The author will study the product launch of </a:t>
            </a:r>
            <a:r>
              <a:rPr lang="en-US" sz="2400" dirty="0" err="1">
                <a:cs typeface="Calibri"/>
              </a:rPr>
              <a:t>Minecto</a:t>
            </a:r>
            <a:r>
              <a:rPr lang="en-US" sz="2400" dirty="0">
                <a:cs typeface="Calibri"/>
              </a:rPr>
              <a:t> Pro, analyze the new sales and gauge the success of the new insecticide.</a:t>
            </a:r>
            <a:endParaRPr lang="en-US" sz="7250" dirty="0">
              <a:cs typeface="Calibri"/>
            </a:endParaRPr>
          </a:p>
          <a:p>
            <a:r>
              <a:rPr lang="en-US" sz="3600" dirty="0">
                <a:cs typeface="Calibri"/>
              </a:rPr>
              <a:t>Background:</a:t>
            </a:r>
            <a:endParaRPr lang="en-US" sz="3600" dirty="0"/>
          </a:p>
          <a:p>
            <a:pPr marL="342900" indent="-342900">
              <a:buFont typeface="Wingdings" panose="020B0604020202020204" pitchFamily="34" charset="0"/>
              <a:buChar char="Ø"/>
            </a:pPr>
            <a:r>
              <a:rPr lang="en-US" sz="2400" dirty="0">
                <a:cs typeface="Calibri"/>
              </a:rPr>
              <a:t>In the article, “Salesforce management factors for successful new product launch,” by Fraenkel, </a:t>
            </a:r>
            <a:r>
              <a:rPr lang="en-US" sz="2400" dirty="0" err="1">
                <a:cs typeface="Calibri"/>
              </a:rPr>
              <a:t>Haftor</a:t>
            </a:r>
            <a:r>
              <a:rPr lang="en-US" sz="2400" dirty="0">
                <a:cs typeface="Calibri"/>
              </a:rPr>
              <a:t>, &amp; </a:t>
            </a:r>
            <a:r>
              <a:rPr lang="en-US" sz="2400" dirty="0" err="1">
                <a:cs typeface="Calibri"/>
              </a:rPr>
              <a:t>Pashkevich</a:t>
            </a:r>
            <a:r>
              <a:rPr lang="en-US" sz="2400" dirty="0">
                <a:cs typeface="Calibri"/>
              </a:rPr>
              <a:t>, it identifies and examines a set of salesforce management factors that contribute to successful new product launches by drawing on previous studies related to new product launches and salesforce management. The study found a complementary pattern of factors relying on the contrast of a highly dynamic marketplace and sales representatives possessing innovative personality types. </a:t>
            </a:r>
            <a:endParaRPr lang="en-US" dirty="0">
              <a:cs typeface="Calibri"/>
            </a:endParaRPr>
          </a:p>
          <a:p>
            <a:pPr marL="342900" indent="-342900">
              <a:buFont typeface="Wingdings" panose="020B0604020202020204" pitchFamily="34" charset="0"/>
              <a:buChar char="Ø"/>
            </a:pPr>
            <a:r>
              <a:rPr lang="en-US" sz="2400" dirty="0">
                <a:cs typeface="Calibri"/>
              </a:rPr>
              <a:t>In addition to several different studies showing what all goes into having a successful new product launch, experiencing a product launch first hand brought to light what makes launching a new product successful. Syngenta is launching </a:t>
            </a:r>
            <a:r>
              <a:rPr lang="en-US" sz="2400" dirty="0" err="1">
                <a:cs typeface="Calibri"/>
              </a:rPr>
              <a:t>Minecto</a:t>
            </a:r>
            <a:r>
              <a:rPr lang="en-US" sz="2400" dirty="0">
                <a:cs typeface="Calibri"/>
              </a:rPr>
              <a:t> Pro for the 2018 season. </a:t>
            </a:r>
            <a:r>
              <a:rPr lang="en-US" sz="2400" dirty="0" err="1">
                <a:cs typeface="Calibri"/>
              </a:rPr>
              <a:t>Minecto</a:t>
            </a:r>
            <a:r>
              <a:rPr lang="en-US" sz="2400" dirty="0">
                <a:cs typeface="Calibri"/>
              </a:rPr>
              <a:t> Pro is a foliar insecticide that harnesses the power of two complimentary active ingredients - cyantraniliprole and abamectin into one convenient premix formulation (Syngenta, 2018). Customer interface was conducted and deciphered to gather intel on customers preferences when launching a new product.</a:t>
            </a:r>
            <a:endParaRPr lang="en-US" sz="7250">
              <a:cs typeface="Calibri"/>
            </a:endParaRPr>
          </a:p>
          <a:p>
            <a:endParaRPr lang="en-US" sz="2400" dirty="0">
              <a:cs typeface="Calibri"/>
            </a:endParaRPr>
          </a:p>
          <a:p>
            <a:pPr marL="342900" indent="-342900">
              <a:buFont typeface="Wingdings"/>
              <a:buChar char="Ø"/>
            </a:pPr>
            <a:endParaRPr lang="en-US" sz="2400" dirty="0">
              <a:cs typeface="Calibri"/>
            </a:endParaRPr>
          </a:p>
          <a:p>
            <a:pPr marL="342900" indent="-342900">
              <a:buFont typeface="Wingdings"/>
              <a:buChar char="Ø"/>
            </a:pPr>
            <a:endParaRPr lang="en-US" sz="2400">
              <a:cs typeface="Calibri"/>
            </a:endParaRPr>
          </a:p>
          <a:p>
            <a:pPr marL="342900" indent="-342900">
              <a:buFont typeface="Wingdings"/>
              <a:buChar char="Ø"/>
            </a:pPr>
            <a:endParaRPr lang="en-US" sz="2400">
              <a:cs typeface="Calibri"/>
            </a:endParaRPr>
          </a:p>
          <a:p>
            <a:pPr marL="1143000" indent="-1143000">
              <a:buFont typeface="Wingdings" panose="020B0604020202020204" pitchFamily="34" charset="0"/>
              <a:buChar char="Ø"/>
            </a:pPr>
            <a:endParaRPr lang="en-US" sz="2400">
              <a:cs typeface="Calibri"/>
            </a:endParaRPr>
          </a:p>
          <a:p>
            <a:pPr marL="1143000" indent="-1143000">
              <a:buFont typeface="Wingdings" panose="020B0604020202020204" pitchFamily="34" charset="0"/>
              <a:buChar char="Ø"/>
            </a:pPr>
            <a:endParaRPr lang="en-US" sz="2400">
              <a:cs typeface="Calibri"/>
            </a:endParaRPr>
          </a:p>
          <a:p>
            <a:pPr marL="1143000" indent="-1143000">
              <a:buFont typeface="Wingdings" panose="020B0604020202020204" pitchFamily="34" charset="0"/>
              <a:buChar char="Ø"/>
            </a:pPr>
            <a:endParaRPr lang="en-US" sz="2400">
              <a:cs typeface="Calibri"/>
            </a:endParaRPr>
          </a:p>
          <a:p>
            <a:pPr marL="1143000" indent="-1143000">
              <a:buFont typeface="Wingdings" panose="020B0604020202020204" pitchFamily="34" charset="0"/>
              <a:buChar char="Ø"/>
            </a:pPr>
            <a:endParaRPr lang="en-US" sz="7250">
              <a:cs typeface="Calibri"/>
            </a:endParaRPr>
          </a:p>
          <a:p>
            <a:pPr marL="1143000" indent="-1143000">
              <a:buFont typeface="Wingdings" panose="020B0604020202020204" pitchFamily="34" charset="0"/>
              <a:buChar char="Ø"/>
            </a:pPr>
            <a:endParaRPr lang="en-US" sz="7250">
              <a:cs typeface="Calibri"/>
            </a:endParaRPr>
          </a:p>
        </p:txBody>
      </p:sp>
      <p:sp>
        <p:nvSpPr>
          <p:cNvPr id="7" name="Subtitle 2">
            <a:extLst>
              <a:ext uri="{FF2B5EF4-FFF2-40B4-BE49-F238E27FC236}">
                <a16:creationId xmlns:a16="http://schemas.microsoft.com/office/drawing/2014/main" id="{E7A97462-E852-4962-99D2-7669957C1937}"/>
              </a:ext>
            </a:extLst>
          </p:cNvPr>
          <p:cNvSpPr txBox="1">
            <a:spLocks/>
          </p:cNvSpPr>
          <p:nvPr/>
        </p:nvSpPr>
        <p:spPr>
          <a:xfrm>
            <a:off x="29344184" y="4123000"/>
            <a:ext cx="14285345" cy="14469225"/>
          </a:xfrm>
          <a:prstGeom prst="rect">
            <a:avLst/>
          </a:prstGeom>
        </p:spPr>
        <p:txBody>
          <a:bodyPr vert="horz" lIns="91440" tIns="45720" rIns="91440" bIns="45720" rtlCol="0" anchor="t">
            <a:normAutofit/>
          </a:bodyPr>
          <a:lstStyle>
            <a:defPPr>
              <a:defRPr lang="en-US"/>
            </a:defPPr>
            <a:lvl1pPr marL="0" indent="0" algn="l" defTabSz="3686861" rtl="0" eaLnBrk="1" latinLnBrk="0" hangingPunct="1">
              <a:lnSpc>
                <a:spcPct val="90000"/>
              </a:lnSpc>
              <a:spcBef>
                <a:spcPts val="4800"/>
              </a:spcBef>
              <a:buFont typeface="Arial" panose="020B0604020202020204" pitchFamily="34" charset="0"/>
              <a:buNone/>
              <a:defRPr sz="7258" kern="1200">
                <a:solidFill>
                  <a:schemeClr val="tx1"/>
                </a:solidFill>
                <a:latin typeface="+mn-lt"/>
                <a:ea typeface="+mn-ea"/>
                <a:cs typeface="+mn-cs"/>
              </a:defRPr>
            </a:lvl1pPr>
            <a:lvl2pPr marL="1843430" indent="0" algn="l" defTabSz="3686861" rtl="0" eaLnBrk="1" latinLnBrk="0" hangingPunct="1">
              <a:lnSpc>
                <a:spcPct val="90000"/>
              </a:lnSpc>
              <a:spcBef>
                <a:spcPts val="2400"/>
              </a:spcBef>
              <a:buFont typeface="Arial" panose="020B0604020202020204" pitchFamily="34" charset="0"/>
              <a:buNone/>
              <a:defRPr sz="7258" kern="1200">
                <a:solidFill>
                  <a:schemeClr val="tx1"/>
                </a:solidFill>
                <a:latin typeface="+mn-lt"/>
                <a:ea typeface="+mn-ea"/>
                <a:cs typeface="+mn-cs"/>
              </a:defRPr>
            </a:lvl2pPr>
            <a:lvl3pPr marL="3686861" indent="0" algn="l" defTabSz="3686861" rtl="0" eaLnBrk="1" latinLnBrk="0" hangingPunct="1">
              <a:lnSpc>
                <a:spcPct val="90000"/>
              </a:lnSpc>
              <a:spcBef>
                <a:spcPts val="2400"/>
              </a:spcBef>
              <a:buFont typeface="Arial" panose="020B0604020202020204" pitchFamily="34" charset="0"/>
              <a:buNone/>
              <a:defRPr sz="7258" kern="1200">
                <a:solidFill>
                  <a:schemeClr val="tx1"/>
                </a:solidFill>
                <a:latin typeface="+mn-lt"/>
                <a:ea typeface="+mn-ea"/>
                <a:cs typeface="+mn-cs"/>
              </a:defRPr>
            </a:lvl3pPr>
            <a:lvl4pPr marL="5530291" indent="0" algn="l" defTabSz="3686861" rtl="0" eaLnBrk="1" latinLnBrk="0" hangingPunct="1">
              <a:lnSpc>
                <a:spcPct val="90000"/>
              </a:lnSpc>
              <a:spcBef>
                <a:spcPts val="2400"/>
              </a:spcBef>
              <a:buFont typeface="Arial" panose="020B0604020202020204" pitchFamily="34" charset="0"/>
              <a:buNone/>
              <a:defRPr sz="7258" kern="1200">
                <a:solidFill>
                  <a:schemeClr val="tx1"/>
                </a:solidFill>
                <a:latin typeface="+mn-lt"/>
                <a:ea typeface="+mn-ea"/>
                <a:cs typeface="+mn-cs"/>
              </a:defRPr>
            </a:lvl4pPr>
            <a:lvl5pPr marL="7373722" indent="0" algn="l" defTabSz="3686861" rtl="0" eaLnBrk="1" latinLnBrk="0" hangingPunct="1">
              <a:lnSpc>
                <a:spcPct val="90000"/>
              </a:lnSpc>
              <a:spcBef>
                <a:spcPts val="2400"/>
              </a:spcBef>
              <a:buFont typeface="Arial" panose="020B0604020202020204" pitchFamily="34" charset="0"/>
              <a:buNone/>
              <a:defRPr sz="7258" kern="1200">
                <a:solidFill>
                  <a:schemeClr val="tx1"/>
                </a:solidFill>
                <a:latin typeface="+mn-lt"/>
                <a:ea typeface="+mn-ea"/>
                <a:cs typeface="+mn-cs"/>
              </a:defRPr>
            </a:lvl5pPr>
            <a:lvl6pPr marL="9217152" indent="0" algn="l" defTabSz="3686861" rtl="0" eaLnBrk="1" latinLnBrk="0" hangingPunct="1">
              <a:lnSpc>
                <a:spcPct val="90000"/>
              </a:lnSpc>
              <a:spcBef>
                <a:spcPts val="2400"/>
              </a:spcBef>
              <a:buFont typeface="Arial" panose="020B0604020202020204" pitchFamily="34" charset="0"/>
              <a:buNone/>
              <a:defRPr sz="7258" kern="1200">
                <a:solidFill>
                  <a:schemeClr val="tx1"/>
                </a:solidFill>
                <a:latin typeface="+mn-lt"/>
                <a:ea typeface="+mn-ea"/>
                <a:cs typeface="+mn-cs"/>
              </a:defRPr>
            </a:lvl6pPr>
            <a:lvl7pPr marL="11060582" indent="0" algn="l" defTabSz="3686861" rtl="0" eaLnBrk="1" latinLnBrk="0" hangingPunct="1">
              <a:lnSpc>
                <a:spcPct val="90000"/>
              </a:lnSpc>
              <a:spcBef>
                <a:spcPts val="2400"/>
              </a:spcBef>
              <a:buFont typeface="Arial" panose="020B0604020202020204" pitchFamily="34" charset="0"/>
              <a:buNone/>
              <a:defRPr sz="7258" kern="1200">
                <a:solidFill>
                  <a:schemeClr val="tx1"/>
                </a:solidFill>
                <a:latin typeface="+mn-lt"/>
                <a:ea typeface="+mn-ea"/>
                <a:cs typeface="+mn-cs"/>
              </a:defRPr>
            </a:lvl7pPr>
            <a:lvl8pPr marL="12904013" indent="0" algn="l" defTabSz="3686861" rtl="0" eaLnBrk="1" latinLnBrk="0" hangingPunct="1">
              <a:lnSpc>
                <a:spcPct val="90000"/>
              </a:lnSpc>
              <a:spcBef>
                <a:spcPts val="2400"/>
              </a:spcBef>
              <a:buFont typeface="Arial" panose="020B0604020202020204" pitchFamily="34" charset="0"/>
              <a:buNone/>
              <a:defRPr sz="7258" kern="1200">
                <a:solidFill>
                  <a:schemeClr val="tx1"/>
                </a:solidFill>
                <a:latin typeface="+mn-lt"/>
                <a:ea typeface="+mn-ea"/>
                <a:cs typeface="+mn-cs"/>
              </a:defRPr>
            </a:lvl8pPr>
            <a:lvl9pPr marL="14747443" indent="0" algn="l" defTabSz="3686861" rtl="0" eaLnBrk="1" latinLnBrk="0" hangingPunct="1">
              <a:lnSpc>
                <a:spcPct val="90000"/>
              </a:lnSpc>
              <a:spcBef>
                <a:spcPts val="2400"/>
              </a:spcBef>
              <a:buFont typeface="Arial" panose="020B0604020202020204" pitchFamily="34" charset="0"/>
              <a:buNone/>
              <a:defRPr sz="7258" kern="1200">
                <a:solidFill>
                  <a:schemeClr val="tx1"/>
                </a:solidFill>
                <a:latin typeface="+mn-lt"/>
                <a:ea typeface="+mn-ea"/>
                <a:cs typeface="+mn-cs"/>
              </a:defRPr>
            </a:lvl9pPr>
          </a:lstStyle>
          <a:p>
            <a:r>
              <a:rPr lang="en-US" sz="3600" dirty="0">
                <a:cs typeface="Calibri"/>
              </a:rPr>
              <a:t>Results::</a:t>
            </a:r>
          </a:p>
          <a:p>
            <a:pPr marL="342900" indent="-342900">
              <a:buFont typeface="Wingdings" panose="020B0604020202020204" pitchFamily="34" charset="0"/>
              <a:buChar char="Ø"/>
            </a:pPr>
            <a:r>
              <a:rPr lang="en-US" sz="2400" dirty="0">
                <a:cs typeface="Calibri"/>
              </a:rPr>
              <a:t>The author performed research on “what goes into a successful product launch” via academic journals. The author then made a list of participants to contact for information, which included contact information received from sales representatives. The author then put together an online survey to send out to those participants to begin gathering data. Then she began setting up times to meet with those participants face to face for an interview to gather more data. The author took the collected data and put it into a pitch and an overall recommendation and presented to the Northern California sales team. The author took that same data and pitch and presented it in front of a panel of top company members in North Carolina. </a:t>
            </a:r>
            <a:endParaRPr lang="en-US" sz="7250" dirty="0">
              <a:cs typeface="Calibri"/>
            </a:endParaRPr>
          </a:p>
          <a:p>
            <a:pPr marL="342900" indent="-342900">
              <a:buFont typeface="Wingdings" panose="020B0604020202020204" pitchFamily="34" charset="0"/>
              <a:buChar char="Ø"/>
            </a:pPr>
            <a:r>
              <a:rPr lang="en-US" sz="2400" dirty="0">
                <a:cs typeface="Calibri"/>
              </a:rPr>
              <a:t>When analyzing all the data collected from this study, the author first looked at the online survey. The author analyzed the online survey to see if there were any trends within age groups, location, and branches. The author then took the recordings from the face-to-face interviews and began transcribing them; the author would then take note of any trends that were seen with age groups, location, and branches. The author decided to report the data through a presentation by putting all the data into an interactive program called ‘Prezi.’ The author displayed some of the data with graphs and images. Most of the information was relayed verbally through the author’s presentation. </a:t>
            </a:r>
            <a:endParaRPr lang="en-US" sz="7250" dirty="0">
              <a:cs typeface="Calibri"/>
            </a:endParaRPr>
          </a:p>
          <a:p>
            <a:pPr marL="342900" indent="-342900">
              <a:buFont typeface="Wingdings" panose="020B0604020202020204" pitchFamily="34" charset="0"/>
              <a:buChar char="Ø"/>
            </a:pPr>
            <a:r>
              <a:rPr lang="en-US" sz="2400" dirty="0">
                <a:cs typeface="Calibri"/>
              </a:rPr>
              <a:t>When analyzing the data, the author found an interesting difference in the responses via the online survey compared to the face-to-face interview. With the online survey, participants leaned towards favoring email-oriented marketing strategies, which coincides with the fact that these participants were performing this survey via computer. Compared to the face-to-face interviews, which, resulted in preferring more physical marketing strategies - a physical pamphlet/post card received in the mail. A point the participants made was that emails are most likely to get pushed down in the inbox and are more likely to be unseen. However, with a physical pamphlet they may throw it on their desk but they are going to eventually find it again and be reminded of that product. There was also a common trend found regarding location of participants. The further south the author went in the territory, the more participants saw a better fit for the product in their citrus insecticide spray program, rather than their tree nuts. This makes sense, given the further south a person drives in California, the more citrus orchards exist.</a:t>
            </a:r>
            <a:endParaRPr lang="en-US" sz="7250" dirty="0">
              <a:cs typeface="Calibri"/>
            </a:endParaRPr>
          </a:p>
          <a:p>
            <a:endParaRPr lang="en-US" sz="2400" dirty="0">
              <a:cs typeface="Calibri"/>
            </a:endParaRPr>
          </a:p>
          <a:p>
            <a:endParaRPr lang="en-US" sz="2400">
              <a:cs typeface="Calibri"/>
            </a:endParaRPr>
          </a:p>
          <a:p>
            <a:pPr marL="342900" indent="-342900">
              <a:buFont typeface="Wingdings" panose="020B0604020202020204" pitchFamily="34" charset="0"/>
              <a:buChar char="Ø"/>
            </a:pPr>
            <a:endParaRPr lang="en-US" sz="2400">
              <a:cs typeface="Calibri"/>
            </a:endParaRPr>
          </a:p>
          <a:p>
            <a:pPr marL="1143000" indent="-1143000">
              <a:buFont typeface="Wingdings" panose="020B0604020202020204" pitchFamily="34" charset="0"/>
              <a:buChar char="Ø"/>
            </a:pPr>
            <a:endParaRPr lang="en-US" sz="7250">
              <a:cs typeface="Calibri"/>
            </a:endParaRPr>
          </a:p>
          <a:p>
            <a:endParaRPr lang="en-US" sz="7250">
              <a:cs typeface="Calibri"/>
            </a:endParaRPr>
          </a:p>
        </p:txBody>
      </p:sp>
      <p:sp>
        <p:nvSpPr>
          <p:cNvPr id="9" name="Subtitle 2">
            <a:extLst>
              <a:ext uri="{FF2B5EF4-FFF2-40B4-BE49-F238E27FC236}">
                <a16:creationId xmlns:a16="http://schemas.microsoft.com/office/drawing/2014/main" id="{F161A7B4-CEE7-468E-A387-F05D5C4CF4DB}"/>
              </a:ext>
            </a:extLst>
          </p:cNvPr>
          <p:cNvSpPr txBox="1">
            <a:spLocks/>
          </p:cNvSpPr>
          <p:nvPr/>
        </p:nvSpPr>
        <p:spPr>
          <a:xfrm>
            <a:off x="186906" y="15095799"/>
            <a:ext cx="14009299" cy="16021979"/>
          </a:xfrm>
          <a:prstGeom prst="rect">
            <a:avLst/>
          </a:prstGeom>
        </p:spPr>
        <p:txBody>
          <a:bodyPr vert="horz" lIns="91440" tIns="45720" rIns="91440" bIns="45720" rtlCol="0" anchor="t">
            <a:normAutofit fontScale="92500" lnSpcReduction="20000"/>
          </a:bodyPr>
          <a:lstStyle>
            <a:defPPr>
              <a:defRPr lang="en-US"/>
            </a:defPPr>
            <a:lvl1pPr marL="0" indent="0" algn="l" defTabSz="3686861" rtl="0" eaLnBrk="1" latinLnBrk="0" hangingPunct="1">
              <a:lnSpc>
                <a:spcPct val="90000"/>
              </a:lnSpc>
              <a:spcBef>
                <a:spcPts val="4800"/>
              </a:spcBef>
              <a:buFont typeface="Arial" panose="020B0604020202020204" pitchFamily="34" charset="0"/>
              <a:buNone/>
              <a:defRPr sz="7258" kern="1200">
                <a:solidFill>
                  <a:schemeClr val="tx1"/>
                </a:solidFill>
                <a:latin typeface="+mn-lt"/>
                <a:ea typeface="+mn-ea"/>
                <a:cs typeface="+mn-cs"/>
              </a:defRPr>
            </a:lvl1pPr>
            <a:lvl2pPr marL="1843430" indent="0" algn="l" defTabSz="3686861" rtl="0" eaLnBrk="1" latinLnBrk="0" hangingPunct="1">
              <a:lnSpc>
                <a:spcPct val="90000"/>
              </a:lnSpc>
              <a:spcBef>
                <a:spcPts val="2400"/>
              </a:spcBef>
              <a:buFont typeface="Arial" panose="020B0604020202020204" pitchFamily="34" charset="0"/>
              <a:buNone/>
              <a:defRPr sz="7258" kern="1200">
                <a:solidFill>
                  <a:schemeClr val="tx1"/>
                </a:solidFill>
                <a:latin typeface="+mn-lt"/>
                <a:ea typeface="+mn-ea"/>
                <a:cs typeface="+mn-cs"/>
              </a:defRPr>
            </a:lvl2pPr>
            <a:lvl3pPr marL="3686861" indent="0" algn="l" defTabSz="3686861" rtl="0" eaLnBrk="1" latinLnBrk="0" hangingPunct="1">
              <a:lnSpc>
                <a:spcPct val="90000"/>
              </a:lnSpc>
              <a:spcBef>
                <a:spcPts val="2400"/>
              </a:spcBef>
              <a:buFont typeface="Arial" panose="020B0604020202020204" pitchFamily="34" charset="0"/>
              <a:buNone/>
              <a:defRPr sz="7258" kern="1200">
                <a:solidFill>
                  <a:schemeClr val="tx1"/>
                </a:solidFill>
                <a:latin typeface="+mn-lt"/>
                <a:ea typeface="+mn-ea"/>
                <a:cs typeface="+mn-cs"/>
              </a:defRPr>
            </a:lvl3pPr>
            <a:lvl4pPr marL="5530291" indent="0" algn="l" defTabSz="3686861" rtl="0" eaLnBrk="1" latinLnBrk="0" hangingPunct="1">
              <a:lnSpc>
                <a:spcPct val="90000"/>
              </a:lnSpc>
              <a:spcBef>
                <a:spcPts val="2400"/>
              </a:spcBef>
              <a:buFont typeface="Arial" panose="020B0604020202020204" pitchFamily="34" charset="0"/>
              <a:buNone/>
              <a:defRPr sz="7258" kern="1200">
                <a:solidFill>
                  <a:schemeClr val="tx1"/>
                </a:solidFill>
                <a:latin typeface="+mn-lt"/>
                <a:ea typeface="+mn-ea"/>
                <a:cs typeface="+mn-cs"/>
              </a:defRPr>
            </a:lvl4pPr>
            <a:lvl5pPr marL="7373722" indent="0" algn="l" defTabSz="3686861" rtl="0" eaLnBrk="1" latinLnBrk="0" hangingPunct="1">
              <a:lnSpc>
                <a:spcPct val="90000"/>
              </a:lnSpc>
              <a:spcBef>
                <a:spcPts val="2400"/>
              </a:spcBef>
              <a:buFont typeface="Arial" panose="020B0604020202020204" pitchFamily="34" charset="0"/>
              <a:buNone/>
              <a:defRPr sz="7258" kern="1200">
                <a:solidFill>
                  <a:schemeClr val="tx1"/>
                </a:solidFill>
                <a:latin typeface="+mn-lt"/>
                <a:ea typeface="+mn-ea"/>
                <a:cs typeface="+mn-cs"/>
              </a:defRPr>
            </a:lvl5pPr>
            <a:lvl6pPr marL="9217152" indent="0" algn="l" defTabSz="3686861" rtl="0" eaLnBrk="1" latinLnBrk="0" hangingPunct="1">
              <a:lnSpc>
                <a:spcPct val="90000"/>
              </a:lnSpc>
              <a:spcBef>
                <a:spcPts val="2400"/>
              </a:spcBef>
              <a:buFont typeface="Arial" panose="020B0604020202020204" pitchFamily="34" charset="0"/>
              <a:buNone/>
              <a:defRPr sz="7258" kern="1200">
                <a:solidFill>
                  <a:schemeClr val="tx1"/>
                </a:solidFill>
                <a:latin typeface="+mn-lt"/>
                <a:ea typeface="+mn-ea"/>
                <a:cs typeface="+mn-cs"/>
              </a:defRPr>
            </a:lvl6pPr>
            <a:lvl7pPr marL="11060582" indent="0" algn="l" defTabSz="3686861" rtl="0" eaLnBrk="1" latinLnBrk="0" hangingPunct="1">
              <a:lnSpc>
                <a:spcPct val="90000"/>
              </a:lnSpc>
              <a:spcBef>
                <a:spcPts val="2400"/>
              </a:spcBef>
              <a:buFont typeface="Arial" panose="020B0604020202020204" pitchFamily="34" charset="0"/>
              <a:buNone/>
              <a:defRPr sz="7258" kern="1200">
                <a:solidFill>
                  <a:schemeClr val="tx1"/>
                </a:solidFill>
                <a:latin typeface="+mn-lt"/>
                <a:ea typeface="+mn-ea"/>
                <a:cs typeface="+mn-cs"/>
              </a:defRPr>
            </a:lvl7pPr>
            <a:lvl8pPr marL="12904013" indent="0" algn="l" defTabSz="3686861" rtl="0" eaLnBrk="1" latinLnBrk="0" hangingPunct="1">
              <a:lnSpc>
                <a:spcPct val="90000"/>
              </a:lnSpc>
              <a:spcBef>
                <a:spcPts val="2400"/>
              </a:spcBef>
              <a:buFont typeface="Arial" panose="020B0604020202020204" pitchFamily="34" charset="0"/>
              <a:buNone/>
              <a:defRPr sz="7258" kern="1200">
                <a:solidFill>
                  <a:schemeClr val="tx1"/>
                </a:solidFill>
                <a:latin typeface="+mn-lt"/>
                <a:ea typeface="+mn-ea"/>
                <a:cs typeface="+mn-cs"/>
              </a:defRPr>
            </a:lvl8pPr>
            <a:lvl9pPr marL="14747443" indent="0" algn="l" defTabSz="3686861" rtl="0" eaLnBrk="1" latinLnBrk="0" hangingPunct="1">
              <a:lnSpc>
                <a:spcPct val="90000"/>
              </a:lnSpc>
              <a:spcBef>
                <a:spcPts val="2400"/>
              </a:spcBef>
              <a:buFont typeface="Arial" panose="020B0604020202020204" pitchFamily="34" charset="0"/>
              <a:buNone/>
              <a:defRPr sz="7258" kern="1200">
                <a:solidFill>
                  <a:schemeClr val="tx1"/>
                </a:solidFill>
                <a:latin typeface="+mn-lt"/>
                <a:ea typeface="+mn-ea"/>
                <a:cs typeface="+mn-cs"/>
              </a:defRPr>
            </a:lvl9pPr>
          </a:lstStyle>
          <a:p>
            <a:r>
              <a:rPr lang="en-US" sz="3600" dirty="0">
                <a:cs typeface="Calibri"/>
              </a:rPr>
              <a:t>Methodology:</a:t>
            </a:r>
            <a:endParaRPr lang="en-US" sz="7250" dirty="0">
              <a:cs typeface="Calibri"/>
            </a:endParaRPr>
          </a:p>
          <a:p>
            <a:pPr marL="342900" indent="-342900">
              <a:lnSpc>
                <a:spcPct val="120000"/>
              </a:lnSpc>
              <a:buFont typeface="Wingdings" panose="020B0604020202020204" pitchFamily="34" charset="0"/>
              <a:buChar char="Ø"/>
            </a:pPr>
            <a:r>
              <a:rPr lang="en-US" sz="2400" dirty="0">
                <a:cs typeface="Calibri"/>
              </a:rPr>
              <a:t>The research reported here embodies qualitative perspectives. The general perspective from this study is to gather data from participants in regards to this new product being launched into the market. It is necessary to take data received and analyze it. Once analyzed, conclusions about the </a:t>
            </a:r>
            <a:r>
              <a:rPr lang="en-US" sz="2400" dirty="0" err="1">
                <a:cs typeface="Calibri"/>
              </a:rPr>
              <a:t>Minecto</a:t>
            </a:r>
            <a:r>
              <a:rPr lang="en-US" sz="2400" dirty="0">
                <a:cs typeface="Calibri"/>
              </a:rPr>
              <a:t> Pro product launch will be given to sales representatives of the Northern California territory so they can successfully launch this new product further into their markets. </a:t>
            </a:r>
            <a:endParaRPr lang="en-US" sz="7250" dirty="0">
              <a:cs typeface="Calibri"/>
            </a:endParaRPr>
          </a:p>
          <a:p>
            <a:pPr marL="342900" indent="-342900">
              <a:lnSpc>
                <a:spcPct val="120000"/>
              </a:lnSpc>
              <a:buFont typeface="Wingdings" panose="020B0604020202020204" pitchFamily="34" charset="0"/>
              <a:buChar char="Ø"/>
            </a:pPr>
            <a:r>
              <a:rPr lang="en-US" sz="2400" dirty="0">
                <a:cs typeface="Calibri"/>
              </a:rPr>
              <a:t>This study took place in the sales territory of Northern California, specifically from Fresno County all the way north to Woodland/Chico area. The author worked with Syngenta supervisors to develop interview questions pertaining to </a:t>
            </a:r>
            <a:r>
              <a:rPr lang="en-US" sz="2400" dirty="0" err="1">
                <a:cs typeface="Calibri"/>
              </a:rPr>
              <a:t>Minecto</a:t>
            </a:r>
            <a:r>
              <a:rPr lang="en-US" sz="2400" dirty="0">
                <a:cs typeface="Calibri"/>
              </a:rPr>
              <a:t> Pro’s new product launch. This study was performed by traveling up and down this specific region meeting with Pest Control Advisors in the territory. It ranged from specific, one-on-one lunch meetings, to a group of customers from one specific branch sitting down in a meeting. There was research performed via phone, when customers were unable to meet. Some of the research sites for this study were in an agriculture setting - at the branch’s facility. Some other research sites included restaurants to sit down for a lunch meeting.  The research activities covered a little over a two-month period, from June 20, 2017 to August 31, 2017. </a:t>
            </a:r>
            <a:endParaRPr lang="en-US" sz="7250" dirty="0">
              <a:cs typeface="Calibri"/>
            </a:endParaRPr>
          </a:p>
          <a:p>
            <a:pPr marL="342900" indent="-342900">
              <a:lnSpc>
                <a:spcPct val="120000"/>
              </a:lnSpc>
              <a:buFont typeface="Wingdings" panose="020B0604020202020204" pitchFamily="34" charset="0"/>
              <a:buChar char="Ø"/>
            </a:pPr>
            <a:r>
              <a:rPr lang="en-US" sz="2400" dirty="0">
                <a:cs typeface="Calibri"/>
              </a:rPr>
              <a:t>The participants in this study were Pest Control Advisors and growers in the Northern California territory. The participants in this study ranged in age. The study found of the 88 responses to the online survey 24.14% fell into the 20 - 30 years old range, 34.48% fell into the 30 - 40 years old range, 19.54% fell into the 50 - 60 years old range, and then 21.84% fell into 60 + years old range. The face to face interview results varied, but a large percentage of the participants fell into the 30 - 50 range. All participants in this study were male. The ethnicity was mostly white, with a few Hispanic participants.</a:t>
            </a:r>
            <a:endParaRPr lang="en-US" sz="7250" dirty="0">
              <a:cs typeface="Calibri"/>
            </a:endParaRPr>
          </a:p>
          <a:p>
            <a:pPr marL="342900" indent="-342900">
              <a:lnSpc>
                <a:spcPct val="120000"/>
              </a:lnSpc>
              <a:buFont typeface="Wingdings" panose="020B0604020202020204" pitchFamily="34" charset="0"/>
              <a:buChar char="Ø"/>
            </a:pPr>
            <a:r>
              <a:rPr lang="en-US" sz="2400" dirty="0">
                <a:cs typeface="Calibri"/>
              </a:rPr>
              <a:t>In this study, the two main instruments used to collect data included an online survey and face-to-face interviews. SurveyMonkey was the instrument used to facilitate the survey. Then with the instrument, the author of this study, acted as the interviewer with the assistance of a recording device to gather the data. In the face-to-face interviews the author asked a series of questions: </a:t>
            </a:r>
            <a:endParaRPr lang="en-US" sz="7250" dirty="0">
              <a:cs typeface="Calibri"/>
            </a:endParaRPr>
          </a:p>
          <a:p>
            <a:pPr marL="2129155" lvl="1" indent="-285750">
              <a:buChar char="•"/>
            </a:pPr>
            <a:r>
              <a:rPr lang="en-US" sz="2400" dirty="0">
                <a:cs typeface="Calibri"/>
              </a:rPr>
              <a:t>“What does your typical insecticide spray program look like in your tree nuts?”</a:t>
            </a:r>
            <a:endParaRPr lang="en-US" dirty="0">
              <a:cs typeface="Calibri"/>
            </a:endParaRPr>
          </a:p>
          <a:p>
            <a:pPr marL="2129155" lvl="1" indent="-285750">
              <a:buChar char="•"/>
            </a:pPr>
            <a:r>
              <a:rPr lang="en-US" sz="2400" dirty="0">
                <a:cs typeface="Calibri"/>
              </a:rPr>
              <a:t>“Have you heard anything about this new insecticide yet, </a:t>
            </a:r>
            <a:r>
              <a:rPr lang="en-US" sz="2400" dirty="0" err="1">
                <a:cs typeface="Calibri"/>
              </a:rPr>
              <a:t>Minecto</a:t>
            </a:r>
            <a:r>
              <a:rPr lang="en-US" sz="2400" dirty="0">
                <a:cs typeface="Calibri"/>
              </a:rPr>
              <a:t> Pro?”</a:t>
            </a:r>
            <a:endParaRPr lang="en-US" dirty="0">
              <a:cs typeface="Calibri"/>
            </a:endParaRPr>
          </a:p>
          <a:p>
            <a:pPr marL="2129155" lvl="1" indent="-285750">
              <a:buChar char="•"/>
            </a:pPr>
            <a:r>
              <a:rPr lang="en-US" sz="2400" dirty="0">
                <a:cs typeface="Calibri"/>
              </a:rPr>
              <a:t>“What are your main pests you focus on in your tree nuts?”</a:t>
            </a:r>
            <a:endParaRPr lang="en-US" dirty="0">
              <a:cs typeface="Calibri"/>
            </a:endParaRPr>
          </a:p>
          <a:p>
            <a:pPr marL="2129155" lvl="1" indent="-285750">
              <a:buChar char="•"/>
            </a:pPr>
            <a:r>
              <a:rPr lang="en-US" sz="2400" dirty="0">
                <a:cs typeface="Calibri"/>
              </a:rPr>
              <a:t>“What do you believe goes into a successful new product launch?”</a:t>
            </a:r>
            <a:endParaRPr lang="en-US" dirty="0">
              <a:cs typeface="Calibri"/>
            </a:endParaRPr>
          </a:p>
          <a:p>
            <a:pPr marL="2129155" lvl="1" indent="-285750">
              <a:buChar char="•"/>
            </a:pPr>
            <a:r>
              <a:rPr lang="en-US" sz="2400" dirty="0">
                <a:cs typeface="Calibri"/>
              </a:rPr>
              <a:t>“What marketing strategies do you find most effective?” </a:t>
            </a:r>
            <a:endParaRPr lang="en-US" dirty="0">
              <a:cs typeface="Calibri"/>
            </a:endParaRPr>
          </a:p>
          <a:p>
            <a:pPr marL="2129155" lvl="1" indent="-285750">
              <a:buChar char="•"/>
            </a:pPr>
            <a:r>
              <a:rPr lang="en-US" sz="2400" dirty="0">
                <a:cs typeface="Calibri"/>
              </a:rPr>
              <a:t>“What have you liked/disliked from our company and others in regards to launching a new product?”</a:t>
            </a:r>
            <a:endParaRPr lang="en-US" dirty="0">
              <a:cs typeface="Calibri"/>
            </a:endParaRPr>
          </a:p>
          <a:p>
            <a:pPr marL="2129155" lvl="1" indent="-285750">
              <a:buChar char="•"/>
            </a:pPr>
            <a:r>
              <a:rPr lang="en-US" sz="2400" dirty="0">
                <a:cs typeface="Calibri"/>
              </a:rPr>
              <a:t>“Do you see a fit for </a:t>
            </a:r>
            <a:r>
              <a:rPr lang="en-US" sz="2400" dirty="0" err="1">
                <a:cs typeface="Calibri"/>
              </a:rPr>
              <a:t>Minecto</a:t>
            </a:r>
            <a:r>
              <a:rPr lang="en-US" sz="2400" dirty="0">
                <a:cs typeface="Calibri"/>
              </a:rPr>
              <a:t> Pro in your tree nut insecticide spray program?”</a:t>
            </a:r>
            <a:endParaRPr lang="en-US" sz="7250">
              <a:cs typeface="Calibri"/>
            </a:endParaRPr>
          </a:p>
          <a:p>
            <a:pPr algn="ctr"/>
            <a:r>
              <a:rPr lang="en-US" sz="2400" dirty="0">
                <a:cs typeface="Calibri"/>
              </a:rPr>
              <a:t>Similar questions were asked through the online survey.</a:t>
            </a:r>
            <a:endParaRPr lang="en-US" dirty="0">
              <a:cs typeface="Calibri"/>
            </a:endParaRPr>
          </a:p>
          <a:p>
            <a:pPr marL="1843405" lvl="1"/>
            <a:endParaRPr lang="en-US" sz="2400" dirty="0">
              <a:cs typeface="Calibri"/>
            </a:endParaRPr>
          </a:p>
          <a:p>
            <a:pPr marL="342900" indent="-342900">
              <a:buFont typeface="Wingdings" panose="020B0604020202020204" pitchFamily="34" charset="0"/>
              <a:buChar char="Ø"/>
            </a:pPr>
            <a:endParaRPr lang="en-US" sz="2400">
              <a:cs typeface="Calibri"/>
            </a:endParaRPr>
          </a:p>
          <a:p>
            <a:pPr marL="342900" indent="-342900">
              <a:buFont typeface="Wingdings" panose="020B0604020202020204" pitchFamily="34" charset="0"/>
              <a:buChar char="Ø"/>
            </a:pPr>
            <a:endParaRPr lang="en-US" sz="2400">
              <a:cs typeface="Calibri"/>
            </a:endParaRPr>
          </a:p>
          <a:p>
            <a:pPr marL="342900" indent="-342900">
              <a:buFont typeface="Wingdings" panose="020B0604020202020204" pitchFamily="34" charset="0"/>
              <a:buChar char="Ø"/>
            </a:pPr>
            <a:endParaRPr lang="en-US" sz="2400">
              <a:cs typeface="Calibri"/>
            </a:endParaRPr>
          </a:p>
          <a:p>
            <a:pPr marL="342900" indent="-342900">
              <a:buFont typeface="Wingdings" panose="020B0604020202020204" pitchFamily="34" charset="0"/>
              <a:buChar char="Ø"/>
            </a:pPr>
            <a:endParaRPr lang="en-US" sz="2400">
              <a:cs typeface="Calibri"/>
            </a:endParaRPr>
          </a:p>
          <a:p>
            <a:pPr marL="1143000" indent="-1143000">
              <a:buFont typeface="Wingdings" panose="020B0604020202020204" pitchFamily="34" charset="0"/>
              <a:buChar char="Ø"/>
            </a:pPr>
            <a:endParaRPr lang="en-US" sz="7250">
              <a:cs typeface="Calibri"/>
            </a:endParaRPr>
          </a:p>
          <a:p>
            <a:endParaRPr lang="en-US" sz="7250">
              <a:cs typeface="Calibri"/>
            </a:endParaRPr>
          </a:p>
        </p:txBody>
      </p:sp>
      <p:sp>
        <p:nvSpPr>
          <p:cNvPr id="15" name="Subtitle 2">
            <a:extLst>
              <a:ext uri="{FF2B5EF4-FFF2-40B4-BE49-F238E27FC236}">
                <a16:creationId xmlns:a16="http://schemas.microsoft.com/office/drawing/2014/main" id="{5E8634DB-2DA4-4B78-B765-C87CD3E1F272}"/>
              </a:ext>
            </a:extLst>
          </p:cNvPr>
          <p:cNvSpPr txBox="1">
            <a:spLocks/>
          </p:cNvSpPr>
          <p:nvPr/>
        </p:nvSpPr>
        <p:spPr>
          <a:xfrm>
            <a:off x="29516716" y="15095806"/>
            <a:ext cx="13974793" cy="9672940"/>
          </a:xfrm>
          <a:prstGeom prst="rect">
            <a:avLst/>
          </a:prstGeom>
        </p:spPr>
        <p:txBody>
          <a:bodyPr vert="horz" lIns="91440" tIns="45720" rIns="91440" bIns="45720" rtlCol="0" anchor="t">
            <a:normAutofit/>
          </a:bodyPr>
          <a:lstStyle>
            <a:defPPr>
              <a:defRPr lang="en-US"/>
            </a:defPPr>
            <a:lvl1pPr marL="0" indent="0" algn="l" defTabSz="3686861" rtl="0" eaLnBrk="1" latinLnBrk="0" hangingPunct="1">
              <a:lnSpc>
                <a:spcPct val="90000"/>
              </a:lnSpc>
              <a:spcBef>
                <a:spcPts val="4800"/>
              </a:spcBef>
              <a:buFont typeface="Arial" panose="020B0604020202020204" pitchFamily="34" charset="0"/>
              <a:buNone/>
              <a:defRPr sz="7258" kern="1200">
                <a:solidFill>
                  <a:schemeClr val="tx1"/>
                </a:solidFill>
                <a:latin typeface="+mn-lt"/>
                <a:ea typeface="+mn-ea"/>
                <a:cs typeface="+mn-cs"/>
              </a:defRPr>
            </a:lvl1pPr>
            <a:lvl2pPr marL="1843430" indent="0" algn="l" defTabSz="3686861" rtl="0" eaLnBrk="1" latinLnBrk="0" hangingPunct="1">
              <a:lnSpc>
                <a:spcPct val="90000"/>
              </a:lnSpc>
              <a:spcBef>
                <a:spcPts val="2400"/>
              </a:spcBef>
              <a:buFont typeface="Arial" panose="020B0604020202020204" pitchFamily="34" charset="0"/>
              <a:buNone/>
              <a:defRPr sz="7258" kern="1200">
                <a:solidFill>
                  <a:schemeClr val="tx1"/>
                </a:solidFill>
                <a:latin typeface="+mn-lt"/>
                <a:ea typeface="+mn-ea"/>
                <a:cs typeface="+mn-cs"/>
              </a:defRPr>
            </a:lvl2pPr>
            <a:lvl3pPr marL="3686861" indent="0" algn="l" defTabSz="3686861" rtl="0" eaLnBrk="1" latinLnBrk="0" hangingPunct="1">
              <a:lnSpc>
                <a:spcPct val="90000"/>
              </a:lnSpc>
              <a:spcBef>
                <a:spcPts val="2400"/>
              </a:spcBef>
              <a:buFont typeface="Arial" panose="020B0604020202020204" pitchFamily="34" charset="0"/>
              <a:buNone/>
              <a:defRPr sz="7258" kern="1200">
                <a:solidFill>
                  <a:schemeClr val="tx1"/>
                </a:solidFill>
                <a:latin typeface="+mn-lt"/>
                <a:ea typeface="+mn-ea"/>
                <a:cs typeface="+mn-cs"/>
              </a:defRPr>
            </a:lvl3pPr>
            <a:lvl4pPr marL="5530291" indent="0" algn="l" defTabSz="3686861" rtl="0" eaLnBrk="1" latinLnBrk="0" hangingPunct="1">
              <a:lnSpc>
                <a:spcPct val="90000"/>
              </a:lnSpc>
              <a:spcBef>
                <a:spcPts val="2400"/>
              </a:spcBef>
              <a:buFont typeface="Arial" panose="020B0604020202020204" pitchFamily="34" charset="0"/>
              <a:buNone/>
              <a:defRPr sz="7258" kern="1200">
                <a:solidFill>
                  <a:schemeClr val="tx1"/>
                </a:solidFill>
                <a:latin typeface="+mn-lt"/>
                <a:ea typeface="+mn-ea"/>
                <a:cs typeface="+mn-cs"/>
              </a:defRPr>
            </a:lvl4pPr>
            <a:lvl5pPr marL="7373722" indent="0" algn="l" defTabSz="3686861" rtl="0" eaLnBrk="1" latinLnBrk="0" hangingPunct="1">
              <a:lnSpc>
                <a:spcPct val="90000"/>
              </a:lnSpc>
              <a:spcBef>
                <a:spcPts val="2400"/>
              </a:spcBef>
              <a:buFont typeface="Arial" panose="020B0604020202020204" pitchFamily="34" charset="0"/>
              <a:buNone/>
              <a:defRPr sz="7258" kern="1200">
                <a:solidFill>
                  <a:schemeClr val="tx1"/>
                </a:solidFill>
                <a:latin typeface="+mn-lt"/>
                <a:ea typeface="+mn-ea"/>
                <a:cs typeface="+mn-cs"/>
              </a:defRPr>
            </a:lvl5pPr>
            <a:lvl6pPr marL="9217152" indent="0" algn="l" defTabSz="3686861" rtl="0" eaLnBrk="1" latinLnBrk="0" hangingPunct="1">
              <a:lnSpc>
                <a:spcPct val="90000"/>
              </a:lnSpc>
              <a:spcBef>
                <a:spcPts val="2400"/>
              </a:spcBef>
              <a:buFont typeface="Arial" panose="020B0604020202020204" pitchFamily="34" charset="0"/>
              <a:buNone/>
              <a:defRPr sz="7258" kern="1200">
                <a:solidFill>
                  <a:schemeClr val="tx1"/>
                </a:solidFill>
                <a:latin typeface="+mn-lt"/>
                <a:ea typeface="+mn-ea"/>
                <a:cs typeface="+mn-cs"/>
              </a:defRPr>
            </a:lvl6pPr>
            <a:lvl7pPr marL="11060582" indent="0" algn="l" defTabSz="3686861" rtl="0" eaLnBrk="1" latinLnBrk="0" hangingPunct="1">
              <a:lnSpc>
                <a:spcPct val="90000"/>
              </a:lnSpc>
              <a:spcBef>
                <a:spcPts val="2400"/>
              </a:spcBef>
              <a:buFont typeface="Arial" panose="020B0604020202020204" pitchFamily="34" charset="0"/>
              <a:buNone/>
              <a:defRPr sz="7258" kern="1200">
                <a:solidFill>
                  <a:schemeClr val="tx1"/>
                </a:solidFill>
                <a:latin typeface="+mn-lt"/>
                <a:ea typeface="+mn-ea"/>
                <a:cs typeface="+mn-cs"/>
              </a:defRPr>
            </a:lvl7pPr>
            <a:lvl8pPr marL="12904013" indent="0" algn="l" defTabSz="3686861" rtl="0" eaLnBrk="1" latinLnBrk="0" hangingPunct="1">
              <a:lnSpc>
                <a:spcPct val="90000"/>
              </a:lnSpc>
              <a:spcBef>
                <a:spcPts val="2400"/>
              </a:spcBef>
              <a:buFont typeface="Arial" panose="020B0604020202020204" pitchFamily="34" charset="0"/>
              <a:buNone/>
              <a:defRPr sz="7258" kern="1200">
                <a:solidFill>
                  <a:schemeClr val="tx1"/>
                </a:solidFill>
                <a:latin typeface="+mn-lt"/>
                <a:ea typeface="+mn-ea"/>
                <a:cs typeface="+mn-cs"/>
              </a:defRPr>
            </a:lvl8pPr>
            <a:lvl9pPr marL="14747443" indent="0" algn="l" defTabSz="3686861" rtl="0" eaLnBrk="1" latinLnBrk="0" hangingPunct="1">
              <a:lnSpc>
                <a:spcPct val="90000"/>
              </a:lnSpc>
              <a:spcBef>
                <a:spcPts val="2400"/>
              </a:spcBef>
              <a:buFont typeface="Arial" panose="020B0604020202020204" pitchFamily="34" charset="0"/>
              <a:buNone/>
              <a:defRPr sz="7258" kern="1200">
                <a:solidFill>
                  <a:schemeClr val="tx1"/>
                </a:solidFill>
                <a:latin typeface="+mn-lt"/>
                <a:ea typeface="+mn-ea"/>
                <a:cs typeface="+mn-cs"/>
              </a:defRPr>
            </a:lvl9pPr>
          </a:lstStyle>
          <a:p>
            <a:r>
              <a:rPr lang="en-US" sz="3600" dirty="0">
                <a:cs typeface="Calibri"/>
              </a:rPr>
              <a:t>Recommendation/Conclusion:</a:t>
            </a:r>
          </a:p>
          <a:p>
            <a:pPr marL="342900" indent="-342900">
              <a:buFont typeface="Wingdings" panose="020B0604020202020204" pitchFamily="34" charset="0"/>
              <a:buChar char="Ø"/>
            </a:pPr>
            <a:r>
              <a:rPr lang="en-US" sz="2400" dirty="0">
                <a:cs typeface="Calibri"/>
              </a:rPr>
              <a:t>From the results received from both the online survey and the face to face interviews the author has From the results received from both the online survey and the face-to-face interviews, the author has come up with a recommendation for the Northern California sales team when it comes to launching this new product successfully.</a:t>
            </a:r>
          </a:p>
          <a:p>
            <a:pPr marL="342900" indent="-342900">
              <a:buFont typeface="Wingdings" panose="020B0604020202020204" pitchFamily="34" charset="0"/>
              <a:buChar char="Ø"/>
            </a:pPr>
            <a:r>
              <a:rPr lang="en-US" sz="2400" dirty="0">
                <a:cs typeface="Calibri"/>
              </a:rPr>
              <a:t> To successfully market this new product, the author recommends having something for everyone. Send out an email to customers with information about this product for those customers who prefer emails. Send out a post card/pamphlet with information about the product so the customers who prefer having physical information will be satisfied. </a:t>
            </a:r>
            <a:endParaRPr lang="en-US" dirty="0">
              <a:cs typeface="Calibri"/>
            </a:endParaRPr>
          </a:p>
          <a:p>
            <a:pPr marL="342900" indent="-342900">
              <a:buFont typeface="Wingdings" panose="020B0604020202020204" pitchFamily="34" charset="0"/>
              <a:buChar char="Ø"/>
            </a:pPr>
            <a:r>
              <a:rPr lang="en-US" sz="2400" dirty="0">
                <a:cs typeface="Calibri"/>
              </a:rPr>
              <a:t>The author found for a successful product launch, a key is to “show rather than tell.” Show trial results; the customers can read all these great points, but until they see first-hand, the product working, they will not give it the time of day.  </a:t>
            </a:r>
            <a:endParaRPr lang="en-US" sz="7250" dirty="0">
              <a:cs typeface="Calibri"/>
            </a:endParaRPr>
          </a:p>
          <a:p>
            <a:pPr marL="342900" indent="-342900">
              <a:buFont typeface="Wingdings" panose="020B0604020202020204" pitchFamily="34" charset="0"/>
              <a:buChar char="Ø"/>
            </a:pPr>
            <a:r>
              <a:rPr lang="en-US" sz="2400" dirty="0">
                <a:cs typeface="Calibri"/>
              </a:rPr>
              <a:t>The author recommends marketing this product as a May spray for customers’ almond insecticide spray program. The author found from all the data collected, a May spray in almonds is the best bet for </a:t>
            </a:r>
            <a:r>
              <a:rPr lang="en-US" sz="2400" dirty="0" err="1">
                <a:cs typeface="Calibri"/>
              </a:rPr>
              <a:t>Minecto</a:t>
            </a:r>
            <a:r>
              <a:rPr lang="en-US" sz="2400" dirty="0">
                <a:cs typeface="Calibri"/>
              </a:rPr>
              <a:t> Pro.</a:t>
            </a:r>
            <a:endParaRPr lang="en-US" sz="7250">
              <a:cs typeface="Calibri"/>
            </a:endParaRPr>
          </a:p>
          <a:p>
            <a:pPr marL="342900" indent="-342900">
              <a:buFont typeface="Wingdings" panose="020B0604020202020204" pitchFamily="34" charset="0"/>
              <a:buChar char="Ø"/>
            </a:pPr>
            <a:endParaRPr lang="en-US" sz="2400" dirty="0">
              <a:cs typeface="Calibri"/>
            </a:endParaRPr>
          </a:p>
          <a:p>
            <a:pPr>
              <a:buFont typeface="Wingdings" panose="020B0604020202020204" pitchFamily="34" charset="0"/>
              <a:buChar char="Ø"/>
            </a:pPr>
            <a:endParaRPr lang="en-US"/>
          </a:p>
          <a:p>
            <a:pPr marL="1143000" indent="-1143000">
              <a:buFont typeface="Wingdings" panose="020B0604020202020204" pitchFamily="34" charset="0"/>
              <a:buChar char="Ø"/>
            </a:pPr>
            <a:endParaRPr lang="en-US" sz="2400">
              <a:cs typeface="Calibri"/>
            </a:endParaRPr>
          </a:p>
          <a:p>
            <a:pPr marL="1143000" indent="-1143000">
              <a:buFont typeface="Wingdings" panose="020B0604020202020204" pitchFamily="34" charset="0"/>
              <a:buChar char="Ø"/>
            </a:pPr>
            <a:endParaRPr lang="en-US" sz="2400">
              <a:cs typeface="Calibri"/>
            </a:endParaRPr>
          </a:p>
          <a:p>
            <a:pPr marL="1143000" indent="-1143000">
              <a:buFont typeface="Wingdings" panose="020B0604020202020204" pitchFamily="34" charset="0"/>
              <a:buChar char="Ø"/>
            </a:pPr>
            <a:endParaRPr lang="en-US" sz="7250">
              <a:cs typeface="Calibri"/>
            </a:endParaRPr>
          </a:p>
          <a:p>
            <a:endParaRPr lang="en-US" sz="7250">
              <a:cs typeface="Calibri"/>
            </a:endParaRPr>
          </a:p>
          <a:p>
            <a:endParaRPr lang="en-US" sz="7250">
              <a:cs typeface="Calibri"/>
            </a:endParaRPr>
          </a:p>
          <a:p>
            <a:endParaRPr lang="en-US" sz="7250">
              <a:cs typeface="Calibri"/>
            </a:endParaRPr>
          </a:p>
          <a:p>
            <a:endParaRPr lang="en-US" sz="7250">
              <a:cs typeface="Calibri"/>
            </a:endParaRPr>
          </a:p>
          <a:p>
            <a:endParaRPr lang="en-US" sz="7250">
              <a:cs typeface="Calibri"/>
            </a:endParaRPr>
          </a:p>
        </p:txBody>
      </p:sp>
      <p:sp>
        <p:nvSpPr>
          <p:cNvPr id="19" name="Subtitle 2">
            <a:extLst>
              <a:ext uri="{FF2B5EF4-FFF2-40B4-BE49-F238E27FC236}">
                <a16:creationId xmlns:a16="http://schemas.microsoft.com/office/drawing/2014/main" id="{229D1793-7211-4323-BA4B-39F2F2745EED}"/>
              </a:ext>
            </a:extLst>
          </p:cNvPr>
          <p:cNvSpPr txBox="1">
            <a:spLocks/>
          </p:cNvSpPr>
          <p:nvPr/>
        </p:nvSpPr>
        <p:spPr>
          <a:xfrm>
            <a:off x="83394" y="30554345"/>
            <a:ext cx="43649658" cy="3392910"/>
          </a:xfrm>
          <a:prstGeom prst="rect">
            <a:avLst/>
          </a:prstGeom>
        </p:spPr>
        <p:txBody>
          <a:bodyPr vert="horz" lIns="91440" tIns="45720" rIns="91440" bIns="45720" rtlCol="0" anchor="t">
            <a:normAutofit/>
          </a:bodyPr>
          <a:lstStyle>
            <a:defPPr>
              <a:defRPr lang="en-US"/>
            </a:defPPr>
            <a:lvl1pPr marL="0" indent="0" algn="l" defTabSz="3686861" rtl="0" eaLnBrk="1" latinLnBrk="0" hangingPunct="1">
              <a:lnSpc>
                <a:spcPct val="90000"/>
              </a:lnSpc>
              <a:spcBef>
                <a:spcPts val="4800"/>
              </a:spcBef>
              <a:buFont typeface="Arial" panose="020B0604020202020204" pitchFamily="34" charset="0"/>
              <a:buNone/>
              <a:defRPr sz="7258" kern="1200">
                <a:solidFill>
                  <a:schemeClr val="tx1"/>
                </a:solidFill>
                <a:latin typeface="+mn-lt"/>
                <a:ea typeface="+mn-ea"/>
                <a:cs typeface="+mn-cs"/>
              </a:defRPr>
            </a:lvl1pPr>
            <a:lvl2pPr marL="1843430" indent="0" algn="l" defTabSz="3686861" rtl="0" eaLnBrk="1" latinLnBrk="0" hangingPunct="1">
              <a:lnSpc>
                <a:spcPct val="90000"/>
              </a:lnSpc>
              <a:spcBef>
                <a:spcPts val="2400"/>
              </a:spcBef>
              <a:buFont typeface="Arial" panose="020B0604020202020204" pitchFamily="34" charset="0"/>
              <a:buNone/>
              <a:defRPr sz="7258" kern="1200">
                <a:solidFill>
                  <a:schemeClr val="tx1"/>
                </a:solidFill>
                <a:latin typeface="+mn-lt"/>
                <a:ea typeface="+mn-ea"/>
                <a:cs typeface="+mn-cs"/>
              </a:defRPr>
            </a:lvl2pPr>
            <a:lvl3pPr marL="3686861" indent="0" algn="l" defTabSz="3686861" rtl="0" eaLnBrk="1" latinLnBrk="0" hangingPunct="1">
              <a:lnSpc>
                <a:spcPct val="90000"/>
              </a:lnSpc>
              <a:spcBef>
                <a:spcPts val="2400"/>
              </a:spcBef>
              <a:buFont typeface="Arial" panose="020B0604020202020204" pitchFamily="34" charset="0"/>
              <a:buNone/>
              <a:defRPr sz="7258" kern="1200">
                <a:solidFill>
                  <a:schemeClr val="tx1"/>
                </a:solidFill>
                <a:latin typeface="+mn-lt"/>
                <a:ea typeface="+mn-ea"/>
                <a:cs typeface="+mn-cs"/>
              </a:defRPr>
            </a:lvl3pPr>
            <a:lvl4pPr marL="5530291" indent="0" algn="l" defTabSz="3686861" rtl="0" eaLnBrk="1" latinLnBrk="0" hangingPunct="1">
              <a:lnSpc>
                <a:spcPct val="90000"/>
              </a:lnSpc>
              <a:spcBef>
                <a:spcPts val="2400"/>
              </a:spcBef>
              <a:buFont typeface="Arial" panose="020B0604020202020204" pitchFamily="34" charset="0"/>
              <a:buNone/>
              <a:defRPr sz="7258" kern="1200">
                <a:solidFill>
                  <a:schemeClr val="tx1"/>
                </a:solidFill>
                <a:latin typeface="+mn-lt"/>
                <a:ea typeface="+mn-ea"/>
                <a:cs typeface="+mn-cs"/>
              </a:defRPr>
            </a:lvl4pPr>
            <a:lvl5pPr marL="7373722" indent="0" algn="l" defTabSz="3686861" rtl="0" eaLnBrk="1" latinLnBrk="0" hangingPunct="1">
              <a:lnSpc>
                <a:spcPct val="90000"/>
              </a:lnSpc>
              <a:spcBef>
                <a:spcPts val="2400"/>
              </a:spcBef>
              <a:buFont typeface="Arial" panose="020B0604020202020204" pitchFamily="34" charset="0"/>
              <a:buNone/>
              <a:defRPr sz="7258" kern="1200">
                <a:solidFill>
                  <a:schemeClr val="tx1"/>
                </a:solidFill>
                <a:latin typeface="+mn-lt"/>
                <a:ea typeface="+mn-ea"/>
                <a:cs typeface="+mn-cs"/>
              </a:defRPr>
            </a:lvl5pPr>
            <a:lvl6pPr marL="9217152" indent="0" algn="l" defTabSz="3686861" rtl="0" eaLnBrk="1" latinLnBrk="0" hangingPunct="1">
              <a:lnSpc>
                <a:spcPct val="90000"/>
              </a:lnSpc>
              <a:spcBef>
                <a:spcPts val="2400"/>
              </a:spcBef>
              <a:buFont typeface="Arial" panose="020B0604020202020204" pitchFamily="34" charset="0"/>
              <a:buNone/>
              <a:defRPr sz="7258" kern="1200">
                <a:solidFill>
                  <a:schemeClr val="tx1"/>
                </a:solidFill>
                <a:latin typeface="+mn-lt"/>
                <a:ea typeface="+mn-ea"/>
                <a:cs typeface="+mn-cs"/>
              </a:defRPr>
            </a:lvl6pPr>
            <a:lvl7pPr marL="11060582" indent="0" algn="l" defTabSz="3686861" rtl="0" eaLnBrk="1" latinLnBrk="0" hangingPunct="1">
              <a:lnSpc>
                <a:spcPct val="90000"/>
              </a:lnSpc>
              <a:spcBef>
                <a:spcPts val="2400"/>
              </a:spcBef>
              <a:buFont typeface="Arial" panose="020B0604020202020204" pitchFamily="34" charset="0"/>
              <a:buNone/>
              <a:defRPr sz="7258" kern="1200">
                <a:solidFill>
                  <a:schemeClr val="tx1"/>
                </a:solidFill>
                <a:latin typeface="+mn-lt"/>
                <a:ea typeface="+mn-ea"/>
                <a:cs typeface="+mn-cs"/>
              </a:defRPr>
            </a:lvl7pPr>
            <a:lvl8pPr marL="12904013" indent="0" algn="l" defTabSz="3686861" rtl="0" eaLnBrk="1" latinLnBrk="0" hangingPunct="1">
              <a:lnSpc>
                <a:spcPct val="90000"/>
              </a:lnSpc>
              <a:spcBef>
                <a:spcPts val="2400"/>
              </a:spcBef>
              <a:buFont typeface="Arial" panose="020B0604020202020204" pitchFamily="34" charset="0"/>
              <a:buNone/>
              <a:defRPr sz="7258" kern="1200">
                <a:solidFill>
                  <a:schemeClr val="tx1"/>
                </a:solidFill>
                <a:latin typeface="+mn-lt"/>
                <a:ea typeface="+mn-ea"/>
                <a:cs typeface="+mn-cs"/>
              </a:defRPr>
            </a:lvl8pPr>
            <a:lvl9pPr marL="14747443" indent="0" algn="l" defTabSz="3686861" rtl="0" eaLnBrk="1" latinLnBrk="0" hangingPunct="1">
              <a:lnSpc>
                <a:spcPct val="90000"/>
              </a:lnSpc>
              <a:spcBef>
                <a:spcPts val="2400"/>
              </a:spcBef>
              <a:buFont typeface="Arial" panose="020B0604020202020204" pitchFamily="34" charset="0"/>
              <a:buNone/>
              <a:defRPr sz="7258" kern="1200">
                <a:solidFill>
                  <a:schemeClr val="tx1"/>
                </a:solidFill>
                <a:latin typeface="+mn-lt"/>
                <a:ea typeface="+mn-ea"/>
                <a:cs typeface="+mn-cs"/>
              </a:defRPr>
            </a:lvl9pPr>
          </a:lstStyle>
          <a:p>
            <a:pPr>
              <a:lnSpc>
                <a:spcPct val="150000"/>
              </a:lnSpc>
            </a:pPr>
            <a:r>
              <a:rPr lang="en-US" sz="3600" dirty="0">
                <a:cs typeface="Calibri"/>
              </a:rPr>
              <a:t>Citations  </a:t>
            </a:r>
            <a:r>
              <a:rPr lang="en-US" sz="2200" b="1" dirty="0">
                <a:cs typeface="Calibri"/>
              </a:rPr>
              <a:t>1)Cui, Meng Zhao, &amp; Ravichandran. (2011). Market Uncertainty and Dynamic New Product Launch Strategies: A System Dynamics Model. </a:t>
            </a:r>
            <a:r>
              <a:rPr lang="en-US" sz="2200" b="1" i="1" dirty="0">
                <a:cs typeface="Calibri"/>
              </a:rPr>
              <a:t>Engineering Management, IEEE Transactions on,</a:t>
            </a:r>
            <a:r>
              <a:rPr lang="en-US" sz="2200" b="1" dirty="0">
                <a:cs typeface="Calibri"/>
              </a:rPr>
              <a:t> </a:t>
            </a:r>
            <a:r>
              <a:rPr lang="en-US" sz="2200" b="1" i="1" dirty="0">
                <a:cs typeface="Calibri"/>
              </a:rPr>
              <a:t>58</a:t>
            </a:r>
            <a:r>
              <a:rPr lang="en-US" sz="2200" b="1" dirty="0">
                <a:cs typeface="Calibri"/>
              </a:rPr>
              <a:t>(3), 530-550. 2)</a:t>
            </a:r>
            <a:r>
              <a:rPr lang="en-US" sz="2200" dirty="0">
                <a:cs typeface="Calibri"/>
              </a:rPr>
              <a:t>Grossnickle, Joshua, and Oliver Raskin. Handbook of Online Marketing Research: McGraw-Hill, 2001.3)</a:t>
            </a:r>
            <a:r>
              <a:rPr lang="en-US" sz="2200" b="1" dirty="0">
                <a:cs typeface="Calibri"/>
              </a:rPr>
              <a:t> Fraenkel, </a:t>
            </a:r>
            <a:r>
              <a:rPr lang="en-US" sz="2200" b="1" dirty="0" err="1">
                <a:cs typeface="Calibri"/>
              </a:rPr>
              <a:t>Haftor</a:t>
            </a:r>
            <a:r>
              <a:rPr lang="en-US" sz="2200" b="1" dirty="0">
                <a:cs typeface="Calibri"/>
              </a:rPr>
              <a:t>, &amp; </a:t>
            </a:r>
            <a:r>
              <a:rPr lang="en-US" sz="2200" b="1" dirty="0" err="1">
                <a:cs typeface="Calibri"/>
              </a:rPr>
              <a:t>Pashkevich</a:t>
            </a:r>
            <a:r>
              <a:rPr lang="en-US" sz="2200" b="1" dirty="0">
                <a:cs typeface="Calibri"/>
              </a:rPr>
              <a:t>. (2016). Salesforce management factors for successful new product launch. </a:t>
            </a:r>
            <a:r>
              <a:rPr lang="en-US" sz="2200" b="1" i="1" dirty="0">
                <a:cs typeface="Calibri"/>
              </a:rPr>
              <a:t>Journal of Business Research,</a:t>
            </a:r>
            <a:r>
              <a:rPr lang="en-US" sz="2200" b="1" dirty="0">
                <a:cs typeface="Calibri"/>
              </a:rPr>
              <a:t> </a:t>
            </a:r>
            <a:r>
              <a:rPr lang="en-US" sz="2200" b="1" i="1" dirty="0">
                <a:cs typeface="Calibri"/>
              </a:rPr>
              <a:t>69</a:t>
            </a:r>
            <a:r>
              <a:rPr lang="en-US" sz="2200" b="1" dirty="0">
                <a:cs typeface="Calibri"/>
              </a:rPr>
              <a:t>(11), 5053-5058. 4) </a:t>
            </a:r>
            <a:r>
              <a:rPr lang="en-US" sz="2200" b="1" dirty="0" err="1">
                <a:cs typeface="Calibri"/>
              </a:rPr>
              <a:t>Frankort</a:t>
            </a:r>
            <a:r>
              <a:rPr lang="en-US" sz="2200" b="1" dirty="0">
                <a:cs typeface="Calibri"/>
              </a:rPr>
              <a:t>, H. (2016). When does knowledge acquisition in R&amp;D alliances increase new product development? The moderating roles of technological relatedness and product-market competition. </a:t>
            </a:r>
            <a:r>
              <a:rPr lang="en-US" sz="2200" b="1" i="1" dirty="0">
                <a:cs typeface="Calibri"/>
              </a:rPr>
              <a:t>Research Policy,</a:t>
            </a:r>
            <a:r>
              <a:rPr lang="en-US" sz="2200" b="1" dirty="0">
                <a:cs typeface="Calibri"/>
              </a:rPr>
              <a:t> </a:t>
            </a:r>
            <a:r>
              <a:rPr lang="en-US" sz="2200" b="1" i="1" dirty="0">
                <a:cs typeface="Calibri"/>
              </a:rPr>
              <a:t>45</a:t>
            </a:r>
            <a:r>
              <a:rPr lang="en-US" sz="2200" b="1" dirty="0">
                <a:cs typeface="Calibri"/>
              </a:rPr>
              <a:t>(1), 291-302. 5)Lam, Chan, </a:t>
            </a:r>
            <a:r>
              <a:rPr lang="en-US" sz="2200" b="1" dirty="0" err="1">
                <a:cs typeface="Calibri"/>
              </a:rPr>
              <a:t>Gopaoco</a:t>
            </a:r>
            <a:r>
              <a:rPr lang="en-US" sz="2200" b="1" dirty="0">
                <a:cs typeface="Calibri"/>
              </a:rPr>
              <a:t>, Oh, &amp; So. (2013). Dual branding strategy for a successful new product launch in China. </a:t>
            </a:r>
            <a:r>
              <a:rPr lang="en-US" sz="2200" b="1" i="1" dirty="0">
                <a:cs typeface="Calibri"/>
              </a:rPr>
              <a:t>Business Horizons,</a:t>
            </a:r>
            <a:r>
              <a:rPr lang="en-US" sz="2200" b="1" dirty="0">
                <a:cs typeface="Calibri"/>
              </a:rPr>
              <a:t> </a:t>
            </a:r>
            <a:r>
              <a:rPr lang="en-US" sz="2200" b="1" i="1" dirty="0">
                <a:cs typeface="Calibri"/>
              </a:rPr>
              <a:t>56</a:t>
            </a:r>
            <a:r>
              <a:rPr lang="en-US" sz="2200" b="1" dirty="0">
                <a:cs typeface="Calibri"/>
              </a:rPr>
              <a:t>(5), 583-589 6)  Mu, J. (2015). Marketing capability, organizational adaptation and new product development performance. </a:t>
            </a:r>
            <a:r>
              <a:rPr lang="en-US" sz="2200" b="1" i="1" dirty="0">
                <a:cs typeface="Calibri"/>
              </a:rPr>
              <a:t>Industrial Marketing Management,</a:t>
            </a:r>
            <a:r>
              <a:rPr lang="en-US" sz="2200" b="1" dirty="0">
                <a:cs typeface="Calibri"/>
              </a:rPr>
              <a:t> </a:t>
            </a:r>
            <a:r>
              <a:rPr lang="en-US" sz="2200" b="1" i="1" dirty="0">
                <a:cs typeface="Calibri"/>
              </a:rPr>
              <a:t>49</a:t>
            </a:r>
            <a:r>
              <a:rPr lang="en-US" sz="2200" b="1" dirty="0">
                <a:cs typeface="Calibri"/>
              </a:rPr>
              <a:t>, 151. 7) </a:t>
            </a:r>
            <a:r>
              <a:rPr lang="en-US" sz="2200" b="1" dirty="0" err="1">
                <a:cs typeface="Calibri"/>
              </a:rPr>
              <a:t>Muchlis</a:t>
            </a:r>
            <a:r>
              <a:rPr lang="en-US" sz="2200" b="1" dirty="0">
                <a:cs typeface="Calibri"/>
              </a:rPr>
              <a:t> </a:t>
            </a:r>
            <a:r>
              <a:rPr lang="en-US" sz="2200" b="1" dirty="0" err="1">
                <a:cs typeface="Calibri"/>
              </a:rPr>
              <a:t>Ahmady</a:t>
            </a:r>
            <a:r>
              <a:rPr lang="en-US" sz="2200" b="1" dirty="0">
                <a:cs typeface="Calibri"/>
              </a:rPr>
              <a:t>, </a:t>
            </a:r>
            <a:r>
              <a:rPr lang="en-US" sz="2200" b="1" dirty="0" err="1">
                <a:cs typeface="Calibri"/>
              </a:rPr>
              <a:t>Ujang</a:t>
            </a:r>
            <a:r>
              <a:rPr lang="en-US" sz="2200" b="1" dirty="0">
                <a:cs typeface="Calibri"/>
              </a:rPr>
              <a:t> </a:t>
            </a:r>
            <a:r>
              <a:rPr lang="en-US" sz="2200" b="1" dirty="0" err="1">
                <a:cs typeface="Calibri"/>
              </a:rPr>
              <a:t>Sumarwan</a:t>
            </a:r>
            <a:r>
              <a:rPr lang="en-US" sz="2200" b="1" dirty="0">
                <a:cs typeface="Calibri"/>
              </a:rPr>
              <a:t>, Budi </a:t>
            </a:r>
            <a:r>
              <a:rPr lang="en-US" sz="2200" b="1" dirty="0" err="1">
                <a:cs typeface="Calibri"/>
              </a:rPr>
              <a:t>Suharjo</a:t>
            </a:r>
            <a:r>
              <a:rPr lang="en-US" sz="2200" b="1" dirty="0">
                <a:cs typeface="Calibri"/>
              </a:rPr>
              <a:t>, &amp; Agus Maulana. (2012). KEY SUCCESS VALUES IN RELATIONSHIP MARKETING OF AGRICULTURE PRODUCTS. </a:t>
            </a:r>
            <a:r>
              <a:rPr lang="en-US" sz="2200" b="1" i="1" dirty="0">
                <a:cs typeface="Calibri"/>
              </a:rPr>
              <a:t>Journal Management &amp; Agribusiness,</a:t>
            </a:r>
            <a:r>
              <a:rPr lang="en-US" sz="2200" b="1" dirty="0">
                <a:cs typeface="Calibri"/>
              </a:rPr>
              <a:t> </a:t>
            </a:r>
            <a:r>
              <a:rPr lang="en-US" sz="2200" b="1" i="1" dirty="0">
                <a:cs typeface="Calibri"/>
              </a:rPr>
              <a:t>9</a:t>
            </a:r>
            <a:r>
              <a:rPr lang="en-US" sz="2200" b="1" dirty="0">
                <a:cs typeface="Calibri"/>
              </a:rPr>
              <a:t>(1), 59-67. 8) Syngenta </a:t>
            </a:r>
            <a:endParaRPr lang="en-US" sz="7250" dirty="0">
              <a:cs typeface="Calibri"/>
            </a:endParaRPr>
          </a:p>
          <a:p>
            <a:endParaRPr lang="en-US" sz="2000" b="1" dirty="0">
              <a:cs typeface="Calibri"/>
            </a:endParaRPr>
          </a:p>
          <a:p>
            <a:endParaRPr lang="en-US" sz="7250">
              <a:cs typeface="Calibri"/>
            </a:endParaRPr>
          </a:p>
        </p:txBody>
      </p:sp>
      <p:pic>
        <p:nvPicPr>
          <p:cNvPr id="4" name="Picture 4" descr="A sign in front of a tree&#10;&#10;Description generated with very high confidence">
            <a:extLst>
              <a:ext uri="{FF2B5EF4-FFF2-40B4-BE49-F238E27FC236}">
                <a16:creationId xmlns:a16="http://schemas.microsoft.com/office/drawing/2014/main" id="{F3C77F6C-5141-47BE-A6BB-B6F4A0DA8B35}"/>
              </a:ext>
            </a:extLst>
          </p:cNvPr>
          <p:cNvPicPr>
            <a:picLocks noChangeAspect="1"/>
          </p:cNvPicPr>
          <p:nvPr/>
        </p:nvPicPr>
        <p:blipFill>
          <a:blip r:embed="rId2"/>
          <a:stretch>
            <a:fillRect/>
          </a:stretch>
        </p:blipFill>
        <p:spPr>
          <a:xfrm>
            <a:off x="14777067" y="16431160"/>
            <a:ext cx="13405447" cy="11166890"/>
          </a:xfrm>
          <a:prstGeom prst="rect">
            <a:avLst/>
          </a:prstGeom>
        </p:spPr>
      </p:pic>
      <p:pic>
        <p:nvPicPr>
          <p:cNvPr id="10" name="Picture 11" descr="A close up of a clock&#10;&#10;Description generated with very high confidence">
            <a:extLst>
              <a:ext uri="{FF2B5EF4-FFF2-40B4-BE49-F238E27FC236}">
                <a16:creationId xmlns:a16="http://schemas.microsoft.com/office/drawing/2014/main" id="{A200DCA1-0039-49AE-AA05-49968A200426}"/>
              </a:ext>
            </a:extLst>
          </p:cNvPr>
          <p:cNvPicPr>
            <a:picLocks noChangeAspect="1"/>
          </p:cNvPicPr>
          <p:nvPr/>
        </p:nvPicPr>
        <p:blipFill>
          <a:blip r:embed="rId3"/>
          <a:stretch>
            <a:fillRect/>
          </a:stretch>
        </p:blipFill>
        <p:spPr>
          <a:xfrm>
            <a:off x="14777056" y="4619452"/>
            <a:ext cx="13370943" cy="10912414"/>
          </a:xfrm>
          <a:prstGeom prst="rect">
            <a:avLst/>
          </a:prstGeom>
        </p:spPr>
      </p:pic>
      <p:pic>
        <p:nvPicPr>
          <p:cNvPr id="17" name="Picture 17" descr="A picture containing clipart&#10;&#10;Description generated with high confidence">
            <a:extLst>
              <a:ext uri="{FF2B5EF4-FFF2-40B4-BE49-F238E27FC236}">
                <a16:creationId xmlns:a16="http://schemas.microsoft.com/office/drawing/2014/main" id="{17993493-3180-4E98-9FE3-8E71138626D8}"/>
              </a:ext>
            </a:extLst>
          </p:cNvPr>
          <p:cNvPicPr>
            <a:picLocks noChangeAspect="1"/>
          </p:cNvPicPr>
          <p:nvPr/>
        </p:nvPicPr>
        <p:blipFill>
          <a:blip r:embed="rId4"/>
          <a:stretch>
            <a:fillRect/>
          </a:stretch>
        </p:blipFill>
        <p:spPr>
          <a:xfrm>
            <a:off x="28303269" y="23666719"/>
            <a:ext cx="15165236" cy="5115158"/>
          </a:xfrm>
          <a:prstGeom prst="rect">
            <a:avLst/>
          </a:prstGeom>
        </p:spPr>
      </p:pic>
    </p:spTree>
    <p:extLst>
      <p:ext uri="{BB962C8B-B14F-4D97-AF65-F5344CB8AC3E}">
        <p14:creationId xmlns:p14="http://schemas.microsoft.com/office/powerpoint/2010/main" val="10985722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Custom</PresentationFormat>
  <Slides>1</Slides>
  <Notes>0</Notes>
  <HiddenSlides>0</HiddenSlide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New Product Launch – Syngenta and Minecto Pro  By Kendra Legge Agricultural Education and Communication Department, Senior Project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revision>55</cp:revision>
  <dcterms:modified xsi:type="dcterms:W3CDTF">2018-06-02T01:09:40Z</dcterms:modified>
</cp:coreProperties>
</file>