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43891200" cy="32918400"/>
  <p:notesSz cx="9296400" cy="6881813"/>
  <p:defaultTextStyle>
    <a:defPPr>
      <a:defRPr lang="en-US"/>
    </a:defPPr>
    <a:lvl1pPr algn="l" rtl="0" fontAlgn="base">
      <a:spcBef>
        <a:spcPct val="0"/>
      </a:spcBef>
      <a:spcAft>
        <a:spcPct val="0"/>
      </a:spcAft>
      <a:defRPr sz="2400" kern="1200">
        <a:solidFill>
          <a:schemeClr val="tx1"/>
        </a:solidFill>
        <a:latin typeface="Arial Narrow"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Arial Narrow"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Narrow"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Narrow"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Narrow"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Narrow"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Narrow"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Narrow"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Narrow"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6A03"/>
    <a:srgbClr val="00FF00"/>
    <a:srgbClr val="003366"/>
    <a:srgbClr val="2648D8"/>
    <a:srgbClr val="336699"/>
    <a:srgbClr val="006600"/>
    <a:srgbClr val="99FF33"/>
    <a:srgbClr val="33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591" autoAdjust="0"/>
    <p:restoredTop sz="98116" autoAdjust="0"/>
  </p:normalViewPr>
  <p:slideViewPr>
    <p:cSldViewPr snapToGrid="0" snapToObjects="1">
      <p:cViewPr>
        <p:scale>
          <a:sx n="30" d="100"/>
          <a:sy n="30" d="100"/>
        </p:scale>
        <p:origin x="-90" y="1908"/>
      </p:cViewPr>
      <p:guideLst>
        <p:guide orient="horz" pos="3552"/>
        <p:guide orient="horz" pos="20285"/>
        <p:guide pos="437"/>
        <p:guide pos="6725"/>
        <p:guide pos="7238"/>
        <p:guide pos="13526"/>
        <p:guide pos="14030"/>
        <p:guide pos="20318"/>
        <p:guide pos="20837"/>
        <p:guide pos="271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1" d="100"/>
          <a:sy n="101" d="100"/>
        </p:scale>
        <p:origin x="-96" y="-252"/>
      </p:cViewPr>
      <p:guideLst>
        <p:guide orient="horz" pos="2167"/>
        <p:guide pos="292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owner\Documents\STATS%20FINAL%20(WEIGHT-SIZE-FLOW).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owner\Documents\STATS%20FINAL%20(WEIGHT-SIZE-FLO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hart>
    <c:title>
      <c:tx>
        <c:rich>
          <a:bodyPr/>
          <a:lstStyle/>
          <a:p>
            <a:pPr>
              <a:defRPr/>
            </a:pPr>
            <a:r>
              <a:rPr lang="en-US" sz="3600" b="1" dirty="0" smtClean="0"/>
              <a:t>Contrasting</a:t>
            </a:r>
            <a:r>
              <a:rPr lang="en-US" sz="3600" b="1" baseline="0" dirty="0" smtClean="0"/>
              <a:t> Small and Large Larval Sizes Across all Flow Rates</a:t>
            </a:r>
            <a:endParaRPr lang="en-US" sz="3600" b="1" dirty="0" smtClean="0"/>
          </a:p>
          <a:p>
            <a:pPr>
              <a:defRPr/>
            </a:pPr>
            <a:endParaRPr lang="en-US" sz="3600" b="1" dirty="0"/>
          </a:p>
        </c:rich>
      </c:tx>
      <c:layout/>
    </c:title>
    <c:plotArea>
      <c:layout>
        <c:manualLayout>
          <c:layoutTarget val="inner"/>
          <c:xMode val="edge"/>
          <c:yMode val="edge"/>
          <c:x val="0.10489071480897101"/>
          <c:y val="0.27947368346621104"/>
          <c:w val="0.85418104784176696"/>
          <c:h val="0.5701518668341351"/>
        </c:manualLayout>
      </c:layout>
      <c:scatterChart>
        <c:scatterStyle val="lineMarker"/>
        <c:ser>
          <c:idx val="0"/>
          <c:order val="0"/>
          <c:tx>
            <c:strRef>
              <c:f>'L+SM LARVA VS FLOW'!$C$4</c:f>
              <c:strCache>
                <c:ptCount val="1"/>
                <c:pt idx="0">
                  <c:v>LARGE AND SMALL LARVA</c:v>
                </c:pt>
              </c:strCache>
            </c:strRef>
          </c:tx>
          <c:spPr>
            <a:ln w="28575">
              <a:noFill/>
            </a:ln>
          </c:spPr>
          <c:marker>
            <c:symbol val="diamond"/>
            <c:size val="20"/>
            <c:spPr>
              <a:solidFill>
                <a:srgbClr val="99FF33"/>
              </a:solidFill>
            </c:spPr>
          </c:marker>
          <c:trendline>
            <c:trendlineType val="linear"/>
          </c:trendline>
          <c:trendline>
            <c:trendlineType val="linear"/>
          </c:trendline>
          <c:xVal>
            <c:numRef>
              <c:f>'L+SM LARVA VS FLOW'!$B$5:$B$24</c:f>
              <c:numCache>
                <c:formatCode>General</c:formatCode>
                <c:ptCount val="20"/>
                <c:pt idx="0">
                  <c:v>2.266666667</c:v>
                </c:pt>
                <c:pt idx="1">
                  <c:v>2.266666667</c:v>
                </c:pt>
                <c:pt idx="2">
                  <c:v>2.266666667</c:v>
                </c:pt>
                <c:pt idx="3">
                  <c:v>2.266666667</c:v>
                </c:pt>
                <c:pt idx="4">
                  <c:v>2.266666667</c:v>
                </c:pt>
                <c:pt idx="5">
                  <c:v>2.3249999999999997</c:v>
                </c:pt>
                <c:pt idx="6">
                  <c:v>2.3249999999999997</c:v>
                </c:pt>
                <c:pt idx="7">
                  <c:v>2.3249999999999997</c:v>
                </c:pt>
                <c:pt idx="8">
                  <c:v>2.2833333333000012</c:v>
                </c:pt>
                <c:pt idx="9">
                  <c:v>2.2583333329999999</c:v>
                </c:pt>
                <c:pt idx="10">
                  <c:v>2.2000000000000002</c:v>
                </c:pt>
                <c:pt idx="11">
                  <c:v>2.4833333300000002</c:v>
                </c:pt>
                <c:pt idx="12">
                  <c:v>2.4833333300000002</c:v>
                </c:pt>
                <c:pt idx="13">
                  <c:v>2.3166666669999976</c:v>
                </c:pt>
                <c:pt idx="14">
                  <c:v>2.6042000000000001</c:v>
                </c:pt>
                <c:pt idx="15">
                  <c:v>2.6042000000000001</c:v>
                </c:pt>
                <c:pt idx="16">
                  <c:v>2.6042000000000001</c:v>
                </c:pt>
                <c:pt idx="17">
                  <c:v>2.2250000000000001</c:v>
                </c:pt>
                <c:pt idx="18">
                  <c:v>2.2250000000000001</c:v>
                </c:pt>
                <c:pt idx="19">
                  <c:v>2.1166666669999987</c:v>
                </c:pt>
              </c:numCache>
            </c:numRef>
          </c:xVal>
          <c:yVal>
            <c:numRef>
              <c:f>'L+SM LARVA VS FLOW'!$C$5:$C$24</c:f>
              <c:numCache>
                <c:formatCode>General</c:formatCode>
                <c:ptCount val="20"/>
                <c:pt idx="0">
                  <c:v>1.2906</c:v>
                </c:pt>
                <c:pt idx="1">
                  <c:v>1.1692</c:v>
                </c:pt>
                <c:pt idx="2">
                  <c:v>1.1995</c:v>
                </c:pt>
                <c:pt idx="3">
                  <c:v>1.1903000000000001</c:v>
                </c:pt>
                <c:pt idx="4">
                  <c:v>1.2198999999999987</c:v>
                </c:pt>
                <c:pt idx="5">
                  <c:v>1.1332</c:v>
                </c:pt>
                <c:pt idx="6">
                  <c:v>1.2736999999999987</c:v>
                </c:pt>
                <c:pt idx="7">
                  <c:v>1.3684000000000001</c:v>
                </c:pt>
                <c:pt idx="8">
                  <c:v>1.2792999999999988</c:v>
                </c:pt>
                <c:pt idx="9">
                  <c:v>1.2083999999999988</c:v>
                </c:pt>
                <c:pt idx="10">
                  <c:v>1.2216999999999987</c:v>
                </c:pt>
                <c:pt idx="11">
                  <c:v>0.62260000000000115</c:v>
                </c:pt>
                <c:pt idx="12">
                  <c:v>0.54070000000000007</c:v>
                </c:pt>
                <c:pt idx="13">
                  <c:v>0.62430000000000008</c:v>
                </c:pt>
                <c:pt idx="14">
                  <c:v>0.64600000000000013</c:v>
                </c:pt>
                <c:pt idx="15">
                  <c:v>0.49760000000000004</c:v>
                </c:pt>
                <c:pt idx="16">
                  <c:v>0.47280000000000005</c:v>
                </c:pt>
                <c:pt idx="17">
                  <c:v>0.6473000000000001</c:v>
                </c:pt>
                <c:pt idx="18">
                  <c:v>0.59670000000000001</c:v>
                </c:pt>
                <c:pt idx="19">
                  <c:v>0.65480000000000116</c:v>
                </c:pt>
              </c:numCache>
            </c:numRef>
          </c:yVal>
        </c:ser>
        <c:axId val="66663936"/>
        <c:axId val="66665856"/>
      </c:scatterChart>
      <c:valAx>
        <c:axId val="66663936"/>
        <c:scaling>
          <c:orientation val="minMax"/>
          <c:min val="2"/>
        </c:scaling>
        <c:axPos val="b"/>
        <c:title>
          <c:tx>
            <c:rich>
              <a:bodyPr/>
              <a:lstStyle/>
              <a:p>
                <a:pPr>
                  <a:defRPr/>
                </a:pPr>
                <a:r>
                  <a:rPr lang="en-US" sz="1800"/>
                  <a:t>Dissolution Rate (mg/s)</a:t>
                </a:r>
              </a:p>
            </c:rich>
          </c:tx>
          <c:layout/>
        </c:title>
        <c:numFmt formatCode="General" sourceLinked="1"/>
        <c:tickLblPos val="nextTo"/>
        <c:txPr>
          <a:bodyPr/>
          <a:lstStyle/>
          <a:p>
            <a:pPr>
              <a:defRPr sz="1800"/>
            </a:pPr>
            <a:endParaRPr lang="en-US"/>
          </a:p>
        </c:txPr>
        <c:crossAx val="66665856"/>
        <c:crosses val="autoZero"/>
        <c:crossBetween val="midCat"/>
      </c:valAx>
      <c:valAx>
        <c:axId val="66665856"/>
        <c:scaling>
          <c:orientation val="minMax"/>
        </c:scaling>
        <c:axPos val="l"/>
        <c:majorGridlines/>
        <c:title>
          <c:tx>
            <c:rich>
              <a:bodyPr rot="-5400000" vert="horz"/>
              <a:lstStyle/>
              <a:p>
                <a:pPr>
                  <a:defRPr/>
                </a:pPr>
                <a:r>
                  <a:rPr lang="en-US" sz="1800"/>
                  <a:t>Larval Size mm</a:t>
                </a:r>
                <a:r>
                  <a:rPr lang="en-US" sz="1800" baseline="30000"/>
                  <a:t>2</a:t>
                </a:r>
                <a:endParaRPr lang="en-US" sz="1800"/>
              </a:p>
            </c:rich>
          </c:tx>
          <c:layout/>
        </c:title>
        <c:numFmt formatCode="General" sourceLinked="1"/>
        <c:tickLblPos val="nextTo"/>
        <c:txPr>
          <a:bodyPr/>
          <a:lstStyle/>
          <a:p>
            <a:pPr>
              <a:defRPr sz="1800"/>
            </a:pPr>
            <a:endParaRPr lang="en-US"/>
          </a:p>
        </c:txPr>
        <c:crossAx val="66663936"/>
        <c:crosses val="autoZero"/>
        <c:crossBetween val="midCat"/>
      </c:valAx>
    </c:plotArea>
    <c:plotVisOnly val="1"/>
  </c:chart>
  <c:spPr>
    <a:gradFill>
      <a:gsLst>
        <a:gs pos="0">
          <a:srgbClr val="FFC000"/>
        </a:gs>
        <a:gs pos="50000">
          <a:srgbClr val="FFFFD1">
            <a:shade val="67500"/>
            <a:satMod val="115000"/>
          </a:srgbClr>
        </a:gs>
        <a:gs pos="100000">
          <a:srgbClr val="FFFFD1">
            <a:shade val="100000"/>
            <a:satMod val="115000"/>
          </a:srgbClr>
        </a:gs>
      </a:gsLst>
      <a:lin ang="5400000" scaled="0"/>
    </a:gradFill>
  </c:sp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3600" b="1" i="0" baseline="0" dirty="0" smtClean="0"/>
              <a:t>Contrasting High and Low Flow Rates Across all Larval Sizes</a:t>
            </a:r>
            <a:endParaRPr lang="en-US" sz="3600" b="1" i="0" baseline="0" dirty="0"/>
          </a:p>
        </c:rich>
      </c:tx>
      <c:layout/>
    </c:title>
    <c:plotArea>
      <c:layout>
        <c:manualLayout>
          <c:layoutTarget val="inner"/>
          <c:xMode val="edge"/>
          <c:yMode val="edge"/>
          <c:x val="6.7424573638887014E-2"/>
          <c:y val="0.29454021646498302"/>
          <c:w val="0.87844546574895199"/>
          <c:h val="0.56338133412639302"/>
        </c:manualLayout>
      </c:layout>
      <c:scatterChart>
        <c:scatterStyle val="lineMarker"/>
        <c:ser>
          <c:idx val="0"/>
          <c:order val="0"/>
          <c:tx>
            <c:strRef>
              <c:f>'LARVAL SIZE VS H+L FLOW'!$C$4</c:f>
              <c:strCache>
                <c:ptCount val="1"/>
                <c:pt idx="0">
                  <c:v>Larval Size</c:v>
                </c:pt>
              </c:strCache>
            </c:strRef>
          </c:tx>
          <c:spPr>
            <a:ln w="28575">
              <a:noFill/>
            </a:ln>
          </c:spPr>
          <c:marker>
            <c:symbol val="diamond"/>
            <c:size val="20"/>
            <c:spPr>
              <a:solidFill>
                <a:schemeClr val="tx2">
                  <a:lumMod val="50000"/>
                  <a:lumOff val="50000"/>
                </a:schemeClr>
              </a:solidFill>
              <a:ln>
                <a:solidFill>
                  <a:schemeClr val="tx1"/>
                </a:solidFill>
              </a:ln>
            </c:spPr>
          </c:marker>
          <c:trendline>
            <c:trendlineType val="linear"/>
          </c:trendline>
          <c:trendline>
            <c:trendlineType val="linear"/>
          </c:trendline>
          <c:xVal>
            <c:numRef>
              <c:f>'LARVAL SIZE VS H+L FLOW'!$B$5:$B$21</c:f>
              <c:numCache>
                <c:formatCode>General</c:formatCode>
                <c:ptCount val="17"/>
                <c:pt idx="0">
                  <c:v>2.5</c:v>
                </c:pt>
                <c:pt idx="1">
                  <c:v>2.4833333300000002</c:v>
                </c:pt>
                <c:pt idx="2">
                  <c:v>2.4833333300000002</c:v>
                </c:pt>
                <c:pt idx="3">
                  <c:v>2.4833333300000002</c:v>
                </c:pt>
                <c:pt idx="4">
                  <c:v>2.4833333300000002</c:v>
                </c:pt>
                <c:pt idx="5">
                  <c:v>2.4833333300000002</c:v>
                </c:pt>
                <c:pt idx="6">
                  <c:v>2.4833333300000002</c:v>
                </c:pt>
                <c:pt idx="7">
                  <c:v>2.4833333300000002</c:v>
                </c:pt>
                <c:pt idx="8">
                  <c:v>2.4833333300000002</c:v>
                </c:pt>
                <c:pt idx="9">
                  <c:v>2.6042000000000001</c:v>
                </c:pt>
                <c:pt idx="10">
                  <c:v>2.6042000000000001</c:v>
                </c:pt>
                <c:pt idx="11">
                  <c:v>2.6042000000000001</c:v>
                </c:pt>
                <c:pt idx="12">
                  <c:v>2.15</c:v>
                </c:pt>
                <c:pt idx="13">
                  <c:v>2.2000000000000002</c:v>
                </c:pt>
                <c:pt idx="14">
                  <c:v>2.2000000000000002</c:v>
                </c:pt>
                <c:pt idx="15">
                  <c:v>2.2000000000000002</c:v>
                </c:pt>
                <c:pt idx="16">
                  <c:v>2.1166666669999987</c:v>
                </c:pt>
              </c:numCache>
            </c:numRef>
          </c:xVal>
          <c:yVal>
            <c:numRef>
              <c:f>'LARVAL SIZE VS H+L FLOW'!$C$5:$C$21</c:f>
              <c:numCache>
                <c:formatCode>General</c:formatCode>
                <c:ptCount val="17"/>
                <c:pt idx="0">
                  <c:v>0.67690000000000117</c:v>
                </c:pt>
                <c:pt idx="1">
                  <c:v>0.70320000000000005</c:v>
                </c:pt>
                <c:pt idx="2">
                  <c:v>0.76580000000000115</c:v>
                </c:pt>
                <c:pt idx="3">
                  <c:v>0.62260000000000115</c:v>
                </c:pt>
                <c:pt idx="4">
                  <c:v>0.81540000000000001</c:v>
                </c:pt>
                <c:pt idx="5">
                  <c:v>0.54070000000000007</c:v>
                </c:pt>
                <c:pt idx="6">
                  <c:v>0.69040000000000001</c:v>
                </c:pt>
                <c:pt idx="7">
                  <c:v>0.39810000000000006</c:v>
                </c:pt>
                <c:pt idx="8">
                  <c:v>0.78990000000000005</c:v>
                </c:pt>
                <c:pt idx="9">
                  <c:v>0.64600000000000013</c:v>
                </c:pt>
                <c:pt idx="10">
                  <c:v>0.49760000000000004</c:v>
                </c:pt>
                <c:pt idx="11">
                  <c:v>0.47280000000000005</c:v>
                </c:pt>
                <c:pt idx="12">
                  <c:v>0.74860000000000115</c:v>
                </c:pt>
                <c:pt idx="13">
                  <c:v>0.86020000000000008</c:v>
                </c:pt>
                <c:pt idx="14">
                  <c:v>1.2216999999999987</c:v>
                </c:pt>
                <c:pt idx="15">
                  <c:v>1.0726</c:v>
                </c:pt>
                <c:pt idx="16">
                  <c:v>0.65480000000000116</c:v>
                </c:pt>
              </c:numCache>
            </c:numRef>
          </c:yVal>
        </c:ser>
        <c:axId val="68176896"/>
        <c:axId val="68203648"/>
      </c:scatterChart>
      <c:valAx>
        <c:axId val="68176896"/>
        <c:scaling>
          <c:orientation val="minMax"/>
          <c:min val="2"/>
        </c:scaling>
        <c:axPos val="b"/>
        <c:title>
          <c:tx>
            <c:rich>
              <a:bodyPr/>
              <a:lstStyle/>
              <a:p>
                <a:pPr>
                  <a:defRPr/>
                </a:pPr>
                <a:r>
                  <a:rPr lang="en-US" sz="1800"/>
                  <a:t>Dissolution</a:t>
                </a:r>
                <a:r>
                  <a:rPr lang="en-US" sz="1800" baseline="0"/>
                  <a:t> Rate (mg/s)</a:t>
                </a:r>
                <a:endParaRPr lang="en-US" sz="1800"/>
              </a:p>
            </c:rich>
          </c:tx>
          <c:layout/>
        </c:title>
        <c:numFmt formatCode="General" sourceLinked="1"/>
        <c:tickLblPos val="nextTo"/>
        <c:txPr>
          <a:bodyPr/>
          <a:lstStyle/>
          <a:p>
            <a:pPr>
              <a:defRPr sz="1800"/>
            </a:pPr>
            <a:endParaRPr lang="en-US"/>
          </a:p>
        </c:txPr>
        <c:crossAx val="68203648"/>
        <c:crosses val="autoZero"/>
        <c:crossBetween val="midCat"/>
      </c:valAx>
      <c:valAx>
        <c:axId val="68203648"/>
        <c:scaling>
          <c:orientation val="minMax"/>
        </c:scaling>
        <c:axPos val="l"/>
        <c:majorGridlines/>
        <c:title>
          <c:tx>
            <c:rich>
              <a:bodyPr rot="-5400000" vert="horz"/>
              <a:lstStyle/>
              <a:p>
                <a:pPr>
                  <a:defRPr/>
                </a:pPr>
                <a:r>
                  <a:rPr lang="en-US" sz="1800" b="1" i="0" baseline="0"/>
                  <a:t>Larval Size mm</a:t>
                </a:r>
                <a:r>
                  <a:rPr lang="en-US" sz="1800" b="1" i="0" baseline="30000"/>
                  <a:t>2</a:t>
                </a:r>
                <a:endParaRPr lang="en-US" sz="1800" b="1" i="0" baseline="0"/>
              </a:p>
            </c:rich>
          </c:tx>
          <c:layout/>
        </c:title>
        <c:numFmt formatCode="General" sourceLinked="1"/>
        <c:tickLblPos val="nextTo"/>
        <c:txPr>
          <a:bodyPr/>
          <a:lstStyle/>
          <a:p>
            <a:pPr>
              <a:defRPr sz="1800"/>
            </a:pPr>
            <a:endParaRPr lang="en-US"/>
          </a:p>
        </c:txPr>
        <c:crossAx val="68176896"/>
        <c:crosses val="autoZero"/>
        <c:crossBetween val="midCat"/>
      </c:valAx>
    </c:plotArea>
    <c:plotVisOnly val="1"/>
  </c:chart>
  <c:spPr>
    <a:gradFill>
      <a:gsLst>
        <a:gs pos="0">
          <a:srgbClr val="FF0000"/>
        </a:gs>
        <a:gs pos="50000">
          <a:srgbClr val="FFFFD1">
            <a:shade val="67500"/>
            <a:satMod val="115000"/>
          </a:srgbClr>
        </a:gs>
        <a:gs pos="100000">
          <a:srgbClr val="FFFFD1">
            <a:shade val="100000"/>
            <a:satMod val="115000"/>
          </a:srgbClr>
        </a:gs>
      </a:gsLst>
      <a:lin ang="5400000" scaled="0"/>
    </a:gradFill>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0.79638</cdr:x>
      <cdr:y>0.34928</cdr:y>
    </cdr:from>
    <cdr:to>
      <cdr:x>1</cdr:x>
      <cdr:y>0.41488</cdr:y>
    </cdr:to>
    <cdr:sp macro="" textlink="">
      <cdr:nvSpPr>
        <cdr:cNvPr id="2" name="TextBox 1"/>
        <cdr:cNvSpPr txBox="1"/>
      </cdr:nvSpPr>
      <cdr:spPr>
        <a:xfrm xmlns:a="http://schemas.openxmlformats.org/drawingml/2006/main">
          <a:off x="8046655" y="2011763"/>
          <a:ext cx="2057400" cy="377865"/>
        </a:xfrm>
        <a:prstGeom xmlns:a="http://schemas.openxmlformats.org/drawingml/2006/main" prst="rect">
          <a:avLst/>
        </a:prstGeom>
        <a:solidFill xmlns:a="http://schemas.openxmlformats.org/drawingml/2006/main">
          <a:schemeClr val="tx1"/>
        </a:solidFill>
      </cdr:spPr>
      <cdr:txBody>
        <a:bodyPr xmlns:a="http://schemas.openxmlformats.org/drawingml/2006/main" wrap="square" rtlCol="0"/>
        <a:lstStyle xmlns:a="http://schemas.openxmlformats.org/drawingml/2006/main"/>
        <a:p xmlns:a="http://schemas.openxmlformats.org/drawingml/2006/main">
          <a:pPr algn="ctr"/>
          <a:r>
            <a:rPr lang="en-US" sz="1800" b="1" dirty="0">
              <a:solidFill>
                <a:schemeClr val="bg1"/>
              </a:solidFill>
            </a:rPr>
            <a:t>n=20</a:t>
          </a:r>
        </a:p>
      </cdr:txBody>
    </cdr:sp>
  </cdr:relSizeAnchor>
</c:userShapes>
</file>

<file path=ppt/drawings/drawing2.xml><?xml version="1.0" encoding="utf-8"?>
<c:userShapes xmlns:c="http://schemas.openxmlformats.org/drawingml/2006/chart">
  <cdr:relSizeAnchor xmlns:cdr="http://schemas.openxmlformats.org/drawingml/2006/chartDrawing">
    <cdr:from>
      <cdr:x>0.7839</cdr:x>
      <cdr:y>0.25537</cdr:y>
    </cdr:from>
    <cdr:to>
      <cdr:x>0.99514</cdr:x>
      <cdr:y>0.36996</cdr:y>
    </cdr:to>
    <cdr:sp macro="" textlink="">
      <cdr:nvSpPr>
        <cdr:cNvPr id="2" name="TextBox 1"/>
        <cdr:cNvSpPr txBox="1"/>
      </cdr:nvSpPr>
      <cdr:spPr>
        <a:xfrm xmlns:a="http://schemas.openxmlformats.org/drawingml/2006/main">
          <a:off x="10705867" y="1367013"/>
          <a:ext cx="2884960" cy="613412"/>
        </a:xfrm>
        <a:prstGeom xmlns:a="http://schemas.openxmlformats.org/drawingml/2006/main" prst="rect">
          <a:avLst/>
        </a:prstGeom>
        <a:solidFill xmlns:a="http://schemas.openxmlformats.org/drawingml/2006/main">
          <a:schemeClr val="tx1"/>
        </a:solidFill>
      </cdr:spPr>
      <cdr:txBody>
        <a:bodyPr xmlns:a="http://schemas.openxmlformats.org/drawingml/2006/main" wrap="square" rtlCol="0"/>
        <a:lstStyle xmlns:a="http://schemas.openxmlformats.org/drawingml/2006/main"/>
        <a:p xmlns:a="http://schemas.openxmlformats.org/drawingml/2006/main">
          <a:r>
            <a:rPr lang="en-US" sz="2000" b="1" dirty="0">
              <a:solidFill>
                <a:schemeClr val="bg1"/>
              </a:solidFill>
            </a:rPr>
            <a:t>n= 17</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44488"/>
          </a:xfrm>
          <a:prstGeom prst="rect">
            <a:avLst/>
          </a:prstGeom>
        </p:spPr>
        <p:txBody>
          <a:bodyPr vert="horz" lIns="92446" tIns="46223" rIns="92446" bIns="46223" rtlCol="0"/>
          <a:lstStyle>
            <a:lvl1pPr algn="l">
              <a:defRPr sz="1200">
                <a:latin typeface="Arial Narrow" pitchFamily="34" charset="0"/>
                <a:ea typeface="+mn-ea"/>
                <a:cs typeface="+mn-cs"/>
              </a:defRPr>
            </a:lvl1pPr>
          </a:lstStyle>
          <a:p>
            <a:pPr>
              <a:defRPr/>
            </a:pPr>
            <a:endParaRPr lang="en-US"/>
          </a:p>
        </p:txBody>
      </p:sp>
      <p:sp>
        <p:nvSpPr>
          <p:cNvPr id="3" name="Date Placeholder 2"/>
          <p:cNvSpPr>
            <a:spLocks noGrp="1"/>
          </p:cNvSpPr>
          <p:nvPr>
            <p:ph type="dt" sz="quarter" idx="1"/>
          </p:nvPr>
        </p:nvSpPr>
        <p:spPr>
          <a:xfrm>
            <a:off x="5265738" y="0"/>
            <a:ext cx="4029075" cy="344488"/>
          </a:xfrm>
          <a:prstGeom prst="rect">
            <a:avLst/>
          </a:prstGeom>
        </p:spPr>
        <p:txBody>
          <a:bodyPr vert="horz" lIns="92446" tIns="46223" rIns="92446" bIns="46223" rtlCol="0"/>
          <a:lstStyle>
            <a:lvl1pPr algn="r">
              <a:defRPr sz="1200">
                <a:latin typeface="Arial Narrow" pitchFamily="34" charset="0"/>
                <a:ea typeface="+mn-ea"/>
                <a:cs typeface="+mn-cs"/>
              </a:defRPr>
            </a:lvl1pPr>
          </a:lstStyle>
          <a:p>
            <a:pPr>
              <a:defRPr/>
            </a:pPr>
            <a:fld id="{364A1BEB-8535-4685-958D-3EBB773C8A8E}" type="datetimeFigureOut">
              <a:rPr lang="en-US"/>
              <a:pPr>
                <a:defRPr/>
              </a:pPr>
              <a:t>8/11/2011</a:t>
            </a:fld>
            <a:endParaRPr lang="en-US"/>
          </a:p>
        </p:txBody>
      </p:sp>
      <p:sp>
        <p:nvSpPr>
          <p:cNvPr id="4" name="Footer Placeholder 3"/>
          <p:cNvSpPr>
            <a:spLocks noGrp="1"/>
          </p:cNvSpPr>
          <p:nvPr>
            <p:ph type="ftr" sz="quarter" idx="2"/>
          </p:nvPr>
        </p:nvSpPr>
        <p:spPr>
          <a:xfrm>
            <a:off x="0" y="6535738"/>
            <a:ext cx="4029075" cy="344487"/>
          </a:xfrm>
          <a:prstGeom prst="rect">
            <a:avLst/>
          </a:prstGeom>
        </p:spPr>
        <p:txBody>
          <a:bodyPr vert="horz" lIns="92446" tIns="46223" rIns="92446" bIns="46223" rtlCol="0" anchor="b"/>
          <a:lstStyle>
            <a:lvl1pPr algn="l">
              <a:defRPr sz="1200">
                <a:latin typeface="Arial Narrow" pitchFamily="34"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5265738" y="6535738"/>
            <a:ext cx="4029075" cy="344487"/>
          </a:xfrm>
          <a:prstGeom prst="rect">
            <a:avLst/>
          </a:prstGeom>
        </p:spPr>
        <p:txBody>
          <a:bodyPr vert="horz" lIns="92446" tIns="46223" rIns="92446" bIns="46223" rtlCol="0" anchor="b"/>
          <a:lstStyle>
            <a:lvl1pPr algn="r">
              <a:defRPr sz="1200">
                <a:latin typeface="Arial Narrow" pitchFamily="34" charset="0"/>
                <a:ea typeface="+mn-ea"/>
                <a:cs typeface="+mn-cs"/>
              </a:defRPr>
            </a:lvl1pPr>
          </a:lstStyle>
          <a:p>
            <a:pPr>
              <a:defRPr/>
            </a:pPr>
            <a:fld id="{0A2FE37B-6D23-425A-8FB1-329E6FD96DF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4029075" cy="34448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5265738" y="0"/>
            <a:ext cx="4029075" cy="34448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37892" name="Rectangle 4"/>
          <p:cNvSpPr>
            <a:spLocks noGrp="1" noRot="1" noChangeAspect="1" noChangeArrowheads="1" noTextEdit="1"/>
          </p:cNvSpPr>
          <p:nvPr>
            <p:ph type="sldImg" idx="2"/>
          </p:nvPr>
        </p:nvSpPr>
        <p:spPr bwMode="auto">
          <a:xfrm>
            <a:off x="2927350" y="515938"/>
            <a:ext cx="3441700" cy="2581275"/>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930275" y="3268663"/>
            <a:ext cx="7435850" cy="3097212"/>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0534" name="Rectangle 6"/>
          <p:cNvSpPr>
            <a:spLocks noGrp="1" noChangeArrowheads="1"/>
          </p:cNvSpPr>
          <p:nvPr>
            <p:ph type="ftr" sz="quarter" idx="4"/>
          </p:nvPr>
        </p:nvSpPr>
        <p:spPr bwMode="auto">
          <a:xfrm>
            <a:off x="0" y="6535738"/>
            <a:ext cx="4029075" cy="344487"/>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5265738" y="6535738"/>
            <a:ext cx="4029075" cy="344487"/>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a:defRPr sz="1200">
                <a:latin typeface="Arial" charset="0"/>
                <a:ea typeface="+mn-ea"/>
                <a:cs typeface="+mn-cs"/>
              </a:defRPr>
            </a:lvl1pPr>
          </a:lstStyle>
          <a:p>
            <a:pPr>
              <a:defRPr/>
            </a:pPr>
            <a:fld id="{A1E656B6-CF7C-46FE-B59A-F1543AB3E66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72" charset="-128"/>
        <a:cs typeface="ＭＳ Ｐゴシック" pitchFamily="-72"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72" charset="-128"/>
        <a:cs typeface="ＭＳ Ｐゴシック" pitchFamily="-72" charset="-128"/>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72" charset="-128"/>
        <a:cs typeface="ＭＳ Ｐゴシック" pitchFamily="-72" charset="-128"/>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72" charset="-128"/>
        <a:cs typeface="ＭＳ Ｐゴシック" pitchFamily="-72" charset="-128"/>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72" charset="-128"/>
        <a:cs typeface="ＭＳ Ｐゴシック" pitchFamily="-72"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679C7562-2D9D-4495-8315-A8DBBABED0FE}" type="slidenum">
              <a:rPr lang="en-US">
                <a:latin typeface="Arial" pitchFamily="-72" charset="0"/>
                <a:ea typeface="ＭＳ Ｐゴシック" pitchFamily="-72" charset="-128"/>
                <a:cs typeface="ＭＳ Ｐゴシック" pitchFamily="-72" charset="-128"/>
              </a:rPr>
              <a:pPr/>
              <a:t>1</a:t>
            </a:fld>
            <a:endParaRPr lang="en-US">
              <a:latin typeface="Arial" pitchFamily="-72" charset="0"/>
              <a:ea typeface="ＭＳ Ｐゴシック" pitchFamily="-72" charset="-128"/>
              <a:cs typeface="ＭＳ Ｐゴシック" pitchFamily="-72" charset="-128"/>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smtClean="0">
              <a:latin typeface="Arial" pitchFamily="-72"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8653125"/>
            <a:ext cx="30724475"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337375" y="1273175"/>
            <a:ext cx="10547350" cy="30929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3738" y="1273175"/>
            <a:ext cx="31491237" cy="30929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8653125"/>
            <a:ext cx="30724475"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3952538"/>
            <a:ext cx="37307838"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3738" y="5638800"/>
            <a:ext cx="4910137"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56275" y="5638800"/>
            <a:ext cx="4911725"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7369175"/>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0439400"/>
            <a:ext cx="1939290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7369175"/>
            <a:ext cx="1940083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0439400"/>
            <a:ext cx="1940083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2941638"/>
            <a:ext cx="26335037"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25763538"/>
            <a:ext cx="2633503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337375" y="1273175"/>
            <a:ext cx="10547350" cy="30929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3738" y="1273175"/>
            <a:ext cx="31491237" cy="30929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8653125"/>
            <a:ext cx="30724475"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3952538"/>
            <a:ext cx="37307838"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3738" y="5638800"/>
            <a:ext cx="21018500"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1864638" y="5638800"/>
            <a:ext cx="21020087"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7369175"/>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0439400"/>
            <a:ext cx="1939290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7369175"/>
            <a:ext cx="1940083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0439400"/>
            <a:ext cx="1940083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3952538"/>
            <a:ext cx="37307838"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2941638"/>
            <a:ext cx="26335037"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25763538"/>
            <a:ext cx="2633503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337375" y="1273175"/>
            <a:ext cx="10547350" cy="30929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3738" y="1273175"/>
            <a:ext cx="31491237" cy="30929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3738" y="5638800"/>
            <a:ext cx="4910137"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56275" y="5638800"/>
            <a:ext cx="4911725"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7369175"/>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0439400"/>
            <a:ext cx="1939290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7369175"/>
            <a:ext cx="1940083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0439400"/>
            <a:ext cx="1940083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2941638"/>
            <a:ext cx="26335037" cy="19750087"/>
          </a:xfrm>
        </p:spPr>
        <p:txBody>
          <a:bodyPr vert="horz" wrap="square" lIns="456408" tIns="456408" rIns="456408" bIns="456408" numCol="1" anchor="t" anchorCtr="0" compatLnSpc="1">
            <a:prstTxWarp prst="textNoShape">
              <a:avLst/>
            </a:prstTxWarp>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25763538"/>
            <a:ext cx="2633503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6052" name="Rectangle 36"/>
          <p:cNvSpPr>
            <a:spLocks noChangeArrowheads="1"/>
          </p:cNvSpPr>
          <p:nvPr userDrawn="1"/>
        </p:nvSpPr>
        <p:spPr bwMode="auto">
          <a:xfrm>
            <a:off x="0" y="0"/>
            <a:ext cx="43891200" cy="6781800"/>
          </a:xfrm>
          <a:prstGeom prst="rect">
            <a:avLst/>
          </a:prstGeom>
          <a:solidFill>
            <a:schemeClr val="accent2"/>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86049" name="Rectangle 33"/>
          <p:cNvSpPr>
            <a:spLocks noChangeArrowheads="1"/>
          </p:cNvSpPr>
          <p:nvPr userDrawn="1"/>
        </p:nvSpPr>
        <p:spPr bwMode="auto">
          <a:xfrm>
            <a:off x="693738" y="7570788"/>
            <a:ext cx="13711237" cy="24631650"/>
          </a:xfrm>
          <a:prstGeom prst="rect">
            <a:avLst/>
          </a:prstGeom>
          <a:solidFill>
            <a:srgbClr val="FFFFFF"/>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86025" name="Rectangle 9"/>
          <p:cNvSpPr>
            <a:spLocks noChangeArrowheads="1"/>
          </p:cNvSpPr>
          <p:nvPr userDrawn="1"/>
        </p:nvSpPr>
        <p:spPr bwMode="auto">
          <a:xfrm>
            <a:off x="0" y="6864350"/>
            <a:ext cx="43891200" cy="130175"/>
          </a:xfrm>
          <a:prstGeom prst="rect">
            <a:avLst/>
          </a:prstGeom>
          <a:solidFill>
            <a:srgbClr val="660000"/>
          </a:solidFill>
          <a:ln w="152400">
            <a:solidFill>
              <a:schemeClr val="accent1"/>
            </a:solidFill>
            <a:miter lim="800000"/>
            <a:headEnd/>
            <a:tailEnd/>
          </a:ln>
        </p:spPr>
        <p:txBody>
          <a:bodyPr wrap="none" anchor="ctr"/>
          <a:lstStyle/>
          <a:p>
            <a:pPr>
              <a:defRPr/>
            </a:pPr>
            <a:endParaRPr lang="en-US" sz="2900">
              <a:latin typeface="Arial Narrow" pitchFamily="34" charset="0"/>
              <a:ea typeface="+mn-ea"/>
              <a:cs typeface="+mn-cs"/>
            </a:endParaRPr>
          </a:p>
        </p:txBody>
      </p:sp>
      <p:sp>
        <p:nvSpPr>
          <p:cNvPr id="86030" name="Text Box 14"/>
          <p:cNvSpPr txBox="1">
            <a:spLocks noChangeArrowheads="1"/>
          </p:cNvSpPr>
          <p:nvPr userDrawn="1"/>
        </p:nvSpPr>
        <p:spPr bwMode="auto">
          <a:xfrm>
            <a:off x="609600" y="32445325"/>
            <a:ext cx="2514600" cy="315913"/>
          </a:xfrm>
          <a:prstGeom prst="rect">
            <a:avLst/>
          </a:prstGeom>
          <a:noFill/>
          <a:ln w="9525">
            <a:noFill/>
            <a:miter lim="800000"/>
            <a:headEnd/>
            <a:tailEnd/>
          </a:ln>
          <a:effectLst/>
        </p:spPr>
        <p:txBody>
          <a:bodyPr lIns="91267" tIns="45624" rIns="91267" bIns="45624">
            <a:spAutoFit/>
          </a:bodyPr>
          <a:lstStyle/>
          <a:p>
            <a:pPr eaLnBrk="0" hangingPunct="0">
              <a:lnSpc>
                <a:spcPct val="65000"/>
              </a:lnSpc>
              <a:spcBef>
                <a:spcPct val="50000"/>
              </a:spcBef>
              <a:defRPr/>
            </a:pPr>
            <a:r>
              <a:rPr lang="en-US" sz="500" b="1">
                <a:solidFill>
                  <a:schemeClr val="bg2"/>
                </a:solidFill>
                <a:latin typeface="Arial" charset="0"/>
                <a:ea typeface="+mn-ea"/>
                <a:cs typeface="+mn-cs"/>
              </a:rPr>
              <a:t>TEMPLATE DESIGN © 2008</a:t>
            </a:r>
          </a:p>
          <a:p>
            <a:pPr eaLnBrk="0" hangingPunct="0">
              <a:lnSpc>
                <a:spcPct val="65000"/>
              </a:lnSpc>
              <a:spcBef>
                <a:spcPct val="50000"/>
              </a:spcBef>
              <a:defRPr/>
            </a:pPr>
            <a:r>
              <a:rPr lang="en-US" sz="1000" b="1">
                <a:solidFill>
                  <a:schemeClr val="bg2"/>
                </a:solidFill>
                <a:latin typeface="Arial" charset="0"/>
                <a:ea typeface="+mn-ea"/>
                <a:cs typeface="+mn-cs"/>
              </a:rPr>
              <a:t>www.PosterPresentations.com</a:t>
            </a:r>
          </a:p>
        </p:txBody>
      </p:sp>
      <p:sp>
        <p:nvSpPr>
          <p:cNvPr id="1030" name="Rectangle 15"/>
          <p:cNvSpPr>
            <a:spLocks noGrp="1" noChangeArrowheads="1"/>
          </p:cNvSpPr>
          <p:nvPr>
            <p:ph type="title"/>
          </p:nvPr>
        </p:nvSpPr>
        <p:spPr bwMode="auto">
          <a:xfrm>
            <a:off x="960438" y="1273175"/>
            <a:ext cx="41924287" cy="4752975"/>
          </a:xfrm>
          <a:prstGeom prst="rect">
            <a:avLst/>
          </a:prstGeom>
          <a:noFill/>
          <a:ln w="9525">
            <a:noFill/>
            <a:miter lim="800000"/>
            <a:headEnd/>
            <a:tailEnd/>
          </a:ln>
        </p:spPr>
        <p:txBody>
          <a:bodyPr vert="horz" wrap="square" lIns="91267" tIns="45624" rIns="91267" bIns="45624" numCol="1" anchor="ctr" anchorCtr="0" compatLnSpc="1">
            <a:prstTxWarp prst="textNoShape">
              <a:avLst/>
            </a:prstTxWarp>
          </a:bodyPr>
          <a:lstStyle/>
          <a:p>
            <a:pPr lvl="0"/>
            <a:r>
              <a:rPr lang="en-US"/>
              <a:t>Click to edit Master title style</a:t>
            </a:r>
          </a:p>
        </p:txBody>
      </p:sp>
      <p:sp>
        <p:nvSpPr>
          <p:cNvPr id="86041" name="Rectangle 25"/>
          <p:cNvSpPr>
            <a:spLocks noChangeArrowheads="1"/>
          </p:cNvSpPr>
          <p:nvPr userDrawn="1"/>
        </p:nvSpPr>
        <p:spPr bwMode="auto">
          <a:xfrm>
            <a:off x="0" y="0"/>
            <a:ext cx="43891200" cy="32918400"/>
          </a:xfrm>
          <a:prstGeom prst="rect">
            <a:avLst/>
          </a:prstGeom>
          <a:noFill/>
          <a:ln w="3175">
            <a:solidFill>
              <a:schemeClr val="tx2"/>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2" name="Rectangle 33"/>
          <p:cNvSpPr>
            <a:spLocks noChangeArrowheads="1"/>
          </p:cNvSpPr>
          <p:nvPr userDrawn="1"/>
        </p:nvSpPr>
        <p:spPr bwMode="auto">
          <a:xfrm>
            <a:off x="15057438" y="7570788"/>
            <a:ext cx="13711237" cy="24631650"/>
          </a:xfrm>
          <a:prstGeom prst="rect">
            <a:avLst/>
          </a:prstGeom>
          <a:solidFill>
            <a:srgbClr val="FFFFFF"/>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3" name="Rectangle 33"/>
          <p:cNvSpPr>
            <a:spLocks noChangeArrowheads="1"/>
          </p:cNvSpPr>
          <p:nvPr userDrawn="1"/>
        </p:nvSpPr>
        <p:spPr bwMode="auto">
          <a:xfrm>
            <a:off x="29478288" y="7570788"/>
            <a:ext cx="13711237" cy="24631650"/>
          </a:xfrm>
          <a:prstGeom prst="rect">
            <a:avLst/>
          </a:prstGeom>
          <a:solidFill>
            <a:srgbClr val="FFFFFF"/>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Lst>
  <p:txStyles>
    <p:titleStyle>
      <a:lvl1pPr algn="ctr" rtl="0" eaLnBrk="0" fontAlgn="base" hangingPunct="0">
        <a:spcBef>
          <a:spcPct val="0"/>
        </a:spcBef>
        <a:spcAft>
          <a:spcPct val="0"/>
        </a:spcAft>
        <a:defRPr sz="8600">
          <a:solidFill>
            <a:srgbClr val="FFFFFF"/>
          </a:solidFill>
          <a:latin typeface="+mj-lt"/>
          <a:ea typeface="ＭＳ Ｐゴシック" pitchFamily="-72" charset="-128"/>
          <a:cs typeface="ＭＳ Ｐゴシック" pitchFamily="-72" charset="-128"/>
        </a:defRPr>
      </a:lvl1pPr>
      <a:lvl2pPr algn="ctr" rtl="0" eaLnBrk="0" fontAlgn="base" hangingPunct="0">
        <a:spcBef>
          <a:spcPct val="0"/>
        </a:spcBef>
        <a:spcAft>
          <a:spcPct val="0"/>
        </a:spcAft>
        <a:defRPr sz="8600">
          <a:solidFill>
            <a:srgbClr val="FFFFFF"/>
          </a:solidFill>
          <a:latin typeface="Arial Black" pitchFamily="34" charset="0"/>
          <a:ea typeface="ＭＳ Ｐゴシック" pitchFamily="-72" charset="-128"/>
          <a:cs typeface="ＭＳ Ｐゴシック" pitchFamily="-72" charset="-128"/>
        </a:defRPr>
      </a:lvl2pPr>
      <a:lvl3pPr algn="ctr" rtl="0" eaLnBrk="0" fontAlgn="base" hangingPunct="0">
        <a:spcBef>
          <a:spcPct val="0"/>
        </a:spcBef>
        <a:spcAft>
          <a:spcPct val="0"/>
        </a:spcAft>
        <a:defRPr sz="8600">
          <a:solidFill>
            <a:srgbClr val="FFFFFF"/>
          </a:solidFill>
          <a:latin typeface="Arial Black" pitchFamily="34" charset="0"/>
          <a:ea typeface="ＭＳ Ｐゴシック" pitchFamily="-72" charset="-128"/>
          <a:cs typeface="ＭＳ Ｐゴシック" pitchFamily="-72" charset="-128"/>
        </a:defRPr>
      </a:lvl3pPr>
      <a:lvl4pPr algn="ctr" rtl="0" eaLnBrk="0" fontAlgn="base" hangingPunct="0">
        <a:spcBef>
          <a:spcPct val="0"/>
        </a:spcBef>
        <a:spcAft>
          <a:spcPct val="0"/>
        </a:spcAft>
        <a:defRPr sz="8600">
          <a:solidFill>
            <a:srgbClr val="FFFFFF"/>
          </a:solidFill>
          <a:latin typeface="Arial Black" pitchFamily="34" charset="0"/>
          <a:ea typeface="ＭＳ Ｐゴシック" pitchFamily="-72" charset="-128"/>
          <a:cs typeface="ＭＳ Ｐゴシック" pitchFamily="-72" charset="-128"/>
        </a:defRPr>
      </a:lvl4pPr>
      <a:lvl5pPr algn="ctr" rtl="0" eaLnBrk="0" fontAlgn="base" hangingPunct="0">
        <a:spcBef>
          <a:spcPct val="0"/>
        </a:spcBef>
        <a:spcAft>
          <a:spcPct val="0"/>
        </a:spcAft>
        <a:defRPr sz="8600">
          <a:solidFill>
            <a:srgbClr val="FFFFFF"/>
          </a:solidFill>
          <a:latin typeface="Arial Black" pitchFamily="34" charset="0"/>
          <a:ea typeface="ＭＳ Ｐゴシック" pitchFamily="-72" charset="-128"/>
          <a:cs typeface="ＭＳ Ｐゴシック" pitchFamily="-72" charset="-128"/>
        </a:defRPr>
      </a:lvl5pPr>
      <a:lvl6pPr marL="457200" algn="ctr" rtl="0" fontAlgn="base">
        <a:spcBef>
          <a:spcPct val="0"/>
        </a:spcBef>
        <a:spcAft>
          <a:spcPct val="0"/>
        </a:spcAft>
        <a:defRPr sz="8600">
          <a:solidFill>
            <a:srgbClr val="FFFFFF"/>
          </a:solidFill>
          <a:latin typeface="Arial Black" pitchFamily="34" charset="0"/>
        </a:defRPr>
      </a:lvl6pPr>
      <a:lvl7pPr marL="914400" algn="ctr" rtl="0" fontAlgn="base">
        <a:spcBef>
          <a:spcPct val="0"/>
        </a:spcBef>
        <a:spcAft>
          <a:spcPct val="0"/>
        </a:spcAft>
        <a:defRPr sz="8600">
          <a:solidFill>
            <a:srgbClr val="FFFFFF"/>
          </a:solidFill>
          <a:latin typeface="Arial Black" pitchFamily="34" charset="0"/>
        </a:defRPr>
      </a:lvl7pPr>
      <a:lvl8pPr marL="1371600" algn="ctr" rtl="0" fontAlgn="base">
        <a:spcBef>
          <a:spcPct val="0"/>
        </a:spcBef>
        <a:spcAft>
          <a:spcPct val="0"/>
        </a:spcAft>
        <a:defRPr sz="8600">
          <a:solidFill>
            <a:srgbClr val="FFFFFF"/>
          </a:solidFill>
          <a:latin typeface="Arial Black" pitchFamily="34" charset="0"/>
        </a:defRPr>
      </a:lvl8pPr>
      <a:lvl9pPr marL="1828800" algn="ctr" rtl="0" fontAlgn="base">
        <a:spcBef>
          <a:spcPct val="0"/>
        </a:spcBef>
        <a:spcAft>
          <a:spcPct val="0"/>
        </a:spcAft>
        <a:defRPr sz="8600">
          <a:solidFill>
            <a:srgbClr val="FFFFFF"/>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ＭＳ Ｐゴシック" pitchFamily="-72" charset="-128"/>
          <a:cs typeface="ＭＳ Ｐゴシック" pitchFamily="-72" charset="-128"/>
        </a:defRPr>
      </a:lvl1pPr>
      <a:lvl2pPr marL="739775" indent="-282575" algn="l" rtl="0" eaLnBrk="0" fontAlgn="base" hangingPunct="0">
        <a:spcBef>
          <a:spcPct val="20000"/>
        </a:spcBef>
        <a:spcAft>
          <a:spcPct val="0"/>
        </a:spcAft>
        <a:buChar char="–"/>
        <a:defRPr sz="2900">
          <a:solidFill>
            <a:schemeClr val="tx1"/>
          </a:solidFill>
          <a:latin typeface="+mn-lt"/>
          <a:ea typeface="ＭＳ Ｐゴシック" pitchFamily="-7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72" charset="-128"/>
        </a:defRPr>
      </a:lvl3pPr>
      <a:lvl4pPr marL="1600200" indent="-228600" algn="l" rtl="0" eaLnBrk="0" fontAlgn="base" hangingPunct="0">
        <a:spcBef>
          <a:spcPct val="20000"/>
        </a:spcBef>
        <a:spcAft>
          <a:spcPct val="0"/>
        </a:spcAft>
        <a:buChar char="–"/>
        <a:defRPr sz="1900">
          <a:solidFill>
            <a:schemeClr val="tx1"/>
          </a:solidFill>
          <a:latin typeface="+mn-lt"/>
          <a:ea typeface="ＭＳ Ｐゴシック" pitchFamily="-72" charset="-128"/>
        </a:defRPr>
      </a:lvl4pPr>
      <a:lvl5pPr marL="2057400" indent="-228600" algn="l" rtl="0" eaLnBrk="0" fontAlgn="base" hangingPunct="0">
        <a:spcBef>
          <a:spcPct val="20000"/>
        </a:spcBef>
        <a:spcAft>
          <a:spcPct val="0"/>
        </a:spcAft>
        <a:buChar char="»"/>
        <a:defRPr sz="1900">
          <a:solidFill>
            <a:schemeClr val="tx1"/>
          </a:solidFill>
          <a:latin typeface="+mn-lt"/>
          <a:ea typeface="ＭＳ Ｐゴシック" pitchFamily="-72" charset="-128"/>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0226" name="Rectangle 2"/>
          <p:cNvSpPr>
            <a:spLocks noChangeArrowheads="1"/>
          </p:cNvSpPr>
          <p:nvPr userDrawn="1"/>
        </p:nvSpPr>
        <p:spPr bwMode="auto">
          <a:xfrm>
            <a:off x="0" y="0"/>
            <a:ext cx="43891200" cy="4800600"/>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0227" name="Rectangle 3"/>
          <p:cNvSpPr>
            <a:spLocks noChangeArrowheads="1"/>
          </p:cNvSpPr>
          <p:nvPr userDrawn="1"/>
        </p:nvSpPr>
        <p:spPr bwMode="auto">
          <a:xfrm>
            <a:off x="693738" y="5638800"/>
            <a:ext cx="9974262" cy="26563638"/>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0228" name="Rectangle 4"/>
          <p:cNvSpPr>
            <a:spLocks noChangeArrowheads="1"/>
          </p:cNvSpPr>
          <p:nvPr userDrawn="1"/>
        </p:nvSpPr>
        <p:spPr bwMode="auto">
          <a:xfrm>
            <a:off x="0" y="4800600"/>
            <a:ext cx="43891200" cy="130175"/>
          </a:xfrm>
          <a:prstGeom prst="rect">
            <a:avLst/>
          </a:prstGeom>
          <a:solidFill>
            <a:srgbClr val="660000"/>
          </a:solidFill>
          <a:ln w="9525">
            <a:no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0229" name="Text Box 5"/>
          <p:cNvSpPr txBox="1">
            <a:spLocks noChangeArrowheads="1"/>
          </p:cNvSpPr>
          <p:nvPr userDrawn="1"/>
        </p:nvSpPr>
        <p:spPr bwMode="auto">
          <a:xfrm>
            <a:off x="609600" y="32445325"/>
            <a:ext cx="2514600" cy="315913"/>
          </a:xfrm>
          <a:prstGeom prst="rect">
            <a:avLst/>
          </a:prstGeom>
          <a:noFill/>
          <a:ln w="9525">
            <a:noFill/>
            <a:miter lim="800000"/>
            <a:headEnd/>
            <a:tailEnd/>
          </a:ln>
          <a:effectLst/>
        </p:spPr>
        <p:txBody>
          <a:bodyPr lIns="91267" tIns="45624" rIns="91267" bIns="45624">
            <a:spAutoFit/>
          </a:bodyPr>
          <a:lstStyle/>
          <a:p>
            <a:pPr eaLnBrk="0" hangingPunct="0">
              <a:lnSpc>
                <a:spcPct val="65000"/>
              </a:lnSpc>
              <a:spcBef>
                <a:spcPct val="50000"/>
              </a:spcBef>
              <a:defRPr/>
            </a:pPr>
            <a:r>
              <a:rPr lang="en-US" sz="500" b="1">
                <a:solidFill>
                  <a:schemeClr val="bg2"/>
                </a:solidFill>
                <a:latin typeface="Arial" charset="0"/>
                <a:ea typeface="+mn-ea"/>
                <a:cs typeface="+mn-cs"/>
              </a:rPr>
              <a:t>POSTER TEMPLATE BY:</a:t>
            </a:r>
          </a:p>
          <a:p>
            <a:pPr eaLnBrk="0" hangingPunct="0">
              <a:lnSpc>
                <a:spcPct val="65000"/>
              </a:lnSpc>
              <a:spcBef>
                <a:spcPct val="50000"/>
              </a:spcBef>
              <a:defRPr/>
            </a:pPr>
            <a:r>
              <a:rPr lang="en-US" sz="1000" b="1">
                <a:solidFill>
                  <a:schemeClr val="bg2"/>
                </a:solidFill>
                <a:latin typeface="Arial" charset="0"/>
                <a:ea typeface="+mn-ea"/>
                <a:cs typeface="+mn-cs"/>
              </a:rPr>
              <a:t>www.PosterPresentations.com</a:t>
            </a:r>
          </a:p>
        </p:txBody>
      </p:sp>
      <p:sp>
        <p:nvSpPr>
          <p:cNvPr id="13318" name="Rectangle 6"/>
          <p:cNvSpPr>
            <a:spLocks noGrp="1" noChangeArrowheads="1"/>
          </p:cNvSpPr>
          <p:nvPr>
            <p:ph type="title"/>
          </p:nvPr>
        </p:nvSpPr>
        <p:spPr bwMode="auto">
          <a:xfrm>
            <a:off x="960438" y="1273175"/>
            <a:ext cx="41924287" cy="2201863"/>
          </a:xfrm>
          <a:prstGeom prst="rect">
            <a:avLst/>
          </a:prstGeom>
          <a:noFill/>
          <a:ln w="9525">
            <a:noFill/>
            <a:miter lim="800000"/>
            <a:headEnd/>
            <a:tailEnd/>
          </a:ln>
        </p:spPr>
        <p:txBody>
          <a:bodyPr vert="horz" wrap="square" lIns="91267" tIns="45624" rIns="91267" bIns="45624" numCol="1" anchor="ctr" anchorCtr="0" compatLnSpc="1">
            <a:prstTxWarp prst="textNoShape">
              <a:avLst/>
            </a:prstTxWarp>
          </a:bodyPr>
          <a:lstStyle/>
          <a:p>
            <a:pPr lvl="0"/>
            <a:r>
              <a:rPr lang="en-US"/>
              <a:t>Click to edit Master title style</a:t>
            </a:r>
          </a:p>
        </p:txBody>
      </p:sp>
      <p:sp>
        <p:nvSpPr>
          <p:cNvPr id="13319" name="Rectangle 7"/>
          <p:cNvSpPr>
            <a:spLocks noGrp="1" noChangeArrowheads="1"/>
          </p:cNvSpPr>
          <p:nvPr>
            <p:ph type="body" idx="1"/>
          </p:nvPr>
        </p:nvSpPr>
        <p:spPr bwMode="auto">
          <a:xfrm>
            <a:off x="693738" y="5638800"/>
            <a:ext cx="9974262" cy="26563638"/>
          </a:xfrm>
          <a:prstGeom prst="rect">
            <a:avLst/>
          </a:prstGeom>
          <a:noFill/>
          <a:ln w="9525">
            <a:noFill/>
            <a:miter lim="800000"/>
            <a:headEnd/>
            <a:tailEnd/>
          </a:ln>
        </p:spPr>
        <p:txBody>
          <a:bodyPr vert="horz" wrap="square" lIns="456408" tIns="456408" rIns="456408" bIns="45640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0232" name="Rectangle 8"/>
          <p:cNvSpPr>
            <a:spLocks noChangeArrowheads="1"/>
          </p:cNvSpPr>
          <p:nvPr userDrawn="1"/>
        </p:nvSpPr>
        <p:spPr bwMode="auto">
          <a:xfrm>
            <a:off x="0" y="0"/>
            <a:ext cx="43891200" cy="32918400"/>
          </a:xfrm>
          <a:prstGeom prst="rect">
            <a:avLst/>
          </a:prstGeom>
          <a:noFill/>
          <a:ln w="3175">
            <a:solidFill>
              <a:schemeClr val="tx2"/>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0233" name="Rectangle 9"/>
          <p:cNvSpPr>
            <a:spLocks noChangeArrowheads="1"/>
          </p:cNvSpPr>
          <p:nvPr userDrawn="1"/>
        </p:nvSpPr>
        <p:spPr bwMode="auto">
          <a:xfrm>
            <a:off x="11490325" y="5638800"/>
            <a:ext cx="20764500" cy="26563638"/>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0235" name="Rectangle 11"/>
          <p:cNvSpPr>
            <a:spLocks noChangeArrowheads="1"/>
          </p:cNvSpPr>
          <p:nvPr userDrawn="1"/>
        </p:nvSpPr>
        <p:spPr bwMode="auto">
          <a:xfrm>
            <a:off x="33078738" y="5638800"/>
            <a:ext cx="9982200" cy="26563638"/>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2" r:id="rId2"/>
    <p:sldLayoutId id="2147483671" r:id="rId3"/>
    <p:sldLayoutId id="2147483670" r:id="rId4"/>
    <p:sldLayoutId id="2147483669" r:id="rId5"/>
    <p:sldLayoutId id="2147483668" r:id="rId6"/>
    <p:sldLayoutId id="2147483667" r:id="rId7"/>
    <p:sldLayoutId id="2147483666" r:id="rId8"/>
    <p:sldLayoutId id="2147483665" r:id="rId9"/>
    <p:sldLayoutId id="2147483664" r:id="rId10"/>
    <p:sldLayoutId id="2147483663" r:id="rId11"/>
  </p:sldLayoutIdLst>
  <p:txStyles>
    <p:titleStyle>
      <a:lvl1pPr algn="ctr" rtl="0" eaLnBrk="0" fontAlgn="base" hangingPunct="0">
        <a:spcBef>
          <a:spcPct val="0"/>
        </a:spcBef>
        <a:spcAft>
          <a:spcPct val="0"/>
        </a:spcAft>
        <a:defRPr sz="8600">
          <a:solidFill>
            <a:schemeClr val="tx2"/>
          </a:solidFill>
          <a:latin typeface="+mj-lt"/>
          <a:ea typeface="ＭＳ Ｐゴシック" pitchFamily="-72" charset="-128"/>
          <a:cs typeface="ＭＳ Ｐゴシック" pitchFamily="-72" charset="-128"/>
        </a:defRPr>
      </a:lvl1pPr>
      <a:lvl2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2pPr>
      <a:lvl3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3pPr>
      <a:lvl4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4pPr>
      <a:lvl5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ＭＳ Ｐゴシック" pitchFamily="-72" charset="-128"/>
          <a:cs typeface="ＭＳ Ｐゴシック" pitchFamily="-72" charset="-128"/>
        </a:defRPr>
      </a:lvl1pPr>
      <a:lvl2pPr marL="739775" indent="-282575" algn="l" rtl="0" eaLnBrk="0" fontAlgn="base" hangingPunct="0">
        <a:spcBef>
          <a:spcPct val="20000"/>
        </a:spcBef>
        <a:spcAft>
          <a:spcPct val="0"/>
        </a:spcAft>
        <a:buChar char="–"/>
        <a:defRPr sz="2900">
          <a:solidFill>
            <a:schemeClr val="tx1"/>
          </a:solidFill>
          <a:latin typeface="+mn-lt"/>
          <a:ea typeface="ＭＳ Ｐゴシック" pitchFamily="-7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72" charset="-128"/>
        </a:defRPr>
      </a:lvl3pPr>
      <a:lvl4pPr marL="1600200" indent="-228600" algn="l" rtl="0" eaLnBrk="0" fontAlgn="base" hangingPunct="0">
        <a:spcBef>
          <a:spcPct val="20000"/>
        </a:spcBef>
        <a:spcAft>
          <a:spcPct val="0"/>
        </a:spcAft>
        <a:buChar char="–"/>
        <a:defRPr sz="1900">
          <a:solidFill>
            <a:schemeClr val="tx1"/>
          </a:solidFill>
          <a:latin typeface="+mn-lt"/>
          <a:ea typeface="ＭＳ Ｐゴシック" pitchFamily="-72" charset="-128"/>
        </a:defRPr>
      </a:lvl4pPr>
      <a:lvl5pPr marL="2057400" indent="-228600" algn="l" rtl="0" eaLnBrk="0" fontAlgn="base" hangingPunct="0">
        <a:spcBef>
          <a:spcPct val="20000"/>
        </a:spcBef>
        <a:spcAft>
          <a:spcPct val="0"/>
        </a:spcAft>
        <a:buChar char="»"/>
        <a:defRPr sz="1900">
          <a:solidFill>
            <a:schemeClr val="tx1"/>
          </a:solidFill>
          <a:latin typeface="+mn-lt"/>
          <a:ea typeface="ＭＳ Ｐゴシック" pitchFamily="-72" charset="-128"/>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1250" name="Rectangle 2"/>
          <p:cNvSpPr>
            <a:spLocks noChangeArrowheads="1"/>
          </p:cNvSpPr>
          <p:nvPr userDrawn="1"/>
        </p:nvSpPr>
        <p:spPr bwMode="auto">
          <a:xfrm>
            <a:off x="0" y="0"/>
            <a:ext cx="43891200" cy="4800600"/>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1251" name="Rectangle 3"/>
          <p:cNvSpPr>
            <a:spLocks noChangeArrowheads="1"/>
          </p:cNvSpPr>
          <p:nvPr userDrawn="1"/>
        </p:nvSpPr>
        <p:spPr bwMode="auto">
          <a:xfrm>
            <a:off x="693738" y="5638800"/>
            <a:ext cx="42367200" cy="26563638"/>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1252" name="Rectangle 4"/>
          <p:cNvSpPr>
            <a:spLocks noChangeArrowheads="1"/>
          </p:cNvSpPr>
          <p:nvPr userDrawn="1"/>
        </p:nvSpPr>
        <p:spPr bwMode="auto">
          <a:xfrm>
            <a:off x="0" y="4800600"/>
            <a:ext cx="43891200" cy="130175"/>
          </a:xfrm>
          <a:prstGeom prst="rect">
            <a:avLst/>
          </a:prstGeom>
          <a:solidFill>
            <a:srgbClr val="660000"/>
          </a:solidFill>
          <a:ln w="9525">
            <a:noFill/>
            <a:miter lim="800000"/>
            <a:headEnd/>
            <a:tailEnd/>
          </a:ln>
          <a:effectLst/>
        </p:spPr>
        <p:txBody>
          <a:bodyPr wrap="none" anchor="ctr"/>
          <a:lstStyle/>
          <a:p>
            <a:pPr>
              <a:defRPr/>
            </a:pPr>
            <a:endParaRPr lang="en-US" sz="2900">
              <a:latin typeface="Arial Narrow" pitchFamily="34" charset="0"/>
              <a:ea typeface="+mn-ea"/>
              <a:cs typeface="+mn-cs"/>
            </a:endParaRPr>
          </a:p>
        </p:txBody>
      </p:sp>
      <p:sp>
        <p:nvSpPr>
          <p:cNvPr id="181253" name="Text Box 5"/>
          <p:cNvSpPr txBox="1">
            <a:spLocks noChangeArrowheads="1"/>
          </p:cNvSpPr>
          <p:nvPr userDrawn="1"/>
        </p:nvSpPr>
        <p:spPr bwMode="auto">
          <a:xfrm>
            <a:off x="609600" y="32445325"/>
            <a:ext cx="2514600" cy="315913"/>
          </a:xfrm>
          <a:prstGeom prst="rect">
            <a:avLst/>
          </a:prstGeom>
          <a:noFill/>
          <a:ln w="9525">
            <a:noFill/>
            <a:miter lim="800000"/>
            <a:headEnd/>
            <a:tailEnd/>
          </a:ln>
          <a:effectLst/>
        </p:spPr>
        <p:txBody>
          <a:bodyPr lIns="91267" tIns="45624" rIns="91267" bIns="45624">
            <a:spAutoFit/>
          </a:bodyPr>
          <a:lstStyle/>
          <a:p>
            <a:pPr eaLnBrk="0" hangingPunct="0">
              <a:lnSpc>
                <a:spcPct val="65000"/>
              </a:lnSpc>
              <a:spcBef>
                <a:spcPct val="50000"/>
              </a:spcBef>
              <a:defRPr/>
            </a:pPr>
            <a:r>
              <a:rPr lang="en-US" sz="500" b="1">
                <a:solidFill>
                  <a:schemeClr val="bg2"/>
                </a:solidFill>
                <a:latin typeface="Arial" charset="0"/>
                <a:ea typeface="+mn-ea"/>
                <a:cs typeface="+mn-cs"/>
              </a:rPr>
              <a:t>POSTER TEMPLATE BY:</a:t>
            </a:r>
          </a:p>
          <a:p>
            <a:pPr eaLnBrk="0" hangingPunct="0">
              <a:lnSpc>
                <a:spcPct val="65000"/>
              </a:lnSpc>
              <a:spcBef>
                <a:spcPct val="50000"/>
              </a:spcBef>
              <a:defRPr/>
            </a:pPr>
            <a:r>
              <a:rPr lang="en-US" sz="1000" b="1">
                <a:solidFill>
                  <a:schemeClr val="bg2"/>
                </a:solidFill>
                <a:latin typeface="Arial" charset="0"/>
                <a:ea typeface="+mn-ea"/>
                <a:cs typeface="+mn-cs"/>
              </a:rPr>
              <a:t>www.PosterPresentations.com</a:t>
            </a:r>
          </a:p>
        </p:txBody>
      </p:sp>
      <p:sp>
        <p:nvSpPr>
          <p:cNvPr id="25606" name="Rectangle 6"/>
          <p:cNvSpPr>
            <a:spLocks noGrp="1" noChangeArrowheads="1"/>
          </p:cNvSpPr>
          <p:nvPr>
            <p:ph type="title"/>
          </p:nvPr>
        </p:nvSpPr>
        <p:spPr bwMode="auto">
          <a:xfrm>
            <a:off x="960438" y="1273175"/>
            <a:ext cx="41924287" cy="2201863"/>
          </a:xfrm>
          <a:prstGeom prst="rect">
            <a:avLst/>
          </a:prstGeom>
          <a:noFill/>
          <a:ln w="9525">
            <a:noFill/>
            <a:miter lim="800000"/>
            <a:headEnd/>
            <a:tailEnd/>
          </a:ln>
        </p:spPr>
        <p:txBody>
          <a:bodyPr vert="horz" wrap="square" lIns="91267" tIns="45624" rIns="91267" bIns="45624" numCol="1" anchor="ctr" anchorCtr="0" compatLnSpc="1">
            <a:prstTxWarp prst="textNoShape">
              <a:avLst/>
            </a:prstTxWarp>
          </a:bodyPr>
          <a:lstStyle/>
          <a:p>
            <a:pPr lvl="0"/>
            <a:r>
              <a:rPr lang="en-US"/>
              <a:t>Click to edit Master title style</a:t>
            </a:r>
          </a:p>
        </p:txBody>
      </p:sp>
      <p:sp>
        <p:nvSpPr>
          <p:cNvPr id="25607" name="Rectangle 7"/>
          <p:cNvSpPr>
            <a:spLocks noGrp="1" noChangeArrowheads="1"/>
          </p:cNvSpPr>
          <p:nvPr>
            <p:ph type="body" idx="1"/>
          </p:nvPr>
        </p:nvSpPr>
        <p:spPr bwMode="auto">
          <a:xfrm>
            <a:off x="693738" y="5638800"/>
            <a:ext cx="42190987" cy="26563638"/>
          </a:xfrm>
          <a:prstGeom prst="rect">
            <a:avLst/>
          </a:prstGeom>
          <a:noFill/>
          <a:ln w="9525">
            <a:noFill/>
            <a:miter lim="800000"/>
            <a:headEnd/>
            <a:tailEnd/>
          </a:ln>
        </p:spPr>
        <p:txBody>
          <a:bodyPr vert="horz" wrap="square" lIns="456408" tIns="456408" rIns="456408" bIns="45640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1256" name="Rectangle 8"/>
          <p:cNvSpPr>
            <a:spLocks noChangeArrowheads="1"/>
          </p:cNvSpPr>
          <p:nvPr userDrawn="1"/>
        </p:nvSpPr>
        <p:spPr bwMode="auto">
          <a:xfrm>
            <a:off x="0" y="0"/>
            <a:ext cx="43891200" cy="32918400"/>
          </a:xfrm>
          <a:prstGeom prst="rect">
            <a:avLst/>
          </a:prstGeom>
          <a:noFill/>
          <a:ln w="3175">
            <a:solidFill>
              <a:schemeClr val="tx2"/>
            </a:solidFill>
            <a:miter lim="800000"/>
            <a:headEnd/>
            <a:tailEnd/>
          </a:ln>
          <a:effectLst/>
        </p:spPr>
        <p:txBody>
          <a:bodyPr wrap="none" anchor="ctr"/>
          <a:lstStyle/>
          <a:p>
            <a:pPr>
              <a:defRPr/>
            </a:pPr>
            <a:endParaRPr lang="en-US" sz="2900">
              <a:latin typeface="Arial Narrow"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0" r:id="rId5"/>
    <p:sldLayoutId id="2147483679" r:id="rId6"/>
    <p:sldLayoutId id="2147483678" r:id="rId7"/>
    <p:sldLayoutId id="2147483677" r:id="rId8"/>
    <p:sldLayoutId id="2147483676" r:id="rId9"/>
    <p:sldLayoutId id="2147483675" r:id="rId10"/>
    <p:sldLayoutId id="2147483674" r:id="rId11"/>
  </p:sldLayoutIdLst>
  <p:txStyles>
    <p:titleStyle>
      <a:lvl1pPr algn="ctr" rtl="0" eaLnBrk="0" fontAlgn="base" hangingPunct="0">
        <a:spcBef>
          <a:spcPct val="0"/>
        </a:spcBef>
        <a:spcAft>
          <a:spcPct val="0"/>
        </a:spcAft>
        <a:defRPr sz="8600">
          <a:solidFill>
            <a:schemeClr val="tx2"/>
          </a:solidFill>
          <a:latin typeface="+mj-lt"/>
          <a:ea typeface="ＭＳ Ｐゴシック" pitchFamily="-72" charset="-128"/>
          <a:cs typeface="ＭＳ Ｐゴシック" pitchFamily="-72" charset="-128"/>
        </a:defRPr>
      </a:lvl1pPr>
      <a:lvl2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2pPr>
      <a:lvl3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3pPr>
      <a:lvl4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4pPr>
      <a:lvl5pPr algn="ctr" rtl="0" eaLnBrk="0" fontAlgn="base" hangingPunct="0">
        <a:spcBef>
          <a:spcPct val="0"/>
        </a:spcBef>
        <a:spcAft>
          <a:spcPct val="0"/>
        </a:spcAft>
        <a:defRPr sz="8600">
          <a:solidFill>
            <a:schemeClr val="tx2"/>
          </a:solidFill>
          <a:latin typeface="Arial Black" pitchFamily="34" charset="0"/>
          <a:ea typeface="ＭＳ Ｐゴシック" pitchFamily="-72" charset="-128"/>
          <a:cs typeface="ＭＳ Ｐゴシック" pitchFamily="-72" charset="-128"/>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ＭＳ Ｐゴシック" pitchFamily="-72" charset="-128"/>
          <a:cs typeface="ＭＳ Ｐゴシック" pitchFamily="-72" charset="-128"/>
        </a:defRPr>
      </a:lvl1pPr>
      <a:lvl2pPr marL="739775" indent="-282575" algn="l" rtl="0" eaLnBrk="0" fontAlgn="base" hangingPunct="0">
        <a:spcBef>
          <a:spcPct val="20000"/>
        </a:spcBef>
        <a:spcAft>
          <a:spcPct val="0"/>
        </a:spcAft>
        <a:buChar char="–"/>
        <a:defRPr sz="2900">
          <a:solidFill>
            <a:schemeClr val="tx1"/>
          </a:solidFill>
          <a:latin typeface="+mn-lt"/>
          <a:ea typeface="ＭＳ Ｐゴシック" pitchFamily="-7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72" charset="-128"/>
        </a:defRPr>
      </a:lvl3pPr>
      <a:lvl4pPr marL="1600200" indent="-228600" algn="l" rtl="0" eaLnBrk="0" fontAlgn="base" hangingPunct="0">
        <a:spcBef>
          <a:spcPct val="20000"/>
        </a:spcBef>
        <a:spcAft>
          <a:spcPct val="0"/>
        </a:spcAft>
        <a:buChar char="–"/>
        <a:defRPr sz="1900">
          <a:solidFill>
            <a:schemeClr val="tx1"/>
          </a:solidFill>
          <a:latin typeface="+mn-lt"/>
          <a:ea typeface="ＭＳ Ｐゴシック" pitchFamily="-72" charset="-128"/>
        </a:defRPr>
      </a:lvl4pPr>
      <a:lvl5pPr marL="2057400" indent="-228600" algn="l" rtl="0" eaLnBrk="0" fontAlgn="base" hangingPunct="0">
        <a:spcBef>
          <a:spcPct val="20000"/>
        </a:spcBef>
        <a:spcAft>
          <a:spcPct val="0"/>
        </a:spcAft>
        <a:buChar char="»"/>
        <a:defRPr sz="1900">
          <a:solidFill>
            <a:schemeClr val="tx1"/>
          </a:solidFill>
          <a:latin typeface="+mn-lt"/>
          <a:ea typeface="ＭＳ Ｐゴシック" pitchFamily="-72" charset="-128"/>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9.jpeg"/><Relationship Id="rId18" Type="http://schemas.openxmlformats.org/officeDocument/2006/relationships/image" Target="../media/image14.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chart" Target="../charts/chart2.xml"/><Relationship Id="rId17"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chart" Target="../charts/chart1.xml"/><Relationship Id="rId5" Type="http://schemas.openxmlformats.org/officeDocument/2006/relationships/image" Target="../media/image3.jpeg"/><Relationship Id="rId15" Type="http://schemas.openxmlformats.org/officeDocument/2006/relationships/image" Target="../media/image11.jpeg"/><Relationship Id="rId10" Type="http://schemas.openxmlformats.org/officeDocument/2006/relationships/image" Target="../media/image8.png"/><Relationship Id="rId19" Type="http://schemas.openxmlformats.org/officeDocument/2006/relationships/image" Target="../media/image15.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366"/>
        </a:solidFill>
        <a:effectLst/>
      </p:bgPr>
    </p:bg>
    <p:spTree>
      <p:nvGrpSpPr>
        <p:cNvPr id="1" name=""/>
        <p:cNvGrpSpPr/>
        <p:nvPr/>
      </p:nvGrpSpPr>
      <p:grpSpPr>
        <a:xfrm>
          <a:off x="0" y="0"/>
          <a:ext cx="0" cy="0"/>
          <a:chOff x="0" y="0"/>
          <a:chExt cx="0" cy="0"/>
        </a:xfrm>
      </p:grpSpPr>
      <p:pic>
        <p:nvPicPr>
          <p:cNvPr id="40" name="Picture 39" descr="LF7A 3277.jpg"/>
          <p:cNvPicPr>
            <a:picLocks noChangeAspect="1"/>
          </p:cNvPicPr>
          <p:nvPr/>
        </p:nvPicPr>
        <p:blipFill>
          <a:blip r:embed="rId3"/>
          <a:stretch>
            <a:fillRect/>
          </a:stretch>
        </p:blipFill>
        <p:spPr>
          <a:xfrm rot="10800000">
            <a:off x="9109075" y="27343100"/>
            <a:ext cx="4737100" cy="4592638"/>
          </a:xfrm>
          <a:prstGeom prst="rect">
            <a:avLst/>
          </a:prstGeom>
          <a:solidFill>
            <a:srgbClr val="000000">
              <a:shade val="95000"/>
            </a:srgbClr>
          </a:solidFill>
          <a:ln w="165100" cap="sq">
            <a:solidFill>
              <a:srgbClr val="000000"/>
            </a:solidFill>
            <a:miter lim="800000"/>
          </a:ln>
          <a:effectLst>
            <a:outerShdw blurRad="254000" dist="190500" dir="2700000" sy="90000" algn="bl" rotWithShape="0">
              <a:srgbClr val="000000">
                <a:alpha val="40000"/>
              </a:srgbClr>
            </a:outerShdw>
          </a:effectLst>
        </p:spPr>
      </p:pic>
      <p:sp>
        <p:nvSpPr>
          <p:cNvPr id="39939" name="Rectangle 5"/>
          <p:cNvSpPr>
            <a:spLocks noChangeArrowheads="1"/>
          </p:cNvSpPr>
          <p:nvPr/>
        </p:nvSpPr>
        <p:spPr bwMode="auto">
          <a:xfrm>
            <a:off x="3560763" y="927100"/>
            <a:ext cx="37080825" cy="5762625"/>
          </a:xfrm>
          <a:prstGeom prst="rect">
            <a:avLst/>
          </a:prstGeom>
          <a:noFill/>
          <a:ln w="9525">
            <a:noFill/>
            <a:miter lim="800000"/>
            <a:headEnd/>
            <a:tailEnd/>
          </a:ln>
        </p:spPr>
        <p:txBody>
          <a:bodyPr lIns="91243" tIns="45614" rIns="91243" bIns="45614">
            <a:prstTxWarp prst="textNoShape">
              <a:avLst/>
            </a:prstTxWarp>
            <a:spAutoFit/>
          </a:bodyPr>
          <a:lstStyle/>
          <a:p>
            <a:pPr algn="ctr">
              <a:buClr>
                <a:srgbClr val="000000"/>
              </a:buClr>
              <a:buSzPct val="100000"/>
              <a:buFont typeface="Times New Roman" pitchFamily="-72"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9600" b="1">
                <a:solidFill>
                  <a:schemeClr val="bg1"/>
                </a:solidFill>
                <a:latin typeface="Rockwell Extra Bold" pitchFamily="-72" charset="0"/>
              </a:rPr>
              <a:t>Relationship of maternal flow environment to </a:t>
            </a:r>
          </a:p>
          <a:p>
            <a:pPr algn="ctr">
              <a:buClr>
                <a:srgbClr val="000000"/>
              </a:buClr>
              <a:buSzPct val="100000"/>
              <a:buFont typeface="Times New Roman" pitchFamily="-72"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9600" b="1">
                <a:solidFill>
                  <a:schemeClr val="bg1"/>
                </a:solidFill>
                <a:latin typeface="Rockwell Extra Bold" pitchFamily="-72" charset="0"/>
              </a:rPr>
              <a:t>offspring size in </a:t>
            </a:r>
            <a:r>
              <a:rPr lang="en-US" sz="9600" b="1" i="1">
                <a:solidFill>
                  <a:schemeClr val="bg1"/>
                </a:solidFill>
                <a:latin typeface="Rockwell Extra Bold" pitchFamily="-72" charset="0"/>
              </a:rPr>
              <a:t>Botrylloides violaceus</a:t>
            </a:r>
          </a:p>
          <a:p>
            <a:pPr algn="ctr" eaLnBrk="0" hangingPunct="0">
              <a:buClr>
                <a:srgbClr val="000000"/>
              </a:buClr>
              <a:buSzPct val="100000"/>
              <a:buFont typeface="Times New Roman" pitchFamily="-72"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6000" b="1">
                <a:solidFill>
                  <a:schemeClr val="bg1"/>
                </a:solidFill>
              </a:rPr>
              <a:t>Damion Delton</a:t>
            </a:r>
            <a:r>
              <a:rPr lang="en-US" sz="6000" b="1" baseline="30000">
                <a:solidFill>
                  <a:schemeClr val="bg1"/>
                </a:solidFill>
              </a:rPr>
              <a:t>1,2</a:t>
            </a:r>
            <a:r>
              <a:rPr lang="en-US" sz="6000" b="1">
                <a:solidFill>
                  <a:schemeClr val="bg1"/>
                </a:solidFill>
              </a:rPr>
              <a:t>, C. Sarah Cohen </a:t>
            </a:r>
            <a:r>
              <a:rPr lang="en-US" sz="6000" b="1" baseline="30000">
                <a:solidFill>
                  <a:schemeClr val="bg1"/>
                </a:solidFill>
              </a:rPr>
              <a:t>2</a:t>
            </a:r>
          </a:p>
          <a:p>
            <a:pPr algn="ctr" eaLnBrk="0" hangingPunct="0">
              <a:buClr>
                <a:srgbClr val="000000"/>
              </a:buClr>
              <a:buSzPct val="100000"/>
              <a:buFont typeface="Times New Roman" pitchFamily="-72"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6000" b="1">
                <a:solidFill>
                  <a:schemeClr val="bg1"/>
                </a:solidFill>
              </a:rPr>
              <a:t>California State University, Fresno</a:t>
            </a:r>
            <a:r>
              <a:rPr lang="en-US" sz="6000" b="1" baseline="30000">
                <a:solidFill>
                  <a:schemeClr val="bg1"/>
                </a:solidFill>
              </a:rPr>
              <a:t>1</a:t>
            </a:r>
            <a:r>
              <a:rPr lang="en-US" sz="6000" b="1">
                <a:solidFill>
                  <a:schemeClr val="bg1"/>
                </a:solidFill>
              </a:rPr>
              <a:t>, Romberg Tiburon Center for </a:t>
            </a:r>
          </a:p>
          <a:p>
            <a:pPr algn="ctr" eaLnBrk="0" hangingPunct="0">
              <a:buClr>
                <a:srgbClr val="000000"/>
              </a:buClr>
              <a:buSzPct val="100000"/>
              <a:buFont typeface="Times New Roman" pitchFamily="-72"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pPr>
            <a:r>
              <a:rPr lang="en-US" sz="6000" b="1">
                <a:solidFill>
                  <a:schemeClr val="bg1"/>
                </a:solidFill>
              </a:rPr>
              <a:t>Environmental Studies, San Francisco State University</a:t>
            </a:r>
            <a:r>
              <a:rPr lang="en-US" sz="6000" b="1" baseline="30000">
                <a:solidFill>
                  <a:schemeClr val="bg1"/>
                </a:solidFill>
              </a:rPr>
              <a:t>2</a:t>
            </a:r>
          </a:p>
        </p:txBody>
      </p:sp>
      <p:sp>
        <p:nvSpPr>
          <p:cNvPr id="39940" name="Text Box 7"/>
          <p:cNvSpPr txBox="1">
            <a:spLocks noChangeArrowheads="1"/>
          </p:cNvSpPr>
          <p:nvPr/>
        </p:nvSpPr>
        <p:spPr bwMode="auto">
          <a:xfrm>
            <a:off x="688975" y="7561263"/>
            <a:ext cx="13708063" cy="579437"/>
          </a:xfrm>
          <a:prstGeom prst="rect">
            <a:avLst/>
          </a:prstGeom>
          <a:solidFill>
            <a:srgbClr val="0070C0"/>
          </a:solidFill>
          <a:ln w="101600" cap="sq">
            <a:solidFill>
              <a:schemeClr val="tx1"/>
            </a:solidFill>
            <a:miter lim="800000"/>
            <a:headEnd/>
            <a:tailEnd/>
          </a:ln>
        </p:spPr>
        <p:txBody>
          <a:bodyPr lIns="91267" tIns="45624" rIns="91267" bIns="45624">
            <a:prstTxWarp prst="textNoShape">
              <a:avLst/>
            </a:prstTxWarp>
            <a:spAutoFit/>
          </a:bodyPr>
          <a:lstStyle/>
          <a:p>
            <a:pPr algn="ctr" eaLnBrk="0" hangingPunct="0">
              <a:spcBef>
                <a:spcPct val="50000"/>
              </a:spcBef>
            </a:pPr>
            <a:r>
              <a:rPr lang="en-US" sz="3200" b="1">
                <a:solidFill>
                  <a:srgbClr val="F8F8F8"/>
                </a:solidFill>
              </a:rPr>
              <a:t>Abstract</a:t>
            </a:r>
          </a:p>
        </p:txBody>
      </p:sp>
      <p:sp>
        <p:nvSpPr>
          <p:cNvPr id="39941" name="Text Box 14"/>
          <p:cNvSpPr txBox="1">
            <a:spLocks noChangeArrowheads="1"/>
          </p:cNvSpPr>
          <p:nvPr/>
        </p:nvSpPr>
        <p:spPr bwMode="auto">
          <a:xfrm>
            <a:off x="722313" y="7953375"/>
            <a:ext cx="13700125" cy="2338388"/>
          </a:xfrm>
          <a:prstGeom prst="rect">
            <a:avLst/>
          </a:prstGeom>
          <a:noFill/>
          <a:ln w="9525">
            <a:noFill/>
            <a:miter lim="800000"/>
            <a:headEnd/>
            <a:tailEnd/>
          </a:ln>
        </p:spPr>
        <p:txBody>
          <a:bodyPr lIns="182880" tIns="182880" rIns="182880" bIns="182880">
            <a:prstTxWarp prst="textNoShape">
              <a:avLst/>
            </a:prstTxWarp>
            <a:spAutoFit/>
          </a:bodyPr>
          <a:lstStyle/>
          <a:p>
            <a:r>
              <a:rPr lang="en-US" sz="3200"/>
              <a:t>	Colonial botryllid tunicates, such as </a:t>
            </a:r>
            <a:r>
              <a:rPr lang="en-US" sz="3200" i="1"/>
              <a:t>Botrylloides violaceus,</a:t>
            </a:r>
            <a:r>
              <a:rPr lang="en-US" sz="3200"/>
              <a:t> brood large, non-feeding offspring with extremely limited larval life spans of minutes to perhaps one day. Despite the importance of this transitory life history stage, there is little information on how environmental factors such as ambient water flow affect larval size among invertebrates. </a:t>
            </a:r>
          </a:p>
        </p:txBody>
      </p:sp>
      <p:sp>
        <p:nvSpPr>
          <p:cNvPr id="39942" name="Text Box 388"/>
          <p:cNvSpPr txBox="1">
            <a:spLocks noChangeArrowheads="1"/>
          </p:cNvSpPr>
          <p:nvPr/>
        </p:nvSpPr>
        <p:spPr bwMode="auto">
          <a:xfrm>
            <a:off x="649288" y="19011900"/>
            <a:ext cx="13708062" cy="579438"/>
          </a:xfrm>
          <a:prstGeom prst="rect">
            <a:avLst/>
          </a:prstGeom>
          <a:solidFill>
            <a:srgbClr val="0070C0"/>
          </a:solidFill>
          <a:ln w="101600">
            <a:solidFill>
              <a:schemeClr val="tx1"/>
            </a:solidFill>
            <a:miter lim="800000"/>
            <a:headEnd/>
            <a:tailEnd/>
          </a:ln>
        </p:spPr>
        <p:txBody>
          <a:bodyPr lIns="91267" tIns="45624" rIns="91267" bIns="45624">
            <a:prstTxWarp prst="textNoShape">
              <a:avLst/>
            </a:prstTxWarp>
            <a:spAutoFit/>
          </a:bodyPr>
          <a:lstStyle/>
          <a:p>
            <a:pPr algn="ctr" eaLnBrk="0" hangingPunct="0">
              <a:spcBef>
                <a:spcPct val="50000"/>
              </a:spcBef>
            </a:pPr>
            <a:r>
              <a:rPr lang="en-US" sz="3200" b="1">
                <a:solidFill>
                  <a:srgbClr val="F8F8F8"/>
                </a:solidFill>
              </a:rPr>
              <a:t>Background</a:t>
            </a:r>
          </a:p>
        </p:txBody>
      </p:sp>
      <p:sp>
        <p:nvSpPr>
          <p:cNvPr id="39943" name="Text Box 481"/>
          <p:cNvSpPr txBox="1">
            <a:spLocks noChangeArrowheads="1"/>
          </p:cNvSpPr>
          <p:nvPr/>
        </p:nvSpPr>
        <p:spPr bwMode="auto">
          <a:xfrm>
            <a:off x="21745575" y="12968288"/>
            <a:ext cx="6829425" cy="19372262"/>
          </a:xfrm>
          <a:prstGeom prst="rect">
            <a:avLst/>
          </a:prstGeom>
          <a:noFill/>
          <a:ln w="9525">
            <a:noFill/>
            <a:miter lim="800000"/>
            <a:headEnd/>
            <a:tailEnd/>
          </a:ln>
        </p:spPr>
        <p:txBody>
          <a:bodyPr lIns="182880" tIns="182880" rIns="182880" bIns="182880">
            <a:prstTxWarp prst="textNoShape">
              <a:avLst/>
            </a:prstTxWarp>
            <a:spAutoFit/>
          </a:bodyPr>
          <a:lstStyle/>
          <a:p>
            <a:pPr>
              <a:buFont typeface="Wingdings" pitchFamily="-72" charset="2"/>
              <a:buChar char="v"/>
            </a:pPr>
            <a:r>
              <a:rPr lang="en-US" sz="3200" b="1">
                <a:ea typeface="Arial" pitchFamily="-72" charset="0"/>
                <a:cs typeface="Arial" pitchFamily="-72" charset="0"/>
              </a:rPr>
              <a:t> </a:t>
            </a:r>
            <a:r>
              <a:rPr lang="en-US" sz="3200">
                <a:ea typeface="Arial" pitchFamily="-72" charset="0"/>
                <a:cs typeface="Arial" pitchFamily="-72" charset="0"/>
              </a:rPr>
              <a:t>We collected samples of tunicates from varying locations around the dock from Pillar Point Harbor in Half Moon Bay, CA (Image 4).</a:t>
            </a:r>
          </a:p>
          <a:p>
            <a:pPr>
              <a:buFont typeface="Wingdings" pitchFamily="-72" charset="2"/>
              <a:buChar char="v"/>
            </a:pPr>
            <a:endParaRPr lang="en-US" sz="3200">
              <a:ea typeface="Arial" pitchFamily="-72" charset="0"/>
              <a:cs typeface="Arial" pitchFamily="-72" charset="0"/>
            </a:endParaRPr>
          </a:p>
          <a:p>
            <a:pPr>
              <a:buFont typeface="Wingdings" pitchFamily="-72" charset="2"/>
              <a:buChar char="v"/>
            </a:pPr>
            <a:endParaRPr lang="en-US" sz="3200">
              <a:ea typeface="Arial" pitchFamily="-72" charset="0"/>
              <a:cs typeface="Arial" pitchFamily="-72" charset="0"/>
            </a:endParaRPr>
          </a:p>
          <a:p>
            <a:endParaRPr lang="en-US" sz="3200">
              <a:ea typeface="Arial" pitchFamily="-72" charset="0"/>
              <a:cs typeface="Arial" pitchFamily="-72" charset="0"/>
            </a:endParaRPr>
          </a:p>
          <a:p>
            <a:pPr>
              <a:buFont typeface="Wingdings" pitchFamily="-72" charset="2"/>
              <a:buChar char="v"/>
            </a:pPr>
            <a:r>
              <a:rPr lang="en-US" sz="3200">
                <a:ea typeface="Arial" pitchFamily="-72" charset="0"/>
                <a:cs typeface="Arial" pitchFamily="-72" charset="0"/>
              </a:rPr>
              <a:t>Water flow was measured hanging Life Savers</a:t>
            </a:r>
            <a:r>
              <a:rPr lang="en-US" sz="3200" baseline="30000">
                <a:ea typeface="Arial" pitchFamily="-72" charset="0"/>
                <a:cs typeface="Arial" pitchFamily="-72" charset="0"/>
              </a:rPr>
              <a:t>TM  </a:t>
            </a:r>
            <a:r>
              <a:rPr lang="en-US" sz="3200">
                <a:ea typeface="Arial" pitchFamily="-72" charset="0"/>
                <a:cs typeface="Arial" pitchFamily="-72" charset="0"/>
              </a:rPr>
              <a:t>(Koehl and Alberte, 1988) at each location a colony was collected for 10 minutes (Image 5).</a:t>
            </a:r>
          </a:p>
          <a:p>
            <a:pPr>
              <a:buFont typeface="Wingdings" pitchFamily="-72" charset="2"/>
              <a:buChar char="v"/>
            </a:pPr>
            <a:endParaRPr lang="en-US" sz="3200">
              <a:ea typeface="Arial" pitchFamily="-72" charset="0"/>
              <a:cs typeface="Arial" pitchFamily="-72" charset="0"/>
            </a:endParaRPr>
          </a:p>
          <a:p>
            <a:endParaRPr lang="en-US" sz="3200">
              <a:ea typeface="Arial" pitchFamily="-72" charset="0"/>
              <a:cs typeface="Arial" pitchFamily="-72" charset="0"/>
            </a:endParaRPr>
          </a:p>
          <a:p>
            <a:endParaRPr lang="en-US" sz="3200">
              <a:ea typeface="Arial" pitchFamily="-72" charset="0"/>
              <a:cs typeface="Arial" pitchFamily="-72" charset="0"/>
            </a:endParaRPr>
          </a:p>
          <a:p>
            <a:pPr>
              <a:buFont typeface="Wingdings" pitchFamily="-72" charset="2"/>
              <a:buChar char="v"/>
            </a:pPr>
            <a:r>
              <a:rPr lang="en-US" sz="3200">
                <a:ea typeface="Arial" pitchFamily="-72" charset="0"/>
                <a:cs typeface="Arial" pitchFamily="-72" charset="0"/>
              </a:rPr>
              <a:t>The rate of dissolution for each trial was calculated as follows: Initial Mass (mg) – Final Mass (mg) /- Exposure Time (secs).</a:t>
            </a:r>
          </a:p>
          <a:p>
            <a:pPr>
              <a:buFont typeface="Wingdings" pitchFamily="-72" charset="2"/>
              <a:buChar char="v"/>
            </a:pPr>
            <a:endParaRPr lang="en-US" sz="3200">
              <a:ea typeface="Arial" pitchFamily="-72" charset="0"/>
              <a:cs typeface="Arial" pitchFamily="-72" charset="0"/>
            </a:endParaRPr>
          </a:p>
          <a:p>
            <a:pPr>
              <a:buFont typeface="Wingdings" pitchFamily="-72" charset="2"/>
              <a:buChar char="v"/>
            </a:pPr>
            <a:endParaRPr lang="en-US" sz="3200">
              <a:ea typeface="Arial" pitchFamily="-72" charset="0"/>
              <a:cs typeface="Arial" pitchFamily="-72" charset="0"/>
            </a:endParaRPr>
          </a:p>
          <a:p>
            <a:endParaRPr lang="en-US" sz="3200">
              <a:ea typeface="Arial" pitchFamily="-72" charset="0"/>
              <a:cs typeface="Arial" pitchFamily="-72" charset="0"/>
            </a:endParaRPr>
          </a:p>
          <a:p>
            <a:pPr>
              <a:buFont typeface="Wingdings" pitchFamily="-72" charset="2"/>
              <a:buChar char="v"/>
            </a:pPr>
            <a:r>
              <a:rPr lang="en-US" sz="3200">
                <a:ea typeface="Arial" pitchFamily="-72" charset="0"/>
                <a:cs typeface="Arial" pitchFamily="-72" charset="0"/>
              </a:rPr>
              <a:t>Swimming larvae were collected from each colony and then measured in mm at 400x magnification using a camera and ImageJ software. </a:t>
            </a:r>
          </a:p>
          <a:p>
            <a:pPr>
              <a:buFont typeface="Wingdings" pitchFamily="-72" charset="2"/>
              <a:buChar char="v"/>
            </a:pPr>
            <a:endParaRPr lang="en-US" sz="3200">
              <a:ea typeface="Arial" pitchFamily="-72" charset="0"/>
              <a:cs typeface="Arial" pitchFamily="-72" charset="0"/>
            </a:endParaRPr>
          </a:p>
          <a:p>
            <a:pPr>
              <a:buFont typeface="Wingdings" pitchFamily="-72" charset="2"/>
              <a:buChar char="v"/>
            </a:pPr>
            <a:endParaRPr lang="en-US" sz="3200">
              <a:ea typeface="Arial" pitchFamily="-72" charset="0"/>
              <a:cs typeface="Arial" pitchFamily="-72" charset="0"/>
            </a:endParaRPr>
          </a:p>
          <a:p>
            <a:pPr>
              <a:buFont typeface="Wingdings" pitchFamily="-72" charset="2"/>
              <a:buChar char="v"/>
            </a:pPr>
            <a:endParaRPr lang="en-US" sz="3200">
              <a:ea typeface="Arial" pitchFamily="-72" charset="0"/>
              <a:cs typeface="Arial" pitchFamily="-72" charset="0"/>
            </a:endParaRPr>
          </a:p>
          <a:p>
            <a:pPr>
              <a:buFont typeface="Wingdings" pitchFamily="-72" charset="2"/>
              <a:buChar char="v"/>
            </a:pPr>
            <a:r>
              <a:rPr lang="en-US" sz="3200">
                <a:ea typeface="Arial" pitchFamily="-72" charset="0"/>
                <a:cs typeface="Arial" pitchFamily="-72" charset="0"/>
              </a:rPr>
              <a:t>Area of each larva calculated using the elliptical area formula (Image 7): </a:t>
            </a:r>
          </a:p>
          <a:p>
            <a:pPr>
              <a:buFont typeface="Wingdings" pitchFamily="-72" charset="2"/>
              <a:buChar char="v"/>
            </a:pPr>
            <a:endParaRPr lang="en-US" sz="3200" b="1">
              <a:ea typeface="Arial" pitchFamily="-72" charset="0"/>
              <a:cs typeface="Arial" pitchFamily="-72" charset="0"/>
            </a:endParaRPr>
          </a:p>
          <a:p>
            <a:pPr algn="ctr"/>
            <a:r>
              <a:rPr lang="en-US" sz="3200" b="1"/>
              <a:t>Area = </a:t>
            </a:r>
            <a:r>
              <a:rPr lang="en-US" sz="3200" b="1">
                <a:latin typeface="Lucida Grande" pitchFamily="-72" charset="0"/>
              </a:rPr>
              <a:t>π</a:t>
            </a:r>
            <a:r>
              <a:rPr lang="en-US" sz="3200" b="1"/>
              <a:t> * </a:t>
            </a:r>
            <a:r>
              <a:rPr lang="en-US" sz="3200" b="1">
                <a:solidFill>
                  <a:srgbClr val="E76A03"/>
                </a:solidFill>
              </a:rPr>
              <a:t>A</a:t>
            </a:r>
            <a:r>
              <a:rPr lang="en-US" sz="3200" b="1"/>
              <a:t> *</a:t>
            </a:r>
            <a:r>
              <a:rPr lang="en-US" sz="3200" b="1">
                <a:solidFill>
                  <a:srgbClr val="00B0F0"/>
                </a:solidFill>
              </a:rPr>
              <a:t> B</a:t>
            </a:r>
          </a:p>
          <a:p>
            <a:pPr algn="ctr"/>
            <a:endParaRPr lang="en-US" sz="3200" b="1">
              <a:solidFill>
                <a:srgbClr val="00B0F0"/>
              </a:solidFill>
            </a:endParaRPr>
          </a:p>
          <a:p>
            <a:pPr algn="ctr"/>
            <a:endParaRPr lang="en-US" sz="3200" b="1">
              <a:solidFill>
                <a:srgbClr val="00B0F0"/>
              </a:solidFill>
            </a:endParaRPr>
          </a:p>
          <a:p>
            <a:pPr algn="ctr"/>
            <a:r>
              <a:rPr lang="en-US" sz="3200" b="1"/>
              <a:t>(</a:t>
            </a:r>
            <a:r>
              <a:rPr lang="en-US" sz="3200" b="1">
                <a:solidFill>
                  <a:srgbClr val="E76A03"/>
                </a:solidFill>
              </a:rPr>
              <a:t>A= major radius of the ellipse </a:t>
            </a:r>
            <a:r>
              <a:rPr lang="en-US" sz="3200" b="1"/>
              <a:t>and </a:t>
            </a:r>
            <a:r>
              <a:rPr lang="en-US" sz="3200" b="1">
                <a:solidFill>
                  <a:srgbClr val="00B0F0"/>
                </a:solidFill>
              </a:rPr>
              <a:t>B=the minor radius of the ellipse</a:t>
            </a:r>
            <a:r>
              <a:rPr lang="en-US" sz="3200" b="1"/>
              <a:t>)</a:t>
            </a:r>
          </a:p>
          <a:p>
            <a:pPr>
              <a:buFont typeface="Wingdings" pitchFamily="-72" charset="2"/>
              <a:buChar char="v"/>
            </a:pPr>
            <a:endParaRPr lang="en-US" sz="3200">
              <a:ea typeface="Arial" pitchFamily="-72" charset="0"/>
              <a:cs typeface="Arial" pitchFamily="-72" charset="0"/>
            </a:endParaRPr>
          </a:p>
          <a:p>
            <a:pPr>
              <a:buFont typeface="Wingdings" pitchFamily="-72" charset="2"/>
              <a:buChar char="v"/>
            </a:pPr>
            <a:endParaRPr lang="en-US" sz="3200">
              <a:ea typeface="Arial" pitchFamily="-72" charset="0"/>
              <a:cs typeface="Arial" pitchFamily="-72" charset="0"/>
            </a:endParaRPr>
          </a:p>
          <a:p>
            <a:endParaRPr lang="en-US" sz="3200" b="1">
              <a:ea typeface="Arial" pitchFamily="-72" charset="0"/>
              <a:cs typeface="Arial" pitchFamily="-72" charset="0"/>
            </a:endParaRPr>
          </a:p>
          <a:p>
            <a:endParaRPr lang="en-US" sz="3200">
              <a:ea typeface="Arial" pitchFamily="-72" charset="0"/>
              <a:cs typeface="Arial" pitchFamily="-72" charset="0"/>
            </a:endParaRPr>
          </a:p>
        </p:txBody>
      </p:sp>
      <p:sp>
        <p:nvSpPr>
          <p:cNvPr id="39944" name="Text Box 482"/>
          <p:cNvSpPr txBox="1">
            <a:spLocks noChangeArrowheads="1"/>
          </p:cNvSpPr>
          <p:nvPr/>
        </p:nvSpPr>
        <p:spPr bwMode="auto">
          <a:xfrm>
            <a:off x="29481463" y="21812250"/>
            <a:ext cx="13704887" cy="860425"/>
          </a:xfrm>
          <a:prstGeom prst="rect">
            <a:avLst/>
          </a:prstGeom>
          <a:noFill/>
          <a:ln w="9525">
            <a:noFill/>
            <a:miter lim="800000"/>
            <a:headEnd/>
            <a:tailEnd/>
          </a:ln>
        </p:spPr>
        <p:txBody>
          <a:bodyPr lIns="182880" tIns="182880" rIns="182880" bIns="182880">
            <a:prstTxWarp prst="textNoShape">
              <a:avLst/>
            </a:prstTxWarp>
            <a:spAutoFit/>
          </a:bodyPr>
          <a:lstStyle/>
          <a:p>
            <a:r>
              <a:rPr lang="en-US" sz="3200"/>
              <a:t>	.</a:t>
            </a:r>
          </a:p>
        </p:txBody>
      </p:sp>
      <p:sp>
        <p:nvSpPr>
          <p:cNvPr id="39945" name="Text Box 405"/>
          <p:cNvSpPr txBox="1">
            <a:spLocks noChangeArrowheads="1"/>
          </p:cNvSpPr>
          <p:nvPr/>
        </p:nvSpPr>
        <p:spPr bwMode="auto">
          <a:xfrm>
            <a:off x="15113000" y="11377613"/>
            <a:ext cx="13696950" cy="579437"/>
          </a:xfrm>
          <a:prstGeom prst="rect">
            <a:avLst/>
          </a:prstGeom>
          <a:solidFill>
            <a:srgbClr val="0070C0"/>
          </a:solidFill>
          <a:ln w="101600">
            <a:solidFill>
              <a:schemeClr val="tx1"/>
            </a:solidFill>
            <a:miter lim="800000"/>
            <a:headEnd/>
            <a:tailEnd/>
          </a:ln>
        </p:spPr>
        <p:txBody>
          <a:bodyPr lIns="91267" tIns="45624" rIns="91267" bIns="45624">
            <a:prstTxWarp prst="textNoShape">
              <a:avLst/>
            </a:prstTxWarp>
            <a:spAutoFit/>
          </a:bodyPr>
          <a:lstStyle/>
          <a:p>
            <a:pPr algn="ctr" eaLnBrk="0" hangingPunct="0">
              <a:spcBef>
                <a:spcPct val="50000"/>
              </a:spcBef>
            </a:pPr>
            <a:r>
              <a:rPr lang="en-US" sz="3200" b="1">
                <a:solidFill>
                  <a:srgbClr val="F8F8F8"/>
                </a:solidFill>
              </a:rPr>
              <a:t>Methods</a:t>
            </a:r>
          </a:p>
        </p:txBody>
      </p:sp>
      <p:sp>
        <p:nvSpPr>
          <p:cNvPr id="39946" name="Text Box 481"/>
          <p:cNvSpPr txBox="1">
            <a:spLocks noChangeArrowheads="1"/>
          </p:cNvSpPr>
          <p:nvPr/>
        </p:nvSpPr>
        <p:spPr bwMode="auto">
          <a:xfrm>
            <a:off x="722313" y="19591338"/>
            <a:ext cx="13671550" cy="5293757"/>
          </a:xfrm>
          <a:prstGeom prst="rect">
            <a:avLst/>
          </a:prstGeom>
          <a:noFill/>
          <a:ln w="9525">
            <a:noFill/>
            <a:miter lim="800000"/>
            <a:headEnd/>
            <a:tailEnd/>
          </a:ln>
        </p:spPr>
        <p:txBody>
          <a:bodyPr lIns="182880" tIns="182880" rIns="182880" bIns="182880">
            <a:prstTxWarp prst="textNoShape">
              <a:avLst/>
            </a:prstTxWarp>
            <a:spAutoFit/>
          </a:bodyPr>
          <a:lstStyle/>
          <a:p>
            <a:r>
              <a:rPr lang="en-US" sz="3200" dirty="0">
                <a:ea typeface="Arial" pitchFamily="-72" charset="0"/>
                <a:cs typeface="Arial" pitchFamily="-72" charset="0"/>
              </a:rPr>
              <a:t>	The colonial, sessile ascidian </a:t>
            </a:r>
            <a:r>
              <a:rPr lang="en-US" sz="3200" i="1" dirty="0">
                <a:ea typeface="Arial" pitchFamily="-72" charset="0"/>
                <a:cs typeface="Arial" pitchFamily="-72" charset="0"/>
              </a:rPr>
              <a:t>Botrylloides violaceus</a:t>
            </a:r>
            <a:r>
              <a:rPr lang="en-US" sz="3200" dirty="0">
                <a:ea typeface="Arial" pitchFamily="-72" charset="0"/>
                <a:cs typeface="Arial" pitchFamily="-72" charset="0"/>
              </a:rPr>
              <a:t> is a marine invertebrate that is globally invasive and commonly found on the west coast of the United States, including the San Francisco Bay. Due to the rapid growth of this species, this tunicate causes a great deal of bio-fouling and can smother other marine invertebrates including mussels and barnacles. They are hermaphroditic and brood large, non-feeding larvae about 1 millimeter in body diameter. They have a relatively short larval cycle where they spend anywhere from a few hours to a day in the water column before attaching to substrate, creating a limited dispersal potential. </a:t>
            </a:r>
            <a:r>
              <a:rPr lang="en-US" sz="3200" i="1" dirty="0">
                <a:ea typeface="Arial" pitchFamily="-72" charset="0"/>
                <a:cs typeface="Arial" pitchFamily="-72" charset="0"/>
              </a:rPr>
              <a:t>B. violaceus</a:t>
            </a:r>
            <a:r>
              <a:rPr lang="en-US" sz="3200" dirty="0">
                <a:ea typeface="Arial" pitchFamily="-72" charset="0"/>
                <a:cs typeface="Arial" pitchFamily="-72" charset="0"/>
              </a:rPr>
              <a:t> filter feeds to acquire food and nutrients for survival which requires low energy expenditure (4</a:t>
            </a:r>
            <a:r>
              <a:rPr lang="en-US" sz="3200" dirty="0" smtClean="0">
                <a:ea typeface="Arial" pitchFamily="-72" charset="0"/>
                <a:cs typeface="Arial" pitchFamily="-72" charset="0"/>
              </a:rPr>
              <a:t>). The zooids </a:t>
            </a:r>
            <a:endParaRPr lang="en-US" sz="3200" dirty="0">
              <a:ea typeface="Arial" pitchFamily="-72" charset="0"/>
              <a:cs typeface="Arial" pitchFamily="-72" charset="0"/>
            </a:endParaRPr>
          </a:p>
          <a:p>
            <a:endParaRPr lang="en-US" sz="3200" dirty="0">
              <a:ea typeface="Arial" pitchFamily="-72" charset="0"/>
              <a:cs typeface="Arial" pitchFamily="-72" charset="0"/>
            </a:endParaRPr>
          </a:p>
        </p:txBody>
      </p:sp>
      <p:sp>
        <p:nvSpPr>
          <p:cNvPr id="39947" name="Text Box 479"/>
          <p:cNvSpPr txBox="1">
            <a:spLocks noChangeArrowheads="1"/>
          </p:cNvSpPr>
          <p:nvPr/>
        </p:nvSpPr>
        <p:spPr bwMode="auto">
          <a:xfrm>
            <a:off x="29451300" y="29135388"/>
            <a:ext cx="13693775" cy="579437"/>
          </a:xfrm>
          <a:prstGeom prst="rect">
            <a:avLst/>
          </a:prstGeom>
          <a:solidFill>
            <a:srgbClr val="0070C0"/>
          </a:solidFill>
          <a:ln w="101600">
            <a:solidFill>
              <a:schemeClr val="tx1"/>
            </a:solidFill>
            <a:miter lim="800000"/>
            <a:headEnd/>
            <a:tailEnd/>
          </a:ln>
        </p:spPr>
        <p:txBody>
          <a:bodyPr lIns="91267" tIns="45624" rIns="91267" bIns="45624">
            <a:prstTxWarp prst="textNoShape">
              <a:avLst/>
            </a:prstTxWarp>
            <a:spAutoFit/>
          </a:bodyPr>
          <a:lstStyle/>
          <a:p>
            <a:pPr algn="ctr" eaLnBrk="0" hangingPunct="0">
              <a:spcBef>
                <a:spcPct val="50000"/>
              </a:spcBef>
            </a:pPr>
            <a:r>
              <a:rPr lang="en-US" sz="3200" b="1">
                <a:solidFill>
                  <a:srgbClr val="F8F8F8"/>
                </a:solidFill>
              </a:rPr>
              <a:t>References/Acknowledgments</a:t>
            </a:r>
          </a:p>
        </p:txBody>
      </p:sp>
      <p:sp>
        <p:nvSpPr>
          <p:cNvPr id="39948" name="Text Box 478"/>
          <p:cNvSpPr txBox="1">
            <a:spLocks noChangeArrowheads="1"/>
          </p:cNvSpPr>
          <p:nvPr/>
        </p:nvSpPr>
        <p:spPr bwMode="auto">
          <a:xfrm>
            <a:off x="29524325" y="19591338"/>
            <a:ext cx="13695363" cy="579437"/>
          </a:xfrm>
          <a:prstGeom prst="rect">
            <a:avLst/>
          </a:prstGeom>
          <a:solidFill>
            <a:srgbClr val="0070C0"/>
          </a:solidFill>
          <a:ln w="101600">
            <a:solidFill>
              <a:schemeClr val="tx1"/>
            </a:solidFill>
            <a:miter lim="800000"/>
            <a:headEnd/>
            <a:tailEnd/>
          </a:ln>
        </p:spPr>
        <p:txBody>
          <a:bodyPr lIns="91267" tIns="45624" rIns="91267" bIns="45624">
            <a:prstTxWarp prst="textNoShape">
              <a:avLst/>
            </a:prstTxWarp>
            <a:spAutoFit/>
          </a:bodyPr>
          <a:lstStyle/>
          <a:p>
            <a:pPr algn="ctr" eaLnBrk="0" hangingPunct="0">
              <a:spcBef>
                <a:spcPct val="50000"/>
              </a:spcBef>
            </a:pPr>
            <a:r>
              <a:rPr lang="en-US" sz="3200" b="1">
                <a:solidFill>
                  <a:srgbClr val="F8F8F8"/>
                </a:solidFill>
              </a:rPr>
              <a:t>Discussion</a:t>
            </a:r>
          </a:p>
        </p:txBody>
      </p:sp>
      <p:sp>
        <p:nvSpPr>
          <p:cNvPr id="39949" name="Text Box 14"/>
          <p:cNvSpPr txBox="1">
            <a:spLocks noChangeArrowheads="1"/>
          </p:cNvSpPr>
          <p:nvPr/>
        </p:nvSpPr>
        <p:spPr bwMode="auto">
          <a:xfrm>
            <a:off x="15065375" y="7561263"/>
            <a:ext cx="13744575" cy="3776662"/>
          </a:xfrm>
          <a:prstGeom prst="rect">
            <a:avLst/>
          </a:prstGeom>
          <a:noFill/>
          <a:ln w="9525">
            <a:noFill/>
            <a:miter lim="800000"/>
            <a:headEnd/>
            <a:tailEnd/>
          </a:ln>
        </p:spPr>
        <p:txBody>
          <a:bodyPr lIns="182880" tIns="182880" rIns="182880" bIns="182880">
            <a:prstTxWarp prst="textNoShape">
              <a:avLst/>
            </a:prstTxWarp>
            <a:spAutoFit/>
          </a:bodyPr>
          <a:lstStyle/>
          <a:p>
            <a:pPr defTabSz="4389438"/>
            <a:r>
              <a:rPr lang="en-US" sz="3200">
                <a:ea typeface="Arial" pitchFamily="-72" charset="0"/>
                <a:cs typeface="Arial" pitchFamily="-72" charset="0"/>
              </a:rPr>
              <a:t>tunicates, more food may be able to pass through the filtering system allowing the tunicate to potentially store more energy to be used for brooding of larger larva. Though flow plays an important part in tunicate survival there has been very little information on how environmental factors such as water flow affect invertebrate larva, so this study will test to see the possible relationship. By collecting various colonies, testing flow rates at our collection sites, and assaying for larval size we will be able to determine whether different flow rates play a factor in size.</a:t>
            </a:r>
            <a:endParaRPr lang="en-US" sz="3200"/>
          </a:p>
        </p:txBody>
      </p:sp>
      <p:sp>
        <p:nvSpPr>
          <p:cNvPr id="39950" name="Text Box 405"/>
          <p:cNvSpPr txBox="1">
            <a:spLocks noChangeArrowheads="1"/>
          </p:cNvSpPr>
          <p:nvPr/>
        </p:nvSpPr>
        <p:spPr bwMode="auto">
          <a:xfrm>
            <a:off x="29451300" y="7615238"/>
            <a:ext cx="13696950" cy="579437"/>
          </a:xfrm>
          <a:prstGeom prst="rect">
            <a:avLst/>
          </a:prstGeom>
          <a:solidFill>
            <a:srgbClr val="0070C0"/>
          </a:solidFill>
          <a:ln w="101600">
            <a:solidFill>
              <a:schemeClr val="tx1"/>
            </a:solidFill>
            <a:miter lim="800000"/>
            <a:headEnd/>
            <a:tailEnd/>
          </a:ln>
        </p:spPr>
        <p:txBody>
          <a:bodyPr lIns="91267" tIns="45624" rIns="91267" bIns="45624">
            <a:prstTxWarp prst="textNoShape">
              <a:avLst/>
            </a:prstTxWarp>
            <a:spAutoFit/>
          </a:bodyPr>
          <a:lstStyle/>
          <a:p>
            <a:pPr algn="ctr" eaLnBrk="0" hangingPunct="0">
              <a:spcBef>
                <a:spcPct val="50000"/>
              </a:spcBef>
            </a:pPr>
            <a:r>
              <a:rPr lang="en-US" sz="3200" b="1">
                <a:solidFill>
                  <a:srgbClr val="F8F8F8"/>
                </a:solidFill>
              </a:rPr>
              <a:t>Results</a:t>
            </a:r>
          </a:p>
        </p:txBody>
      </p:sp>
      <p:sp>
        <p:nvSpPr>
          <p:cNvPr id="39951" name="TextBox 42"/>
          <p:cNvSpPr txBox="1">
            <a:spLocks noChangeArrowheads="1"/>
          </p:cNvSpPr>
          <p:nvPr/>
        </p:nvSpPr>
        <p:spPr bwMode="auto">
          <a:xfrm>
            <a:off x="29513213" y="29714825"/>
            <a:ext cx="13652500" cy="2225675"/>
          </a:xfrm>
          <a:prstGeom prst="rect">
            <a:avLst/>
          </a:prstGeom>
          <a:noFill/>
          <a:ln w="9525">
            <a:noFill/>
            <a:miter lim="800000"/>
            <a:headEnd/>
            <a:tailEnd/>
          </a:ln>
        </p:spPr>
        <p:txBody>
          <a:bodyPr>
            <a:prstTxWarp prst="textNoShape">
              <a:avLst/>
            </a:prstTxWarp>
            <a:spAutoFit/>
          </a:bodyPr>
          <a:lstStyle/>
          <a:p>
            <a:r>
              <a:rPr lang="en-US" sz="2000"/>
              <a:t>1)Kokita, T. 2003. Potential latitudinal variation in egg size and number of a geographically widespread reef fish, revealed by common environments experiments. 	Marine Biology 143:593-601</a:t>
            </a:r>
          </a:p>
          <a:p>
            <a:r>
              <a:rPr lang="en-US" sz="2000"/>
              <a:t>2)Marshall, D., Russell Bonduriansky, and  Luc F. Bussière. 2008. Offspring Size Variation within Broods as a Bet-Hedging Strategy in Unpredictable 	Environments. Ecological Society of America Vol. 89, No. 9, pp. 2506-2517</a:t>
            </a:r>
          </a:p>
          <a:p>
            <a:r>
              <a:rPr lang="en-US" sz="2000"/>
              <a:t>3)Sakai, S., and Y. Harada. 2001. Why do large mothers produce large offspring? theory and a test. American Naturalist 157:348-359 </a:t>
            </a:r>
          </a:p>
          <a:p>
            <a:r>
              <a:rPr lang="en-US" sz="2000"/>
              <a:t>4)Paradis, K.L., and L.A. Pyzocha. "Energetics and Metabolism." Http://academics.smcvt.edu. Web. 21July. 2011.</a:t>
            </a:r>
          </a:p>
          <a:p>
            <a:endParaRPr lang="en-US" sz="2000"/>
          </a:p>
        </p:txBody>
      </p:sp>
      <p:sp>
        <p:nvSpPr>
          <p:cNvPr id="39952" name="TextBox 51"/>
          <p:cNvSpPr txBox="1">
            <a:spLocks noChangeArrowheads="1"/>
          </p:cNvSpPr>
          <p:nvPr/>
        </p:nvSpPr>
        <p:spPr bwMode="auto">
          <a:xfrm>
            <a:off x="29513213" y="31859538"/>
            <a:ext cx="12704762" cy="400050"/>
          </a:xfrm>
          <a:prstGeom prst="rect">
            <a:avLst/>
          </a:prstGeom>
          <a:noFill/>
          <a:ln w="9525">
            <a:noFill/>
            <a:miter lim="800000"/>
            <a:headEnd/>
            <a:tailEnd/>
          </a:ln>
        </p:spPr>
        <p:txBody>
          <a:bodyPr>
            <a:prstTxWarp prst="textNoShape">
              <a:avLst/>
            </a:prstTxWarp>
            <a:spAutoFit/>
          </a:bodyPr>
          <a:lstStyle/>
          <a:p>
            <a:r>
              <a:rPr lang="en-US" sz="2000" b="1"/>
              <a:t>***Special thanks to the Cohen Lab, STAR peers, RTC, and the STAR Program for making helping with my summer project.</a:t>
            </a:r>
          </a:p>
        </p:txBody>
      </p:sp>
      <p:pic>
        <p:nvPicPr>
          <p:cNvPr id="39953" name="Picture 21"/>
          <p:cNvPicPr>
            <a:picLocks noChangeAspect="1" noChangeArrowheads="1"/>
          </p:cNvPicPr>
          <p:nvPr/>
        </p:nvPicPr>
        <p:blipFill>
          <a:blip r:embed="rId4"/>
          <a:srcRect/>
          <a:stretch>
            <a:fillRect/>
          </a:stretch>
        </p:blipFill>
        <p:spPr bwMode="auto">
          <a:xfrm>
            <a:off x="39019163" y="2832100"/>
            <a:ext cx="2182812" cy="1752600"/>
          </a:xfrm>
          <a:prstGeom prst="rect">
            <a:avLst/>
          </a:prstGeom>
          <a:noFill/>
          <a:ln w="9525">
            <a:noFill/>
            <a:round/>
            <a:headEnd/>
            <a:tailEnd/>
          </a:ln>
        </p:spPr>
      </p:pic>
      <p:pic>
        <p:nvPicPr>
          <p:cNvPr id="39954" name="Picture 43" descr="http://userwww.sfsu.edu/~stillmaj/SFSU_LogoH2.jpg"/>
          <p:cNvPicPr>
            <a:picLocks noChangeAspect="1" noChangeArrowheads="1"/>
          </p:cNvPicPr>
          <p:nvPr/>
        </p:nvPicPr>
        <p:blipFill>
          <a:blip r:embed="rId5"/>
          <a:srcRect/>
          <a:stretch>
            <a:fillRect/>
          </a:stretch>
        </p:blipFill>
        <p:spPr bwMode="auto">
          <a:xfrm>
            <a:off x="41484550" y="2851150"/>
            <a:ext cx="2209800" cy="1828800"/>
          </a:xfrm>
          <a:prstGeom prst="rect">
            <a:avLst/>
          </a:prstGeom>
          <a:noFill/>
          <a:ln w="9525">
            <a:noFill/>
            <a:miter lim="800000"/>
            <a:headEnd/>
            <a:tailEnd/>
          </a:ln>
        </p:spPr>
      </p:pic>
      <p:pic>
        <p:nvPicPr>
          <p:cNvPr id="39955" name="Picture 22"/>
          <p:cNvPicPr>
            <a:picLocks noChangeAspect="1" noChangeArrowheads="1"/>
          </p:cNvPicPr>
          <p:nvPr/>
        </p:nvPicPr>
        <p:blipFill>
          <a:blip r:embed="rId6"/>
          <a:srcRect/>
          <a:stretch>
            <a:fillRect/>
          </a:stretch>
        </p:blipFill>
        <p:spPr bwMode="auto">
          <a:xfrm>
            <a:off x="39019163" y="4872038"/>
            <a:ext cx="2209800" cy="1589087"/>
          </a:xfrm>
          <a:prstGeom prst="rect">
            <a:avLst/>
          </a:prstGeom>
          <a:noFill/>
          <a:ln w="9525">
            <a:noFill/>
            <a:round/>
            <a:headEnd/>
            <a:tailEnd/>
          </a:ln>
        </p:spPr>
      </p:pic>
      <p:pic>
        <p:nvPicPr>
          <p:cNvPr id="39956" name="Picture 24"/>
          <p:cNvPicPr>
            <a:picLocks noChangeAspect="1" noChangeArrowheads="1"/>
          </p:cNvPicPr>
          <p:nvPr/>
        </p:nvPicPr>
        <p:blipFill>
          <a:blip r:embed="rId7"/>
          <a:srcRect/>
          <a:stretch>
            <a:fillRect/>
          </a:stretch>
        </p:blipFill>
        <p:spPr bwMode="auto">
          <a:xfrm>
            <a:off x="41484550" y="4860925"/>
            <a:ext cx="2286000" cy="1600200"/>
          </a:xfrm>
          <a:prstGeom prst="rect">
            <a:avLst/>
          </a:prstGeom>
          <a:noFill/>
          <a:ln w="9525">
            <a:noFill/>
            <a:round/>
            <a:headEnd/>
            <a:tailEnd/>
          </a:ln>
        </p:spPr>
      </p:pic>
      <p:pic>
        <p:nvPicPr>
          <p:cNvPr id="39957" name="Picture 20"/>
          <p:cNvPicPr>
            <a:picLocks noChangeAspect="1" noChangeArrowheads="1"/>
          </p:cNvPicPr>
          <p:nvPr/>
        </p:nvPicPr>
        <p:blipFill>
          <a:blip r:embed="rId8"/>
          <a:srcRect/>
          <a:stretch>
            <a:fillRect/>
          </a:stretch>
        </p:blipFill>
        <p:spPr bwMode="auto">
          <a:xfrm>
            <a:off x="944563" y="763588"/>
            <a:ext cx="2185987" cy="1752600"/>
          </a:xfrm>
          <a:prstGeom prst="rect">
            <a:avLst/>
          </a:prstGeom>
          <a:noFill/>
          <a:ln w="9525">
            <a:noFill/>
            <a:round/>
            <a:headEnd/>
            <a:tailEnd/>
          </a:ln>
        </p:spPr>
      </p:pic>
      <p:pic>
        <p:nvPicPr>
          <p:cNvPr id="39958" name="Picture 23"/>
          <p:cNvPicPr>
            <a:picLocks noChangeAspect="1" noChangeArrowheads="1"/>
          </p:cNvPicPr>
          <p:nvPr/>
        </p:nvPicPr>
        <p:blipFill>
          <a:blip r:embed="rId9"/>
          <a:srcRect/>
          <a:stretch>
            <a:fillRect/>
          </a:stretch>
        </p:blipFill>
        <p:spPr bwMode="auto">
          <a:xfrm>
            <a:off x="512763" y="2771775"/>
            <a:ext cx="3962400" cy="1812925"/>
          </a:xfrm>
          <a:prstGeom prst="rect">
            <a:avLst/>
          </a:prstGeom>
          <a:noFill/>
          <a:ln w="9525">
            <a:noFill/>
            <a:round/>
            <a:headEnd/>
            <a:tailEnd/>
          </a:ln>
        </p:spPr>
      </p:pic>
      <p:sp>
        <p:nvSpPr>
          <p:cNvPr id="39959" name="Rectangle 58"/>
          <p:cNvSpPr>
            <a:spLocks noChangeArrowheads="1"/>
          </p:cNvSpPr>
          <p:nvPr/>
        </p:nvSpPr>
        <p:spPr bwMode="auto">
          <a:xfrm>
            <a:off x="41436925" y="2887663"/>
            <a:ext cx="2212975" cy="1828800"/>
          </a:xfrm>
          <a:prstGeom prst="rect">
            <a:avLst/>
          </a:prstGeom>
          <a:noFill/>
          <a:ln w="9525">
            <a:noFill/>
            <a:round/>
            <a:headEnd/>
            <a:tailEnd/>
          </a:ln>
        </p:spPr>
        <p:txBody>
          <a:bodyPr lIns="457200" tIns="457200" rIns="457200" bIns="457200">
            <a:prstTxWarp prst="textNoShape">
              <a:avLst/>
            </a:prstTxWarp>
            <a:spAutoFit/>
          </a:bodyPr>
          <a:lstStyle/>
          <a:p>
            <a:pPr defTabSz="4389438"/>
            <a:endParaRPr lang="en-US" sz="2900"/>
          </a:p>
        </p:txBody>
      </p:sp>
      <p:sp>
        <p:nvSpPr>
          <p:cNvPr id="39960" name="Rectangle 59"/>
          <p:cNvSpPr>
            <a:spLocks noChangeArrowheads="1"/>
          </p:cNvSpPr>
          <p:nvPr/>
        </p:nvSpPr>
        <p:spPr bwMode="auto">
          <a:xfrm>
            <a:off x="41533763" y="2840038"/>
            <a:ext cx="2092325" cy="1368425"/>
          </a:xfrm>
          <a:prstGeom prst="rect">
            <a:avLst/>
          </a:prstGeom>
          <a:noFill/>
          <a:ln w="9525">
            <a:noFill/>
            <a:round/>
            <a:headEnd/>
            <a:tailEnd/>
          </a:ln>
        </p:spPr>
        <p:txBody>
          <a:bodyPr lIns="457200" tIns="457200" rIns="457200" bIns="457200">
            <a:prstTxWarp prst="textNoShape">
              <a:avLst/>
            </a:prstTxWarp>
            <a:spAutoFit/>
          </a:bodyPr>
          <a:lstStyle/>
          <a:p>
            <a:pPr defTabSz="4389438"/>
            <a:endParaRPr lang="en-US" sz="2900"/>
          </a:p>
        </p:txBody>
      </p:sp>
      <p:sp>
        <p:nvSpPr>
          <p:cNvPr id="39961" name="TextBox 44"/>
          <p:cNvSpPr txBox="1">
            <a:spLocks noChangeArrowheads="1"/>
          </p:cNvSpPr>
          <p:nvPr/>
        </p:nvSpPr>
        <p:spPr bwMode="auto">
          <a:xfrm>
            <a:off x="688975" y="24098250"/>
            <a:ext cx="13595350" cy="3046988"/>
          </a:xfrm>
          <a:prstGeom prst="rect">
            <a:avLst/>
          </a:prstGeom>
          <a:noFill/>
          <a:ln w="9525">
            <a:noFill/>
            <a:miter lim="800000"/>
            <a:headEnd/>
            <a:tailEnd/>
          </a:ln>
        </p:spPr>
        <p:txBody>
          <a:bodyPr>
            <a:prstTxWarp prst="textNoShape">
              <a:avLst/>
            </a:prstTxWarp>
            <a:spAutoFit/>
          </a:bodyPr>
          <a:lstStyle/>
          <a:p>
            <a:r>
              <a:rPr lang="en-US" sz="3200" dirty="0" smtClean="0">
                <a:ea typeface="Arial" pitchFamily="-72" charset="0"/>
                <a:cs typeface="Arial" pitchFamily="-72" charset="0"/>
              </a:rPr>
              <a:t>pump water </a:t>
            </a:r>
            <a:r>
              <a:rPr lang="en-US" sz="3200" dirty="0">
                <a:ea typeface="Arial" pitchFamily="-72" charset="0"/>
                <a:cs typeface="Arial" pitchFamily="-72" charset="0"/>
              </a:rPr>
              <a:t>through their own incurrent siphons which then filter  small </a:t>
            </a:r>
            <a:r>
              <a:rPr lang="en-US" sz="3200" dirty="0" smtClean="0">
                <a:ea typeface="Arial" pitchFamily="-72" charset="0"/>
                <a:cs typeface="Arial" pitchFamily="-72" charset="0"/>
              </a:rPr>
              <a:t>organisms </a:t>
            </a:r>
            <a:r>
              <a:rPr lang="en-US" sz="3200" dirty="0">
                <a:ea typeface="Arial" pitchFamily="-72" charset="0"/>
                <a:cs typeface="Arial" pitchFamily="-72" charset="0"/>
              </a:rPr>
              <a:t>such as phytoplankton, zooplankton, and other organic material suspended in the water column for food and nutrients. The filtered water then exits through a </a:t>
            </a:r>
            <a:r>
              <a:rPr lang="en-US" sz="3200" dirty="0" smtClean="0">
                <a:ea typeface="Arial" pitchFamily="-72" charset="0"/>
                <a:cs typeface="Arial" pitchFamily="-72" charset="0"/>
              </a:rPr>
              <a:t>common excurrent </a:t>
            </a:r>
            <a:r>
              <a:rPr lang="en-US" sz="3200" dirty="0">
                <a:ea typeface="Arial" pitchFamily="-72" charset="0"/>
                <a:cs typeface="Arial" pitchFamily="-72" charset="0"/>
              </a:rPr>
              <a:t>siphon between the individual zooids (Washington Dept of Fish and Wildlife). Since tunicates feed by filtering food from the water flowing around the siphons, we reasoned that colonies of </a:t>
            </a:r>
            <a:r>
              <a:rPr lang="en-US" sz="3200" i="1" dirty="0">
                <a:ea typeface="Arial" pitchFamily="-72" charset="0"/>
                <a:cs typeface="Arial" pitchFamily="-72" charset="0"/>
              </a:rPr>
              <a:t>B. violaceus</a:t>
            </a:r>
            <a:r>
              <a:rPr lang="en-US" sz="3200" dirty="0">
                <a:ea typeface="Arial" pitchFamily="-72" charset="0"/>
                <a:cs typeface="Arial" pitchFamily="-72" charset="0"/>
              </a:rPr>
              <a:t> in high water flow may produce larger offspring. With higher flow passing by the</a:t>
            </a:r>
            <a:endParaRPr lang="en-US" sz="3200" dirty="0"/>
          </a:p>
        </p:txBody>
      </p:sp>
      <p:pic>
        <p:nvPicPr>
          <p:cNvPr id="47" name="Picture 46" descr="HMB FINAL PICTURE.png"/>
          <p:cNvPicPr>
            <a:picLocks noChangeAspect="1"/>
          </p:cNvPicPr>
          <p:nvPr/>
        </p:nvPicPr>
        <p:blipFill>
          <a:blip r:embed="rId10"/>
          <a:stretch>
            <a:fillRect/>
          </a:stretch>
        </p:blipFill>
        <p:spPr>
          <a:xfrm>
            <a:off x="15543213" y="12542838"/>
            <a:ext cx="5865812" cy="4214812"/>
          </a:xfrm>
          <a:prstGeom prst="rect">
            <a:avLst/>
          </a:prstGeom>
          <a:solidFill>
            <a:srgbClr val="000000">
              <a:shade val="95000"/>
            </a:srgbClr>
          </a:solidFill>
          <a:ln w="165100" cap="sq">
            <a:solidFill>
              <a:srgbClr val="000000"/>
            </a:solidFill>
            <a:miter lim="800000"/>
          </a:ln>
          <a:effectLst>
            <a:outerShdw blurRad="254000" dist="190500" dir="2700000" sy="90000" algn="bl" rotWithShape="0">
              <a:srgbClr val="000000">
                <a:alpha val="40000"/>
              </a:srgbClr>
            </a:outerShdw>
          </a:effectLst>
        </p:spPr>
      </p:pic>
      <p:sp>
        <p:nvSpPr>
          <p:cNvPr id="39963" name="TextBox 49"/>
          <p:cNvSpPr txBox="1">
            <a:spLocks noChangeArrowheads="1"/>
          </p:cNvSpPr>
          <p:nvPr/>
        </p:nvSpPr>
        <p:spPr bwMode="auto">
          <a:xfrm>
            <a:off x="15447963" y="17116425"/>
            <a:ext cx="6110287" cy="1200150"/>
          </a:xfrm>
          <a:prstGeom prst="rect">
            <a:avLst/>
          </a:prstGeom>
          <a:noFill/>
          <a:ln w="9525">
            <a:noFill/>
            <a:miter lim="800000"/>
            <a:headEnd/>
            <a:tailEnd/>
          </a:ln>
        </p:spPr>
        <p:txBody>
          <a:bodyPr>
            <a:prstTxWarp prst="textNoShape">
              <a:avLst/>
            </a:prstTxWarp>
            <a:spAutoFit/>
          </a:bodyPr>
          <a:lstStyle/>
          <a:p>
            <a:r>
              <a:rPr lang="en-US" b="1" dirty="0"/>
              <a:t>Image 4</a:t>
            </a:r>
            <a:r>
              <a:rPr lang="en-US" dirty="0"/>
              <a:t>: Map of  where colonies were collected at Pillar Point Harbor</a:t>
            </a:r>
          </a:p>
          <a:p>
            <a:endParaRPr lang="en-US" dirty="0"/>
          </a:p>
        </p:txBody>
      </p:sp>
      <p:graphicFrame>
        <p:nvGraphicFramePr>
          <p:cNvPr id="49" name="Chart 48"/>
          <p:cNvGraphicFramePr/>
          <p:nvPr/>
        </p:nvGraphicFramePr>
        <p:xfrm>
          <a:off x="29525113" y="13860379"/>
          <a:ext cx="13590827" cy="4740536"/>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68" name="Chart 67"/>
          <p:cNvGraphicFramePr/>
          <p:nvPr/>
        </p:nvGraphicFramePr>
        <p:xfrm>
          <a:off x="29529089" y="8195361"/>
          <a:ext cx="13657261" cy="4773669"/>
        </p:xfrm>
        <a:graphic>
          <a:graphicData uri="http://schemas.openxmlformats.org/drawingml/2006/chart">
            <c:chart xmlns:c="http://schemas.openxmlformats.org/drawingml/2006/chart" xmlns:r="http://schemas.openxmlformats.org/officeDocument/2006/relationships" r:id="rId12"/>
          </a:graphicData>
        </a:graphic>
      </p:graphicFrame>
      <p:sp>
        <p:nvSpPr>
          <p:cNvPr id="39966" name="TextBox 68"/>
          <p:cNvSpPr txBox="1">
            <a:spLocks noChangeArrowheads="1"/>
          </p:cNvSpPr>
          <p:nvPr/>
        </p:nvSpPr>
        <p:spPr bwMode="auto">
          <a:xfrm>
            <a:off x="29513213" y="12968288"/>
            <a:ext cx="13628687" cy="1201737"/>
          </a:xfrm>
          <a:prstGeom prst="rect">
            <a:avLst/>
          </a:prstGeom>
          <a:noFill/>
          <a:ln w="9525">
            <a:noFill/>
            <a:miter lim="800000"/>
            <a:headEnd/>
            <a:tailEnd/>
          </a:ln>
        </p:spPr>
        <p:txBody>
          <a:bodyPr>
            <a:prstTxWarp prst="textNoShape">
              <a:avLst/>
            </a:prstTxWarp>
            <a:spAutoFit/>
          </a:bodyPr>
          <a:lstStyle/>
          <a:p>
            <a:r>
              <a:rPr lang="en-US" b="1" dirty="0"/>
              <a:t>Figure 1: </a:t>
            </a:r>
            <a:r>
              <a:rPr lang="en-US" dirty="0"/>
              <a:t>Larval size is negatively correlated with high and low flow environments of maternal colony (R</a:t>
            </a:r>
            <a:r>
              <a:rPr lang="en-US" baseline="30000" dirty="0"/>
              <a:t>2</a:t>
            </a:r>
            <a:r>
              <a:rPr lang="en-US" dirty="0"/>
              <a:t>=.373, p&lt; .01). Larger larvae are found in colonies from areas with lower flow.</a:t>
            </a:r>
          </a:p>
          <a:p>
            <a:endParaRPr lang="en-US" dirty="0"/>
          </a:p>
        </p:txBody>
      </p:sp>
      <p:sp>
        <p:nvSpPr>
          <p:cNvPr id="39967" name="TextBox 69"/>
          <p:cNvSpPr txBox="1">
            <a:spLocks noChangeArrowheads="1"/>
          </p:cNvSpPr>
          <p:nvPr/>
        </p:nvSpPr>
        <p:spPr bwMode="auto">
          <a:xfrm>
            <a:off x="29481463" y="18600738"/>
            <a:ext cx="13628687" cy="1570037"/>
          </a:xfrm>
          <a:prstGeom prst="rect">
            <a:avLst/>
          </a:prstGeom>
          <a:noFill/>
          <a:ln w="9525">
            <a:noFill/>
            <a:miter lim="800000"/>
            <a:headEnd/>
            <a:tailEnd/>
          </a:ln>
        </p:spPr>
        <p:txBody>
          <a:bodyPr>
            <a:prstTxWarp prst="textNoShape">
              <a:avLst/>
            </a:prstTxWarp>
            <a:spAutoFit/>
          </a:bodyPr>
          <a:lstStyle/>
          <a:p>
            <a:r>
              <a:rPr lang="en-US" b="1"/>
              <a:t>Figure 2: </a:t>
            </a:r>
            <a:r>
              <a:rPr lang="en-US"/>
              <a:t>Large larvae come from colonies growing in lower flow environments, while smaller larvae are produced by colonies across the flow range measured (R</a:t>
            </a:r>
            <a:r>
              <a:rPr lang="en-US" baseline="30000"/>
              <a:t>2</a:t>
            </a:r>
            <a:r>
              <a:rPr lang="en-US"/>
              <a:t>=.272, p&lt; .02)</a:t>
            </a:r>
          </a:p>
          <a:p>
            <a:endParaRPr lang="en-US"/>
          </a:p>
          <a:p>
            <a:endParaRPr lang="en-US"/>
          </a:p>
        </p:txBody>
      </p:sp>
      <p:pic>
        <p:nvPicPr>
          <p:cNvPr id="71" name="Picture 70" descr="photo.JPG"/>
          <p:cNvPicPr>
            <a:picLocks noChangeAspect="1"/>
          </p:cNvPicPr>
          <p:nvPr/>
        </p:nvPicPr>
        <p:blipFill>
          <a:blip r:embed="rId13"/>
          <a:stretch>
            <a:fillRect/>
          </a:stretch>
        </p:blipFill>
        <p:spPr>
          <a:xfrm>
            <a:off x="15543213" y="18189575"/>
            <a:ext cx="5821363" cy="3211513"/>
          </a:xfrm>
          <a:prstGeom prst="rect">
            <a:avLst/>
          </a:prstGeom>
          <a:solidFill>
            <a:srgbClr val="000000">
              <a:shade val="95000"/>
            </a:srgbClr>
          </a:solidFill>
          <a:ln w="165100" cap="sq">
            <a:solidFill>
              <a:srgbClr val="000000"/>
            </a:solidFill>
            <a:miter lim="800000"/>
          </a:ln>
          <a:effectLst>
            <a:outerShdw blurRad="254000" dist="190500" dir="2700000" sy="90000" algn="bl" rotWithShape="0">
              <a:srgbClr val="000000">
                <a:alpha val="40000"/>
              </a:srgbClr>
            </a:outerShdw>
          </a:effectLst>
        </p:spPr>
      </p:pic>
      <p:cxnSp>
        <p:nvCxnSpPr>
          <p:cNvPr id="39969" name="Straight Connector 77"/>
          <p:cNvCxnSpPr>
            <a:cxnSpLocks noChangeShapeType="1"/>
          </p:cNvCxnSpPr>
          <p:nvPr/>
        </p:nvCxnSpPr>
        <p:spPr bwMode="auto">
          <a:xfrm flipV="1">
            <a:off x="21223288" y="10121900"/>
            <a:ext cx="2078037" cy="1835150"/>
          </a:xfrm>
          <a:prstGeom prst="line">
            <a:avLst/>
          </a:prstGeom>
          <a:noFill/>
          <a:ln w="9525">
            <a:noFill/>
            <a:round/>
            <a:headEnd/>
            <a:tailEnd/>
          </a:ln>
        </p:spPr>
      </p:cxnSp>
      <p:pic>
        <p:nvPicPr>
          <p:cNvPr id="39970" name="Picture 78" descr="LF3H 3315.jpg"/>
          <p:cNvPicPr>
            <a:picLocks noChangeAspect="1"/>
          </p:cNvPicPr>
          <p:nvPr/>
        </p:nvPicPr>
        <p:blipFill>
          <a:blip r:embed="rId14" cstate="print"/>
          <a:srcRect/>
          <a:stretch>
            <a:fillRect/>
          </a:stretch>
        </p:blipFill>
        <p:spPr bwMode="auto">
          <a:xfrm>
            <a:off x="15543213" y="27700288"/>
            <a:ext cx="5865812" cy="3170237"/>
          </a:xfrm>
          <a:prstGeom prst="rect">
            <a:avLst/>
          </a:prstGeom>
          <a:noFill/>
          <a:ln w="165100">
            <a:solidFill>
              <a:schemeClr val="tx1"/>
            </a:solidFill>
            <a:miter lim="800000"/>
            <a:headEnd/>
            <a:tailEnd/>
          </a:ln>
        </p:spPr>
      </p:pic>
      <p:cxnSp>
        <p:nvCxnSpPr>
          <p:cNvPr id="39971" name="Straight Connector 80"/>
          <p:cNvCxnSpPr>
            <a:cxnSpLocks noChangeShapeType="1"/>
          </p:cNvCxnSpPr>
          <p:nvPr/>
        </p:nvCxnSpPr>
        <p:spPr bwMode="auto">
          <a:xfrm>
            <a:off x="23301325" y="11957050"/>
            <a:ext cx="1292225" cy="1588"/>
          </a:xfrm>
          <a:prstGeom prst="line">
            <a:avLst/>
          </a:prstGeom>
          <a:noFill/>
          <a:ln w="9525">
            <a:noFill/>
            <a:round/>
            <a:headEnd/>
            <a:tailEnd/>
          </a:ln>
        </p:spPr>
      </p:cxnSp>
      <p:pic>
        <p:nvPicPr>
          <p:cNvPr id="39972" name="Picture 45" descr="Picture1.jpg"/>
          <p:cNvPicPr>
            <a:picLocks noChangeAspect="1"/>
          </p:cNvPicPr>
          <p:nvPr/>
        </p:nvPicPr>
        <p:blipFill>
          <a:blip r:embed="rId15"/>
          <a:srcRect/>
          <a:stretch>
            <a:fillRect/>
          </a:stretch>
        </p:blipFill>
        <p:spPr bwMode="auto">
          <a:xfrm>
            <a:off x="1155700" y="27171650"/>
            <a:ext cx="4811713" cy="4813300"/>
          </a:xfrm>
          <a:prstGeom prst="rect">
            <a:avLst/>
          </a:prstGeom>
          <a:noFill/>
          <a:ln w="9525">
            <a:solidFill>
              <a:schemeClr val="tx1"/>
            </a:solidFill>
            <a:miter lim="800000"/>
            <a:headEnd/>
            <a:tailEnd/>
          </a:ln>
        </p:spPr>
      </p:pic>
      <p:cxnSp>
        <p:nvCxnSpPr>
          <p:cNvPr id="61" name="Straight Connector 60"/>
          <p:cNvCxnSpPr/>
          <p:nvPr/>
        </p:nvCxnSpPr>
        <p:spPr>
          <a:xfrm rot="10800000">
            <a:off x="5681663" y="30521275"/>
            <a:ext cx="3427412" cy="1127125"/>
          </a:xfrm>
          <a:prstGeom prst="line">
            <a:avLst/>
          </a:prstGeom>
          <a:ln w="63500">
            <a:solidFill>
              <a:srgbClr val="00FF00"/>
            </a:solidFill>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5149850" y="29135388"/>
            <a:ext cx="817563" cy="1385887"/>
          </a:xfrm>
          <a:prstGeom prst="ellipse">
            <a:avLst/>
          </a:prstGeom>
          <a:noFill/>
          <a:ln w="635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4" name="Straight Connector 63"/>
          <p:cNvCxnSpPr/>
          <p:nvPr/>
        </p:nvCxnSpPr>
        <p:spPr>
          <a:xfrm flipV="1">
            <a:off x="5414963" y="27689175"/>
            <a:ext cx="3694112" cy="1446213"/>
          </a:xfrm>
          <a:prstGeom prst="line">
            <a:avLst/>
          </a:prstGeom>
          <a:ln w="635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6481425" y="29387799"/>
            <a:ext cx="1681163" cy="0"/>
          </a:xfrm>
          <a:prstGeom prst="line">
            <a:avLst/>
          </a:prstGeom>
          <a:ln w="38100">
            <a:solidFill>
              <a:srgbClr val="E76A03"/>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V="1">
            <a:off x="17584738" y="29965650"/>
            <a:ext cx="11557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pic>
        <p:nvPicPr>
          <p:cNvPr id="39978" name="Picture 98" descr="IMG_2715.JPG"/>
          <p:cNvPicPr>
            <a:picLocks noChangeAspect="1"/>
          </p:cNvPicPr>
          <p:nvPr/>
        </p:nvPicPr>
        <p:blipFill>
          <a:blip r:embed="rId16"/>
          <a:srcRect/>
          <a:stretch>
            <a:fillRect/>
          </a:stretch>
        </p:blipFill>
        <p:spPr bwMode="auto">
          <a:xfrm>
            <a:off x="944563" y="10291763"/>
            <a:ext cx="4737100" cy="4362450"/>
          </a:xfrm>
          <a:prstGeom prst="rect">
            <a:avLst/>
          </a:prstGeom>
          <a:noFill/>
          <a:ln w="165100">
            <a:solidFill>
              <a:schemeClr val="tx1"/>
            </a:solidFill>
            <a:miter lim="800000"/>
            <a:headEnd/>
            <a:tailEnd/>
          </a:ln>
        </p:spPr>
      </p:pic>
      <p:sp>
        <p:nvSpPr>
          <p:cNvPr id="39979" name="TextBox 99"/>
          <p:cNvSpPr txBox="1">
            <a:spLocks noChangeArrowheads="1"/>
          </p:cNvSpPr>
          <p:nvPr/>
        </p:nvSpPr>
        <p:spPr bwMode="auto">
          <a:xfrm>
            <a:off x="6303963" y="10121900"/>
            <a:ext cx="8053387" cy="5508625"/>
          </a:xfrm>
          <a:prstGeom prst="rect">
            <a:avLst/>
          </a:prstGeom>
          <a:noFill/>
          <a:ln w="9525">
            <a:noFill/>
            <a:miter lim="800000"/>
            <a:headEnd/>
            <a:tailEnd/>
          </a:ln>
        </p:spPr>
        <p:txBody>
          <a:bodyPr>
            <a:prstTxWarp prst="textNoShape">
              <a:avLst/>
            </a:prstTxWarp>
            <a:spAutoFit/>
          </a:bodyPr>
          <a:lstStyle/>
          <a:p>
            <a:r>
              <a:rPr lang="en-US" sz="3200"/>
              <a:t>Since adult tunicates feed by filtering particles from the water flowing around the siphons, we reasoned that colonies of </a:t>
            </a:r>
            <a:r>
              <a:rPr lang="en-US" sz="3200" i="1"/>
              <a:t>B. violaceus</a:t>
            </a:r>
            <a:r>
              <a:rPr lang="en-US" sz="3200"/>
              <a:t> in high water flow may produce larger offspring due to greater food availability. We tested to see whether there was a relationship between larval size and water motion in low and high flow environments. We collected colonies from Pillar Point Harbor in Half Moon Bay, CA from random locations, conducted flow measurements, and measured larvae released naturally in the lab from each colony. Contrary to</a:t>
            </a:r>
          </a:p>
        </p:txBody>
      </p:sp>
      <p:sp>
        <p:nvSpPr>
          <p:cNvPr id="101" name="TextBox 100"/>
          <p:cNvSpPr txBox="1"/>
          <p:nvPr/>
        </p:nvSpPr>
        <p:spPr>
          <a:xfrm>
            <a:off x="722313" y="15559088"/>
            <a:ext cx="13671550" cy="3540125"/>
          </a:xfrm>
          <a:prstGeom prst="rect">
            <a:avLst/>
          </a:prstGeom>
          <a:noFill/>
        </p:spPr>
        <p:txBody>
          <a:bodyPr>
            <a:spAutoFit/>
          </a:bodyPr>
          <a:lstStyle/>
          <a:p>
            <a:pPr marL="292100" indent="-292100">
              <a:buClr>
                <a:schemeClr val="accent1"/>
              </a:buClr>
              <a:buSzPct val="70000"/>
              <a:defRPr/>
            </a:pPr>
            <a:r>
              <a:rPr lang="en-US" sz="3200" dirty="0">
                <a:latin typeface="Arial Narrow" pitchFamily="34" charset="0"/>
                <a:ea typeface="+mn-ea"/>
                <a:cs typeface="+mn-cs"/>
              </a:rPr>
              <a:t>	our expectation, results showed a statistically significant inverse correlation between larval size and flow rate. Bigger larvae were produced by colonies located in slower flows, while smaller larvae were found in colonies from across the full spectrum of flow rates measured.  Perhaps, low flow</a:t>
            </a:r>
            <a:r>
              <a:rPr lang="en-US" sz="3200" dirty="0">
                <a:solidFill>
                  <a:schemeClr val="tx2">
                    <a:lumMod val="10000"/>
                  </a:schemeClr>
                </a:solidFill>
                <a:latin typeface="Arial Narrow" pitchFamily="34" charset="0"/>
                <a:ea typeface="+mn-ea"/>
                <a:cs typeface="+mn-cs"/>
              </a:rPr>
              <a:t> environments are actually high food environments allowing these colonies to have a dual reproductive strategy where they produce both large and small larvae as a bet-hedging strategy. Whereas, high flow, lower food environments may constrain reproductive options.</a:t>
            </a:r>
            <a:endParaRPr lang="en-US" sz="3200" dirty="0">
              <a:latin typeface="Arial Narrow" pitchFamily="34" charset="0"/>
              <a:ea typeface="+mn-ea"/>
              <a:cs typeface="+mn-cs"/>
            </a:endParaRPr>
          </a:p>
        </p:txBody>
      </p:sp>
      <p:sp>
        <p:nvSpPr>
          <p:cNvPr id="39981" name="TextBox 107"/>
          <p:cNvSpPr txBox="1">
            <a:spLocks noChangeArrowheads="1"/>
          </p:cNvSpPr>
          <p:nvPr/>
        </p:nvSpPr>
        <p:spPr bwMode="auto">
          <a:xfrm>
            <a:off x="29489400" y="20178713"/>
            <a:ext cx="13554075" cy="8377237"/>
          </a:xfrm>
          <a:prstGeom prst="rect">
            <a:avLst/>
          </a:prstGeom>
          <a:noFill/>
          <a:ln w="9525">
            <a:noFill/>
            <a:miter lim="800000"/>
            <a:headEnd/>
            <a:tailEnd/>
          </a:ln>
        </p:spPr>
        <p:txBody>
          <a:bodyPr>
            <a:prstTxWarp prst="textNoShape">
              <a:avLst/>
            </a:prstTxWarp>
            <a:spAutoFit/>
          </a:bodyPr>
          <a:lstStyle/>
          <a:p>
            <a:r>
              <a:rPr lang="en-US" sz="3200"/>
              <a:t>	Data indicates that larger larvae were produced from colonies in slower flow, whereas smaller larvae were produced from colonies across the flow spectrum. A possible reason why colonies in slower flow had both smaller larvae and larger larvae could be that this species has a dual reproductive strategy, when feeding conditions are advantageous. Contrary to our expectation of greater food availability in higher flows, perhaps feeding is actually more efficient at the slower flows found in this study.  Larger offspring may have higher fitness, but producing smaller offspring hedges against uncertain success. This possible variation of offspring within broods can reflect a strategy of adaptation for dealing with the environment which can be variable depending on where the maternal colony is located (2). It could very well be due to an adaptive response by the maternal colony to the environmental conditions, which in this case is flow, which their offspring will experience (1). Based on preliminary data in this study, there is no evidence to show that single colonies produce both small and large larvae. The size of the colony could also possibly play a role, as larger mothers may be able to brood larger larvae. (3) In lower flow areas it may be that colonies are easily able to retrieve nutrients to supplement their broods, while the higher flows in this study may not be as efficient. Research on the dynamics of particle capture by internal filter feeding colonial ascidians is needed.</a:t>
            </a:r>
          </a:p>
        </p:txBody>
      </p:sp>
      <p:pic>
        <p:nvPicPr>
          <p:cNvPr id="39982" name="Picture 61" descr="2011_Bechtel.png"/>
          <p:cNvPicPr>
            <a:picLocks noChangeAspect="1"/>
          </p:cNvPicPr>
          <p:nvPr/>
        </p:nvPicPr>
        <p:blipFill>
          <a:blip r:embed="rId17"/>
          <a:srcRect/>
          <a:stretch>
            <a:fillRect/>
          </a:stretch>
        </p:blipFill>
        <p:spPr bwMode="auto">
          <a:xfrm>
            <a:off x="39019163" y="882650"/>
            <a:ext cx="4606925" cy="1633538"/>
          </a:xfrm>
          <a:prstGeom prst="rect">
            <a:avLst/>
          </a:prstGeom>
          <a:solidFill>
            <a:schemeClr val="bg1"/>
          </a:solidFill>
          <a:ln w="9525">
            <a:noFill/>
            <a:miter lim="800000"/>
            <a:headEnd/>
            <a:tailEnd/>
          </a:ln>
        </p:spPr>
      </p:pic>
      <p:sp>
        <p:nvSpPr>
          <p:cNvPr id="39983" name="TextBox 64"/>
          <p:cNvSpPr txBox="1">
            <a:spLocks noChangeArrowheads="1"/>
          </p:cNvSpPr>
          <p:nvPr/>
        </p:nvSpPr>
        <p:spPr bwMode="auto">
          <a:xfrm>
            <a:off x="561975" y="32456438"/>
            <a:ext cx="14598650" cy="277812"/>
          </a:xfrm>
          <a:prstGeom prst="rect">
            <a:avLst/>
          </a:prstGeom>
          <a:solidFill>
            <a:srgbClr val="003366"/>
          </a:solidFill>
          <a:ln w="9525">
            <a:noFill/>
            <a:miter lim="800000"/>
            <a:headEnd/>
            <a:tailEnd/>
          </a:ln>
        </p:spPr>
        <p:txBody>
          <a:bodyPr>
            <a:prstTxWarp prst="textNoShape">
              <a:avLst/>
            </a:prstTxWarp>
            <a:spAutoFit/>
          </a:bodyPr>
          <a:lstStyle/>
          <a:p>
            <a:endParaRPr lang="en-US" sz="400"/>
          </a:p>
          <a:p>
            <a:r>
              <a:rPr lang="en-US" sz="400"/>
              <a:t> "This material is based upon work supported by the S.D. Bechtel, Jr. Foundation and by the National Science Foundation. Any opinions, findings, and conclusions or recommendations expressed in this material are those of the authors and do not necessarily reflect the views of the S.D. Bechtel, Jr. Foundation or the National Science Foundation.“</a:t>
            </a:r>
          </a:p>
          <a:p>
            <a:endParaRPr lang="en-US" sz="400"/>
          </a:p>
        </p:txBody>
      </p:sp>
      <p:pic>
        <p:nvPicPr>
          <p:cNvPr id="39984" name="Picture 65" descr="logo.png"/>
          <p:cNvPicPr>
            <a:picLocks noChangeAspect="1"/>
          </p:cNvPicPr>
          <p:nvPr/>
        </p:nvPicPr>
        <p:blipFill>
          <a:blip r:embed="rId18"/>
          <a:srcRect/>
          <a:stretch>
            <a:fillRect/>
          </a:stretch>
        </p:blipFill>
        <p:spPr bwMode="auto">
          <a:xfrm>
            <a:off x="512763" y="4913313"/>
            <a:ext cx="3914775" cy="1547812"/>
          </a:xfrm>
          <a:prstGeom prst="rect">
            <a:avLst/>
          </a:prstGeom>
          <a:noFill/>
          <a:ln w="9525">
            <a:noFill/>
            <a:miter lim="800000"/>
            <a:headEnd/>
            <a:tailEnd/>
          </a:ln>
        </p:spPr>
      </p:pic>
      <p:pic>
        <p:nvPicPr>
          <p:cNvPr id="73" name="Picture 72" descr="086.JPG"/>
          <p:cNvPicPr>
            <a:picLocks noChangeAspect="1"/>
          </p:cNvPicPr>
          <p:nvPr/>
        </p:nvPicPr>
        <p:blipFill>
          <a:blip r:embed="rId19"/>
          <a:stretch>
            <a:fillRect/>
          </a:stretch>
        </p:blipFill>
        <p:spPr>
          <a:xfrm rot="16200000">
            <a:off x="16861632" y="21498634"/>
            <a:ext cx="3246438" cy="5883275"/>
          </a:xfrm>
          <a:prstGeom prst="rect">
            <a:avLst/>
          </a:prstGeom>
          <a:solidFill>
            <a:srgbClr val="000000">
              <a:shade val="95000"/>
            </a:srgbClr>
          </a:solidFill>
          <a:ln w="165100" cap="sq">
            <a:solidFill>
              <a:srgbClr val="000000"/>
            </a:solidFill>
            <a:miter lim="800000"/>
          </a:ln>
          <a:effectLst>
            <a:outerShdw blurRad="254000" dist="190500" dir="2700000" sy="90000" algn="bl" rotWithShape="0">
              <a:srgbClr val="000000">
                <a:alpha val="40000"/>
              </a:srgbClr>
            </a:outerShdw>
          </a:effectLst>
        </p:spPr>
      </p:pic>
      <p:sp>
        <p:nvSpPr>
          <p:cNvPr id="39986" name="TextBox 73"/>
          <p:cNvSpPr txBox="1">
            <a:spLocks noChangeArrowheads="1"/>
          </p:cNvSpPr>
          <p:nvPr/>
        </p:nvSpPr>
        <p:spPr bwMode="auto">
          <a:xfrm>
            <a:off x="15376525" y="21812250"/>
            <a:ext cx="5853113" cy="830997"/>
          </a:xfrm>
          <a:prstGeom prst="rect">
            <a:avLst/>
          </a:prstGeom>
          <a:noFill/>
          <a:ln w="9525">
            <a:noFill/>
            <a:miter lim="800000"/>
            <a:headEnd/>
            <a:tailEnd/>
          </a:ln>
        </p:spPr>
        <p:txBody>
          <a:bodyPr>
            <a:prstTxWarp prst="textNoShape">
              <a:avLst/>
            </a:prstTxWarp>
            <a:spAutoFit/>
          </a:bodyPr>
          <a:lstStyle/>
          <a:p>
            <a:r>
              <a:rPr lang="en-US" b="1" dirty="0"/>
              <a:t>Image 5</a:t>
            </a:r>
            <a:r>
              <a:rPr lang="en-US" dirty="0"/>
              <a:t>:</a:t>
            </a:r>
            <a:r>
              <a:rPr lang="en-US" dirty="0">
                <a:ea typeface="Arial" pitchFamily="-72" charset="0"/>
                <a:cs typeface="Arial" pitchFamily="-72" charset="0"/>
              </a:rPr>
              <a:t> Life </a:t>
            </a:r>
            <a:r>
              <a:rPr lang="en-US" dirty="0" err="1">
                <a:ea typeface="Arial" pitchFamily="-72" charset="0"/>
                <a:cs typeface="Arial" pitchFamily="-72" charset="0"/>
              </a:rPr>
              <a:t>Savers</a:t>
            </a:r>
            <a:r>
              <a:rPr lang="en-US" baseline="30000" dirty="0" err="1">
                <a:ea typeface="Arial" pitchFamily="-72" charset="0"/>
                <a:cs typeface="Arial" pitchFamily="-72" charset="0"/>
              </a:rPr>
              <a:t>TM</a:t>
            </a:r>
            <a:r>
              <a:rPr lang="en-US" dirty="0"/>
              <a:t>  in the water user to check water flow rates in the maternal environment</a:t>
            </a:r>
          </a:p>
        </p:txBody>
      </p:sp>
      <p:sp>
        <p:nvSpPr>
          <p:cNvPr id="39987" name="TextBox 74"/>
          <p:cNvSpPr txBox="1">
            <a:spLocks noChangeArrowheads="1"/>
          </p:cNvSpPr>
          <p:nvPr/>
        </p:nvSpPr>
        <p:spPr bwMode="auto">
          <a:xfrm>
            <a:off x="15314613" y="26520775"/>
            <a:ext cx="5821362" cy="822325"/>
          </a:xfrm>
          <a:prstGeom prst="rect">
            <a:avLst/>
          </a:prstGeom>
          <a:noFill/>
          <a:ln w="9525">
            <a:noFill/>
            <a:miter lim="800000"/>
            <a:headEnd/>
            <a:tailEnd/>
          </a:ln>
        </p:spPr>
        <p:txBody>
          <a:bodyPr>
            <a:prstTxWarp prst="textNoShape">
              <a:avLst/>
            </a:prstTxWarp>
            <a:spAutoFit/>
          </a:bodyPr>
          <a:lstStyle/>
          <a:p>
            <a:r>
              <a:rPr lang="en-US" b="1"/>
              <a:t>Image 6</a:t>
            </a:r>
            <a:r>
              <a:rPr lang="en-US"/>
              <a:t>: Comparing dissolution rates of </a:t>
            </a:r>
            <a:r>
              <a:rPr lang="en-US">
                <a:ea typeface="Arial" pitchFamily="-72" charset="0"/>
                <a:cs typeface="Arial" pitchFamily="-72" charset="0"/>
              </a:rPr>
              <a:t>Life Savers</a:t>
            </a:r>
            <a:r>
              <a:rPr lang="en-US" baseline="30000">
                <a:ea typeface="Arial" pitchFamily="-72" charset="0"/>
                <a:cs typeface="Arial" pitchFamily="-72" charset="0"/>
              </a:rPr>
              <a:t>TM</a:t>
            </a:r>
            <a:endParaRPr lang="en-US"/>
          </a:p>
        </p:txBody>
      </p:sp>
      <p:sp>
        <p:nvSpPr>
          <p:cNvPr id="39988" name="TextBox 75"/>
          <p:cNvSpPr txBox="1">
            <a:spLocks noChangeArrowheads="1"/>
          </p:cNvSpPr>
          <p:nvPr/>
        </p:nvSpPr>
        <p:spPr bwMode="auto">
          <a:xfrm>
            <a:off x="15376525" y="31072138"/>
            <a:ext cx="6550025" cy="1187450"/>
          </a:xfrm>
          <a:prstGeom prst="rect">
            <a:avLst/>
          </a:prstGeom>
          <a:noFill/>
          <a:ln w="9525">
            <a:noFill/>
            <a:miter lim="800000"/>
            <a:headEnd/>
            <a:tailEnd/>
          </a:ln>
        </p:spPr>
        <p:txBody>
          <a:bodyPr>
            <a:prstTxWarp prst="textNoShape">
              <a:avLst/>
            </a:prstTxWarp>
            <a:spAutoFit/>
          </a:bodyPr>
          <a:lstStyle/>
          <a:p>
            <a:r>
              <a:rPr lang="en-US" b="1"/>
              <a:t>Image 7</a:t>
            </a:r>
            <a:r>
              <a:rPr lang="en-US"/>
              <a:t>: Measurements used to calculate larval heads, where A= major radius of the ellipse and B=the minor radius of the ellipse.</a:t>
            </a:r>
          </a:p>
        </p:txBody>
      </p:sp>
      <p:sp>
        <p:nvSpPr>
          <p:cNvPr id="39989" name="TextBox 79"/>
          <p:cNvSpPr txBox="1">
            <a:spLocks noChangeArrowheads="1"/>
          </p:cNvSpPr>
          <p:nvPr/>
        </p:nvSpPr>
        <p:spPr bwMode="auto">
          <a:xfrm>
            <a:off x="16725900" y="28904407"/>
            <a:ext cx="1143000" cy="461962"/>
          </a:xfrm>
          <a:prstGeom prst="rect">
            <a:avLst/>
          </a:prstGeom>
          <a:noFill/>
          <a:ln w="9525">
            <a:noFill/>
            <a:miter lim="800000"/>
            <a:headEnd/>
            <a:tailEnd/>
          </a:ln>
        </p:spPr>
        <p:txBody>
          <a:bodyPr>
            <a:prstTxWarp prst="textNoShape">
              <a:avLst/>
            </a:prstTxWarp>
            <a:spAutoFit/>
          </a:bodyPr>
          <a:lstStyle/>
          <a:p>
            <a:r>
              <a:rPr lang="en-US" b="1"/>
              <a:t>A</a:t>
            </a:r>
          </a:p>
        </p:txBody>
      </p:sp>
      <p:sp>
        <p:nvSpPr>
          <p:cNvPr id="39990" name="TextBox 82"/>
          <p:cNvSpPr txBox="1">
            <a:spLocks noChangeArrowheads="1"/>
          </p:cNvSpPr>
          <p:nvPr/>
        </p:nvSpPr>
        <p:spPr bwMode="auto">
          <a:xfrm>
            <a:off x="18162588" y="30081538"/>
            <a:ext cx="1058862" cy="461962"/>
          </a:xfrm>
          <a:prstGeom prst="rect">
            <a:avLst/>
          </a:prstGeom>
          <a:noFill/>
          <a:ln w="9525">
            <a:noFill/>
            <a:miter lim="800000"/>
            <a:headEnd/>
            <a:tailEnd/>
          </a:ln>
        </p:spPr>
        <p:txBody>
          <a:bodyPr>
            <a:prstTxWarp prst="textNoShape">
              <a:avLst/>
            </a:prstTxWarp>
            <a:spAutoFit/>
          </a:bodyPr>
          <a:lstStyle/>
          <a:p>
            <a:r>
              <a:rPr lang="en-US" b="1"/>
              <a:t>B</a:t>
            </a:r>
          </a:p>
        </p:txBody>
      </p:sp>
      <p:sp>
        <p:nvSpPr>
          <p:cNvPr id="39991" name="TextBox 83"/>
          <p:cNvSpPr txBox="1">
            <a:spLocks noChangeArrowheads="1"/>
          </p:cNvSpPr>
          <p:nvPr/>
        </p:nvSpPr>
        <p:spPr bwMode="auto">
          <a:xfrm>
            <a:off x="722313" y="14774425"/>
            <a:ext cx="5581650" cy="831850"/>
          </a:xfrm>
          <a:prstGeom prst="rect">
            <a:avLst/>
          </a:prstGeom>
          <a:noFill/>
          <a:ln w="9525">
            <a:noFill/>
            <a:miter lim="800000"/>
            <a:headEnd/>
            <a:tailEnd/>
          </a:ln>
        </p:spPr>
        <p:txBody>
          <a:bodyPr>
            <a:prstTxWarp prst="textNoShape">
              <a:avLst/>
            </a:prstTxWarp>
            <a:spAutoFit/>
          </a:bodyPr>
          <a:lstStyle/>
          <a:p>
            <a:r>
              <a:rPr lang="en-US" b="1" dirty="0"/>
              <a:t>Image 1</a:t>
            </a:r>
            <a:r>
              <a:rPr lang="en-US" dirty="0"/>
              <a:t>: Tunicate at 200x magnification. Marker A is indicating a brooding larvae</a:t>
            </a:r>
          </a:p>
        </p:txBody>
      </p:sp>
      <p:sp>
        <p:nvSpPr>
          <p:cNvPr id="39992" name="TextBox 84"/>
          <p:cNvSpPr txBox="1">
            <a:spLocks noChangeArrowheads="1"/>
          </p:cNvSpPr>
          <p:nvPr/>
        </p:nvSpPr>
        <p:spPr bwMode="auto">
          <a:xfrm>
            <a:off x="1636713" y="12104688"/>
            <a:ext cx="1587500" cy="585787"/>
          </a:xfrm>
          <a:prstGeom prst="rect">
            <a:avLst/>
          </a:prstGeom>
          <a:noFill/>
          <a:ln w="9525">
            <a:noFill/>
            <a:miter lim="800000"/>
            <a:headEnd/>
            <a:tailEnd/>
          </a:ln>
        </p:spPr>
        <p:txBody>
          <a:bodyPr>
            <a:prstTxWarp prst="textNoShape">
              <a:avLst/>
            </a:prstTxWarp>
            <a:spAutoFit/>
          </a:bodyPr>
          <a:lstStyle/>
          <a:p>
            <a:r>
              <a:rPr lang="en-US" sz="3200" b="1"/>
              <a:t>A</a:t>
            </a:r>
          </a:p>
        </p:txBody>
      </p:sp>
      <p:cxnSp>
        <p:nvCxnSpPr>
          <p:cNvPr id="39993" name="Straight Connector 86"/>
          <p:cNvCxnSpPr>
            <a:cxnSpLocks noChangeShapeType="1"/>
          </p:cNvCxnSpPr>
          <p:nvPr/>
        </p:nvCxnSpPr>
        <p:spPr bwMode="auto">
          <a:xfrm rot="10800000">
            <a:off x="2074863" y="12542838"/>
            <a:ext cx="1055687" cy="719137"/>
          </a:xfrm>
          <a:prstGeom prst="line">
            <a:avLst/>
          </a:prstGeom>
          <a:noFill/>
          <a:ln w="9525">
            <a:solidFill>
              <a:srgbClr val="00FF00"/>
            </a:solidFill>
            <a:round/>
            <a:headEnd/>
            <a:tailEnd/>
          </a:ln>
        </p:spPr>
      </p:cxnSp>
      <p:cxnSp>
        <p:nvCxnSpPr>
          <p:cNvPr id="39994" name="Straight Connector 88"/>
          <p:cNvCxnSpPr>
            <a:cxnSpLocks noChangeShapeType="1"/>
          </p:cNvCxnSpPr>
          <p:nvPr/>
        </p:nvCxnSpPr>
        <p:spPr bwMode="auto">
          <a:xfrm>
            <a:off x="5967413" y="4913313"/>
            <a:ext cx="3141662" cy="906462"/>
          </a:xfrm>
          <a:prstGeom prst="line">
            <a:avLst/>
          </a:prstGeom>
          <a:noFill/>
          <a:ln w="9525">
            <a:noFill/>
            <a:round/>
            <a:headEnd/>
            <a:tailEnd/>
          </a:ln>
        </p:spPr>
      </p:cxnSp>
      <p:sp>
        <p:nvSpPr>
          <p:cNvPr id="39995" name="TextBox 90"/>
          <p:cNvSpPr txBox="1">
            <a:spLocks noChangeArrowheads="1"/>
          </p:cNvSpPr>
          <p:nvPr/>
        </p:nvSpPr>
        <p:spPr bwMode="auto">
          <a:xfrm>
            <a:off x="5967413" y="28763913"/>
            <a:ext cx="3141662" cy="1917700"/>
          </a:xfrm>
          <a:prstGeom prst="rect">
            <a:avLst/>
          </a:prstGeom>
          <a:noFill/>
          <a:ln w="9525">
            <a:noFill/>
            <a:miter lim="800000"/>
            <a:headEnd/>
            <a:tailEnd/>
          </a:ln>
        </p:spPr>
        <p:txBody>
          <a:bodyPr>
            <a:prstTxWarp prst="textNoShape">
              <a:avLst/>
            </a:prstTxWarp>
            <a:spAutoFit/>
          </a:bodyPr>
          <a:lstStyle/>
          <a:p>
            <a:r>
              <a:rPr lang="en-US" b="1"/>
              <a:t>Image 2 </a:t>
            </a:r>
            <a:r>
              <a:rPr lang="en-US"/>
              <a:t>(left): Colony with a larva swimming in the water. </a:t>
            </a:r>
          </a:p>
          <a:p>
            <a:r>
              <a:rPr lang="en-US" b="1"/>
              <a:t>Image 3 </a:t>
            </a:r>
            <a:r>
              <a:rPr lang="en-US"/>
              <a:t>(right): Larva at 400x</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4">
      <a:dk1>
        <a:srgbClr val="000000"/>
      </a:dk1>
      <a:lt1>
        <a:sysClr val="window" lastClr="FFFFFF"/>
      </a:lt1>
      <a:dk2>
        <a:srgbClr val="333300"/>
      </a:dk2>
      <a:lt2>
        <a:srgbClr val="E7DEC9"/>
      </a:lt2>
      <a:accent1>
        <a:srgbClr val="FFFFD1"/>
      </a:accent1>
      <a:accent2>
        <a:srgbClr val="7F7F7F"/>
      </a:accent2>
      <a:accent3>
        <a:srgbClr val="C32D2E"/>
      </a:accent3>
      <a:accent4>
        <a:srgbClr val="984602"/>
      </a:accent4>
      <a:accent5>
        <a:srgbClr val="FC2C02"/>
      </a:accent5>
      <a:accent6>
        <a:srgbClr val="475A8D"/>
      </a:accent6>
      <a:hlink>
        <a:srgbClr val="8DC765"/>
      </a:hlink>
      <a:folHlink>
        <a:srgbClr val="AA8A14"/>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16287</TotalTime>
  <Words>668</Words>
  <Application>Microsoft Office PowerPoint</Application>
  <PresentationFormat>Custom</PresentationFormat>
  <Paragraphs>71</Paragraphs>
  <Slides>1</Slides>
  <Notes>1</Notes>
  <HiddenSlides>0</HiddenSlides>
  <MMClips>0</MMClips>
  <ScaleCrop>false</ScaleCrop>
  <HeadingPairs>
    <vt:vector size="4" baseType="variant">
      <vt:variant>
        <vt:lpstr>Theme</vt:lpstr>
      </vt:variant>
      <vt:variant>
        <vt:i4>3</vt:i4>
      </vt:variant>
      <vt:variant>
        <vt:lpstr>Slide Titles</vt:lpstr>
      </vt:variant>
      <vt:variant>
        <vt:i4>1</vt:i4>
      </vt:variant>
    </vt:vector>
  </HeadingPairs>
  <TitlesOfParts>
    <vt:vector size="4" baseType="lpstr">
      <vt:lpstr>Custom Design</vt:lpstr>
      <vt:lpstr>1_Custom Design</vt:lpstr>
      <vt:lpstr>2_Custom Design</vt:lpstr>
      <vt:lpstr>Slide 1</vt:lpstr>
    </vt:vector>
  </TitlesOfParts>
  <Company>www.PosterPresentations.com</Company>
  <LinksUpToDate>false</LinksUpToDate>
  <SharedDoc>false</SharedDoc>
  <HyperlinkBase>http://www.posterpresentations.com</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48x36 Poster Template</dc:title>
  <dc:subject>Free PowerPoint poster templates</dc:subject>
  <dc:creator>A. Kotoulas</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2007 Canterbury Media Services, Inc</dc:description>
  <cp:lastModifiedBy>owner</cp:lastModifiedBy>
  <cp:revision>591</cp:revision>
  <dcterms:created xsi:type="dcterms:W3CDTF">2005-05-18T01:24:28Z</dcterms:created>
  <dcterms:modified xsi:type="dcterms:W3CDTF">2011-08-11T18:15:58Z</dcterms:modified>
  <cp:category>Powerpoint poster templates</cp:category>
</cp:coreProperties>
</file>