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7" r:id="rId2"/>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7" autoAdjust="0"/>
    <p:restoredTop sz="94660"/>
  </p:normalViewPr>
  <p:slideViewPr>
    <p:cSldViewPr snapToGrid="0">
      <p:cViewPr varScale="1">
        <p:scale>
          <a:sx n="89" d="100"/>
          <a:sy n="89" d="100"/>
        </p:scale>
        <p:origin x="451" y="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16750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0552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66776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6956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83953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426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71717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68469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34663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39266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45321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6/13/2017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2148205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bdimer@calpoly.edu"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lh4.googleusercontent.com/4MMMJMOIOLdpYWhgdtAx4xzE3GyKiO2Hwzo_G9M9N6ICDOXeqYw9WWwfOHntlMgcO4Ok8WRIv6ZFAKRdUFEI9BTBdu0jLrqLFpWj62fGUU06b1TmBC6oSIRHdsCOo8_erbFaIOUo9W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124" y="3152366"/>
            <a:ext cx="2657451" cy="16602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5.googleusercontent.com/ld8buJPwK8RkpO3UZ-JEhwHrPixocY4imhwvMsiz44N0hg7KZRhzmC02c8SX3RDsUnTCITsyT2b-lqfGEYR1VTYqZfF4j9t366Mp5y4Von8HtmalB7_dcGoXJo8yAXOFHfPlvZpwCb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181" y="1251785"/>
            <a:ext cx="2401335" cy="188504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6.googleusercontent.com/tq9WkwveLwiu_vjCU9u1OBskT6UePDr2hhUMqUSmM5bkgQxV5C8pb9VMfeGKkKjyfJax0Lt-ritBoTI-dP7s7CVpF35Vl30nOAI7NtfK57NgZlNP4r1C622T4CqhXlUajU_ghkWOaz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51219" y="2565573"/>
            <a:ext cx="3271561" cy="17566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34676" y="1014361"/>
            <a:ext cx="11440886" cy="1307787"/>
          </a:xfrm>
        </p:spPr>
        <p:txBody>
          <a:bodyPr>
            <a:noAutofit/>
          </a:bodyPr>
          <a:lstStyle/>
          <a:p>
            <a:r>
              <a:rPr lang="en-US" sz="2800" b="1" dirty="0">
                <a:effectLst/>
                <a:latin typeface="Arial Narrow" panose="020B0606020202030204" pitchFamily="34" charset="0"/>
                <a:ea typeface="Adobe Fan Heiti Std B" panose="020B0700000000000000" pitchFamily="34" charset="-128"/>
              </a:rPr>
              <a:t>A Recommendation to Implement </a:t>
            </a:r>
            <a:br>
              <a:rPr lang="en-US" sz="2800" b="1" dirty="0">
                <a:effectLst/>
                <a:latin typeface="Arial Narrow" panose="020B0606020202030204" pitchFamily="34" charset="0"/>
                <a:ea typeface="Adobe Fan Heiti Std B" panose="020B0700000000000000" pitchFamily="34" charset="-128"/>
              </a:rPr>
            </a:br>
            <a:r>
              <a:rPr lang="en-US" sz="2800" b="1" i="1" dirty="0">
                <a:effectLst/>
                <a:latin typeface="Arial Narrow" panose="020B0606020202030204" pitchFamily="34" charset="0"/>
                <a:ea typeface="Adobe Fan Heiti Std B" panose="020B0700000000000000" pitchFamily="34" charset="-128"/>
              </a:rPr>
              <a:t>Spanish in Construction</a:t>
            </a:r>
            <a:r>
              <a:rPr lang="en-US" sz="2800" b="1" dirty="0">
                <a:effectLst/>
                <a:latin typeface="Arial Narrow" panose="020B0606020202030204" pitchFamily="34" charset="0"/>
                <a:ea typeface="Adobe Fan Heiti Std B" panose="020B0700000000000000" pitchFamily="34" charset="-128"/>
              </a:rPr>
              <a:t> Topics Course</a:t>
            </a:r>
            <a:br>
              <a:rPr lang="en-US" sz="2400" b="1" dirty="0">
                <a:effectLst/>
                <a:latin typeface="Arial Narrow" panose="020B0606020202030204" pitchFamily="34" charset="0"/>
                <a:ea typeface="Adobe Fan Heiti Std B" panose="020B0700000000000000" pitchFamily="34" charset="-128"/>
              </a:rPr>
            </a:br>
            <a:r>
              <a:rPr lang="en-US" sz="1800" b="1" dirty="0">
                <a:latin typeface="Arial Narrow" panose="020B0606020202030204" pitchFamily="34" charset="0"/>
                <a:ea typeface="Adobe Fan Heiti Std B" panose="020B0700000000000000" pitchFamily="34" charset="-128"/>
              </a:rPr>
              <a:t>Benjamin W. Dimer – Cal Poly SLO</a:t>
            </a:r>
            <a:br>
              <a:rPr lang="en-US" sz="1800" b="1" dirty="0">
                <a:latin typeface="Arial Narrow" panose="020B0606020202030204" pitchFamily="34" charset="0"/>
                <a:ea typeface="Adobe Fan Heiti Std B" panose="020B0700000000000000" pitchFamily="34" charset="-128"/>
              </a:rPr>
            </a:br>
            <a:br>
              <a:rPr lang="en-US" sz="1800" b="1" dirty="0">
                <a:latin typeface="Arial Narrow" panose="020B0606020202030204" pitchFamily="34" charset="0"/>
                <a:ea typeface="Adobe Fan Heiti Std B" panose="020B0700000000000000" pitchFamily="34" charset="-128"/>
              </a:rPr>
            </a:br>
            <a:r>
              <a:rPr lang="en-US" sz="1800" b="1" dirty="0">
                <a:latin typeface="Arial Narrow" panose="020B0606020202030204" pitchFamily="34" charset="0"/>
                <a:ea typeface="Adobe Fan Heiti Std B" panose="020B0700000000000000" pitchFamily="34" charset="-128"/>
              </a:rPr>
              <a:t>Key Words: </a:t>
            </a:r>
            <a:br>
              <a:rPr lang="en-US" sz="1800" b="1" dirty="0">
                <a:latin typeface="Arial Narrow" panose="020B0606020202030204" pitchFamily="34" charset="0"/>
                <a:ea typeface="Adobe Fan Heiti Std B" panose="020B0700000000000000" pitchFamily="34" charset="-128"/>
              </a:rPr>
            </a:br>
            <a:r>
              <a:rPr lang="en-US" sz="1600" dirty="0"/>
              <a:t>OSHA, Safety, Spanish, </a:t>
            </a:r>
            <a:br>
              <a:rPr lang="en-US" sz="1600" dirty="0"/>
            </a:br>
            <a:r>
              <a:rPr lang="en-US" sz="1600" dirty="0"/>
              <a:t>Construction, Language, Communication, Bilingualism</a:t>
            </a:r>
            <a:br>
              <a:rPr lang="en-US" dirty="0"/>
            </a:br>
            <a:endParaRPr lang="en-US" sz="1400" b="1" dirty="0">
              <a:effectLst/>
              <a:latin typeface="Arial Narrow" panose="020B0606020202030204" pitchFamily="34" charset="0"/>
              <a:ea typeface="Adobe Fan Heiti Std B" panose="020B0700000000000000" pitchFamily="34" charset="-128"/>
            </a:endParaRPr>
          </a:p>
        </p:txBody>
      </p:sp>
      <p:sp>
        <p:nvSpPr>
          <p:cNvPr id="4" name="TextBox 3"/>
          <p:cNvSpPr txBox="1"/>
          <p:nvPr/>
        </p:nvSpPr>
        <p:spPr>
          <a:xfrm>
            <a:off x="8099" y="423920"/>
            <a:ext cx="2872476"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Narrow" panose="020B0606020202030204" pitchFamily="34" charset="0"/>
              </a:rPr>
              <a:t>Cal Poly CM students enter a very Hispanic workforce upon graduation:</a:t>
            </a:r>
          </a:p>
          <a:p>
            <a:endParaRPr lang="en-US" dirty="0">
              <a:latin typeface="Arial Narrow" panose="020B0606020202030204" pitchFamily="34" charset="0"/>
            </a:endParaRPr>
          </a:p>
        </p:txBody>
      </p:sp>
      <p:sp>
        <p:nvSpPr>
          <p:cNvPr id="10" name="TextBox 9"/>
          <p:cNvSpPr txBox="1"/>
          <p:nvPr/>
        </p:nvSpPr>
        <p:spPr>
          <a:xfrm>
            <a:off x="8890715" y="354391"/>
            <a:ext cx="3482586" cy="2308324"/>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Narrow" panose="020B0606020202030204" pitchFamily="34" charset="0"/>
              </a:rPr>
              <a:t>Cal Poly CM students enter a very dangerous workplace upon graduation:</a:t>
            </a:r>
          </a:p>
          <a:p>
            <a:pPr marL="742950" lvl="1" indent="-285750">
              <a:buFont typeface="Arial" panose="020B0604020202020204" pitchFamily="34" charset="0"/>
              <a:buChar char="•"/>
            </a:pPr>
            <a:r>
              <a:rPr lang="en-US" dirty="0">
                <a:latin typeface="Arial Narrow" panose="020B0606020202030204" pitchFamily="34" charset="0"/>
              </a:rPr>
              <a:t>In 2013, the construction industry saw 828 fatal work injuries.</a:t>
            </a:r>
          </a:p>
          <a:p>
            <a:pPr lvl="1"/>
            <a:endParaRPr lang="en-US" dirty="0">
              <a:latin typeface="Arial Narrow" panose="020B0606020202030204" pitchFamily="34" charset="0"/>
            </a:endParaRPr>
          </a:p>
          <a:p>
            <a:endParaRPr lang="en-US" dirty="0">
              <a:latin typeface="Arial Narrow" panose="020B0606020202030204" pitchFamily="34" charset="0"/>
            </a:endParaRPr>
          </a:p>
        </p:txBody>
      </p:sp>
      <p:sp>
        <p:nvSpPr>
          <p:cNvPr id="3" name="TextBox 2"/>
          <p:cNvSpPr txBox="1"/>
          <p:nvPr/>
        </p:nvSpPr>
        <p:spPr>
          <a:xfrm>
            <a:off x="0" y="6396335"/>
            <a:ext cx="3347357" cy="461665"/>
          </a:xfrm>
          <a:prstGeom prst="rect">
            <a:avLst/>
          </a:prstGeom>
          <a:noFill/>
        </p:spPr>
        <p:txBody>
          <a:bodyPr wrap="square" rtlCol="0">
            <a:spAutoFit/>
          </a:bodyPr>
          <a:lstStyle/>
          <a:p>
            <a:r>
              <a:rPr lang="en-US" sz="2400" b="1" dirty="0">
                <a:latin typeface="Arial Narrow" panose="020B0606020202030204" pitchFamily="34" charset="0"/>
              </a:rPr>
              <a:t>Solution</a:t>
            </a:r>
          </a:p>
        </p:txBody>
      </p:sp>
      <p:sp>
        <p:nvSpPr>
          <p:cNvPr id="12" name="TextBox 11"/>
          <p:cNvSpPr txBox="1"/>
          <p:nvPr/>
        </p:nvSpPr>
        <p:spPr>
          <a:xfrm>
            <a:off x="0" y="6500"/>
            <a:ext cx="3347357" cy="461665"/>
          </a:xfrm>
          <a:prstGeom prst="rect">
            <a:avLst/>
          </a:prstGeom>
          <a:noFill/>
        </p:spPr>
        <p:txBody>
          <a:bodyPr wrap="square" rtlCol="0">
            <a:spAutoFit/>
          </a:bodyPr>
          <a:lstStyle/>
          <a:p>
            <a:r>
              <a:rPr lang="en-US" sz="2400" b="1" dirty="0">
                <a:latin typeface="Arial Narrow" panose="020B0606020202030204" pitchFamily="34" charset="0"/>
              </a:rPr>
              <a:t>Background</a:t>
            </a:r>
          </a:p>
        </p:txBody>
      </p:sp>
      <p:sp>
        <p:nvSpPr>
          <p:cNvPr id="13" name="TextBox 12"/>
          <p:cNvSpPr txBox="1"/>
          <p:nvPr/>
        </p:nvSpPr>
        <p:spPr>
          <a:xfrm>
            <a:off x="11375571" y="-27398"/>
            <a:ext cx="816429" cy="461665"/>
          </a:xfrm>
          <a:prstGeom prst="rect">
            <a:avLst/>
          </a:prstGeom>
          <a:noFill/>
        </p:spPr>
        <p:txBody>
          <a:bodyPr wrap="square" rtlCol="0">
            <a:spAutoFit/>
          </a:bodyPr>
          <a:lstStyle/>
          <a:p>
            <a:r>
              <a:rPr lang="en-US" sz="2400" b="1" dirty="0">
                <a:latin typeface="Arial Narrow" panose="020B0606020202030204" pitchFamily="34" charset="0"/>
              </a:rPr>
              <a:t>Need</a:t>
            </a:r>
          </a:p>
        </p:txBody>
      </p:sp>
      <p:sp>
        <p:nvSpPr>
          <p:cNvPr id="14" name="TextBox 13"/>
          <p:cNvSpPr txBox="1"/>
          <p:nvPr/>
        </p:nvSpPr>
        <p:spPr>
          <a:xfrm>
            <a:off x="10287000" y="6053435"/>
            <a:ext cx="1943101" cy="830997"/>
          </a:xfrm>
          <a:prstGeom prst="rect">
            <a:avLst/>
          </a:prstGeom>
          <a:noFill/>
        </p:spPr>
        <p:txBody>
          <a:bodyPr wrap="square" rtlCol="0">
            <a:spAutoFit/>
          </a:bodyPr>
          <a:lstStyle/>
          <a:p>
            <a:pPr algn="r"/>
            <a:r>
              <a:rPr lang="en-US" sz="2400" b="1" dirty="0">
                <a:latin typeface="Arial Narrow" panose="020B0606020202030204" pitchFamily="34" charset="0"/>
              </a:rPr>
              <a:t>Data Collection</a:t>
            </a:r>
          </a:p>
        </p:txBody>
      </p:sp>
      <p:pic>
        <p:nvPicPr>
          <p:cNvPr id="11" name="Picture 10"/>
          <p:cNvPicPr>
            <a:picLocks noChangeAspect="1"/>
          </p:cNvPicPr>
          <p:nvPr/>
        </p:nvPicPr>
        <p:blipFill>
          <a:blip r:embed="rId5"/>
          <a:stretch>
            <a:fillRect/>
          </a:stretch>
        </p:blipFill>
        <p:spPr>
          <a:xfrm>
            <a:off x="0" y="4777720"/>
            <a:ext cx="3823403" cy="1624819"/>
          </a:xfrm>
          <a:prstGeom prst="rect">
            <a:avLst/>
          </a:prstGeom>
        </p:spPr>
      </p:pic>
      <p:pic>
        <p:nvPicPr>
          <p:cNvPr id="15" name="Picture 14"/>
          <p:cNvPicPr>
            <a:picLocks noChangeAspect="1"/>
          </p:cNvPicPr>
          <p:nvPr/>
        </p:nvPicPr>
        <p:blipFill>
          <a:blip r:embed="rId6"/>
          <a:stretch>
            <a:fillRect/>
          </a:stretch>
        </p:blipFill>
        <p:spPr>
          <a:xfrm>
            <a:off x="3990733" y="4699220"/>
            <a:ext cx="3331835" cy="2068829"/>
          </a:xfrm>
          <a:prstGeom prst="rect">
            <a:avLst/>
          </a:prstGeom>
        </p:spPr>
      </p:pic>
      <p:pic>
        <p:nvPicPr>
          <p:cNvPr id="16" name="Picture 15"/>
          <p:cNvPicPr>
            <a:picLocks noChangeAspect="1"/>
          </p:cNvPicPr>
          <p:nvPr/>
        </p:nvPicPr>
        <p:blipFill>
          <a:blip r:embed="rId7"/>
          <a:stretch>
            <a:fillRect/>
          </a:stretch>
        </p:blipFill>
        <p:spPr>
          <a:xfrm>
            <a:off x="7683860" y="4934612"/>
            <a:ext cx="3829786" cy="1311034"/>
          </a:xfrm>
          <a:prstGeom prst="rect">
            <a:avLst/>
          </a:prstGeom>
        </p:spPr>
      </p:pic>
      <p:sp>
        <p:nvSpPr>
          <p:cNvPr id="17" name="TextBox 16"/>
          <p:cNvSpPr txBox="1"/>
          <p:nvPr/>
        </p:nvSpPr>
        <p:spPr>
          <a:xfrm>
            <a:off x="3347357" y="2179439"/>
            <a:ext cx="5023911" cy="2246769"/>
          </a:xfrm>
          <a:prstGeom prst="rect">
            <a:avLst/>
          </a:prstGeom>
          <a:noFill/>
        </p:spPr>
        <p:txBody>
          <a:bodyPr wrap="square" rtlCol="0">
            <a:spAutoFit/>
          </a:bodyPr>
          <a:lstStyle/>
          <a:p>
            <a:pPr algn="ctr"/>
            <a:r>
              <a:rPr lang="en-US" sz="1000" dirty="0"/>
              <a:t>The purpose of this report is to recommend the addition of a </a:t>
            </a:r>
            <a:r>
              <a:rPr lang="en-US" sz="1000" i="1" dirty="0"/>
              <a:t>Spanish in Construction</a:t>
            </a:r>
            <a:r>
              <a:rPr lang="en-US" sz="1000" dirty="0"/>
              <a:t> class to the Construction Management curriculum. Many of Cal Poly’s graduates enter a construction workforce which is composed heavily of Hispanic and Latino members. Historically, Hispanics and Latinos account for not only the most rapidly growing populations of construction, but also the most proportionally at-risk. In an industry as dangerous as construction, it is important that students are well-rounded and well-prepared to contribute as safely, efficiently, and flawlessly as possible. Thorough literature review and an interview of part-time Cal Poly lecturer and industry veteran, Eric Brinkman, this project reveals the need for an increased understanding of the Spanish language amongst construction professionals. This need is complemented by a department-wide survey of Construction Management students and faculty, which gives this recommendation a discovery component, including the newfound knowledge of high levels of student interest in learning Spanish. Down the road, this research and discovery should translate into the implementation of a technical elective course that Cal Poly students can opt to participate in.</a:t>
            </a:r>
          </a:p>
        </p:txBody>
      </p:sp>
      <p:sp>
        <p:nvSpPr>
          <p:cNvPr id="5" name="Rectangle 4"/>
          <p:cNvSpPr/>
          <p:nvPr/>
        </p:nvSpPr>
        <p:spPr>
          <a:xfrm>
            <a:off x="8099" y="6500"/>
            <a:ext cx="12183901" cy="68515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516999" y="6621517"/>
            <a:ext cx="3045898" cy="215444"/>
          </a:xfrm>
          <a:prstGeom prst="rect">
            <a:avLst/>
          </a:prstGeom>
          <a:noFill/>
        </p:spPr>
        <p:txBody>
          <a:bodyPr wrap="square" rtlCol="0">
            <a:spAutoFit/>
          </a:bodyPr>
          <a:lstStyle/>
          <a:p>
            <a:r>
              <a:rPr lang="en-US" sz="800" dirty="0"/>
              <a:t>Benjamin W. Dimer | </a:t>
            </a:r>
            <a:r>
              <a:rPr lang="en-US" sz="800" dirty="0">
                <a:hlinkClick r:id="rId8"/>
              </a:rPr>
              <a:t>bdimer@calpoly.edu</a:t>
            </a:r>
            <a:r>
              <a:rPr lang="en-US" sz="800" dirty="0"/>
              <a:t> | (206) 795-6744 </a:t>
            </a:r>
          </a:p>
        </p:txBody>
      </p:sp>
    </p:spTree>
    <p:extLst>
      <p:ext uri="{BB962C8B-B14F-4D97-AF65-F5344CB8AC3E}">
        <p14:creationId xmlns:p14="http://schemas.microsoft.com/office/powerpoint/2010/main" val="1172548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11312</TotalTime>
  <Words>250</Words>
  <Application>Microsoft Office PowerPoint</Application>
  <PresentationFormat>Widescreen</PresentationFormat>
  <Paragraphs>10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Adobe Fan Heiti Std B</vt:lpstr>
      <vt:lpstr>Arial</vt:lpstr>
      <vt:lpstr>Arial Narrow</vt:lpstr>
      <vt:lpstr>Calibri</vt:lpstr>
      <vt:lpstr>Calibri Light</vt:lpstr>
      <vt:lpstr>Office Theme</vt:lpstr>
      <vt:lpstr>A Recommendation to Implement  Spanish in Construction Topics Course Benjamin W. Dimer – Cal Poly SLO  Key Words:  OSHA, Safety, Spanish,  Construction, Language, Communication, Bilingualism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Recommendation to Implement  Spanish in Construction Topics Course Benjamin W. Dimer – Cal Poly SLO</dc:title>
  <dc:creator>Benjamin Dimer</dc:creator>
  <cp:lastModifiedBy>Benjamin Dimer</cp:lastModifiedBy>
  <cp:revision>17</cp:revision>
  <cp:lastPrinted>2017-06-14T02:04:16Z</cp:lastPrinted>
  <dcterms:created xsi:type="dcterms:W3CDTF">2016-12-12T17:17:13Z</dcterms:created>
  <dcterms:modified xsi:type="dcterms:W3CDTF">2017-06-14T02:17:28Z</dcterms:modified>
</cp:coreProperties>
</file>