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8"/>
    <p:restoredTop sz="94664"/>
  </p:normalViewPr>
  <p:slideViewPr>
    <p:cSldViewPr snapToGrid="0" snapToObjects="1">
      <p:cViewPr varScale="1">
        <p:scale>
          <a:sx n="87" d="100"/>
          <a:sy n="87" d="100"/>
        </p:scale>
        <p:origin x="216" y="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BB2A2-87A3-6945-A673-56720901EB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9C1D50C-9C3D-A641-9D24-991FF92790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6CEEC8-8109-4540-B4EF-F56386AE8A8B}"/>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5" name="Footer Placeholder 4">
            <a:extLst>
              <a:ext uri="{FF2B5EF4-FFF2-40B4-BE49-F238E27FC236}">
                <a16:creationId xmlns:a16="http://schemas.microsoft.com/office/drawing/2014/main" id="{4A9929EF-5493-8542-A292-42FE5BCECA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3AADC8-1CEE-AD49-BE99-C65A97BC45A7}"/>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937332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9C72D-9CE7-F747-B1C3-B7650FC260E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9CF9E86-4D04-FE4B-9E71-771AB0FDCA4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20D4A1-529D-4E45-ABCB-F639A18DDADC}"/>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5" name="Footer Placeholder 4">
            <a:extLst>
              <a:ext uri="{FF2B5EF4-FFF2-40B4-BE49-F238E27FC236}">
                <a16:creationId xmlns:a16="http://schemas.microsoft.com/office/drawing/2014/main" id="{3B70F9D8-E44C-4547-8956-190769B8CD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F1C4C1-4BD2-8D4A-8586-C6DAB4F5A0D4}"/>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149184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15B8A82-2603-EB4D-9C88-314C1B3F714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13405CF-4149-5E48-9BB7-E9E3F99D6E8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9E93F3-AC32-AF43-A10A-E5CBCAB67DFB}"/>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5" name="Footer Placeholder 4">
            <a:extLst>
              <a:ext uri="{FF2B5EF4-FFF2-40B4-BE49-F238E27FC236}">
                <a16:creationId xmlns:a16="http://schemas.microsoft.com/office/drawing/2014/main" id="{0DB7721E-A67C-5341-92E1-5879FA63C7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AA5396-A2E1-B44F-BB26-04C0836DB8C5}"/>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1751195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EA309-53C3-A746-8E24-80983F082F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32517D-2C19-3D4D-8D47-A40C8E30580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8F7333-CA4D-EA41-89F4-C77113919769}"/>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5" name="Footer Placeholder 4">
            <a:extLst>
              <a:ext uri="{FF2B5EF4-FFF2-40B4-BE49-F238E27FC236}">
                <a16:creationId xmlns:a16="http://schemas.microsoft.com/office/drawing/2014/main" id="{B3A1F54F-0FF7-F244-98A5-438BC89C6F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D2C31B-2D2F-1D40-AD53-3C4EA87D0EE1}"/>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3095671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F94C5-D00F-F849-A2EF-FC18CC4E8B7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2600A19-A591-9640-9DD2-AE79E44AE5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3E3AF8F-914D-A046-B10B-45A703F0BD99}"/>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5" name="Footer Placeholder 4">
            <a:extLst>
              <a:ext uri="{FF2B5EF4-FFF2-40B4-BE49-F238E27FC236}">
                <a16:creationId xmlns:a16="http://schemas.microsoft.com/office/drawing/2014/main" id="{E2E6C09C-A916-734C-841B-31F5B508E3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245D11-BF86-154F-B795-A1F03C7624C4}"/>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823603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23F8A-37F3-0F4B-B394-3BF6664C26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6C4024-0FA6-F34C-B916-7F507CE4188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C64955B-40EF-6E4C-8E3B-2B6C200DA7E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C0D4F1C-AA25-0242-AAB6-7758395C6F43}"/>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6" name="Footer Placeholder 5">
            <a:extLst>
              <a:ext uri="{FF2B5EF4-FFF2-40B4-BE49-F238E27FC236}">
                <a16:creationId xmlns:a16="http://schemas.microsoft.com/office/drawing/2014/main" id="{C79D3EAD-CAFB-7B4D-9EE5-B6AB30F1D9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DBC3D0-2219-764E-A73D-9EF794519463}"/>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2641020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BDA50-CC5E-9D4D-85BE-A56A7772864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8A76373-ACC5-5347-AE14-98373C75BF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630D918-030E-AF41-B8BC-443839056FB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5B3CBE0-1A4F-6343-9F72-72BBF83ACD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B7BC09C-0F10-5745-964D-0C8524D5DCC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72135BB-8252-D440-B1C6-BC46951DC7E9}"/>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8" name="Footer Placeholder 7">
            <a:extLst>
              <a:ext uri="{FF2B5EF4-FFF2-40B4-BE49-F238E27FC236}">
                <a16:creationId xmlns:a16="http://schemas.microsoft.com/office/drawing/2014/main" id="{234F93B8-9DA8-6E4A-B123-3F4A99EECC6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F6D3406-4D7C-5E44-833D-FD8CAF7C5DF3}"/>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3304600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82C62-1276-0A44-BFDC-7FCE198D032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F8B550-892B-224A-9970-B0B4EF95507C}"/>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4" name="Footer Placeholder 3">
            <a:extLst>
              <a:ext uri="{FF2B5EF4-FFF2-40B4-BE49-F238E27FC236}">
                <a16:creationId xmlns:a16="http://schemas.microsoft.com/office/drawing/2014/main" id="{B5A880F2-C5D5-4348-B6F3-C62F11EE6C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27E2647-CAE1-C148-BC1B-79A68DD2BDB3}"/>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2380343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F93340-DCEB-4A4E-AAAB-2783A41F89D0}"/>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3" name="Footer Placeholder 2">
            <a:extLst>
              <a:ext uri="{FF2B5EF4-FFF2-40B4-BE49-F238E27FC236}">
                <a16:creationId xmlns:a16="http://schemas.microsoft.com/office/drawing/2014/main" id="{CEE89A46-51AB-9943-BADE-1361372FD3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CE7BFD2-9C62-DC49-9513-B6D9195399D4}"/>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2044699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EEEED-BD00-5545-AD6B-7CB1A3C7E4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65AD9C-6F4B-8042-B1CF-5B12FA389C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1CF1C30-5C0D-574F-A6A5-F9B5A0CE57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3F0AD71-FDB8-CB43-B79C-57D1F7CC7A5E}"/>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6" name="Footer Placeholder 5">
            <a:extLst>
              <a:ext uri="{FF2B5EF4-FFF2-40B4-BE49-F238E27FC236}">
                <a16:creationId xmlns:a16="http://schemas.microsoft.com/office/drawing/2014/main" id="{22567B53-2998-2E4F-A1C7-60B1F4BDB7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708735-5C0A-A041-A3DC-3A7C1D562ED1}"/>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4005406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EF408-671F-524C-BD6E-0D5217A870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0BC60E6-B081-BC4B-955B-C8730E0477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A2A002-3D16-064C-A34F-19D619747F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E4B227C-6075-694B-9B8D-9C6F69A7F3C4}"/>
              </a:ext>
            </a:extLst>
          </p:cNvPr>
          <p:cNvSpPr>
            <a:spLocks noGrp="1"/>
          </p:cNvSpPr>
          <p:nvPr>
            <p:ph type="dt" sz="half" idx="10"/>
          </p:nvPr>
        </p:nvSpPr>
        <p:spPr/>
        <p:txBody>
          <a:bodyPr/>
          <a:lstStyle/>
          <a:p>
            <a:fld id="{6BF38703-56CD-604F-8448-186F07B84BC3}" type="datetimeFigureOut">
              <a:rPr lang="en-US" smtClean="0"/>
              <a:t>6/9/20</a:t>
            </a:fld>
            <a:endParaRPr lang="en-US"/>
          </a:p>
        </p:txBody>
      </p:sp>
      <p:sp>
        <p:nvSpPr>
          <p:cNvPr id="6" name="Footer Placeholder 5">
            <a:extLst>
              <a:ext uri="{FF2B5EF4-FFF2-40B4-BE49-F238E27FC236}">
                <a16:creationId xmlns:a16="http://schemas.microsoft.com/office/drawing/2014/main" id="{1330B92B-D1A4-214E-A60F-62AB1DA353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7B2C4A-5703-9B47-ADCE-CFD24E51B0E9}"/>
              </a:ext>
            </a:extLst>
          </p:cNvPr>
          <p:cNvSpPr>
            <a:spLocks noGrp="1"/>
          </p:cNvSpPr>
          <p:nvPr>
            <p:ph type="sldNum" sz="quarter" idx="12"/>
          </p:nvPr>
        </p:nvSpPr>
        <p:spPr/>
        <p:txBody>
          <a:bodyPr/>
          <a:lstStyle/>
          <a:p>
            <a:fld id="{685CA162-4773-BF4A-84AE-DDCE7B44A283}" type="slidenum">
              <a:rPr lang="en-US" smtClean="0"/>
              <a:t>‹#›</a:t>
            </a:fld>
            <a:endParaRPr lang="en-US"/>
          </a:p>
        </p:txBody>
      </p:sp>
    </p:spTree>
    <p:extLst>
      <p:ext uri="{BB962C8B-B14F-4D97-AF65-F5344CB8AC3E}">
        <p14:creationId xmlns:p14="http://schemas.microsoft.com/office/powerpoint/2010/main" val="1160147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8B17F0-EDA4-444E-94BC-8381E96F91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F047C8-48CD-CE4A-880F-C8B844245C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3B8DEB-411D-E84E-8525-44646355AB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38703-56CD-604F-8448-186F07B84BC3}" type="datetimeFigureOut">
              <a:rPr lang="en-US" smtClean="0"/>
              <a:t>6/9/20</a:t>
            </a:fld>
            <a:endParaRPr lang="en-US"/>
          </a:p>
        </p:txBody>
      </p:sp>
      <p:sp>
        <p:nvSpPr>
          <p:cNvPr id="5" name="Footer Placeholder 4">
            <a:extLst>
              <a:ext uri="{FF2B5EF4-FFF2-40B4-BE49-F238E27FC236}">
                <a16:creationId xmlns:a16="http://schemas.microsoft.com/office/drawing/2014/main" id="{B9322391-4AFB-6443-B8FE-1C8E0AF94E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A40DAE8-C957-0543-A40A-566C67ED37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5CA162-4773-BF4A-84AE-DDCE7B44A283}" type="slidenum">
              <a:rPr lang="en-US" smtClean="0"/>
              <a:t>‹#›</a:t>
            </a:fld>
            <a:endParaRPr lang="en-US"/>
          </a:p>
        </p:txBody>
      </p:sp>
    </p:spTree>
    <p:extLst>
      <p:ext uri="{BB962C8B-B14F-4D97-AF65-F5344CB8AC3E}">
        <p14:creationId xmlns:p14="http://schemas.microsoft.com/office/powerpoint/2010/main" val="3451946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s://lh6.googleusercontent.com/OISz6UEA92i2Vyj3MKc3GUFppMR8jho5Vmlbr1Hzwh1BjLVzE9muvIGJVYEE2Sc70zh-G-Lmx7ge_OoCq9I8ou1o48F1VbuuCQ0m_beuAQ-3g_7Q-xbZERHpV8wA80_scUM5Blcz"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AC66B-90CB-C844-BC00-ACE74D8A1419}"/>
              </a:ext>
            </a:extLst>
          </p:cNvPr>
          <p:cNvSpPr>
            <a:spLocks noGrp="1"/>
          </p:cNvSpPr>
          <p:nvPr>
            <p:ph type="ctrTitle"/>
          </p:nvPr>
        </p:nvSpPr>
        <p:spPr>
          <a:xfrm>
            <a:off x="1423218" y="301196"/>
            <a:ext cx="9144000" cy="987989"/>
          </a:xfrm>
        </p:spPr>
        <p:txBody>
          <a:bodyPr>
            <a:normAutofit fontScale="90000"/>
          </a:bodyPr>
          <a:lstStyle/>
          <a:p>
            <a:r>
              <a:rPr lang="en-US" sz="2700" b="1" dirty="0">
                <a:latin typeface="Times New Roman" panose="02020603050405020304" pitchFamily="18" charset="0"/>
                <a:cs typeface="Times New Roman" panose="02020603050405020304" pitchFamily="18" charset="0"/>
              </a:rPr>
              <a:t>Consumption of Single-Use Plastics by a Commercial Construction Firm: A Case Study</a:t>
            </a:r>
            <a:br>
              <a:rPr lang="en-US" dirty="0"/>
            </a:br>
            <a:endParaRPr lang="en-US" sz="2400" dirty="0"/>
          </a:p>
        </p:txBody>
      </p:sp>
      <p:sp>
        <p:nvSpPr>
          <p:cNvPr id="3" name="Subtitle 2">
            <a:extLst>
              <a:ext uri="{FF2B5EF4-FFF2-40B4-BE49-F238E27FC236}">
                <a16:creationId xmlns:a16="http://schemas.microsoft.com/office/drawing/2014/main" id="{2AE4DB67-B1EE-C24B-9B77-EB55C290F5CB}"/>
              </a:ext>
            </a:extLst>
          </p:cNvPr>
          <p:cNvSpPr>
            <a:spLocks noGrp="1"/>
          </p:cNvSpPr>
          <p:nvPr>
            <p:ph type="subTitle" idx="1"/>
          </p:nvPr>
        </p:nvSpPr>
        <p:spPr>
          <a:xfrm>
            <a:off x="3047312" y="1083401"/>
            <a:ext cx="5943601" cy="3731496"/>
          </a:xfrm>
        </p:spPr>
        <p:txBody>
          <a:bodyPr>
            <a:noAutofit/>
          </a:bodyPr>
          <a:lstStyle/>
          <a:p>
            <a:pPr algn="just"/>
            <a:r>
              <a:rPr lang="en-US" sz="1400" dirty="0">
                <a:latin typeface="Times New Roman" panose="02020603050405020304" pitchFamily="18" charset="0"/>
                <a:cs typeface="Times New Roman" panose="02020603050405020304" pitchFamily="18" charset="0"/>
              </a:rPr>
              <a:t>Most construction sites utilize single-use plastic bottles because they are easy to distribute and guarantee fresh, clean drinking water. The number of bottles consumed on a site is usually an unknown quantity and is not a waste center that is commonly focused on. This case study outlines a mid-sized construction company’s rate of consumption of single-use plastic bottles. The information was gained through working closely with an onsite contact in a management position. The rate of consumption and number of plastic bottles consumed over the project’s lifetime was studied. The final number of plastic bottles consumed will be applied to companies with projects of similar scope, in order to gain more insight into the amount of single-use plastic waste contributed to the environment by the construction industry.</a:t>
            </a:r>
          </a:p>
          <a:p>
            <a:pPr algn="l"/>
            <a:r>
              <a:rPr lang="en-US" sz="1400" dirty="0">
                <a:latin typeface="Times New Roman" panose="02020603050405020304" pitchFamily="18" charset="0"/>
                <a:cs typeface="Times New Roman" panose="02020603050405020304" pitchFamily="18" charset="0"/>
              </a:rPr>
              <a:t> </a:t>
            </a:r>
          </a:p>
          <a:p>
            <a:pPr algn="l"/>
            <a:r>
              <a:rPr lang="en-US" sz="1400" b="1" dirty="0">
                <a:latin typeface="Times New Roman" panose="02020603050405020304" pitchFamily="18" charset="0"/>
                <a:cs typeface="Times New Roman" panose="02020603050405020304" pitchFamily="18" charset="0"/>
              </a:rPr>
              <a:t>Key Words: </a:t>
            </a:r>
            <a:r>
              <a:rPr lang="en-US" sz="1400" dirty="0">
                <a:latin typeface="Times New Roman" panose="02020603050405020304" pitchFamily="18" charset="0"/>
                <a:cs typeface="Times New Roman" panose="02020603050405020304" pitchFamily="18" charset="0"/>
              </a:rPr>
              <a:t>Single-Use Plastics, Waste, Consumption, Environment, Pollution</a:t>
            </a:r>
          </a:p>
          <a:p>
            <a:pPr algn="just"/>
            <a:endParaRPr lang="en-US" sz="1400"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B7484309-7979-C341-85C9-0D104807C449}"/>
              </a:ext>
            </a:extLst>
          </p:cNvPr>
          <p:cNvSpPr txBox="1"/>
          <p:nvPr/>
        </p:nvSpPr>
        <p:spPr>
          <a:xfrm>
            <a:off x="6415549" y="6488668"/>
            <a:ext cx="5776452"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Christian M. Dumas </a:t>
            </a:r>
            <a:r>
              <a:rPr lang="en-US" sz="1100" dirty="0">
                <a:latin typeface="Times New Roman" panose="02020603050405020304" pitchFamily="18" charset="0"/>
                <a:cs typeface="Times New Roman" panose="02020603050405020304" pitchFamily="18" charset="0"/>
              </a:rPr>
              <a:t>California Polytechnic State University, San Luis Obispo, CA</a:t>
            </a:r>
            <a:endParaRPr lang="en-US" sz="1100" b="1" dirty="0">
              <a:latin typeface="Times New Roman" panose="02020603050405020304" pitchFamily="18" charset="0"/>
              <a:cs typeface="Times New Roman" panose="02020603050405020304" pitchFamily="18" charset="0"/>
            </a:endParaRPr>
          </a:p>
        </p:txBody>
      </p:sp>
      <p:sp>
        <p:nvSpPr>
          <p:cNvPr id="5" name="Rectangle 2">
            <a:extLst>
              <a:ext uri="{FF2B5EF4-FFF2-40B4-BE49-F238E27FC236}">
                <a16:creationId xmlns:a16="http://schemas.microsoft.com/office/drawing/2014/main" id="{F7C1EAFD-3328-6B43-A91B-05330DCAD559}"/>
              </a:ext>
            </a:extLst>
          </p:cNvPr>
          <p:cNvSpPr>
            <a:spLocks noChangeArrowheads="1"/>
          </p:cNvSpPr>
          <p:nvPr/>
        </p:nvSpPr>
        <p:spPr bwMode="auto">
          <a:xfrm>
            <a:off x="162233" y="141569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4" descr="https://lh6.googleusercontent.com/OISz6UEA92i2Vyj3MKc3GUFppMR8jho5Vmlbr1Hzwh1BjLVzE9muvIGJVYEE2Sc70zh-G-Lmx7ge_OoCq9I8ou1o48F1VbuuCQ0m_beuAQ-3g_7Q-xbZERHpV8wA80_scUM5Blcz">
            <a:extLst>
              <a:ext uri="{FF2B5EF4-FFF2-40B4-BE49-F238E27FC236}">
                <a16:creationId xmlns:a16="http://schemas.microsoft.com/office/drawing/2014/main" id="{85704523-59AD-D141-B546-172183E0D243}"/>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9201354" y="1422012"/>
            <a:ext cx="2743200" cy="26924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F89D2C1-6618-BC44-A44C-C8C885222855}"/>
              </a:ext>
            </a:extLst>
          </p:cNvPr>
          <p:cNvSpPr txBox="1"/>
          <p:nvPr/>
        </p:nvSpPr>
        <p:spPr>
          <a:xfrm>
            <a:off x="162233" y="1083929"/>
            <a:ext cx="2595715" cy="584775"/>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How much water is required by CAL/OSHA?</a:t>
            </a:r>
          </a:p>
        </p:txBody>
      </p:sp>
      <p:pic>
        <p:nvPicPr>
          <p:cNvPr id="8" name="Picture 7">
            <a:extLst>
              <a:ext uri="{FF2B5EF4-FFF2-40B4-BE49-F238E27FC236}">
                <a16:creationId xmlns:a16="http://schemas.microsoft.com/office/drawing/2014/main" id="{5CB78AE3-190A-9A40-8B54-31711CE5B805}"/>
              </a:ext>
            </a:extLst>
          </p:cNvPr>
          <p:cNvPicPr>
            <a:picLocks noChangeAspect="1"/>
          </p:cNvPicPr>
          <p:nvPr/>
        </p:nvPicPr>
        <p:blipFill>
          <a:blip r:embed="rId4"/>
          <a:stretch>
            <a:fillRect/>
          </a:stretch>
        </p:blipFill>
        <p:spPr>
          <a:xfrm>
            <a:off x="45883" y="4482606"/>
            <a:ext cx="5293033" cy="1358900"/>
          </a:xfrm>
          <a:prstGeom prst="rect">
            <a:avLst/>
          </a:prstGeom>
        </p:spPr>
      </p:pic>
      <p:sp>
        <p:nvSpPr>
          <p:cNvPr id="9" name="TextBox 8">
            <a:extLst>
              <a:ext uri="{FF2B5EF4-FFF2-40B4-BE49-F238E27FC236}">
                <a16:creationId xmlns:a16="http://schemas.microsoft.com/office/drawing/2014/main" id="{D3D4DBFD-8908-4342-87F0-F5F33E64F790}"/>
              </a:ext>
            </a:extLst>
          </p:cNvPr>
          <p:cNvSpPr txBox="1"/>
          <p:nvPr/>
        </p:nvSpPr>
        <p:spPr>
          <a:xfrm>
            <a:off x="45883" y="5841506"/>
            <a:ext cx="5293033" cy="923330"/>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-The sites in this study were 3 separate school projects. For 72 workers over a lifetime of about 2 years, more than 70,000 gallons of water are required by OSHA.</a:t>
            </a:r>
          </a:p>
        </p:txBody>
      </p:sp>
      <p:pic>
        <p:nvPicPr>
          <p:cNvPr id="11" name="Picture 10">
            <a:extLst>
              <a:ext uri="{FF2B5EF4-FFF2-40B4-BE49-F238E27FC236}">
                <a16:creationId xmlns:a16="http://schemas.microsoft.com/office/drawing/2014/main" id="{C8237744-1A9F-FA44-BABA-ECCB71954AF2}"/>
              </a:ext>
            </a:extLst>
          </p:cNvPr>
          <p:cNvPicPr>
            <a:picLocks noChangeAspect="1"/>
          </p:cNvPicPr>
          <p:nvPr/>
        </p:nvPicPr>
        <p:blipFill>
          <a:blip r:embed="rId5"/>
          <a:stretch>
            <a:fillRect/>
          </a:stretch>
        </p:blipFill>
        <p:spPr>
          <a:xfrm>
            <a:off x="83307" y="1668704"/>
            <a:ext cx="2753565" cy="2352237"/>
          </a:xfrm>
          <a:prstGeom prst="rect">
            <a:avLst/>
          </a:prstGeom>
        </p:spPr>
      </p:pic>
      <p:pic>
        <p:nvPicPr>
          <p:cNvPr id="10" name="Picture 9">
            <a:extLst>
              <a:ext uri="{FF2B5EF4-FFF2-40B4-BE49-F238E27FC236}">
                <a16:creationId xmlns:a16="http://schemas.microsoft.com/office/drawing/2014/main" id="{25AFB08E-21B1-4443-AD1A-9FA8494678AD}"/>
              </a:ext>
            </a:extLst>
          </p:cNvPr>
          <p:cNvPicPr>
            <a:picLocks noChangeAspect="1"/>
          </p:cNvPicPr>
          <p:nvPr/>
        </p:nvPicPr>
        <p:blipFill>
          <a:blip r:embed="rId6"/>
          <a:stretch>
            <a:fillRect/>
          </a:stretch>
        </p:blipFill>
        <p:spPr>
          <a:xfrm>
            <a:off x="5589636" y="4482606"/>
            <a:ext cx="6480115" cy="996343"/>
          </a:xfrm>
          <a:prstGeom prst="rect">
            <a:avLst/>
          </a:prstGeom>
        </p:spPr>
      </p:pic>
      <p:sp>
        <p:nvSpPr>
          <p:cNvPr id="12" name="TextBox 11">
            <a:extLst>
              <a:ext uri="{FF2B5EF4-FFF2-40B4-BE49-F238E27FC236}">
                <a16:creationId xmlns:a16="http://schemas.microsoft.com/office/drawing/2014/main" id="{6C63D052-799A-AC49-9858-814ACA93E6C1}"/>
              </a:ext>
            </a:extLst>
          </p:cNvPr>
          <p:cNvSpPr txBox="1"/>
          <p:nvPr/>
        </p:nvSpPr>
        <p:spPr>
          <a:xfrm>
            <a:off x="9201354" y="795190"/>
            <a:ext cx="2743200" cy="584775"/>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What does a construction water pallet look like?</a:t>
            </a:r>
          </a:p>
        </p:txBody>
      </p:sp>
      <p:sp>
        <p:nvSpPr>
          <p:cNvPr id="13" name="TextBox 12">
            <a:extLst>
              <a:ext uri="{FF2B5EF4-FFF2-40B4-BE49-F238E27FC236}">
                <a16:creationId xmlns:a16="http://schemas.microsoft.com/office/drawing/2014/main" id="{51C396F1-AE2D-6542-A5D1-4D687AE5A562}"/>
              </a:ext>
            </a:extLst>
          </p:cNvPr>
          <p:cNvSpPr txBox="1"/>
          <p:nvPr/>
        </p:nvSpPr>
        <p:spPr>
          <a:xfrm>
            <a:off x="0" y="4114412"/>
            <a:ext cx="3524864" cy="338554"/>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Number of Gallons Required:</a:t>
            </a:r>
          </a:p>
        </p:txBody>
      </p:sp>
      <p:sp>
        <p:nvSpPr>
          <p:cNvPr id="15" name="TextBox 14">
            <a:extLst>
              <a:ext uri="{FF2B5EF4-FFF2-40B4-BE49-F238E27FC236}">
                <a16:creationId xmlns:a16="http://schemas.microsoft.com/office/drawing/2014/main" id="{A0A8A290-DCEA-1D47-A3E1-EB85DFAA7F39}"/>
              </a:ext>
            </a:extLst>
          </p:cNvPr>
          <p:cNvSpPr txBox="1"/>
          <p:nvPr/>
        </p:nvSpPr>
        <p:spPr>
          <a:xfrm>
            <a:off x="5549356" y="4142383"/>
            <a:ext cx="3524864" cy="338554"/>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Number of Bottles Required:</a:t>
            </a:r>
          </a:p>
        </p:txBody>
      </p:sp>
      <p:sp>
        <p:nvSpPr>
          <p:cNvPr id="16" name="TextBox 15">
            <a:extLst>
              <a:ext uri="{FF2B5EF4-FFF2-40B4-BE49-F238E27FC236}">
                <a16:creationId xmlns:a16="http://schemas.microsoft.com/office/drawing/2014/main" id="{D2D20204-5AF9-F148-91D1-4B61048EB065}"/>
              </a:ext>
            </a:extLst>
          </p:cNvPr>
          <p:cNvSpPr txBox="1"/>
          <p:nvPr/>
        </p:nvSpPr>
        <p:spPr>
          <a:xfrm>
            <a:off x="5676489" y="5597102"/>
            <a:ext cx="6393261"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 Across the the portfolio of 3 sites, more than half a million bottles were consumed by onsite labor.</a:t>
            </a:r>
          </a:p>
        </p:txBody>
      </p:sp>
    </p:spTree>
    <p:extLst>
      <p:ext uri="{BB962C8B-B14F-4D97-AF65-F5344CB8AC3E}">
        <p14:creationId xmlns:p14="http://schemas.microsoft.com/office/powerpoint/2010/main" val="2867397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246</Words>
  <Application>Microsoft Macintosh PowerPoint</Application>
  <PresentationFormat>Widescreen</PresentationFormat>
  <Paragraphs>11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Consumption of Single-Use Plastics by a Commercial Construction Firm: A Case Study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Consumption of Single-Use Plastics by a Commercial Construction Firm: A Case Study </dc:title>
  <dc:creator>Chris Michael Dumas</dc:creator>
  <cp:lastModifiedBy>Chris Michael Dumas</cp:lastModifiedBy>
  <cp:revision>10</cp:revision>
  <dcterms:created xsi:type="dcterms:W3CDTF">2020-06-09T18:40:27Z</dcterms:created>
  <dcterms:modified xsi:type="dcterms:W3CDTF">2020-06-09T20:20:45Z</dcterms:modified>
</cp:coreProperties>
</file>