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 id="2147483650" r:id="rId3"/>
    <p:sldMasterId id="2147483651" r:id="rId4"/>
  </p:sldMasterIdLst>
  <p:notesMasterIdLst>
    <p:notesMasterId r:id="rId43"/>
  </p:notesMasterIdLst>
  <p:sldIdLst>
    <p:sldId id="299" r:id="rId5"/>
    <p:sldId id="278" r:id="rId6"/>
    <p:sldId id="282" r:id="rId7"/>
    <p:sldId id="324" r:id="rId8"/>
    <p:sldId id="325" r:id="rId9"/>
    <p:sldId id="286" r:id="rId10"/>
    <p:sldId id="279" r:id="rId11"/>
    <p:sldId id="258" r:id="rId12"/>
    <p:sldId id="326" r:id="rId13"/>
    <p:sldId id="283" r:id="rId14"/>
    <p:sldId id="268" r:id="rId15"/>
    <p:sldId id="272" r:id="rId16"/>
    <p:sldId id="342" r:id="rId17"/>
    <p:sldId id="341" r:id="rId18"/>
    <p:sldId id="327" r:id="rId19"/>
    <p:sldId id="315" r:id="rId20"/>
    <p:sldId id="267" r:id="rId21"/>
    <p:sldId id="289" r:id="rId22"/>
    <p:sldId id="280" r:id="rId23"/>
    <p:sldId id="285" r:id="rId24"/>
    <p:sldId id="281" r:id="rId25"/>
    <p:sldId id="292" r:id="rId26"/>
    <p:sldId id="309" r:id="rId27"/>
    <p:sldId id="333" r:id="rId28"/>
    <p:sldId id="310" r:id="rId29"/>
    <p:sldId id="316" r:id="rId30"/>
    <p:sldId id="317" r:id="rId31"/>
    <p:sldId id="318" r:id="rId32"/>
    <p:sldId id="321" r:id="rId33"/>
    <p:sldId id="343" r:id="rId34"/>
    <p:sldId id="328" r:id="rId35"/>
    <p:sldId id="314" r:id="rId36"/>
    <p:sldId id="331" r:id="rId37"/>
    <p:sldId id="296" r:id="rId38"/>
    <p:sldId id="334" r:id="rId39"/>
    <p:sldId id="335" r:id="rId40"/>
    <p:sldId id="339" r:id="rId41"/>
    <p:sldId id="336" r:id="rId42"/>
  </p:sldIdLst>
  <p:sldSz cx="9144000" cy="6858000" type="screen4x3"/>
  <p:notesSz cx="6858000" cy="9144000"/>
  <p:defaultTextStyle>
    <a:defPPr>
      <a:defRPr lang="en-US"/>
    </a:defPPr>
    <a:lvl1pPr algn="l" rtl="0" fontAlgn="base">
      <a:spcBef>
        <a:spcPct val="0"/>
      </a:spcBef>
      <a:spcAft>
        <a:spcPct val="0"/>
      </a:spcAft>
      <a:defRPr kern="1200" baseline="-25000">
        <a:solidFill>
          <a:srgbClr val="000000"/>
        </a:solidFill>
        <a:latin typeface="Arial" charset="0"/>
        <a:ea typeface="华文细黑" charset="0"/>
        <a:cs typeface="华文细黑" charset="0"/>
        <a:sym typeface="Arial" charset="0"/>
      </a:defRPr>
    </a:lvl1pPr>
    <a:lvl2pPr marL="457200" algn="l" rtl="0" fontAlgn="base">
      <a:spcBef>
        <a:spcPct val="0"/>
      </a:spcBef>
      <a:spcAft>
        <a:spcPct val="0"/>
      </a:spcAft>
      <a:defRPr kern="1200" baseline="-25000">
        <a:solidFill>
          <a:srgbClr val="000000"/>
        </a:solidFill>
        <a:latin typeface="Arial" charset="0"/>
        <a:ea typeface="华文细黑" charset="0"/>
        <a:cs typeface="华文细黑" charset="0"/>
        <a:sym typeface="Arial" charset="0"/>
      </a:defRPr>
    </a:lvl2pPr>
    <a:lvl3pPr marL="914400" algn="l" rtl="0" fontAlgn="base">
      <a:spcBef>
        <a:spcPct val="0"/>
      </a:spcBef>
      <a:spcAft>
        <a:spcPct val="0"/>
      </a:spcAft>
      <a:defRPr kern="1200" baseline="-25000">
        <a:solidFill>
          <a:srgbClr val="000000"/>
        </a:solidFill>
        <a:latin typeface="Arial" charset="0"/>
        <a:ea typeface="华文细黑" charset="0"/>
        <a:cs typeface="华文细黑" charset="0"/>
        <a:sym typeface="Arial" charset="0"/>
      </a:defRPr>
    </a:lvl3pPr>
    <a:lvl4pPr marL="1371600" algn="l" rtl="0" fontAlgn="base">
      <a:spcBef>
        <a:spcPct val="0"/>
      </a:spcBef>
      <a:spcAft>
        <a:spcPct val="0"/>
      </a:spcAft>
      <a:defRPr kern="1200" baseline="-25000">
        <a:solidFill>
          <a:srgbClr val="000000"/>
        </a:solidFill>
        <a:latin typeface="Arial" charset="0"/>
        <a:ea typeface="华文细黑" charset="0"/>
        <a:cs typeface="华文细黑" charset="0"/>
        <a:sym typeface="Arial" charset="0"/>
      </a:defRPr>
    </a:lvl4pPr>
    <a:lvl5pPr marL="1828800" algn="l" rtl="0" fontAlgn="base">
      <a:spcBef>
        <a:spcPct val="0"/>
      </a:spcBef>
      <a:spcAft>
        <a:spcPct val="0"/>
      </a:spcAft>
      <a:defRPr kern="1200" baseline="-25000">
        <a:solidFill>
          <a:srgbClr val="000000"/>
        </a:solidFill>
        <a:latin typeface="Arial" charset="0"/>
        <a:ea typeface="华文细黑" charset="0"/>
        <a:cs typeface="华文细黑" charset="0"/>
        <a:sym typeface="Arial" charset="0"/>
      </a:defRPr>
    </a:lvl5pPr>
    <a:lvl6pPr marL="2286000" algn="l" defTabSz="457200" rtl="0" eaLnBrk="1" latinLnBrk="0" hangingPunct="1">
      <a:defRPr kern="1200" baseline="-25000">
        <a:solidFill>
          <a:srgbClr val="000000"/>
        </a:solidFill>
        <a:latin typeface="Arial" charset="0"/>
        <a:ea typeface="华文细黑" charset="0"/>
        <a:cs typeface="华文细黑" charset="0"/>
        <a:sym typeface="Arial" charset="0"/>
      </a:defRPr>
    </a:lvl6pPr>
    <a:lvl7pPr marL="2743200" algn="l" defTabSz="457200" rtl="0" eaLnBrk="1" latinLnBrk="0" hangingPunct="1">
      <a:defRPr kern="1200" baseline="-25000">
        <a:solidFill>
          <a:srgbClr val="000000"/>
        </a:solidFill>
        <a:latin typeface="Arial" charset="0"/>
        <a:ea typeface="华文细黑" charset="0"/>
        <a:cs typeface="华文细黑" charset="0"/>
        <a:sym typeface="Arial" charset="0"/>
      </a:defRPr>
    </a:lvl7pPr>
    <a:lvl8pPr marL="3200400" algn="l" defTabSz="457200" rtl="0" eaLnBrk="1" latinLnBrk="0" hangingPunct="1">
      <a:defRPr kern="1200" baseline="-25000">
        <a:solidFill>
          <a:srgbClr val="000000"/>
        </a:solidFill>
        <a:latin typeface="Arial" charset="0"/>
        <a:ea typeface="华文细黑" charset="0"/>
        <a:cs typeface="华文细黑" charset="0"/>
        <a:sym typeface="Arial" charset="0"/>
      </a:defRPr>
    </a:lvl8pPr>
    <a:lvl9pPr marL="3657600" algn="l" defTabSz="457200" rtl="0" eaLnBrk="1" latinLnBrk="0" hangingPunct="1">
      <a:defRPr kern="1200" baseline="-25000">
        <a:solidFill>
          <a:srgbClr val="000000"/>
        </a:solidFill>
        <a:latin typeface="Arial" charset="0"/>
        <a:ea typeface="华文细黑" charset="0"/>
        <a:cs typeface="华文细黑" charset="0"/>
        <a:sym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F2E6"/>
    <a:srgbClr val="89C241"/>
    <a:srgbClr val="579F91"/>
    <a:srgbClr val="2E2E2E"/>
    <a:srgbClr val="105454"/>
    <a:srgbClr val="C6BDAD"/>
    <a:srgbClr val="CD4C2C"/>
    <a:srgbClr val="DFBC3E"/>
    <a:srgbClr val="A946C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097" autoAdjust="0"/>
  </p:normalViewPr>
  <p:slideViewPr>
    <p:cSldViewPr>
      <p:cViewPr>
        <p:scale>
          <a:sx n="100" d="100"/>
          <a:sy n="100" d="100"/>
        </p:scale>
        <p:origin x="-1592" y="-3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50" d="100"/>
          <a:sy n="150" d="100"/>
        </p:scale>
        <p:origin x="-1560" y="86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notesMaster" Target="notesMasters/notesMaster1.xml"/><Relationship Id="rId44" Type="http://schemas.openxmlformats.org/officeDocument/2006/relationships/printerSettings" Target="printerSettings/printerSettings1.bin"/><Relationship Id="rId4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8194" name="Rectangle 2"/>
          <p:cNvSpPr>
            <a:spLocks noGrp="1" noChangeArrowheads="1"/>
          </p:cNvSpPr>
          <p:nvPr>
            <p:ph type="body" sz="quarter" idx="1"/>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4232974268"/>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 Id="rId3" Type="http://schemas.openxmlformats.org/officeDocument/2006/relationships/hyperlink" Target="http://na.unep.net/digital_atlas2/webatlas.php?id=266"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 Id="rId3" Type="http://schemas.openxmlformats.org/officeDocument/2006/relationships/hyperlink" Target="http://www.panda.org/news_facts/publications/living_planet_report/living_planet_report_graphics/index.cfm"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a:ln/>
        </p:spPr>
      </p:sp>
      <p:sp>
        <p:nvSpPr>
          <p:cNvPr id="2969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000">
                <a:ea typeface="ＭＳ Ｐゴシック" charset="0"/>
                <a:cs typeface="ＭＳ Ｐゴシック" charset="0"/>
              </a:rPr>
              <a:t>For more in-depth information on sustainable development, see pp. 1-22, J.R. Mihelcic and J.B. Zimmerman (</a:t>
            </a:r>
            <a:r>
              <a:rPr lang="en-US" sz="1000" i="1">
                <a:ea typeface="ＭＳ Ｐゴシック" charset="0"/>
                <a:cs typeface="ＭＳ Ｐゴシック" charset="0"/>
              </a:rPr>
              <a:t>Environmental Engineering: Fundamentals, Sustainability, Design</a:t>
            </a:r>
            <a:r>
              <a:rPr lang="en-US" sz="1000">
                <a:ea typeface="ＭＳ Ｐゴシック" charset="0"/>
                <a:cs typeface="ＭＳ Ｐゴシック" charset="0"/>
              </a:rPr>
              <a:t>, John Wiley &amp; Sons, Inc., 2009).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Grp="1" noRot="1" noChangeAspect="1" noChangeArrowheads="1"/>
          </p:cNvSpPr>
          <p:nvPr>
            <p:ph type="sldImg"/>
          </p:nvPr>
        </p:nvSpPr>
        <p:spPr>
          <a:solidFill>
            <a:srgbClr val="FFFFFF"/>
          </a:solidFill>
          <a:ln/>
        </p:spPr>
      </p:sp>
      <p:sp>
        <p:nvSpPr>
          <p:cNvPr id="48130"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000">
                <a:ea typeface="ＭＳ Ｐゴシック" charset="0"/>
                <a:cs typeface="Helvetica" charset="0"/>
                <a:sym typeface="Helvetica" charset="0"/>
              </a:rPr>
              <a:t>1.5 </a:t>
            </a:r>
            <a:r>
              <a:rPr lang="en-US" sz="1000">
                <a:ea typeface="ＭＳ Ｐゴシック" charset="0"/>
                <a:cs typeface="Arial" charset="0"/>
              </a:rPr>
              <a:t>Remember that economies (</a:t>
            </a:r>
            <a:r>
              <a:rPr lang="ja-JP" altLang="en-US" sz="1000">
                <a:ea typeface="ＭＳ Ｐゴシック" charset="0"/>
                <a:cs typeface="Arial" charset="0"/>
              </a:rPr>
              <a:t>“</a:t>
            </a:r>
            <a:r>
              <a:rPr lang="en-US" altLang="ja-JP" sz="1000">
                <a:ea typeface="ＭＳ Ｐゴシック" charset="0"/>
                <a:cs typeface="Arial" charset="0"/>
              </a:rPr>
              <a:t>the trade of goods and services</a:t>
            </a:r>
            <a:r>
              <a:rPr lang="ja-JP" altLang="en-US" sz="1000">
                <a:ea typeface="ＭＳ Ｐゴシック" charset="0"/>
                <a:cs typeface="Arial" charset="0"/>
              </a:rPr>
              <a:t>”</a:t>
            </a:r>
            <a:r>
              <a:rPr lang="en-US" altLang="ja-JP" sz="1000">
                <a:ea typeface="ＭＳ Ｐゴシック" charset="0"/>
                <a:cs typeface="Arial" charset="0"/>
              </a:rPr>
              <a:t>) are wholly-owned subsidiaries of societies, both of which require a healthy environment to thrive;</a:t>
            </a:r>
          </a:p>
          <a:p>
            <a:pPr eaLnBrk="1" hangingPunct="1"/>
            <a:endParaRPr lang="en-US" sz="1000">
              <a:ea typeface="ＭＳ Ｐゴシック" charset="0"/>
              <a:cs typeface="Helvetica" charset="0"/>
              <a:sym typeface="Helvetica" charset="0"/>
            </a:endParaRP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The important part here is that in a closed thermodynamic system, there is no exchange of mass with the surroundings.  We can exchange energy with the surroundings, as we do, but all the mass that is used or that is toxic essentially comes from or stays within our closed thermodynamic systems.  </a:t>
            </a: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This has many design implications which will be addressed in the slides on design principles.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Grp="1" noRot="1" noChangeAspect="1" noChangeArrowheads="1"/>
          </p:cNvSpPr>
          <p:nvPr>
            <p:ph type="sldImg"/>
          </p:nvPr>
        </p:nvSpPr>
        <p:spPr>
          <a:solidFill>
            <a:srgbClr val="FFFFFF"/>
          </a:solidFill>
          <a:ln/>
        </p:spPr>
      </p:sp>
      <p:sp>
        <p:nvSpPr>
          <p:cNvPr id="50178"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000">
                <a:ea typeface="ＭＳ Ｐゴシック" charset="0"/>
                <a:cs typeface="Helvetica" charset="0"/>
                <a:sym typeface="Helvetica" charset="0"/>
              </a:rPr>
              <a:t>Instructor: </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After years of moving at a relatively stable speed, Helheim Glacier in southern Greenland has dramatically accelerated. According to a University of California-Santa Cruz study, the glacier's peak rate of flow has increased from 8 km per year in 2000 to 11 km per year in 2005. In addition to flowing more rapidly the glacier thinned by 40 meters between 2001 and 2003. The calving front of the glacier − the area where the ice breaks away and falls into the ocean − has retreated by approximately 5 km. These images show the retreat of Helheim Glacier's calving front between May 2001 and July 2003. </a:t>
            </a: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From:  http://earthobservatory.nasa.gov/IOTD/view.php?id6207</a:t>
            </a: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See also: </a:t>
            </a:r>
            <a:r>
              <a:rPr lang="en-US" sz="1000">
                <a:ea typeface="ＭＳ Ｐゴシック" charset="0"/>
                <a:cs typeface="Helvetica" charset="0"/>
                <a:sym typeface="Helvetica" charset="0"/>
                <a:hlinkClick r:id="rId3"/>
              </a:rPr>
              <a:t>http://na.unep.net/digital_atlas2/webatlas.php?id=266</a:t>
            </a:r>
            <a:endParaRPr lang="en-US" sz="1000">
              <a:ea typeface="ＭＳ Ｐゴシック" charset="0"/>
              <a:cs typeface="Helvetica" charset="0"/>
              <a:sym typeface="Helvetica" charset="0"/>
            </a:endParaRP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This evidence implies a thermodynamic system that is not in steady state, but in a state of increasing heat input over time. Explain this conclusion using systems.</a:t>
            </a: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Hint: Create a system boundary around the glaciers and then evaluate the changes in energy required for accelerated glacial melting (rise in the rate of melting over time)</a:t>
            </a: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Arial" charset="0"/>
              </a:rPr>
              <a:t>For more in-depth information on definitions, see pp. 4-6, J.R. Mihelcic and J.B. Zimmerman (</a:t>
            </a:r>
            <a:r>
              <a:rPr lang="en-US" sz="1000" i="1">
                <a:ea typeface="ＭＳ Ｐゴシック" charset="0"/>
                <a:cs typeface="Arial" charset="0"/>
              </a:rPr>
              <a:t>Environmental Engineering: Fundamentals, Sustainability, Design</a:t>
            </a:r>
            <a:r>
              <a:rPr lang="en-US" sz="1000">
                <a:ea typeface="ＭＳ Ｐゴシック" charset="0"/>
                <a:cs typeface="Arial" charset="0"/>
              </a:rPr>
              <a:t>, John Wiley &amp; Sons, Inc., 2009).   Does the issue of environmental justices fit into this definition? (pp. 227-229).</a:t>
            </a:r>
          </a:p>
          <a:p>
            <a:pPr eaLnBrk="1" hangingPunct="1"/>
            <a:endParaRPr lang="en-US" sz="1000">
              <a:ea typeface="ＭＳ Ｐゴシック" charset="0"/>
              <a:cs typeface="Helvetica" charset="0"/>
              <a:sym typeface="Helvetica"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p:cNvSpPr>
            <a:spLocks noGrp="1" noRot="1" noChangeAspect="1" noChangeArrowheads="1"/>
          </p:cNvSpPr>
          <p:nvPr>
            <p:ph type="sldImg"/>
          </p:nvPr>
        </p:nvSpPr>
        <p:spPr>
          <a:solidFill>
            <a:srgbClr val="FFFFFF"/>
          </a:solidFill>
          <a:ln/>
        </p:spPr>
      </p:sp>
      <p:sp>
        <p:nvSpPr>
          <p:cNvPr id="52226"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000">
                <a:ea typeface="ＭＳ Ｐゴシック" charset="0"/>
                <a:cs typeface="Helvetica" charset="0"/>
                <a:sym typeface="Helvetica" charset="0"/>
              </a:rPr>
              <a:t>This graphic depicts the annual </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big picture</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 view of the earth.  In this image, the material and energy inputs to the economy (red circle) are represented by the arrows.  They enter the economy in a high-grade form (left) and exit in a lower grade form (right).  </a:t>
            </a: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The ecological footprint, a concept developed by Wackrnagel et al. , tracks these flows by evaluating the total biocapacity (productivity) of the earth in terms of area (measured in hectares) required to produce the materials or absorb wastes (primarily CO2) associated with the economic activity.</a:t>
            </a: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The annual productivity of the earth can be thought of as the annual interest on that the earth earns on its natural capital, which is like the principle in a bank account.</a:t>
            </a: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Since the mid-1980</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s, we have been globally </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overspending</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 our annual income by ~40% (i.e., our expense are 140% of our income) by Wackernagel et al</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s analysis.   Practically speaking, since we can</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t really spend what we don</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t yet have, we have been accumulating </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debt</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 in the form of increasing atmospheric SO.  This CO2 is waiting to be absorbed.  Natural rates of absorption are about 40 years according to the IPCC.  </a:t>
            </a:r>
          </a:p>
          <a:p>
            <a:pPr eaLnBrk="1" hangingPunct="1"/>
            <a:endParaRPr lang="en-US" sz="1000">
              <a:ea typeface="ＭＳ Ｐゴシック" charset="0"/>
              <a:cs typeface="ＭＳ Ｐゴシック" charset="0"/>
            </a:endParaRPr>
          </a:p>
          <a:p>
            <a:pPr eaLnBrk="1" hangingPunct="1"/>
            <a:endParaRPr lang="en-US" sz="1000">
              <a:ea typeface="ＭＳ Ｐゴシック" charset="0"/>
              <a:cs typeface="ＭＳ Ｐゴシック" charset="0"/>
            </a:endParaRPr>
          </a:p>
          <a:p>
            <a:pPr eaLnBrk="1" hangingPunct="1"/>
            <a:r>
              <a:rPr lang="en-US" sz="1000">
                <a:ea typeface="ＭＳ Ｐゴシック" charset="0"/>
                <a:cs typeface="ＭＳ Ｐゴシック" charset="0"/>
              </a:rPr>
              <a:t>M. Wackernagel, L. Onisto, P. Bello, A. Callejas Linares, I. Susana Lopez Falfan, J. Mendez Garcia, A. Isabel Suarez Guerrero and M. Guadalupe Suarez Guerrero, </a:t>
            </a:r>
            <a:r>
              <a:rPr lang="en-US" sz="1000" i="1">
                <a:ea typeface="ＭＳ Ｐゴシック" charset="0"/>
                <a:cs typeface="ＭＳ Ｐゴシック" charset="0"/>
              </a:rPr>
              <a:t>National natural capital accounting with the ecological footprint concept, Ecological Economics </a:t>
            </a:r>
            <a:r>
              <a:rPr lang="en-US" sz="1000" b="1" i="1">
                <a:ea typeface="ＭＳ Ｐゴシック" charset="0"/>
                <a:cs typeface="ＭＳ Ｐゴシック" charset="0"/>
              </a:rPr>
              <a:t>29 (1999), no. 3, 375-390.</a:t>
            </a:r>
            <a:endParaRPr lang="en-US" sz="1000">
              <a:ea typeface="ＭＳ Ｐゴシック" charset="0"/>
              <a:cs typeface="Helvetica" charset="0"/>
              <a:sym typeface="Helvetica"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p:cNvSpPr>
            <a:spLocks noGrp="1" noRot="1" noChangeAspect="1" noChangeArrowheads="1"/>
          </p:cNvSpPr>
          <p:nvPr>
            <p:ph type="sldImg"/>
          </p:nvPr>
        </p:nvSpPr>
        <p:spPr>
          <a:solidFill>
            <a:srgbClr val="FFFFFF"/>
          </a:solidFill>
          <a:ln/>
        </p:spPr>
      </p:sp>
      <p:sp>
        <p:nvSpPr>
          <p:cNvPr id="54274"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000">
                <a:ea typeface="ＭＳ Ｐゴシック" charset="0"/>
                <a:cs typeface="Helvetica" charset="0"/>
                <a:sym typeface="Helvetica" charset="0"/>
              </a:rPr>
              <a:t>These next two images illustrate the concept of ecological footprint.  As shown here, the Great Lakes region of Michigan can be circumscribed by a circle with a certain diameter.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1"/>
          <p:cNvSpPr>
            <a:spLocks noGrp="1" noRot="1" noChangeAspect="1" noChangeArrowheads="1"/>
          </p:cNvSpPr>
          <p:nvPr>
            <p:ph type="sldImg"/>
          </p:nvPr>
        </p:nvSpPr>
        <p:spPr>
          <a:solidFill>
            <a:srgbClr val="FFFFFF"/>
          </a:solidFill>
          <a:ln/>
        </p:spPr>
      </p:sp>
      <p:sp>
        <p:nvSpPr>
          <p:cNvPr id="5632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000">
                <a:latin typeface="Helvetica" charset="0"/>
                <a:ea typeface="ＭＳ Ｐゴシック" charset="0"/>
                <a:cs typeface="Helvetica" charset="0"/>
                <a:sym typeface="Helvetica" charset="0"/>
              </a:rPr>
              <a:t>If we were to blow up the region to the actual area of land needed to support the economic activity of the Great Lakes area, we would need a circle that had a diameter that was almost three times the size of the actual area. </a:t>
            </a:r>
          </a:p>
          <a:p>
            <a:pPr eaLnBrk="1" hangingPunct="1"/>
            <a:endParaRPr lang="en-US" sz="1000">
              <a:latin typeface="Helvetica" charset="0"/>
              <a:ea typeface="ＭＳ Ｐゴシック" charset="0"/>
              <a:cs typeface="Helvetica" charset="0"/>
              <a:sym typeface="Helvetica" charset="0"/>
            </a:endParaRPr>
          </a:p>
          <a:p>
            <a:pPr eaLnBrk="1" hangingPunct="1"/>
            <a:r>
              <a:rPr lang="en-US" sz="1000">
                <a:latin typeface="Helvetica" charset="0"/>
                <a:ea typeface="ＭＳ Ｐゴシック" charset="0"/>
                <a:cs typeface="Helvetica" charset="0"/>
                <a:sym typeface="Helvetica" charset="0"/>
              </a:rPr>
              <a:t>Would this be considered a sustainable situation?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Grp="1" noRot="1" noChangeAspect="1" noChangeArrowheads="1"/>
          </p:cNvSpPr>
          <p:nvPr>
            <p:ph type="sldImg"/>
          </p:nvPr>
        </p:nvSpPr>
        <p:spPr>
          <a:solidFill>
            <a:srgbClr val="FFFFFF"/>
          </a:solidFill>
          <a:ln/>
        </p:spPr>
      </p:sp>
      <p:sp>
        <p:nvSpPr>
          <p:cNvPr id="58370" name="Rectangle 2"/>
          <p:cNvSpPr>
            <a:spLocks noGrp="1" noChangeArrowheads="1"/>
          </p:cNvSpPr>
          <p:nvPr>
            <p:ph type="body" idx="1"/>
          </p:nvPr>
        </p:nvSpPr>
        <p:spPr>
          <a:xfrm>
            <a:off x="304800" y="4343400"/>
            <a:ext cx="63246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000">
                <a:latin typeface="Helvetica" charset="0"/>
                <a:ea typeface="ＭＳ Ｐゴシック" charset="0"/>
                <a:cs typeface="Helvetica" charset="0"/>
                <a:sym typeface="Helvetica" charset="0"/>
              </a:rPr>
              <a:t>This graph illustrates the availability of ecological resources that are available by region and it also shows how much resources are being used by the each region. The height of each bar is in proportion to a region</a:t>
            </a:r>
            <a:r>
              <a:rPr lang="ja-JP" altLang="en-US" sz="1000">
                <a:latin typeface="Helvetica" charset="0"/>
                <a:ea typeface="ＭＳ Ｐゴシック" charset="0"/>
                <a:cs typeface="Helvetica" charset="0"/>
                <a:sym typeface="Helvetica" charset="0"/>
              </a:rPr>
              <a:t>’</a:t>
            </a:r>
            <a:r>
              <a:rPr lang="en-US" altLang="ja-JP" sz="1000">
                <a:latin typeface="Helvetica" charset="0"/>
                <a:ea typeface="ＭＳ Ｐゴシック" charset="0"/>
                <a:cs typeface="Helvetica" charset="0"/>
                <a:sym typeface="Helvetica" charset="0"/>
              </a:rPr>
              <a:t>s average footprint (expenditures) per person, the width is proportional to its population, and the area to the region</a:t>
            </a:r>
            <a:r>
              <a:rPr lang="ja-JP" altLang="en-US" sz="1000">
                <a:latin typeface="Helvetica" charset="0"/>
                <a:ea typeface="ＭＳ Ｐゴシック" charset="0"/>
                <a:cs typeface="Helvetica" charset="0"/>
                <a:sym typeface="Helvetica" charset="0"/>
              </a:rPr>
              <a:t>’</a:t>
            </a:r>
            <a:r>
              <a:rPr lang="en-US" altLang="ja-JP" sz="1000">
                <a:latin typeface="Helvetica" charset="0"/>
                <a:ea typeface="ＭＳ Ｐゴシック" charset="0"/>
                <a:cs typeface="Helvetica" charset="0"/>
                <a:sym typeface="Helvetica" charset="0"/>
              </a:rPr>
              <a:t>s total Ecological Footprint (population x footprint/capita).  A comparison of each region</a:t>
            </a:r>
            <a:r>
              <a:rPr lang="ja-JP" altLang="en-US" sz="1000">
                <a:latin typeface="Helvetica" charset="0"/>
                <a:ea typeface="ＭＳ Ｐゴシック" charset="0"/>
                <a:cs typeface="Helvetica" charset="0"/>
                <a:sym typeface="Helvetica" charset="0"/>
              </a:rPr>
              <a:t>’</a:t>
            </a:r>
            <a:r>
              <a:rPr lang="en-US" altLang="ja-JP" sz="1000">
                <a:latin typeface="Helvetica" charset="0"/>
                <a:ea typeface="ＭＳ Ｐゴシック" charset="0"/>
                <a:cs typeface="Helvetica" charset="0"/>
                <a:sym typeface="Helvetica" charset="0"/>
              </a:rPr>
              <a:t>s footprint</a:t>
            </a:r>
          </a:p>
          <a:p>
            <a:pPr eaLnBrk="1" hangingPunct="1"/>
            <a:r>
              <a:rPr lang="en-US" sz="1000">
                <a:latin typeface="Helvetica" charset="0"/>
                <a:ea typeface="ＭＳ Ｐゴシック" charset="0"/>
                <a:cs typeface="Helvetica" charset="0"/>
                <a:sym typeface="Helvetica" charset="0"/>
              </a:rPr>
              <a:t>with its biocapacity shows whether that region has an ecological reserve or is running a deficit. Even with its considerable biocapacity, North America has the largest per person deficit, with the average person using 3.7 global hectares more than the region has available. The European Union (EU) is next: with a per person deficit of 2.6 global hectares.  At the other extreme is Latin America: with ecological reserves of 3.4 global hectares per capita.  The average person</a:t>
            </a:r>
            <a:r>
              <a:rPr lang="ja-JP" altLang="en-US" sz="1000">
                <a:latin typeface="Helvetica" charset="0"/>
                <a:ea typeface="ＭＳ Ｐゴシック" charset="0"/>
                <a:cs typeface="Helvetica" charset="0"/>
                <a:sym typeface="Helvetica" charset="0"/>
              </a:rPr>
              <a:t>’</a:t>
            </a:r>
            <a:r>
              <a:rPr lang="en-US" altLang="ja-JP" sz="1000">
                <a:latin typeface="Helvetica" charset="0"/>
                <a:ea typeface="ＭＳ Ｐゴシック" charset="0"/>
                <a:cs typeface="Helvetica" charset="0"/>
                <a:sym typeface="Helvetica" charset="0"/>
              </a:rPr>
              <a:t>s footprint in the region is only about a third of the biocapacity available in the region per person.</a:t>
            </a:r>
          </a:p>
          <a:p>
            <a:pPr eaLnBrk="1" hangingPunct="1"/>
            <a:endParaRPr lang="en-US" sz="1000">
              <a:latin typeface="Helvetica" charset="0"/>
              <a:ea typeface="ＭＳ Ｐゴシック" charset="0"/>
              <a:cs typeface="Helvetica" charset="0"/>
              <a:sym typeface="Helvetica" charset="0"/>
            </a:endParaRPr>
          </a:p>
          <a:p>
            <a:pPr eaLnBrk="1" hangingPunct="1"/>
            <a:r>
              <a:rPr lang="en-US" sz="1000">
                <a:latin typeface="Helvetica" charset="0"/>
                <a:ea typeface="ＭＳ Ｐゴシック" charset="0"/>
                <a:cs typeface="Helvetica" charset="0"/>
                <a:sym typeface="Helvetica" charset="0"/>
              </a:rPr>
              <a:t>You might be wondering...how can we spend more bioresources than the world produces in a year?  Remember that the footprint also includes the area of arable land that is needed to absorb the wastes, so if this exceeds what is available, the wastes accumulate. In the footprint calculations, the "wastes" are primarily CO2.  So, the reason that our consumption rate is so greatly exceeding the biocapacitive rate is primarily because of CO2 emissions that cannot be absorbed in the annual time frame. </a:t>
            </a:r>
          </a:p>
          <a:p>
            <a:pPr eaLnBrk="1" hangingPunct="1"/>
            <a:endParaRPr lang="en-US" sz="1000">
              <a:latin typeface="Helvetica" charset="0"/>
              <a:ea typeface="ＭＳ Ｐゴシック" charset="0"/>
              <a:cs typeface="Helvetica" charset="0"/>
              <a:sym typeface="Helvetica" charset="0"/>
            </a:endParaRPr>
          </a:p>
          <a:p>
            <a:pPr eaLnBrk="1" hangingPunct="1"/>
            <a:r>
              <a:rPr lang="en-US" sz="1000">
                <a:latin typeface="Helvetica" charset="0"/>
                <a:ea typeface="ＭＳ Ｐゴシック" charset="0"/>
                <a:cs typeface="Helvetica" charset="0"/>
                <a:sym typeface="Helvetica" charset="0"/>
              </a:rPr>
              <a:t>For copyright information go to: </a:t>
            </a:r>
            <a:r>
              <a:rPr lang="en-US" sz="1000">
                <a:latin typeface="Helvetica" charset="0"/>
                <a:ea typeface="ＭＳ Ｐゴシック" charset="0"/>
                <a:cs typeface="Helvetica" charset="0"/>
                <a:sym typeface="Helvetica" charset="0"/>
                <a:hlinkClick r:id="rId3"/>
              </a:rPr>
              <a:t>http://www.panda.org/news_facts/publications/living_planet_report/living_planet_report_graphics/index.cfm</a:t>
            </a:r>
            <a:endParaRPr lang="en-US" sz="1000">
              <a:latin typeface="Helvetica" charset="0"/>
              <a:ea typeface="ＭＳ Ｐゴシック" charset="0"/>
              <a:cs typeface="Helvetica" charset="0"/>
              <a:sym typeface="Helvetica" charset="0"/>
            </a:endParaRPr>
          </a:p>
          <a:p>
            <a:pPr eaLnBrk="1" hangingPunct="1"/>
            <a:r>
              <a:rPr lang="en-US" sz="1000">
                <a:latin typeface="Helvetica" charset="0"/>
                <a:ea typeface="ＭＳ Ｐゴシック" charset="0"/>
                <a:cs typeface="Helvetica" charset="0"/>
                <a:sym typeface="Helvetica" charset="0"/>
              </a:rPr>
              <a:t>2006 Living Planet Report available at: http://assets.panda.org/downloads/living_planet_report.pdf</a:t>
            </a:r>
          </a:p>
          <a:p>
            <a:pPr eaLnBrk="1" hangingPunct="1"/>
            <a:endParaRPr lang="en-US" sz="1000">
              <a:latin typeface="Helvetica" charset="0"/>
              <a:ea typeface="ＭＳ Ｐゴシック" charset="0"/>
              <a:cs typeface="Helvetica" charset="0"/>
              <a:sym typeface="Helvetica" charset="0"/>
            </a:endParaRPr>
          </a:p>
          <a:p>
            <a:pPr eaLnBrk="1" hangingPunct="1"/>
            <a:r>
              <a:rPr lang="en-US" sz="1000">
                <a:ea typeface="ＭＳ Ｐゴシック" charset="0"/>
                <a:cs typeface="ＭＳ Ｐゴシック" charset="0"/>
              </a:rPr>
              <a:t>For more in-depth information on carrying capacity see pp. 168-173, for information on growth models and human population see pp. 178-180, for information on the IPAT Equation see p. 180, for information on ecological footprinting see pp. 180-182, and information on water footprinting, see pp. 359-360, J.R. Mihelcic and J.B. Zimmerman (</a:t>
            </a:r>
            <a:r>
              <a:rPr lang="en-US" sz="1000" i="1">
                <a:ea typeface="ＭＳ Ｐゴシック" charset="0"/>
                <a:cs typeface="ＭＳ Ｐゴシック" charset="0"/>
              </a:rPr>
              <a:t>Environmental Engineering: Fundamentals, Sustainability, Design</a:t>
            </a:r>
            <a:r>
              <a:rPr lang="en-US" sz="1000">
                <a:ea typeface="ＭＳ Ｐゴシック" charset="0"/>
                <a:cs typeface="ＭＳ Ｐゴシック" charset="0"/>
              </a:rPr>
              <a:t>, John Wiley &amp; Sons, Inc., 2009).  Table 5.5 on p. 181 provides information on ecological footprints of countries from around the world.</a:t>
            </a:r>
          </a:p>
          <a:p>
            <a:pPr eaLnBrk="1" hangingPunct="1"/>
            <a:r>
              <a:rPr lang="en-US" sz="1000">
                <a:ea typeface="ＭＳ Ｐゴシック" charset="0"/>
                <a:cs typeface="ＭＳ Ｐゴシック" charset="0"/>
                <a:sym typeface="Helvetica" charset="0"/>
              </a:rPr>
              <a:t>See the Wackernagel reference in Ecological Footprint slide for a deeper treatment of the footprint concept.</a:t>
            </a:r>
            <a:endParaRPr lang="en-US" sz="1000">
              <a:latin typeface="Helvetica" charset="0"/>
              <a:ea typeface="ＭＳ Ｐゴシック" charset="0"/>
              <a:cs typeface="Helvetica" charset="0"/>
              <a:sym typeface="Helvetica" charset="0"/>
            </a:endParaRPr>
          </a:p>
          <a:p>
            <a:pPr eaLnBrk="1" hangingPunct="1"/>
            <a:endParaRPr lang="en-US" sz="1000">
              <a:latin typeface="Helvetica" charset="0"/>
              <a:ea typeface="ＭＳ Ｐゴシック" charset="0"/>
              <a:cs typeface="Helvetica" charset="0"/>
              <a:sym typeface="Helvetica"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Rot="1" noChangeAspect="1" noChangeArrowheads="1"/>
          </p:cNvSpPr>
          <p:nvPr>
            <p:ph type="sldImg"/>
          </p:nvPr>
        </p:nvSpPr>
        <p:spPr>
          <a:solidFill>
            <a:srgbClr val="FFFFFF"/>
          </a:solidFill>
          <a:ln/>
        </p:spPr>
      </p:sp>
      <p:sp>
        <p:nvSpPr>
          <p:cNvPr id="6041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9688"/>
            <a:r>
              <a:rPr lang="en-US" sz="1000" dirty="0">
                <a:solidFill>
                  <a:srgbClr val="000000"/>
                </a:solidFill>
                <a:ea typeface="ＭＳ Ｐゴシック" charset="0"/>
                <a:cs typeface="Arial" charset="0"/>
                <a:sym typeface="Arial" charset="0"/>
              </a:rPr>
              <a:t>This graphic, developed by </a:t>
            </a:r>
            <a:r>
              <a:rPr lang="en-US" sz="1000" dirty="0" err="1">
                <a:solidFill>
                  <a:srgbClr val="000000"/>
                </a:solidFill>
                <a:ea typeface="ＭＳ Ｐゴシック" charset="0"/>
                <a:cs typeface="Arial" charset="0"/>
                <a:sym typeface="Arial" charset="0"/>
              </a:rPr>
              <a:t>Graedle</a:t>
            </a:r>
            <a:r>
              <a:rPr lang="en-US" sz="1000" dirty="0">
                <a:solidFill>
                  <a:srgbClr val="000000"/>
                </a:solidFill>
                <a:ea typeface="ＭＳ Ｐゴシック" charset="0"/>
                <a:cs typeface="Arial" charset="0"/>
                <a:sym typeface="Arial" charset="0"/>
              </a:rPr>
              <a:t> et al (Yale University), represents the flow of some key materials in the global economy.</a:t>
            </a:r>
          </a:p>
          <a:p>
            <a:pPr marL="39688"/>
            <a:endParaRPr lang="en-US" sz="1000" dirty="0">
              <a:solidFill>
                <a:srgbClr val="000000"/>
              </a:solidFill>
              <a:ea typeface="ＭＳ Ｐゴシック" charset="0"/>
              <a:cs typeface="Arial" charset="0"/>
              <a:sym typeface="Arial" charset="0"/>
            </a:endParaRPr>
          </a:p>
          <a:p>
            <a:pPr marL="39688"/>
            <a:r>
              <a:rPr lang="en-US" sz="1000" dirty="0">
                <a:solidFill>
                  <a:srgbClr val="000000"/>
                </a:solidFill>
                <a:ea typeface="ＭＳ Ｐゴシック" charset="0"/>
                <a:cs typeface="Arial" charset="0"/>
                <a:sym typeface="Arial" charset="0"/>
              </a:rPr>
              <a:t>The bottom right graphically depicts the fraction of the world population represented by the U.S. (~4.7%, blue people icons).  As shown at the right, some of these  materials are recycled in the economy.</a:t>
            </a:r>
          </a:p>
          <a:p>
            <a:pPr marL="39688"/>
            <a:endParaRPr lang="en-US" sz="1000" dirty="0">
              <a:solidFill>
                <a:srgbClr val="000000"/>
              </a:solidFill>
              <a:ea typeface="ＭＳ Ｐゴシック" charset="0"/>
              <a:cs typeface="Arial" charset="0"/>
              <a:sym typeface="Arial" charset="0"/>
            </a:endParaRPr>
          </a:p>
          <a:p>
            <a:pPr marL="39688"/>
            <a:r>
              <a:rPr lang="en-US" sz="1000" dirty="0">
                <a:solidFill>
                  <a:srgbClr val="000000"/>
                </a:solidFill>
                <a:ea typeface="ＭＳ Ｐゴシック" charset="0"/>
                <a:cs typeface="Arial" charset="0"/>
                <a:sym typeface="Arial" charset="0"/>
              </a:rPr>
              <a:t>The circular figure indicates how many years, presuming today</a:t>
            </a:r>
            <a:r>
              <a:rPr lang="ja-JP" altLang="en-US" sz="1000" dirty="0">
                <a:solidFill>
                  <a:srgbClr val="000000"/>
                </a:solidFill>
                <a:ea typeface="ＭＳ Ｐゴシック" charset="0"/>
                <a:cs typeface="Arial" charset="0"/>
                <a:sym typeface="Arial" charset="0"/>
              </a:rPr>
              <a:t>’</a:t>
            </a:r>
            <a:r>
              <a:rPr lang="en-US" altLang="ja-JP" sz="1000" dirty="0">
                <a:solidFill>
                  <a:srgbClr val="000000"/>
                </a:solidFill>
                <a:ea typeface="ＭＳ Ｐゴシック" charset="0"/>
                <a:cs typeface="Arial" charset="0"/>
                <a:sym typeface="Arial" charset="0"/>
              </a:rPr>
              <a:t>s consumption rate, there will be before we consume all the available key materials. </a:t>
            </a:r>
          </a:p>
          <a:p>
            <a:pPr marL="39688"/>
            <a:endParaRPr lang="en-US" sz="1000" dirty="0">
              <a:solidFill>
                <a:srgbClr val="000000"/>
              </a:solidFill>
              <a:ea typeface="ＭＳ Ｐゴシック" charset="0"/>
              <a:cs typeface="Arial" charset="0"/>
              <a:sym typeface="Arial" charset="0"/>
            </a:endParaRPr>
          </a:p>
          <a:p>
            <a:pPr marL="39688"/>
            <a:r>
              <a:rPr lang="en-US" sz="1000" dirty="0">
                <a:solidFill>
                  <a:srgbClr val="000000"/>
                </a:solidFill>
                <a:ea typeface="ＭＳ Ｐゴシック" charset="0"/>
                <a:cs typeface="Arial" charset="0"/>
                <a:sym typeface="Arial" charset="0"/>
              </a:rPr>
              <a:t>Things to consider: Is the assumption of today</a:t>
            </a:r>
            <a:r>
              <a:rPr lang="ja-JP" altLang="en-US" sz="1000" dirty="0">
                <a:solidFill>
                  <a:srgbClr val="000000"/>
                </a:solidFill>
                <a:ea typeface="ＭＳ Ｐゴシック" charset="0"/>
                <a:cs typeface="Arial" charset="0"/>
                <a:sym typeface="Arial" charset="0"/>
              </a:rPr>
              <a:t>’</a:t>
            </a:r>
            <a:r>
              <a:rPr lang="en-US" altLang="ja-JP" sz="1000" dirty="0">
                <a:solidFill>
                  <a:srgbClr val="000000"/>
                </a:solidFill>
                <a:ea typeface="ＭＳ Ｐゴシック" charset="0"/>
                <a:cs typeface="Arial" charset="0"/>
                <a:sym typeface="Arial" charset="0"/>
              </a:rPr>
              <a:t>s consumption rate reasonable?  Why or why not?  What would it mean for us to </a:t>
            </a:r>
            <a:r>
              <a:rPr lang="ja-JP" altLang="en-US" sz="1000" dirty="0">
                <a:solidFill>
                  <a:srgbClr val="000000"/>
                </a:solidFill>
                <a:ea typeface="ＭＳ Ｐゴシック" charset="0"/>
                <a:cs typeface="Arial" charset="0"/>
                <a:sym typeface="Arial" charset="0"/>
              </a:rPr>
              <a:t>“</a:t>
            </a:r>
            <a:r>
              <a:rPr lang="en-US" altLang="ja-JP" sz="1000" dirty="0">
                <a:solidFill>
                  <a:srgbClr val="000000"/>
                </a:solidFill>
                <a:ea typeface="ＭＳ Ｐゴシック" charset="0"/>
                <a:cs typeface="Arial" charset="0"/>
                <a:sym typeface="Arial" charset="0"/>
              </a:rPr>
              <a:t>run out</a:t>
            </a:r>
            <a:r>
              <a:rPr lang="ja-JP" altLang="en-US" sz="1000" dirty="0">
                <a:solidFill>
                  <a:srgbClr val="000000"/>
                </a:solidFill>
                <a:ea typeface="ＭＳ Ｐゴシック" charset="0"/>
                <a:cs typeface="Arial" charset="0"/>
                <a:sym typeface="Arial" charset="0"/>
              </a:rPr>
              <a:t>”</a:t>
            </a:r>
            <a:r>
              <a:rPr lang="en-US" altLang="ja-JP" sz="1000" dirty="0">
                <a:solidFill>
                  <a:srgbClr val="000000"/>
                </a:solidFill>
                <a:ea typeface="ＭＳ Ｐゴシック" charset="0"/>
                <a:cs typeface="Arial" charset="0"/>
                <a:sym typeface="Arial" charset="0"/>
              </a:rPr>
              <a:t> of certain materials</a:t>
            </a:r>
            <a:r>
              <a:rPr lang="en-US" altLang="ja-JP" sz="1000" dirty="0" smtClean="0">
                <a:solidFill>
                  <a:srgbClr val="000000"/>
                </a:solidFill>
                <a:ea typeface="ＭＳ Ｐゴシック" charset="0"/>
                <a:cs typeface="Arial" charset="0"/>
                <a:sym typeface="Arial" charset="0"/>
              </a:rPr>
              <a:t>?</a:t>
            </a:r>
          </a:p>
          <a:p>
            <a:pPr marL="39688"/>
            <a:endParaRPr lang="en-US" sz="1000" dirty="0" smtClean="0">
              <a:solidFill>
                <a:srgbClr val="000000"/>
              </a:solidFill>
              <a:ea typeface="ＭＳ Ｐゴシック" charset="0"/>
              <a:cs typeface="Arial" charset="0"/>
              <a:sym typeface="Arial" charset="0"/>
            </a:endParaRPr>
          </a:p>
          <a:p>
            <a:pPr marL="39688"/>
            <a:r>
              <a:rPr lang="en-US" sz="1200" kern="1200" dirty="0" smtClean="0">
                <a:solidFill>
                  <a:schemeClr val="tx1"/>
                </a:solidFill>
                <a:latin typeface="Arial" charset="0"/>
                <a:ea typeface="ＭＳ Ｐゴシック" charset="-128"/>
                <a:cs typeface="ＭＳ Ｐゴシック" charset="-128"/>
              </a:rPr>
              <a:t>Used by permission: David Cohen/ New Scientist.</a:t>
            </a:r>
            <a:r>
              <a:rPr lang="en-US" sz="1200" kern="1200" baseline="0" dirty="0" smtClean="0">
                <a:solidFill>
                  <a:schemeClr val="tx1"/>
                </a:solidFill>
                <a:latin typeface="Arial" charset="0"/>
                <a:ea typeface="ＭＳ Ｐゴシック" charset="-128"/>
                <a:cs typeface="ＭＳ Ｐゴシック" charset="-128"/>
              </a:rPr>
              <a:t> </a:t>
            </a:r>
            <a:endParaRPr lang="en-US" sz="1000" dirty="0">
              <a:solidFill>
                <a:srgbClr val="000000"/>
              </a:solidFill>
              <a:ea typeface="ＭＳ Ｐゴシック" charset="0"/>
              <a:cs typeface="Arial" charset="0"/>
              <a:sym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
          <p:cNvSpPr>
            <a:spLocks noGrp="1" noRot="1" noChangeAspect="1" noChangeArrowheads="1"/>
          </p:cNvSpPr>
          <p:nvPr>
            <p:ph type="sldImg"/>
          </p:nvPr>
        </p:nvSpPr>
        <p:spPr>
          <a:solidFill>
            <a:srgbClr val="FFFFFF"/>
          </a:solidFill>
          <a:ln/>
        </p:spPr>
      </p:sp>
      <p:sp>
        <p:nvSpPr>
          <p:cNvPr id="62466"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000">
                <a:ea typeface="ＭＳ Ｐゴシック" charset="0"/>
                <a:cs typeface="Helvetica" charset="0"/>
                <a:sym typeface="Helvetica" charset="0"/>
              </a:rPr>
              <a:t>Introduce examples of how human activity changes the environment of the Earth.</a:t>
            </a: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Watch video of glacial degradation:</a:t>
            </a:r>
          </a:p>
          <a:p>
            <a:pPr eaLnBrk="1" hangingPunct="1"/>
            <a:r>
              <a:rPr lang="en-US" sz="1000">
                <a:ea typeface="ＭＳ Ｐゴシック" charset="0"/>
                <a:cs typeface="Helvetica" charset="0"/>
                <a:sym typeface="Helvetica" charset="0"/>
              </a:rPr>
              <a:t>http://www.extremeicesurvey.org/</a:t>
            </a: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Interactive map available at following site:</a:t>
            </a:r>
          </a:p>
          <a:p>
            <a:pPr eaLnBrk="1" hangingPunct="1"/>
            <a:r>
              <a:rPr lang="en-US" sz="1000">
                <a:ea typeface="ＭＳ Ｐゴシック" charset="0"/>
                <a:cs typeface="Helvetica" charset="0"/>
                <a:sym typeface="Helvetica" charset="0"/>
              </a:rPr>
              <a:t>http://na.unep.net/digital_atlas2/google.php</a:t>
            </a: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Various power point slides are available at this site</a:t>
            </a:r>
          </a:p>
          <a:p>
            <a:pPr eaLnBrk="1" hangingPunct="1"/>
            <a:r>
              <a:rPr lang="en-US" sz="1000">
                <a:ea typeface="ＭＳ Ｐゴシック" charset="0"/>
                <a:cs typeface="Helvetica" charset="0"/>
                <a:sym typeface="Helvetica" charset="0"/>
              </a:rPr>
              <a:t>http://na.unep.net/OnePlanetManyPeople/powerpoints.html</a:t>
            </a: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From:</a:t>
            </a:r>
          </a:p>
          <a:p>
            <a:pPr eaLnBrk="1" hangingPunct="1"/>
            <a:r>
              <a:rPr lang="en-US" sz="1000">
                <a:ea typeface="ＭＳ Ｐゴシック" charset="0"/>
                <a:cs typeface="Helvetica" charset="0"/>
                <a:sym typeface="Helvetica" charset="0"/>
              </a:rPr>
              <a:t>http://na.unep.net/OnePlanetManyPeople/powerpoints.html</a:t>
            </a: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Arial" charset="0"/>
              </a:rPr>
              <a:t>For more in-depth information on climate change and its environmental impacts, see pp. 14-18, 163, 208, 367, J.R. Mihelcic and J.B. Zimmerman (</a:t>
            </a:r>
            <a:r>
              <a:rPr lang="en-US" sz="1000" i="1">
                <a:ea typeface="ＭＳ Ｐゴシック" charset="0"/>
                <a:cs typeface="Arial" charset="0"/>
              </a:rPr>
              <a:t>Environmental Engineering: Fundamentals, Sustainability, Design</a:t>
            </a:r>
            <a:r>
              <a:rPr lang="en-US" sz="1000">
                <a:ea typeface="ＭＳ Ｐゴシック" charset="0"/>
                <a:cs typeface="Arial" charset="0"/>
              </a:rPr>
              <a:t>, John Wiley &amp; Sons, Inc., 2009). </a:t>
            </a:r>
            <a:endParaRPr lang="en-US" sz="1000">
              <a:ea typeface="ＭＳ Ｐゴシック" charset="0"/>
              <a:cs typeface="Helvetica" charset="0"/>
              <a:sym typeface="Helvetica" charset="0"/>
            </a:endParaRPr>
          </a:p>
          <a:p>
            <a:pPr eaLnBrk="1" hangingPunct="1"/>
            <a:endParaRPr lang="en-US" sz="1000">
              <a:ea typeface="ＭＳ Ｐゴシック" charset="0"/>
              <a:cs typeface="Helvetica" charset="0"/>
              <a:sym typeface="Helvetica"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a:ln/>
        </p:spPr>
      </p:sp>
      <p:sp>
        <p:nvSpPr>
          <p:cNvPr id="645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a typeface="ＭＳ Ｐゴシック" charset="0"/>
              <a:cs typeface="ＭＳ Ｐゴシック"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Grp="1" noRot="1" noChangeAspect="1" noChangeArrowheads="1"/>
          </p:cNvSpPr>
          <p:nvPr>
            <p:ph type="sldImg"/>
          </p:nvPr>
        </p:nvSpPr>
        <p:spPr>
          <a:solidFill>
            <a:srgbClr val="FFFFFF"/>
          </a:solidFill>
          <a:ln/>
        </p:spPr>
      </p:sp>
      <p:sp>
        <p:nvSpPr>
          <p:cNvPr id="6656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000">
                <a:ea typeface="ＭＳ Ｐゴシック" charset="0"/>
                <a:cs typeface="Helvetica" charset="0"/>
                <a:sym typeface="Helvetica" charset="0"/>
              </a:rPr>
              <a:t>One framework used to create sustainable development indicators has been developed by on of the early pioneers in sustainability, Donella Meadows (1941-2001). </a:t>
            </a: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She used the Daly Triangle as a conceptual depiction of humanity</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s purpose.  This triangle was created by the ecological economist, Herman Daly (1938- ).  This triangle, represented in this slide as a glower, depicts the ultimate ends of human existence as being </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well-being,</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 where we achieve the higher order psychological needs.  The ultimate means by which we have to achieve these are the existing natural capital.  </a:t>
            </a: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In between are the intermediate means and ends by which the ultimate ends are achieved. </a:t>
            </a: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ＭＳ Ｐゴシック" charset="0"/>
              </a:rPr>
              <a:t>D. Meadows, "Indicators and information systems for sustainable development," Sustainability Institute, 1998, pp. 1-95.</a:t>
            </a:r>
            <a:endParaRPr lang="en-US" sz="1000">
              <a:ea typeface="ＭＳ Ｐゴシック" charset="0"/>
              <a:cs typeface="Helvetica" charset="0"/>
              <a:sym typeface="Helvetica"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a:ln/>
        </p:spPr>
      </p:sp>
      <p:sp>
        <p:nvSpPr>
          <p:cNvPr id="3174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a typeface="ＭＳ Ｐゴシック" charset="0"/>
              <a:cs typeface="ＭＳ Ｐゴシック"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Grp="1" noRot="1" noChangeAspect="1" noChangeArrowheads="1"/>
          </p:cNvSpPr>
          <p:nvPr>
            <p:ph type="sldImg"/>
          </p:nvPr>
        </p:nvSpPr>
        <p:spPr>
          <a:solidFill>
            <a:srgbClr val="FFFFFF"/>
          </a:solidFill>
          <a:ln/>
        </p:spPr>
      </p:sp>
      <p:sp>
        <p:nvSpPr>
          <p:cNvPr id="68610"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000">
                <a:ea typeface="ＭＳ Ｐゴシック" charset="0"/>
                <a:cs typeface="Helvetica" charset="0"/>
                <a:sym typeface="Helvetica" charset="0"/>
              </a:rPr>
              <a:t>Donella Meadows suggested that a complete set of indicators demands a minimum of three indicators shown here. </a:t>
            </a: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Indicators are like design specifications.  They enable you to measure whether you</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ve achieved your design goals. </a:t>
            </a:r>
          </a:p>
          <a:p>
            <a:pPr eaLnBrk="1" hangingPunct="1"/>
            <a:endParaRPr lang="en-US" sz="1000">
              <a:ea typeface="ＭＳ Ｐゴシック" charset="0"/>
              <a:cs typeface="Helvetica" charset="0"/>
              <a:sym typeface="Helvetica" charset="0"/>
            </a:endParaRP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Arial" charset="0"/>
              </a:rPr>
              <a:t>For more in-depth information on how indicators for measuring sustainability, see pp. 300-301, J.R. Mihelcic and J.B. Zimmerman (</a:t>
            </a:r>
            <a:r>
              <a:rPr lang="en-US" sz="1000" i="1">
                <a:ea typeface="ＭＳ Ｐゴシック" charset="0"/>
                <a:cs typeface="Arial" charset="0"/>
              </a:rPr>
              <a:t>Environmental Engineering: Fundamentals, Sustainability, Design</a:t>
            </a:r>
            <a:r>
              <a:rPr lang="en-US" sz="1000">
                <a:ea typeface="ＭＳ Ｐゴシック" charset="0"/>
                <a:cs typeface="Arial" charset="0"/>
              </a:rPr>
              <a:t>, John Wiley &amp; Sons, Inc., 2009).  On page 301 there are links to indicators, for example, indicators used for transportation and for Sustainable Seattle.  </a:t>
            </a:r>
            <a:endParaRPr lang="en-US" sz="1000">
              <a:ea typeface="ＭＳ Ｐゴシック" charset="0"/>
              <a:cs typeface="Helvetica" charset="0"/>
              <a:sym typeface="Helvetica" charset="0"/>
            </a:endParaRPr>
          </a:p>
          <a:p>
            <a:pPr eaLnBrk="1" hangingPunct="1"/>
            <a:endParaRPr lang="en-US" sz="1000">
              <a:ea typeface="ＭＳ Ｐゴシック" charset="0"/>
              <a:cs typeface="Helvetica" charset="0"/>
              <a:sym typeface="Helvetica"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a:ln/>
        </p:spPr>
      </p:sp>
      <p:sp>
        <p:nvSpPr>
          <p:cNvPr id="7065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000">
                <a:ea typeface="ＭＳ Ｐゴシック" charset="0"/>
                <a:cs typeface="ＭＳ Ｐゴシック" charset="0"/>
              </a:rPr>
              <a:t>Herman Daly developed specific guidelines around the sustainability of environmental integrity.</a:t>
            </a:r>
          </a:p>
          <a:p>
            <a:endParaRPr lang="en-US" sz="1000">
              <a:ea typeface="ＭＳ Ｐゴシック" charset="0"/>
              <a:cs typeface="ＭＳ Ｐゴシック" charset="0"/>
            </a:endParaRPr>
          </a:p>
          <a:p>
            <a:r>
              <a:rPr lang="en-US" sz="1000">
                <a:ea typeface="ＭＳ Ｐゴシック" charset="0"/>
                <a:cs typeface="ＭＳ Ｐゴシック" charset="0"/>
              </a:rPr>
              <a:t>These are expressed in these three equations.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1"/>
          <p:cNvSpPr>
            <a:spLocks noGrp="1" noRot="1" noChangeAspect="1" noChangeArrowheads="1"/>
          </p:cNvSpPr>
          <p:nvPr>
            <p:ph type="sldImg"/>
          </p:nvPr>
        </p:nvSpPr>
        <p:spPr>
          <a:solidFill>
            <a:srgbClr val="FFFFFF"/>
          </a:solidFill>
          <a:ln/>
        </p:spPr>
      </p:sp>
      <p:sp>
        <p:nvSpPr>
          <p:cNvPr id="73730"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000">
                <a:ea typeface="ＭＳ Ｐゴシック" charset="0"/>
                <a:cs typeface="Lucida Grande" charset="0"/>
                <a:sym typeface="Lucida Grande" charset="0"/>
              </a:rPr>
              <a:t>Innovation...we must think differently than the thinking that occurred in the industrial age.    But how do we think differently?  We first must understand something about the structure of thinking. </a:t>
            </a:r>
          </a:p>
          <a:p>
            <a:pPr eaLnBrk="1" hangingPunct="1"/>
            <a:endParaRPr lang="en-US" sz="1000">
              <a:ea typeface="ＭＳ Ｐゴシック" charset="0"/>
              <a:cs typeface="Lucida Grande" charset="0"/>
              <a:sym typeface="Lucida Grande" charset="0"/>
            </a:endParaRPr>
          </a:p>
          <a:p>
            <a:pPr eaLnBrk="1" hangingPunct="1"/>
            <a:r>
              <a:rPr lang="en-US" sz="1000">
                <a:ea typeface="ＭＳ Ｐゴシック" charset="0"/>
                <a:cs typeface="Lucida Grande" charset="0"/>
                <a:sym typeface="Lucida Grande" charset="0"/>
              </a:rPr>
              <a:t>At the most basic level, we can consider cause and effect relationships: Pollution comes out of a pipe, therefore, the water where the pipe empties becomes polluted.  To “fix” this, one could close the pipe, or capture the pollution.  But that creates another problem: what do you do with the pollution that is now in the closed container?  This is an example of a solution that is created at the same level of thinking that caused the problem.  The level of thinking that caused the problem is a cause and effect type of thinking. </a:t>
            </a:r>
          </a:p>
          <a:p>
            <a:pPr eaLnBrk="1" hangingPunct="1"/>
            <a:endParaRPr lang="en-US" sz="1000">
              <a:ea typeface="ＭＳ Ｐゴシック" charset="0"/>
              <a:cs typeface="Lucida Grande" charset="0"/>
              <a:sym typeface="Lucida Grande" charset="0"/>
            </a:endParaRPr>
          </a:p>
          <a:p>
            <a:pPr eaLnBrk="1" hangingPunct="1"/>
            <a:r>
              <a:rPr lang="en-US" sz="1000">
                <a:ea typeface="ＭＳ Ｐゴシック" charset="0"/>
                <a:cs typeface="Lucida Grande" charset="0"/>
                <a:sym typeface="Lucida Grande" charset="0"/>
              </a:rPr>
              <a:t>The next level of thinking would include assumptions. </a:t>
            </a:r>
          </a:p>
          <a:p>
            <a:pPr eaLnBrk="1" hangingPunct="1"/>
            <a:endParaRPr lang="en-US" sz="1000">
              <a:ea typeface="ＭＳ Ｐゴシック" charset="0"/>
              <a:cs typeface="Lucida Grande" charset="0"/>
              <a:sym typeface="Lucida Grande" charset="0"/>
            </a:endParaRPr>
          </a:p>
          <a:p>
            <a:pPr eaLnBrk="1" hangingPunct="1"/>
            <a:r>
              <a:rPr lang="en-US" sz="1000">
                <a:ea typeface="ＭＳ Ｐゴシック" charset="0"/>
                <a:cs typeface="Lucida Grande" charset="0"/>
                <a:sym typeface="Lucida Grande" charset="0"/>
              </a:rPr>
              <a:t>The next level of thinking would include the question of “Where is my attention?” “Who am I in the system?”  “What were we thinking when a system that omitted a constant stream of toxins into the water of this community occurred to us as a valid solution to a societal problem?”</a:t>
            </a:r>
          </a:p>
          <a:p>
            <a:pPr eaLnBrk="1" hangingPunct="1"/>
            <a:endParaRPr lang="en-US" sz="1000">
              <a:ea typeface="ＭＳ Ｐゴシック" charset="0"/>
              <a:cs typeface="Lucida Grande" charset="0"/>
              <a:sym typeface="Lucida Grande" charset="0"/>
            </a:endParaRPr>
          </a:p>
          <a:p>
            <a:pPr eaLnBrk="1" hangingPunct="1"/>
            <a:r>
              <a:rPr lang="en-US" sz="1000">
                <a:ea typeface="ＭＳ Ｐゴシック" charset="0"/>
                <a:cs typeface="Lucida Grande" charset="0"/>
                <a:sym typeface="Lucida Grande" charset="0"/>
              </a:rPr>
              <a:t>Einstein posited that one must transcend the level of thinking that created the problem in order to “</a:t>
            </a:r>
            <a:r>
              <a:rPr lang="en-US" altLang="ja-JP" sz="1000">
                <a:ea typeface="ＭＳ Ｐゴシック" charset="0"/>
                <a:cs typeface="Lucida Grande" charset="0"/>
                <a:sym typeface="Lucida Grande" charset="0"/>
              </a:rPr>
              <a:t>solve it.</a:t>
            </a:r>
            <a:r>
              <a:rPr lang="en-US" sz="1000">
                <a:ea typeface="ＭＳ Ｐゴシック" charset="0"/>
                <a:cs typeface="Lucida Grande" charset="0"/>
                <a:sym typeface="Lucida Grande" charset="0"/>
              </a:rPr>
              <a:t>”</a:t>
            </a:r>
            <a:r>
              <a:rPr lang="en-US" altLang="ja-JP" sz="1000">
                <a:ea typeface="ＭＳ Ｐゴシック" charset="0"/>
                <a:cs typeface="Lucida Grande" charset="0"/>
                <a:sym typeface="Lucida Grande" charset="0"/>
              </a:rPr>
              <a:t> </a:t>
            </a:r>
          </a:p>
          <a:p>
            <a:pPr eaLnBrk="1" hangingPunct="1"/>
            <a:endParaRPr lang="en-US" sz="1000">
              <a:ea typeface="ＭＳ Ｐゴシック" charset="0"/>
              <a:cs typeface="Lucida Grande" charset="0"/>
              <a:sym typeface="Lucida Grande" charset="0"/>
            </a:endParaRPr>
          </a:p>
          <a:p>
            <a:pPr eaLnBrk="1" hangingPunct="1"/>
            <a:endParaRPr lang="en-US" sz="1000">
              <a:ea typeface="ＭＳ Ｐゴシック" charset="0"/>
              <a:cs typeface="Lucida Grande" charset="0"/>
              <a:sym typeface="Lucida Grande"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
          <p:cNvSpPr>
            <a:spLocks noGrp="1" noRot="1" noChangeAspect="1" noChangeArrowheads="1"/>
          </p:cNvSpPr>
          <p:nvPr>
            <p:ph type="sldImg"/>
          </p:nvPr>
        </p:nvSpPr>
        <p:spPr>
          <a:solidFill>
            <a:srgbClr val="FFFFFF"/>
          </a:solidFill>
          <a:ln/>
        </p:spPr>
      </p:sp>
      <p:sp>
        <p:nvSpPr>
          <p:cNvPr id="75778"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000">
                <a:ea typeface="ＭＳ Ｐゴシック" charset="0"/>
                <a:cs typeface="Arial" charset="0"/>
                <a:sym typeface="Lucida Grande" charset="0"/>
              </a:rPr>
              <a:t>Throughout human history, there has been the exchange of goods and services that we term </a:t>
            </a:r>
            <a:r>
              <a:rPr lang="ja-JP" altLang="en-US" sz="1000">
                <a:ea typeface="ＭＳ Ｐゴシック" charset="0"/>
                <a:cs typeface="Arial" charset="0"/>
                <a:sym typeface="Lucida Grande" charset="0"/>
              </a:rPr>
              <a:t>“</a:t>
            </a:r>
            <a:r>
              <a:rPr lang="en-US" altLang="ja-JP" sz="1000">
                <a:ea typeface="ＭＳ Ｐゴシック" charset="0"/>
                <a:cs typeface="Arial" charset="0"/>
                <a:sym typeface="Lucida Grande" charset="0"/>
              </a:rPr>
              <a:t>economic activity.</a:t>
            </a:r>
            <a:r>
              <a:rPr lang="ja-JP" altLang="en-US" sz="1000">
                <a:ea typeface="ＭＳ Ｐゴシック" charset="0"/>
                <a:cs typeface="Arial" charset="0"/>
                <a:sym typeface="Lucida Grande" charset="0"/>
              </a:rPr>
              <a:t>”</a:t>
            </a:r>
            <a:r>
              <a:rPr lang="en-US" altLang="ja-JP" sz="1000">
                <a:ea typeface="ＭＳ Ｐゴシック" charset="0"/>
                <a:cs typeface="Arial" charset="0"/>
                <a:sym typeface="Lucida Grande" charset="0"/>
              </a:rPr>
              <a:t>  Prior to the industrial revolution, the engine of the economy was labor.  This labor was in the form of human power, sometimes in the form of slavery.  It was also in the form of animal power, which was usually in the form of slavery. </a:t>
            </a:r>
          </a:p>
          <a:p>
            <a:pPr eaLnBrk="1" hangingPunct="1"/>
            <a:endParaRPr lang="en-US" sz="1000">
              <a:ea typeface="ＭＳ Ｐゴシック" charset="0"/>
              <a:cs typeface="Arial" charset="0"/>
              <a:sym typeface="Lucida Grande" charset="0"/>
            </a:endParaRPr>
          </a:p>
          <a:p>
            <a:pPr eaLnBrk="1" hangingPunct="1"/>
            <a:r>
              <a:rPr lang="en-US" sz="1000">
                <a:ea typeface="ＭＳ Ｐゴシック" charset="0"/>
                <a:cs typeface="Arial" charset="0"/>
                <a:sym typeface="Lucida Grande" charset="0"/>
              </a:rPr>
              <a:t>The industrial revolution ushered in an era of energy-intensive economics.  Humanity has been primarily using fossil fuels as the energy source for this economy. </a:t>
            </a:r>
          </a:p>
          <a:p>
            <a:pPr eaLnBrk="1" hangingPunct="1"/>
            <a:endParaRPr lang="en-US" sz="1000">
              <a:ea typeface="ＭＳ Ｐゴシック" charset="0"/>
              <a:cs typeface="Arial" charset="0"/>
              <a:sym typeface="Lucida Grande" charset="0"/>
            </a:endParaRPr>
          </a:p>
          <a:p>
            <a:pPr eaLnBrk="1" hangingPunct="1"/>
            <a:r>
              <a:rPr lang="en-US" sz="1000">
                <a:ea typeface="ＭＳ Ｐゴシック" charset="0"/>
                <a:cs typeface="Arial" charset="0"/>
                <a:sym typeface="Lucida Grande" charset="0"/>
              </a:rPr>
              <a:t>With the availability of fossil fuels dwindling and their deleterious effects on human health and the environment on the rise, we are ushering in the post-industrial age economy.  This economy, as stated by Holmgren, will be creativity-intensive.  This era will require us to do more with less and do more with other.  As a consequence, a key competency to develop for the post-industrial age economy is new thinking.</a:t>
            </a:r>
          </a:p>
          <a:p>
            <a:pPr eaLnBrk="1" hangingPunct="1"/>
            <a:endParaRPr lang="en-US" sz="1000">
              <a:ea typeface="ＭＳ Ｐゴシック" charset="0"/>
              <a:cs typeface="Arial" charset="0"/>
              <a:sym typeface="Lucida Grande" charset="0"/>
            </a:endParaRPr>
          </a:p>
          <a:p>
            <a:pPr eaLnBrk="1" hangingPunct="1"/>
            <a:endParaRPr lang="en-US" sz="1000">
              <a:ea typeface="ＭＳ Ｐゴシック" charset="0"/>
              <a:cs typeface="Arial" charset="0"/>
              <a:sym typeface="Lucida Grande" charset="0"/>
            </a:endParaRPr>
          </a:p>
          <a:p>
            <a:pPr eaLnBrk="1" hangingPunct="1"/>
            <a:r>
              <a:rPr lang="en-US" sz="1000">
                <a:ea typeface="ＭＳ Ｐゴシック" charset="0"/>
                <a:cs typeface="Arial" charset="0"/>
                <a:sym typeface="Lucida Grande" charset="0"/>
              </a:rPr>
              <a:t>D. Holmgren (2002), </a:t>
            </a:r>
            <a:r>
              <a:rPr lang="en-US" sz="1000" i="1">
                <a:ea typeface="ＭＳ Ｐゴシック" charset="0"/>
                <a:cs typeface="Arial" charset="0"/>
                <a:sym typeface="Lucida Grande" charset="0"/>
              </a:rPr>
              <a:t>Permaculture: Pinciples &amp; Pathways Beyond Sustainability, </a:t>
            </a:r>
            <a:r>
              <a:rPr lang="en-US" sz="1000">
                <a:ea typeface="ＭＳ Ｐゴシック" charset="0"/>
                <a:cs typeface="Arial" charset="0"/>
                <a:sym typeface="Lucida Grande" charset="0"/>
              </a:rPr>
              <a:t>Holmgren Design Services, Hepburn, Victoria: Australia.</a:t>
            </a:r>
          </a:p>
          <a:p>
            <a:pPr eaLnBrk="1" hangingPunct="1"/>
            <a:endParaRPr lang="en-US" sz="1000">
              <a:ea typeface="ＭＳ Ｐゴシック" charset="0"/>
              <a:cs typeface="Arial" charset="0"/>
              <a:sym typeface="Lucida Grande" charset="0"/>
            </a:endParaRPr>
          </a:p>
        </p:txBody>
      </p:sp>
      <p:sp>
        <p:nvSpPr>
          <p:cNvPr id="4" name="TextBox 3"/>
          <p:cNvSpPr txBox="1"/>
          <p:nvPr/>
        </p:nvSpPr>
        <p:spPr>
          <a:xfrm>
            <a:off x="4648200" y="3733800"/>
            <a:ext cx="1047750" cy="276225"/>
          </a:xfrm>
          <a:prstGeom prst="rect">
            <a:avLst/>
          </a:prstGeom>
          <a:noFill/>
        </p:spPr>
        <p:txBody>
          <a:bodyPr wrap="none">
            <a:spAutoFit/>
          </a:bodyPr>
          <a:lstStyle/>
          <a:p>
            <a:pPr>
              <a:defRPr/>
            </a:pPr>
            <a:r>
              <a:rPr lang="en-US" sz="1200" baseline="0" dirty="0">
                <a:solidFill>
                  <a:schemeClr val="bg1">
                    <a:lumMod val="65000"/>
                  </a:schemeClr>
                </a:solidFill>
                <a:latin typeface="Helvetica Neue"/>
                <a:ea typeface="华文细黑" pitchFamily="-106" charset="-122"/>
                <a:cs typeface="Helvetica Neue"/>
                <a:sym typeface="Arial" pitchFamily="-106" charset="0"/>
              </a:rPr>
              <a:t>D. Holmgren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Grp="1" noRot="1" noChangeAspect="1" noChangeArrowheads="1"/>
          </p:cNvSpPr>
          <p:nvPr>
            <p:ph type="sldImg"/>
          </p:nvPr>
        </p:nvSpPr>
        <p:spPr>
          <a:solidFill>
            <a:srgbClr val="FFFFFF"/>
          </a:solidFill>
          <a:ln/>
        </p:spPr>
      </p:sp>
      <p:sp>
        <p:nvSpPr>
          <p:cNvPr id="77826"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000">
              <a:ea typeface="ＭＳ Ｐゴシック" charset="0"/>
              <a:cs typeface="Lucida Grande" charset="0"/>
              <a:sym typeface="Lucida Grande" charset="0"/>
            </a:endParaRPr>
          </a:p>
          <a:p>
            <a:endParaRPr lang="en-US" sz="1000">
              <a:ea typeface="ＭＳ Ｐゴシック" charset="0"/>
              <a:cs typeface="Lucida Grande" charset="0"/>
              <a:sym typeface="Lucida Grande" charset="0"/>
            </a:endParaRPr>
          </a:p>
          <a:p>
            <a:r>
              <a:rPr lang="en-US" sz="1000">
                <a:ea typeface="ＭＳ Ｐゴシック" charset="0"/>
                <a:cs typeface="Lucida Grande" charset="0"/>
                <a:sym typeface="Lucida Grande" charset="0"/>
              </a:rPr>
              <a:t>To consider new thinking, we must first examine old thinking.</a:t>
            </a:r>
          </a:p>
          <a:p>
            <a:endParaRPr lang="en-US" sz="1000">
              <a:ea typeface="ＭＳ Ｐゴシック" charset="0"/>
              <a:cs typeface="Lucida Grande" charset="0"/>
              <a:sym typeface="Lucida Grande" charset="0"/>
            </a:endParaRPr>
          </a:p>
          <a:p>
            <a:r>
              <a:rPr lang="en-US" sz="1000">
                <a:ea typeface="ＭＳ Ｐゴシック" charset="0"/>
                <a:cs typeface="Lucida Grande" charset="0"/>
                <a:sym typeface="Lucida Grande" charset="0"/>
              </a:rPr>
              <a:t>The way we see problems is a little like the way we see that tip of an iceberg. As you know, ice is about 10% less dense than water, so 90% of the iceberg</a:t>
            </a:r>
            <a:r>
              <a:rPr lang="ja-JP" altLang="en-US" sz="1000">
                <a:ea typeface="ＭＳ Ｐゴシック" charset="0"/>
                <a:cs typeface="Lucida Grande" charset="0"/>
                <a:sym typeface="Lucida Grande" charset="0"/>
              </a:rPr>
              <a:t>’</a:t>
            </a:r>
            <a:r>
              <a:rPr lang="en-US" altLang="ja-JP" sz="1000">
                <a:ea typeface="ＭＳ Ｐゴシック" charset="0"/>
                <a:cs typeface="Lucida Grande" charset="0"/>
                <a:sym typeface="Lucida Grande" charset="0"/>
              </a:rPr>
              <a:t>s volume is beneath the surface. </a:t>
            </a:r>
          </a:p>
          <a:p>
            <a:endParaRPr lang="en-US" sz="1000">
              <a:ea typeface="ＭＳ Ｐゴシック" charset="0"/>
              <a:cs typeface="Lucida Grande" charset="0"/>
              <a:sym typeface="Lucida Grande" charset="0"/>
            </a:endParaRPr>
          </a:p>
          <a:p>
            <a:r>
              <a:rPr lang="en-US" sz="1000">
                <a:ea typeface="ＭＳ Ｐゴシック" charset="0"/>
                <a:cs typeface="Lucida Grande" charset="0"/>
                <a:sym typeface="Lucida Grande" charset="0"/>
              </a:rPr>
              <a:t>Oftentimes we only see and think of the symptoms...we ask ourselves how we change the symptoms.  e.g. we have a headache, we take a pill.  Changing the symptoms does not change the underlying patterns of behavior that cause the symptoms.  </a:t>
            </a:r>
          </a:p>
          <a:p>
            <a:endParaRPr lang="en-US" sz="1000">
              <a:ea typeface="ＭＳ Ｐゴシック" charset="0"/>
              <a:cs typeface="Lucida Grande" charset="0"/>
              <a:sym typeface="Lucida Grande" charset="0"/>
            </a:endParaRPr>
          </a:p>
          <a:p>
            <a:r>
              <a:rPr lang="en-US" sz="1000">
                <a:ea typeface="ＭＳ Ｐゴシック" charset="0"/>
                <a:cs typeface="Lucida Grande" charset="0"/>
                <a:sym typeface="Lucida Grande" charset="0"/>
              </a:rPr>
              <a:t>To change the patterns, we must recognize the systemic structures that create the patterns.  For example, there is an epidemic of early on-set of type II diabetes in the United States (event).  This results from a pattern of early, excessive consumption of sugar in food (patterns of behavior).  That pattern is a result of a tax incentive structure for growing corn in the US that subsidizes the production of corn so that high fructose corn syrup (a form of sugar) is being sold far below market value (Systemic structure). </a:t>
            </a:r>
          </a:p>
          <a:p>
            <a:endParaRPr lang="en-US" sz="1000">
              <a:ea typeface="ＭＳ Ｐゴシック" charset="0"/>
              <a:cs typeface="Lucida Grande" charset="0"/>
              <a:sym typeface="Lucida Grande" charset="0"/>
            </a:endParaRPr>
          </a:p>
          <a:p>
            <a:r>
              <a:rPr lang="en-US" sz="1000">
                <a:ea typeface="ＭＳ Ｐゴシック" charset="0"/>
                <a:cs typeface="Lucida Grande" charset="0"/>
                <a:sym typeface="Lucida Grande" charset="0"/>
              </a:rPr>
              <a:t>To fix the systemic structure, we must address the mental models that created the structure in the first place.  For the above example, the laws in the 70s that set this system in motion were based on the belief that we can help stabilize the food industry in the US by creating government subsidies for certain crops.  </a:t>
            </a:r>
          </a:p>
          <a:p>
            <a:endParaRPr lang="en-US" sz="1000">
              <a:ea typeface="ＭＳ Ｐゴシック" charset="0"/>
              <a:cs typeface="Lucida Grande" charset="0"/>
              <a:sym typeface="Lucida Grande" charset="0"/>
            </a:endParaRPr>
          </a:p>
          <a:p>
            <a:endParaRPr lang="en-US" sz="1000">
              <a:ea typeface="ＭＳ Ｐゴシック" charset="0"/>
              <a:cs typeface="Lucida Grande" charset="0"/>
              <a:sym typeface="Lucida Grande"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1"/>
          <p:cNvSpPr>
            <a:spLocks noGrp="1" noRot="1" noChangeAspect="1" noChangeArrowheads="1"/>
          </p:cNvSpPr>
          <p:nvPr>
            <p:ph type="sldImg"/>
          </p:nvPr>
        </p:nvSpPr>
        <p:spPr>
          <a:solidFill>
            <a:srgbClr val="FFFFFF"/>
          </a:solidFill>
          <a:ln/>
        </p:spPr>
      </p:sp>
      <p:sp>
        <p:nvSpPr>
          <p:cNvPr id="79874"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000">
                <a:ea typeface="ＭＳ Ｐゴシック" charset="0"/>
                <a:cs typeface="Lucida Grande" charset="0"/>
                <a:sym typeface="Lucida Grande" charset="0"/>
              </a:rPr>
              <a:t>The leverage to change the situation lies far below the symptoms in the mental models that created the systemic structures in the first place. </a:t>
            </a:r>
          </a:p>
          <a:p>
            <a:endParaRPr lang="en-US" sz="1000">
              <a:ea typeface="ＭＳ Ｐゴシック" charset="0"/>
              <a:cs typeface="Lucida Grande" charset="0"/>
              <a:sym typeface="Lucida Grande" charset="0"/>
            </a:endParaRPr>
          </a:p>
          <a:p>
            <a:r>
              <a:rPr lang="en-US" sz="1000">
                <a:ea typeface="ＭＳ Ｐゴシック" charset="0"/>
                <a:cs typeface="Lucida Grande" charset="0"/>
                <a:sym typeface="Lucida Grande" charset="0"/>
              </a:rPr>
              <a:t>So, new thinking means getting to these mental models that are perpetuating the current situation and challenging those mental models.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Rot="1" noChangeAspect="1" noChangeArrowheads="1"/>
          </p:cNvSpPr>
          <p:nvPr>
            <p:ph type="sldImg"/>
          </p:nvPr>
        </p:nvSpPr>
        <p:spPr>
          <a:solidFill>
            <a:srgbClr val="FFFFFF"/>
          </a:solidFill>
          <a:ln/>
        </p:spPr>
      </p:sp>
      <p:sp>
        <p:nvSpPr>
          <p:cNvPr id="81922" name="Rectangle 3"/>
          <p:cNvSpPr>
            <a:spLocks noGrp="1" noChangeArrowheads="1"/>
          </p:cNvSpPr>
          <p:nvPr>
            <p:ph type="body" idx="1"/>
          </p:nvPr>
        </p:nvSpPr>
        <p:spPr>
          <a:xfrm>
            <a:off x="304800" y="4343400"/>
            <a:ext cx="6248400" cy="4495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9688"/>
            <a:r>
              <a:rPr lang="en-US" sz="1000">
                <a:solidFill>
                  <a:srgbClr val="000000"/>
                </a:solidFill>
                <a:ea typeface="ＭＳ Ｐゴシック" charset="0"/>
                <a:cs typeface="Helvetica" charset="0"/>
                <a:sym typeface="Helvetica" charset="0"/>
              </a:rPr>
              <a:t>This schematic depicts different stages of </a:t>
            </a:r>
            <a:r>
              <a:rPr lang="ja-JP" altLang="en-US" sz="1000">
                <a:solidFill>
                  <a:srgbClr val="000000"/>
                </a:solidFill>
                <a:ea typeface="ＭＳ Ｐゴシック" charset="0"/>
                <a:cs typeface="Helvetica" charset="0"/>
                <a:sym typeface="Helvetica" charset="0"/>
              </a:rPr>
              <a:t>“</a:t>
            </a:r>
            <a:r>
              <a:rPr lang="en-US" altLang="ja-JP" sz="1000">
                <a:solidFill>
                  <a:srgbClr val="000000"/>
                </a:solidFill>
                <a:ea typeface="ＭＳ Ｐゴシック" charset="0"/>
                <a:cs typeface="Helvetica" charset="0"/>
                <a:sym typeface="Helvetica" charset="0"/>
              </a:rPr>
              <a:t>solutions</a:t>
            </a:r>
            <a:r>
              <a:rPr lang="ja-JP" altLang="en-US" sz="1000">
                <a:solidFill>
                  <a:srgbClr val="000000"/>
                </a:solidFill>
                <a:ea typeface="ＭＳ Ｐゴシック" charset="0"/>
                <a:cs typeface="Helvetica" charset="0"/>
                <a:sym typeface="Helvetica" charset="0"/>
              </a:rPr>
              <a:t>”</a:t>
            </a:r>
            <a:r>
              <a:rPr lang="en-US" altLang="ja-JP" sz="1000">
                <a:solidFill>
                  <a:srgbClr val="000000"/>
                </a:solidFill>
                <a:ea typeface="ＭＳ Ｐゴシック" charset="0"/>
                <a:cs typeface="Helvetica" charset="0"/>
                <a:sym typeface="Helvetica" charset="0"/>
              </a:rPr>
              <a:t> for the problem of pollution.  There are actually different mental models at the core of each of these.   For example, underneath the the </a:t>
            </a:r>
            <a:r>
              <a:rPr lang="ja-JP" altLang="en-US" sz="1000">
                <a:solidFill>
                  <a:srgbClr val="000000"/>
                </a:solidFill>
                <a:ea typeface="ＭＳ Ｐゴシック" charset="0"/>
                <a:cs typeface="Helvetica" charset="0"/>
                <a:sym typeface="Helvetica" charset="0"/>
              </a:rPr>
              <a:t>“</a:t>
            </a:r>
            <a:r>
              <a:rPr lang="en-US" altLang="ja-JP" sz="1000">
                <a:solidFill>
                  <a:srgbClr val="000000"/>
                </a:solidFill>
                <a:ea typeface="ＭＳ Ｐゴシック" charset="0"/>
                <a:cs typeface="Helvetica" charset="0"/>
                <a:sym typeface="Helvetica" charset="0"/>
              </a:rPr>
              <a:t>unprepared</a:t>
            </a:r>
            <a:r>
              <a:rPr lang="ja-JP" altLang="en-US" sz="1000">
                <a:solidFill>
                  <a:srgbClr val="000000"/>
                </a:solidFill>
                <a:ea typeface="ＭＳ Ｐゴシック" charset="0"/>
                <a:cs typeface="Helvetica" charset="0"/>
                <a:sym typeface="Helvetica" charset="0"/>
              </a:rPr>
              <a:t>”</a:t>
            </a:r>
            <a:r>
              <a:rPr lang="en-US" altLang="ja-JP" sz="1000">
                <a:solidFill>
                  <a:srgbClr val="000000"/>
                </a:solidFill>
                <a:ea typeface="ＭＳ Ｐゴシック" charset="0"/>
                <a:cs typeface="Helvetica" charset="0"/>
                <a:sym typeface="Helvetica" charset="0"/>
              </a:rPr>
              <a:t> stage, there are probably mental models such as </a:t>
            </a:r>
            <a:r>
              <a:rPr lang="ja-JP" altLang="en-US" sz="1000">
                <a:solidFill>
                  <a:srgbClr val="000000"/>
                </a:solidFill>
                <a:ea typeface="ＭＳ Ｐゴシック" charset="0"/>
                <a:cs typeface="Helvetica" charset="0"/>
                <a:sym typeface="Helvetica" charset="0"/>
              </a:rPr>
              <a:t>“</a:t>
            </a:r>
            <a:r>
              <a:rPr lang="en-US" altLang="ja-JP" sz="1000">
                <a:solidFill>
                  <a:srgbClr val="000000"/>
                </a:solidFill>
                <a:ea typeface="ＭＳ Ｐゴシック" charset="0"/>
                <a:cs typeface="Helvetica" charset="0"/>
                <a:sym typeface="Helvetica" charset="0"/>
              </a:rPr>
              <a:t>My pollution activities are so small, they won</a:t>
            </a:r>
            <a:r>
              <a:rPr lang="ja-JP" altLang="en-US" sz="1000">
                <a:solidFill>
                  <a:srgbClr val="000000"/>
                </a:solidFill>
                <a:ea typeface="ＭＳ Ｐゴシック" charset="0"/>
                <a:cs typeface="Helvetica" charset="0"/>
                <a:sym typeface="Helvetica" charset="0"/>
              </a:rPr>
              <a:t>’</a:t>
            </a:r>
            <a:r>
              <a:rPr lang="en-US" altLang="ja-JP" sz="1000">
                <a:solidFill>
                  <a:srgbClr val="000000"/>
                </a:solidFill>
                <a:ea typeface="ＭＳ Ｐゴシック" charset="0"/>
                <a:cs typeface="Helvetica" charset="0"/>
                <a:sym typeface="Helvetica" charset="0"/>
              </a:rPr>
              <a:t>t catch me.</a:t>
            </a:r>
            <a:r>
              <a:rPr lang="ja-JP" altLang="en-US" sz="1000">
                <a:solidFill>
                  <a:srgbClr val="000000"/>
                </a:solidFill>
                <a:ea typeface="ＭＳ Ｐゴシック" charset="0"/>
                <a:cs typeface="Helvetica" charset="0"/>
                <a:sym typeface="Helvetica" charset="0"/>
              </a:rPr>
              <a:t>”</a:t>
            </a:r>
            <a:r>
              <a:rPr lang="en-US" altLang="ja-JP" sz="1000">
                <a:solidFill>
                  <a:srgbClr val="000000"/>
                </a:solidFill>
                <a:ea typeface="ＭＳ Ｐゴシック" charset="0"/>
                <a:cs typeface="Helvetica" charset="0"/>
                <a:sym typeface="Helvetica" charset="0"/>
              </a:rPr>
              <a:t> [noncompliance]; </a:t>
            </a:r>
            <a:r>
              <a:rPr lang="ja-JP" altLang="en-US" sz="1000">
                <a:solidFill>
                  <a:srgbClr val="000000"/>
                </a:solidFill>
                <a:ea typeface="ＭＳ Ｐゴシック" charset="0"/>
                <a:cs typeface="Helvetica" charset="0"/>
                <a:sym typeface="Helvetica" charset="0"/>
              </a:rPr>
              <a:t>“</a:t>
            </a:r>
            <a:r>
              <a:rPr lang="en-US" altLang="ja-JP" sz="1000">
                <a:solidFill>
                  <a:srgbClr val="000000"/>
                </a:solidFill>
                <a:ea typeface="ＭＳ Ｐゴシック" charset="0"/>
                <a:cs typeface="Helvetica" charset="0"/>
                <a:sym typeface="Helvetica" charset="0"/>
              </a:rPr>
              <a:t>What I</a:t>
            </a:r>
            <a:r>
              <a:rPr lang="ja-JP" altLang="en-US" sz="1000">
                <a:solidFill>
                  <a:srgbClr val="000000"/>
                </a:solidFill>
                <a:ea typeface="ＭＳ Ｐゴシック" charset="0"/>
                <a:cs typeface="Helvetica" charset="0"/>
                <a:sym typeface="Helvetica" charset="0"/>
              </a:rPr>
              <a:t>’</a:t>
            </a:r>
            <a:r>
              <a:rPr lang="en-US" altLang="ja-JP" sz="1000">
                <a:solidFill>
                  <a:srgbClr val="000000"/>
                </a:solidFill>
                <a:ea typeface="ＭＳ Ｐゴシック" charset="0"/>
                <a:cs typeface="Helvetica" charset="0"/>
                <a:sym typeface="Helvetica" charset="0"/>
              </a:rPr>
              <a:t>m dumping into the environment won</a:t>
            </a:r>
            <a:r>
              <a:rPr lang="ja-JP" altLang="en-US" sz="1000">
                <a:solidFill>
                  <a:srgbClr val="000000"/>
                </a:solidFill>
                <a:ea typeface="ＭＳ Ｐゴシック" charset="0"/>
                <a:cs typeface="Helvetica" charset="0"/>
                <a:sym typeface="Helvetica" charset="0"/>
              </a:rPr>
              <a:t>’</a:t>
            </a:r>
            <a:r>
              <a:rPr lang="en-US" altLang="ja-JP" sz="1000">
                <a:solidFill>
                  <a:srgbClr val="000000"/>
                </a:solidFill>
                <a:ea typeface="ＭＳ Ｐゴシック" charset="0"/>
                <a:cs typeface="Helvetica" charset="0"/>
                <a:sym typeface="Helvetica" charset="0"/>
              </a:rPr>
              <a:t>t harm anything.</a:t>
            </a:r>
            <a:r>
              <a:rPr lang="ja-JP" altLang="en-US" sz="1000">
                <a:solidFill>
                  <a:srgbClr val="000000"/>
                </a:solidFill>
                <a:ea typeface="ＭＳ Ｐゴシック" charset="0"/>
                <a:cs typeface="Helvetica" charset="0"/>
                <a:sym typeface="Helvetica" charset="0"/>
              </a:rPr>
              <a:t>”</a:t>
            </a:r>
            <a:r>
              <a:rPr lang="en-US" altLang="ja-JP" sz="1000">
                <a:solidFill>
                  <a:srgbClr val="000000"/>
                </a:solidFill>
                <a:ea typeface="ＭＳ Ｐゴシック" charset="0"/>
                <a:cs typeface="Helvetica" charset="0"/>
                <a:sym typeface="Helvetica" charset="0"/>
              </a:rPr>
              <a:t> [pollution]; </a:t>
            </a:r>
            <a:r>
              <a:rPr lang="ja-JP" altLang="en-US" sz="1000">
                <a:solidFill>
                  <a:srgbClr val="000000"/>
                </a:solidFill>
                <a:ea typeface="ＭＳ Ｐゴシック" charset="0"/>
                <a:cs typeface="Helvetica" charset="0"/>
                <a:sym typeface="Helvetica" charset="0"/>
              </a:rPr>
              <a:t>“</a:t>
            </a:r>
            <a:r>
              <a:rPr lang="en-US" altLang="ja-JP" sz="1000">
                <a:solidFill>
                  <a:srgbClr val="000000"/>
                </a:solidFill>
                <a:ea typeface="ＭＳ Ｐゴシック" charset="0"/>
                <a:cs typeface="Helvetica" charset="0"/>
                <a:sym typeface="Helvetica" charset="0"/>
              </a:rPr>
              <a:t>I know that I</a:t>
            </a:r>
            <a:r>
              <a:rPr lang="ja-JP" altLang="en-US" sz="1000">
                <a:solidFill>
                  <a:srgbClr val="000000"/>
                </a:solidFill>
                <a:ea typeface="ＭＳ Ｐゴシック" charset="0"/>
                <a:cs typeface="Helvetica" charset="0"/>
                <a:sym typeface="Helvetica" charset="0"/>
              </a:rPr>
              <a:t>’</a:t>
            </a:r>
            <a:r>
              <a:rPr lang="en-US" altLang="ja-JP" sz="1000">
                <a:solidFill>
                  <a:srgbClr val="000000"/>
                </a:solidFill>
                <a:ea typeface="ＭＳ Ｐゴシック" charset="0"/>
                <a:cs typeface="Helvetica" charset="0"/>
                <a:sym typeface="Helvetica" charset="0"/>
              </a:rPr>
              <a:t>m wasting my feedstocks, but it</a:t>
            </a:r>
            <a:r>
              <a:rPr lang="ja-JP" altLang="en-US" sz="1000">
                <a:solidFill>
                  <a:srgbClr val="000000"/>
                </a:solidFill>
                <a:ea typeface="ＭＳ Ｐゴシック" charset="0"/>
                <a:cs typeface="Helvetica" charset="0"/>
                <a:sym typeface="Helvetica" charset="0"/>
              </a:rPr>
              <a:t>’</a:t>
            </a:r>
            <a:r>
              <a:rPr lang="en-US" altLang="ja-JP" sz="1000">
                <a:solidFill>
                  <a:srgbClr val="000000"/>
                </a:solidFill>
                <a:ea typeface="ＭＳ Ｐゴシック" charset="0"/>
                <a:cs typeface="Helvetica" charset="0"/>
                <a:sym typeface="Helvetica" charset="0"/>
              </a:rPr>
              <a:t>s so cheap and abundant, it really doesn</a:t>
            </a:r>
            <a:r>
              <a:rPr lang="ja-JP" altLang="en-US" sz="1000">
                <a:solidFill>
                  <a:srgbClr val="000000"/>
                </a:solidFill>
                <a:ea typeface="ＭＳ Ｐゴシック" charset="0"/>
                <a:cs typeface="Helvetica" charset="0"/>
                <a:sym typeface="Helvetica" charset="0"/>
              </a:rPr>
              <a:t>’</a:t>
            </a:r>
            <a:r>
              <a:rPr lang="en-US" altLang="ja-JP" sz="1000">
                <a:solidFill>
                  <a:srgbClr val="000000"/>
                </a:solidFill>
                <a:ea typeface="ＭＳ Ｐゴシック" charset="0"/>
                <a:cs typeface="Helvetica" charset="0"/>
                <a:sym typeface="Helvetica" charset="0"/>
              </a:rPr>
              <a:t>t matter in the big picture</a:t>
            </a:r>
            <a:r>
              <a:rPr lang="ja-JP" altLang="en-US" sz="1000">
                <a:solidFill>
                  <a:srgbClr val="000000"/>
                </a:solidFill>
                <a:ea typeface="ＭＳ Ｐゴシック" charset="0"/>
                <a:cs typeface="Helvetica" charset="0"/>
                <a:sym typeface="Helvetica" charset="0"/>
              </a:rPr>
              <a:t>”</a:t>
            </a:r>
            <a:r>
              <a:rPr lang="en-US" altLang="ja-JP" sz="1000">
                <a:solidFill>
                  <a:srgbClr val="000000"/>
                </a:solidFill>
                <a:ea typeface="ＭＳ Ｐゴシック" charset="0"/>
                <a:cs typeface="Helvetica" charset="0"/>
                <a:sym typeface="Helvetica" charset="0"/>
              </a:rPr>
              <a:t> [waste]. </a:t>
            </a:r>
          </a:p>
          <a:p>
            <a:pPr marL="39688"/>
            <a:endParaRPr lang="en-US" sz="1000">
              <a:solidFill>
                <a:srgbClr val="000000"/>
              </a:solidFill>
              <a:ea typeface="ＭＳ Ｐゴシック" charset="0"/>
              <a:cs typeface="Helvetica" charset="0"/>
              <a:sym typeface="Helvetica" charset="0"/>
            </a:endParaRPr>
          </a:p>
          <a:p>
            <a:pPr marL="39688"/>
            <a:r>
              <a:rPr lang="en-US" sz="1000">
                <a:solidFill>
                  <a:srgbClr val="000000"/>
                </a:solidFill>
                <a:ea typeface="ＭＳ Ｐゴシック" charset="0"/>
                <a:cs typeface="Helvetica" charset="0"/>
                <a:sym typeface="Helvetica" charset="0"/>
              </a:rPr>
              <a:t>See if you can identify the mental models that are at work in the interventions of the other stages. </a:t>
            </a:r>
          </a:p>
          <a:p>
            <a:pPr marL="39688"/>
            <a:endParaRPr lang="en-US" sz="1000">
              <a:solidFill>
                <a:srgbClr val="000000"/>
              </a:solidFill>
              <a:ea typeface="ＭＳ Ｐゴシック" charset="0"/>
              <a:cs typeface="Helvetica" charset="0"/>
              <a:sym typeface="Helvetica" charset="0"/>
            </a:endParaRPr>
          </a:p>
          <a:p>
            <a:pPr marL="39688"/>
            <a:r>
              <a:rPr lang="en-US" sz="1000">
                <a:solidFill>
                  <a:srgbClr val="000000"/>
                </a:solidFill>
                <a:ea typeface="ＭＳ Ｐゴシック" charset="0"/>
                <a:cs typeface="Helvetica" charset="0"/>
                <a:sym typeface="Helvetica" charset="0"/>
              </a:rPr>
              <a:t>SUGGESTIONS FOR FACULTY:</a:t>
            </a:r>
          </a:p>
          <a:p>
            <a:pPr marL="39688"/>
            <a:r>
              <a:rPr lang="en-US" sz="1000">
                <a:solidFill>
                  <a:srgbClr val="000000"/>
                </a:solidFill>
                <a:ea typeface="ＭＳ Ｐゴシック" charset="0"/>
                <a:cs typeface="Helvetica" charset="0"/>
                <a:sym typeface="Helvetica" charset="0"/>
              </a:rPr>
              <a:t>Pollution control: </a:t>
            </a:r>
            <a:r>
              <a:rPr lang="ja-JP" altLang="en-US" sz="1000">
                <a:solidFill>
                  <a:srgbClr val="000000"/>
                </a:solidFill>
                <a:ea typeface="ＭＳ Ｐゴシック" charset="0"/>
                <a:cs typeface="Helvetica" charset="0"/>
                <a:sym typeface="Helvetica" charset="0"/>
              </a:rPr>
              <a:t>“</a:t>
            </a:r>
            <a:r>
              <a:rPr lang="en-US" altLang="ja-JP" sz="1000">
                <a:solidFill>
                  <a:srgbClr val="000000"/>
                </a:solidFill>
                <a:ea typeface="ＭＳ Ｐゴシック" charset="0"/>
                <a:cs typeface="Helvetica" charset="0"/>
                <a:sym typeface="Helvetica" charset="0"/>
              </a:rPr>
              <a:t>What we are putting into the environment could be dangerous</a:t>
            </a:r>
            <a:r>
              <a:rPr lang="ja-JP" altLang="en-US" sz="1000">
                <a:solidFill>
                  <a:srgbClr val="000000"/>
                </a:solidFill>
                <a:ea typeface="ＭＳ Ｐゴシック" charset="0"/>
                <a:cs typeface="Helvetica" charset="0"/>
                <a:sym typeface="Helvetica" charset="0"/>
              </a:rPr>
              <a:t>”</a:t>
            </a:r>
            <a:endParaRPr lang="en-US" altLang="ja-JP" sz="1000">
              <a:solidFill>
                <a:srgbClr val="000000"/>
              </a:solidFill>
              <a:ea typeface="ＭＳ Ｐゴシック" charset="0"/>
              <a:cs typeface="Helvetica" charset="0"/>
              <a:sym typeface="Helvetica" charset="0"/>
            </a:endParaRPr>
          </a:p>
          <a:p>
            <a:pPr marL="39688"/>
            <a:r>
              <a:rPr lang="en-US" sz="1000">
                <a:solidFill>
                  <a:srgbClr val="000000"/>
                </a:solidFill>
                <a:ea typeface="ＭＳ Ｐゴシック" charset="0"/>
                <a:cs typeface="Helvetica" charset="0"/>
                <a:sym typeface="Helvetica" charset="0"/>
              </a:rPr>
              <a:t>Compliance: </a:t>
            </a:r>
            <a:r>
              <a:rPr lang="ja-JP" altLang="en-US" sz="1000">
                <a:solidFill>
                  <a:srgbClr val="000000"/>
                </a:solidFill>
                <a:ea typeface="ＭＳ Ｐゴシック" charset="0"/>
                <a:cs typeface="Helvetica" charset="0"/>
                <a:sym typeface="Helvetica" charset="0"/>
              </a:rPr>
              <a:t>“</a:t>
            </a:r>
            <a:r>
              <a:rPr lang="en-US" altLang="ja-JP" sz="1000">
                <a:solidFill>
                  <a:srgbClr val="000000"/>
                </a:solidFill>
                <a:ea typeface="ＭＳ Ｐゴシック" charset="0"/>
                <a:cs typeface="Helvetica" charset="0"/>
                <a:sym typeface="Helvetica" charset="0"/>
              </a:rPr>
              <a:t>If we don</a:t>
            </a:r>
            <a:r>
              <a:rPr lang="ja-JP" altLang="en-US" sz="1000">
                <a:solidFill>
                  <a:srgbClr val="000000"/>
                </a:solidFill>
                <a:ea typeface="ＭＳ Ｐゴシック" charset="0"/>
                <a:cs typeface="Helvetica" charset="0"/>
                <a:sym typeface="Helvetica" charset="0"/>
              </a:rPr>
              <a:t>’</a:t>
            </a:r>
            <a:r>
              <a:rPr lang="en-US" altLang="ja-JP" sz="1000">
                <a:solidFill>
                  <a:srgbClr val="000000"/>
                </a:solidFill>
                <a:ea typeface="ＭＳ Ｐゴシック" charset="0"/>
                <a:cs typeface="Helvetica" charset="0"/>
                <a:sym typeface="Helvetica" charset="0"/>
              </a:rPr>
              <a:t>t adhere to the rules, we</a:t>
            </a:r>
            <a:r>
              <a:rPr lang="ja-JP" altLang="en-US" sz="1000">
                <a:solidFill>
                  <a:srgbClr val="000000"/>
                </a:solidFill>
                <a:ea typeface="ＭＳ Ｐゴシック" charset="0"/>
                <a:cs typeface="Helvetica" charset="0"/>
                <a:sym typeface="Helvetica" charset="0"/>
              </a:rPr>
              <a:t>’</a:t>
            </a:r>
            <a:r>
              <a:rPr lang="en-US" altLang="ja-JP" sz="1000">
                <a:solidFill>
                  <a:srgbClr val="000000"/>
                </a:solidFill>
                <a:ea typeface="ＭＳ Ｐゴシック" charset="0"/>
                <a:cs typeface="Helvetica" charset="0"/>
                <a:sym typeface="Helvetica" charset="0"/>
              </a:rPr>
              <a:t>ll be fined</a:t>
            </a:r>
            <a:r>
              <a:rPr lang="ja-JP" altLang="en-US" sz="1000">
                <a:solidFill>
                  <a:srgbClr val="000000"/>
                </a:solidFill>
                <a:ea typeface="ＭＳ Ｐゴシック" charset="0"/>
                <a:cs typeface="Helvetica" charset="0"/>
                <a:sym typeface="Helvetica" charset="0"/>
              </a:rPr>
              <a:t>”</a:t>
            </a:r>
            <a:endParaRPr lang="en-US" altLang="ja-JP" sz="1000">
              <a:solidFill>
                <a:srgbClr val="000000"/>
              </a:solidFill>
              <a:ea typeface="ＭＳ Ｐゴシック" charset="0"/>
              <a:cs typeface="Helvetica" charset="0"/>
              <a:sym typeface="Helvetica" charset="0"/>
            </a:endParaRPr>
          </a:p>
          <a:p>
            <a:pPr marL="39688"/>
            <a:r>
              <a:rPr lang="en-US" sz="1000">
                <a:solidFill>
                  <a:srgbClr val="000000"/>
                </a:solidFill>
                <a:ea typeface="ＭＳ Ｐゴシック" charset="0"/>
                <a:cs typeface="Helvetica" charset="0"/>
                <a:sym typeface="Helvetica" charset="0"/>
              </a:rPr>
              <a:t>Pollution prevention:</a:t>
            </a:r>
          </a:p>
          <a:p>
            <a:pPr marL="39688"/>
            <a:r>
              <a:rPr lang="en-US" sz="1000">
                <a:solidFill>
                  <a:srgbClr val="000000"/>
                </a:solidFill>
                <a:ea typeface="ＭＳ Ｐゴシック" charset="0"/>
                <a:cs typeface="Helvetica" charset="0"/>
                <a:sym typeface="Helvetica" charset="0"/>
              </a:rPr>
              <a:t>Environmental management systems:</a:t>
            </a:r>
          </a:p>
          <a:p>
            <a:pPr marL="39688"/>
            <a:r>
              <a:rPr lang="en-US" sz="1000">
                <a:solidFill>
                  <a:srgbClr val="000000"/>
                </a:solidFill>
                <a:ea typeface="ＭＳ Ｐゴシック" charset="0"/>
                <a:cs typeface="Helvetica" charset="0"/>
                <a:sym typeface="Helvetica" charset="0"/>
              </a:rPr>
              <a:t>Product Stewardship</a:t>
            </a:r>
          </a:p>
          <a:p>
            <a:pPr marL="39688"/>
            <a:r>
              <a:rPr lang="en-US" sz="1000">
                <a:solidFill>
                  <a:srgbClr val="000000"/>
                </a:solidFill>
                <a:ea typeface="ＭＳ Ｐゴシック" charset="0"/>
                <a:cs typeface="Helvetica" charset="0"/>
                <a:sym typeface="Helvetica" charset="0"/>
              </a:rPr>
              <a:t>Design for environment</a:t>
            </a:r>
          </a:p>
          <a:p>
            <a:pPr marL="39688"/>
            <a:r>
              <a:rPr lang="en-US" sz="1000">
                <a:solidFill>
                  <a:srgbClr val="000000"/>
                </a:solidFill>
                <a:ea typeface="ＭＳ Ｐゴシック" charset="0"/>
                <a:cs typeface="Helvetica" charset="0"/>
                <a:sym typeface="Helvetica" charset="0"/>
              </a:rPr>
              <a:t>Life-cycle assessment</a:t>
            </a:r>
          </a:p>
          <a:p>
            <a:pPr marL="39688"/>
            <a:r>
              <a:rPr lang="en-US" sz="1000">
                <a:solidFill>
                  <a:srgbClr val="000000"/>
                </a:solidFill>
                <a:ea typeface="ＭＳ Ｐゴシック" charset="0"/>
                <a:cs typeface="Helvetica" charset="0"/>
                <a:sym typeface="Helvetica" charset="0"/>
              </a:rPr>
              <a:t>Environmental cost accounting: </a:t>
            </a:r>
            <a:r>
              <a:rPr lang="ja-JP" altLang="en-US" sz="1000">
                <a:solidFill>
                  <a:srgbClr val="000000"/>
                </a:solidFill>
                <a:ea typeface="ＭＳ Ｐゴシック" charset="0"/>
                <a:cs typeface="Helvetica" charset="0"/>
                <a:sym typeface="Helvetica" charset="0"/>
              </a:rPr>
              <a:t>“</a:t>
            </a:r>
            <a:r>
              <a:rPr lang="en-US" altLang="ja-JP" sz="1000">
                <a:solidFill>
                  <a:srgbClr val="000000"/>
                </a:solidFill>
                <a:ea typeface="ＭＳ Ｐゴシック" charset="0"/>
                <a:cs typeface="Helvetica" charset="0"/>
                <a:sym typeface="Helvetica" charset="0"/>
              </a:rPr>
              <a:t>If we account for the real costs (environmental, social), the market will adjust to control the damage.</a:t>
            </a:r>
            <a:r>
              <a:rPr lang="ja-JP" altLang="en-US" sz="1000">
                <a:solidFill>
                  <a:srgbClr val="000000"/>
                </a:solidFill>
                <a:ea typeface="ＭＳ Ｐゴシック" charset="0"/>
                <a:cs typeface="Helvetica" charset="0"/>
                <a:sym typeface="Helvetica" charset="0"/>
              </a:rPr>
              <a:t>”</a:t>
            </a:r>
            <a:endParaRPr lang="en-US" altLang="ja-JP" sz="1000">
              <a:solidFill>
                <a:srgbClr val="000000"/>
              </a:solidFill>
              <a:ea typeface="ＭＳ Ｐゴシック" charset="0"/>
              <a:cs typeface="Helvetica" charset="0"/>
              <a:sym typeface="Helvetica" charset="0"/>
            </a:endParaRPr>
          </a:p>
          <a:p>
            <a:pPr marL="39688"/>
            <a:r>
              <a:rPr lang="en-US" sz="1000">
                <a:solidFill>
                  <a:srgbClr val="000000"/>
                </a:solidFill>
                <a:ea typeface="ＭＳ Ｐゴシック" charset="0"/>
                <a:cs typeface="Helvetica" charset="0"/>
                <a:sym typeface="Helvetica" charset="0"/>
              </a:rPr>
              <a:t>Integrated management systems:</a:t>
            </a:r>
          </a:p>
          <a:p>
            <a:pPr marL="39688"/>
            <a:endParaRPr lang="en-US" sz="1000">
              <a:solidFill>
                <a:srgbClr val="000000"/>
              </a:solidFill>
              <a:ea typeface="ＭＳ Ｐゴシック" charset="0"/>
              <a:cs typeface="Helvetica" charset="0"/>
              <a:sym typeface="Helvetica" charset="0"/>
            </a:endParaRPr>
          </a:p>
          <a:p>
            <a:pPr marL="39688"/>
            <a:r>
              <a:rPr lang="en-US" sz="1000">
                <a:ea typeface="ＭＳ Ｐゴシック" charset="0"/>
                <a:cs typeface="Arial" charset="0"/>
              </a:rPr>
              <a:t>For more in-depth information on recent global discussions on sustainability, see pp. 4-9, J.R. Mihelcic and J.B. Zimmerman (</a:t>
            </a:r>
            <a:r>
              <a:rPr lang="en-US" sz="1000" i="1">
                <a:ea typeface="ＭＳ Ｐゴシック" charset="0"/>
                <a:cs typeface="Arial" charset="0"/>
              </a:rPr>
              <a:t>Environmental Engineering: Fundamentals, Sustainability, Design</a:t>
            </a:r>
            <a:r>
              <a:rPr lang="en-US" sz="1000">
                <a:ea typeface="ＭＳ Ｐゴシック" charset="0"/>
                <a:cs typeface="Arial" charset="0"/>
              </a:rPr>
              <a:t>, John Wiley &amp; Sons, Inc., 2009).</a:t>
            </a:r>
            <a:endParaRPr lang="en-US" sz="1000">
              <a:ea typeface="ＭＳ Ｐゴシック" charset="0"/>
              <a:cs typeface="Lucida Grande" charset="0"/>
              <a:sym typeface="Lucida Grande" charset="0"/>
            </a:endParaRPr>
          </a:p>
          <a:p>
            <a:pPr marL="39688"/>
            <a:endParaRPr lang="en-US" sz="1000">
              <a:solidFill>
                <a:srgbClr val="000000"/>
              </a:solidFill>
              <a:ea typeface="ＭＳ Ｐゴシック" charset="0"/>
              <a:cs typeface="Helvetica" charset="0"/>
              <a:sym typeface="Helvetica"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Rot="1" noChangeAspect="1" noChangeArrowheads="1"/>
          </p:cNvSpPr>
          <p:nvPr>
            <p:ph type="sldImg"/>
          </p:nvPr>
        </p:nvSpPr>
        <p:spPr>
          <a:solidFill>
            <a:srgbClr val="FFFFFF"/>
          </a:solidFill>
          <a:ln/>
        </p:spPr>
      </p:sp>
      <p:sp>
        <p:nvSpPr>
          <p:cNvPr id="8397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000">
                <a:ea typeface="ＭＳ Ｐゴシック" charset="0"/>
                <a:cs typeface="Lucida Grande" charset="0"/>
                <a:sym typeface="Lucida Grande" charset="0"/>
              </a:rPr>
              <a:t>This slide depicts Aristotle</a:t>
            </a:r>
            <a:r>
              <a:rPr lang="ja-JP" altLang="en-US" sz="1000">
                <a:ea typeface="ＭＳ Ｐゴシック" charset="0"/>
                <a:cs typeface="Lucida Grande" charset="0"/>
                <a:sym typeface="Lucida Grande" charset="0"/>
              </a:rPr>
              <a:t>’</a:t>
            </a:r>
            <a:r>
              <a:rPr lang="en-US" altLang="ja-JP" sz="1000">
                <a:ea typeface="ＭＳ Ｐゴシック" charset="0"/>
                <a:cs typeface="Lucida Grande" charset="0"/>
                <a:sym typeface="Lucida Grande" charset="0"/>
              </a:rPr>
              <a:t>s four types of causality which captures different ways of thinking about the causes of a situation.  Consider starting at the bottom left of the figure. If you were making a sculpture, your choice of materials would influence the outcome. The process that you chose would also influence the outcome.  So, if your sculpture was ice and you chose to use heat to melt in the shape rather than chisel or cast it, that would influence the final outcome.  The design or form of what you had envisioned also influences it; a statue of Mickey Mouse would of course be different than one of a horse.  Another source influencing the outcome is the intent. The statue that was intended as a tribute is likely to be different than one that is intended for commercial success.</a:t>
            </a:r>
          </a:p>
          <a:p>
            <a:endParaRPr lang="en-US" sz="1000">
              <a:ea typeface="ＭＳ Ｐゴシック" charset="0"/>
              <a:cs typeface="Lucida Grande" charset="0"/>
              <a:sym typeface="Lucida Grande" charset="0"/>
            </a:endParaRPr>
          </a:p>
          <a:p>
            <a:r>
              <a:rPr lang="en-US" sz="1000">
                <a:ea typeface="ＭＳ Ｐゴシック" charset="0"/>
                <a:cs typeface="Lucida Grande" charset="0"/>
                <a:sym typeface="Lucida Grande" charset="0"/>
              </a:rPr>
              <a:t>For the last 200-300 years, western civilization has been focusing their efforts on the bottom half of these set of causes. It is the realm of focus on external things. It is a mechanistic way of viewing the world; it presumes that things are object is to be used and manipulated.</a:t>
            </a:r>
          </a:p>
          <a:p>
            <a:endParaRPr lang="en-US" sz="1000">
              <a:ea typeface="ＭＳ Ｐゴシック" charset="0"/>
              <a:cs typeface="Lucida Grande" charset="0"/>
              <a:sym typeface="Lucida Grande" charset="0"/>
            </a:endParaRPr>
          </a:p>
          <a:p>
            <a:r>
              <a:rPr lang="en-US" sz="1000">
                <a:ea typeface="ＭＳ Ｐゴシック" charset="0"/>
                <a:cs typeface="Lucida Grande" charset="0"/>
                <a:sym typeface="Lucida Grande" charset="0"/>
              </a:rPr>
              <a:t>When Einstein urges us that we can</a:t>
            </a:r>
            <a:r>
              <a:rPr lang="ja-JP" altLang="en-US" sz="1000">
                <a:ea typeface="ＭＳ Ｐゴシック" charset="0"/>
                <a:cs typeface="Lucida Grande" charset="0"/>
                <a:sym typeface="Lucida Grande" charset="0"/>
              </a:rPr>
              <a:t>’</a:t>
            </a:r>
            <a:r>
              <a:rPr lang="en-US" altLang="ja-JP" sz="1000">
                <a:ea typeface="ＭＳ Ｐゴシック" charset="0"/>
                <a:cs typeface="Lucida Grande" charset="0"/>
                <a:sym typeface="Lucida Grande" charset="0"/>
              </a:rPr>
              <a:t>t solve problems at the same level of thinking that we used when we created them, he would encourage us to evolve to the top half of this diagram, which is focused on relationships, while the bottom half is focused on material things and processes.</a:t>
            </a:r>
          </a:p>
          <a:p>
            <a:endParaRPr lang="en-US" sz="1000">
              <a:ea typeface="ＭＳ Ｐゴシック" charset="0"/>
              <a:cs typeface="Lucida Grande" charset="0"/>
              <a:sym typeface="Lucida Grande" charset="0"/>
            </a:endParaRPr>
          </a:p>
          <a:p>
            <a:r>
              <a:rPr lang="en-US" sz="1000">
                <a:ea typeface="ＭＳ Ｐゴシック" charset="0"/>
                <a:cs typeface="Lucida Grande" charset="0"/>
                <a:sym typeface="Lucida Grande" charset="0"/>
              </a:rPr>
              <a:t>So these are four types of mental frameworks.</a:t>
            </a:r>
          </a:p>
          <a:p>
            <a:endParaRPr lang="en-US" sz="1000">
              <a:ea typeface="ＭＳ Ｐゴシック" charset="0"/>
              <a:cs typeface="Lucida Grande" charset="0"/>
              <a:sym typeface="Lucida Grande" charset="0"/>
            </a:endParaRPr>
          </a:p>
          <a:p>
            <a:r>
              <a:rPr lang="en-US" sz="1000">
                <a:ea typeface="ＭＳ Ｐゴシック" charset="0"/>
                <a:cs typeface="Lucida Grande" charset="0"/>
                <a:sym typeface="Lucida Grande" charset="0"/>
              </a:rPr>
              <a:t>Now, what types of interventions might proceed from each of these?</a:t>
            </a:r>
          </a:p>
          <a:p>
            <a:endParaRPr lang="en-US" sz="1000">
              <a:ea typeface="ＭＳ Ｐゴシック" charset="0"/>
              <a:cs typeface="Lucida Grande" charset="0"/>
              <a:sym typeface="Lucida Grande" charset="0"/>
            </a:endParaRPr>
          </a:p>
          <a:p>
            <a:endParaRPr lang="en-US" sz="1000">
              <a:ea typeface="ＭＳ Ｐゴシック" charset="0"/>
              <a:cs typeface="Lucida Grande" charset="0"/>
              <a:sym typeface="Lucida Grande" charset="0"/>
            </a:endParaRPr>
          </a:p>
          <a:p>
            <a:endParaRPr lang="en-US" sz="1000">
              <a:ea typeface="ＭＳ Ｐゴシック" charset="0"/>
              <a:cs typeface="Lucida Grande" charset="0"/>
              <a:sym typeface="Lucida Grande" charset="0"/>
            </a:endParaRPr>
          </a:p>
          <a:p>
            <a:endParaRPr lang="en-US" sz="1000">
              <a:ea typeface="ＭＳ Ｐゴシック" charset="0"/>
              <a:cs typeface="Lucida Grande" charset="0"/>
              <a:sym typeface="Lucida Grande" charset="0"/>
            </a:endParaRPr>
          </a:p>
          <a:p>
            <a:endParaRPr lang="en-US" sz="1000">
              <a:ea typeface="ＭＳ Ｐゴシック" charset="0"/>
              <a:cs typeface="Lucida Grande" charset="0"/>
              <a:sym typeface="Lucida Grande" charset="0"/>
            </a:endParaRPr>
          </a:p>
          <a:p>
            <a:endParaRPr lang="en-US" sz="1000">
              <a:ea typeface="ＭＳ Ｐゴシック" charset="0"/>
              <a:cs typeface="Lucida Grande" charset="0"/>
              <a:sym typeface="Lucida Grande"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Rot="1" noChangeAspect="1" noChangeArrowheads="1"/>
          </p:cNvSpPr>
          <p:nvPr>
            <p:ph type="sldImg"/>
          </p:nvPr>
        </p:nvSpPr>
        <p:spPr>
          <a:solidFill>
            <a:srgbClr val="FFFFFF"/>
          </a:solidFill>
          <a:ln/>
        </p:spPr>
      </p:sp>
      <p:sp>
        <p:nvSpPr>
          <p:cNvPr id="8601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400">
                <a:latin typeface="Lucida Grande" charset="0"/>
                <a:ea typeface="ＭＳ Ｐゴシック" charset="0"/>
                <a:cs typeface="Lucida Grande" charset="0"/>
                <a:sym typeface="Lucida Grande" charset="0"/>
              </a:rPr>
              <a:t>I map these together with the focus of each type of mindset.  Each type of mental model, you could imagine, would lead to different levels of intervention. </a:t>
            </a:r>
          </a:p>
          <a:p>
            <a:endParaRPr lang="en-US" sz="1400">
              <a:latin typeface="Lucida Grande" charset="0"/>
              <a:ea typeface="ＭＳ Ｐゴシック" charset="0"/>
              <a:cs typeface="Lucida Grande" charset="0"/>
              <a:sym typeface="Lucida Grande" charset="0"/>
            </a:endParaRPr>
          </a:p>
          <a:p>
            <a:r>
              <a:rPr lang="en-US" sz="1400">
                <a:latin typeface="Lucida Grande" charset="0"/>
                <a:ea typeface="ＭＳ Ｐゴシック" charset="0"/>
                <a:cs typeface="Lucida Grande" charset="0"/>
                <a:sym typeface="Lucida Grande" charset="0"/>
              </a:rPr>
              <a:t>These are Aristotle</a:t>
            </a:r>
            <a:r>
              <a:rPr lang="ja-JP" altLang="en-US" sz="1400">
                <a:latin typeface="Lucida Grande" charset="0"/>
                <a:ea typeface="ＭＳ Ｐゴシック" charset="0"/>
                <a:cs typeface="Lucida Grande" charset="0"/>
                <a:sym typeface="Lucida Grande" charset="0"/>
              </a:rPr>
              <a:t>’</a:t>
            </a:r>
            <a:r>
              <a:rPr lang="en-US" altLang="ja-JP" sz="1400">
                <a:latin typeface="Lucida Grande" charset="0"/>
                <a:ea typeface="ＭＳ Ｐゴシック" charset="0"/>
                <a:cs typeface="Lucida Grande" charset="0"/>
                <a:sym typeface="Lucida Grande" charset="0"/>
              </a:rPr>
              <a:t>s four types of causality. My friend Roger Burton uses a sculpture to illustrate these.  So, if you were making a sculpture, if it were made of clay, wood or ice or stone, that would certainly influence the final outcome.  The process that you chose would also influence the outcome.  So, if your sculpture was ice and you chose to use heat to melt in the shape rather than chisel or cast it, that would also influence the final outcome.  The design or form of that you had envisioned also influences it; a statue of mickey mouse would of course be different than one of a horse.  The intent would also influence the outcome.  The statue that was created as a tribute will be different than one that is intended for commercial success.</a:t>
            </a:r>
          </a:p>
          <a:p>
            <a:endParaRPr lang="en-US" sz="1400">
              <a:latin typeface="Lucida Grande" charset="0"/>
              <a:ea typeface="ＭＳ Ｐゴシック" charset="0"/>
              <a:cs typeface="Lucida Grande" charset="0"/>
              <a:sym typeface="Lucida Grande" charset="0"/>
            </a:endParaRPr>
          </a:p>
          <a:p>
            <a:r>
              <a:rPr lang="en-US" sz="1400">
                <a:latin typeface="Lucida Grande" charset="0"/>
                <a:ea typeface="ＭＳ Ｐゴシック" charset="0"/>
                <a:cs typeface="Lucida Grande" charset="0"/>
                <a:sym typeface="Lucida Grande" charset="0"/>
              </a:rPr>
              <a:t>For the last 200-300 years, western civilization has been focusing their efforts on the bottom half of these set of causes. It is the realm of focus on external things. </a:t>
            </a:r>
          </a:p>
          <a:p>
            <a:endParaRPr lang="en-US" sz="1400">
              <a:latin typeface="Lucida Grande" charset="0"/>
              <a:ea typeface="ＭＳ Ｐゴシック" charset="0"/>
              <a:cs typeface="Lucida Grande" charset="0"/>
              <a:sym typeface="Lucida Grande" charset="0"/>
            </a:endParaRPr>
          </a:p>
          <a:p>
            <a:r>
              <a:rPr lang="en-US" sz="1400">
                <a:latin typeface="Lucida Grande" charset="0"/>
                <a:ea typeface="ＭＳ Ｐゴシック" charset="0"/>
                <a:cs typeface="Lucida Grande" charset="0"/>
                <a:sym typeface="Lucida Grande" charset="0"/>
              </a:rPr>
              <a:t>When Einstein urges us that we can</a:t>
            </a:r>
            <a:r>
              <a:rPr lang="ja-JP" altLang="en-US" sz="1400">
                <a:latin typeface="Lucida Grande" charset="0"/>
                <a:ea typeface="ＭＳ Ｐゴシック" charset="0"/>
                <a:cs typeface="Lucida Grande" charset="0"/>
                <a:sym typeface="Lucida Grande" charset="0"/>
              </a:rPr>
              <a:t>’</a:t>
            </a:r>
            <a:r>
              <a:rPr lang="en-US" altLang="ja-JP" sz="1400">
                <a:latin typeface="Lucida Grande" charset="0"/>
                <a:ea typeface="ＭＳ Ｐゴシック" charset="0"/>
                <a:cs typeface="Lucida Grande" charset="0"/>
                <a:sym typeface="Lucida Grande" charset="0"/>
              </a:rPr>
              <a:t>t solve problems at the same level of thinking that we used when we created them, I believe that he would encourage us to evolve to the top half of this diagram, which is more of an internally-focused and motivated domain, the “relational level of thinking.” </a:t>
            </a:r>
          </a:p>
          <a:p>
            <a:endParaRPr lang="en-US" sz="1400">
              <a:latin typeface="Lucida Grande" charset="0"/>
              <a:ea typeface="ＭＳ Ｐゴシック" charset="0"/>
              <a:cs typeface="Lucida Grande" charset="0"/>
              <a:sym typeface="Lucida Grande" charset="0"/>
            </a:endParaRPr>
          </a:p>
          <a:p>
            <a:r>
              <a:rPr lang="en-US" sz="1400">
                <a:latin typeface="Lucida Grande" charset="0"/>
                <a:ea typeface="ＭＳ Ｐゴシック" charset="0"/>
                <a:cs typeface="Lucida Grande" charset="0"/>
                <a:sym typeface="Lucida Grande" charset="0"/>
              </a:rPr>
              <a:t>So these are four types of mental frameworks.</a:t>
            </a:r>
          </a:p>
          <a:p>
            <a:endParaRPr lang="en-US" sz="1400">
              <a:latin typeface="Lucida Grande" charset="0"/>
              <a:ea typeface="ＭＳ Ｐゴシック" charset="0"/>
              <a:cs typeface="Lucida Grande" charset="0"/>
              <a:sym typeface="Lucida Grande" charset="0"/>
            </a:endParaRPr>
          </a:p>
          <a:p>
            <a:r>
              <a:rPr lang="en-US" sz="1400">
                <a:latin typeface="Lucida Grande" charset="0"/>
                <a:ea typeface="ＭＳ Ｐゴシック" charset="0"/>
                <a:cs typeface="Lucida Grande" charset="0"/>
                <a:sym typeface="Lucida Grande" charset="0"/>
              </a:rPr>
              <a:t>Now, what types of interventions might proceed from each of these?</a:t>
            </a:r>
          </a:p>
          <a:p>
            <a:endParaRPr lang="en-US" sz="1400">
              <a:latin typeface="Lucida Grande" charset="0"/>
              <a:ea typeface="ＭＳ Ｐゴシック" charset="0"/>
              <a:cs typeface="Lucida Grande" charset="0"/>
              <a:sym typeface="Lucida Grande" charset="0"/>
            </a:endParaRPr>
          </a:p>
          <a:p>
            <a:endParaRPr lang="en-US" sz="1400">
              <a:latin typeface="Lucida Grande" charset="0"/>
              <a:ea typeface="ＭＳ Ｐゴシック" charset="0"/>
              <a:cs typeface="Lucida Grande" charset="0"/>
              <a:sym typeface="Lucida Grande" charset="0"/>
            </a:endParaRPr>
          </a:p>
          <a:p>
            <a:endParaRPr lang="en-US" sz="1400">
              <a:latin typeface="Lucida Grande" charset="0"/>
              <a:ea typeface="ＭＳ Ｐゴシック" charset="0"/>
              <a:cs typeface="Lucida Grande" charset="0"/>
              <a:sym typeface="Lucida Grande" charset="0"/>
            </a:endParaRPr>
          </a:p>
          <a:p>
            <a:endParaRPr lang="en-US" sz="1400">
              <a:latin typeface="Lucida Grande" charset="0"/>
              <a:ea typeface="ＭＳ Ｐゴシック" charset="0"/>
              <a:cs typeface="Lucida Grande" charset="0"/>
              <a:sym typeface="Lucida Grande" charset="0"/>
            </a:endParaRPr>
          </a:p>
          <a:p>
            <a:endParaRPr lang="en-US" sz="1400">
              <a:latin typeface="Lucida Grande" charset="0"/>
              <a:ea typeface="ＭＳ Ｐゴシック" charset="0"/>
              <a:cs typeface="Lucida Grande" charset="0"/>
              <a:sym typeface="Lucida Grande" charset="0"/>
            </a:endParaRPr>
          </a:p>
          <a:p>
            <a:endParaRPr lang="en-US" sz="1400">
              <a:latin typeface="Lucida Grande" charset="0"/>
              <a:ea typeface="ＭＳ Ｐゴシック" charset="0"/>
              <a:cs typeface="Lucida Grande" charset="0"/>
              <a:sym typeface="Lucida Grande"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graphic depicts an</a:t>
            </a:r>
            <a:r>
              <a:rPr lang="en-US" baseline="0" dirty="0" smtClean="0"/>
              <a:t> analogy of working in complex systems.  It shows that, like the parable of the three blind men, one can never have a complete understanding of the system that they are working with.  </a:t>
            </a:r>
          </a:p>
          <a:p>
            <a:endParaRPr lang="en-US" baseline="0" dirty="0" smtClean="0"/>
          </a:p>
          <a:p>
            <a:r>
              <a:rPr lang="en-US" baseline="0" dirty="0" smtClean="0"/>
              <a:t>Note that to the individual observer, the other viewpoints seem “wrong.” </a:t>
            </a:r>
          </a:p>
          <a:p>
            <a:endParaRPr lang="en-US" baseline="0" dirty="0" smtClean="0"/>
          </a:p>
          <a:p>
            <a:r>
              <a:rPr lang="en-US" baseline="0" dirty="0" smtClean="0"/>
              <a:t>Sustainable development requires a design process that allows many different viewpoints to be treated as equally valid.  An example of a method that is helpful in sustainable design is a practice called “Participatory Action Research.” </a:t>
            </a:r>
          </a:p>
          <a:p>
            <a:endParaRPr lang="en-US" baseline="0" dirty="0" smtClean="0"/>
          </a:p>
          <a:p>
            <a:endParaRPr lang="en-US" dirty="0"/>
          </a:p>
        </p:txBody>
      </p:sp>
    </p:spTree>
    <p:extLst>
      <p:ext uri="{BB962C8B-B14F-4D97-AF65-F5344CB8AC3E}">
        <p14:creationId xmlns:p14="http://schemas.microsoft.com/office/powerpoint/2010/main" val="14023036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Grp="1" noRot="1" noChangeAspect="1" noChangeArrowheads="1"/>
          </p:cNvSpPr>
          <p:nvPr>
            <p:ph type="sldImg"/>
          </p:nvPr>
        </p:nvSpPr>
        <p:spPr>
          <a:solidFill>
            <a:srgbClr val="FFFFFF"/>
          </a:solidFill>
          <a:ln/>
        </p:spPr>
      </p:sp>
      <p:sp>
        <p:nvSpPr>
          <p:cNvPr id="33794"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000">
                <a:ea typeface="ＭＳ Ｐゴシック" charset="0"/>
                <a:cs typeface="Helvetica" charset="0"/>
                <a:sym typeface="Helvetica" charset="0"/>
              </a:rPr>
              <a:t>1.6  </a:t>
            </a:r>
            <a:r>
              <a:rPr lang="en-US" sz="1000">
                <a:ea typeface="ＭＳ Ｐゴシック" charset="0"/>
                <a:cs typeface="Arial" charset="0"/>
              </a:rPr>
              <a:t>An activity will not be sustainable unless A) its effective consumption of resources is less than the environment</a:t>
            </a:r>
            <a:r>
              <a:rPr lang="ja-JP" altLang="en-US" sz="1000">
                <a:ea typeface="ＭＳ Ｐゴシック" charset="0"/>
                <a:cs typeface="Arial" charset="0"/>
              </a:rPr>
              <a:t>’</a:t>
            </a:r>
            <a:r>
              <a:rPr lang="en-US" altLang="ja-JP" sz="1000">
                <a:ea typeface="ＭＳ Ｐゴシック" charset="0"/>
                <a:cs typeface="Arial" charset="0"/>
              </a:rPr>
              <a:t>s ability to regenerate those resources and B) it functions to increase societal equity </a:t>
            </a:r>
          </a:p>
          <a:p>
            <a:pPr eaLnBrk="1" hangingPunct="1"/>
            <a:r>
              <a:rPr lang="en-US" sz="1000">
                <a:ea typeface="ＭＳ Ｐゴシック" charset="0"/>
                <a:cs typeface="Helvetica" charset="0"/>
                <a:sym typeface="Helvetica" charset="0"/>
              </a:rPr>
              <a:t>3.2 </a:t>
            </a:r>
            <a:r>
              <a:rPr lang="en-US" sz="1000">
                <a:ea typeface="ＭＳ Ｐゴシック" charset="0"/>
                <a:cs typeface="Arial" charset="0"/>
              </a:rPr>
              <a:t>Recognize the connection between sustainable development and topics such as system thinking, population, water, material and energy </a:t>
            </a:r>
            <a:endParaRPr lang="en-US" sz="1000">
              <a:ea typeface="ＭＳ Ｐゴシック" charset="0"/>
              <a:cs typeface="Helvetica" charset="0"/>
              <a:sym typeface="Helvetica" charset="0"/>
            </a:endParaRP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Sustainability is fundamentally about balancing the capacity of the natural system with the demands of the social system</a:t>
            </a: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Note that development is different than growth.  Growth implies increasing in size, whereas development increasing in quality.  This difference in focus implies that in order to measure </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development,</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 we must use indicators (or measures) for quality.</a:t>
            </a: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To illustrate, consider this: What is the difference between the quantity of engineering designs produced by a firm and the quality of engineering designs produced by a firm?</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p:cNvSpPr>
          <p:nvPr>
            <p:ph type="sldImg"/>
          </p:nvPr>
        </p:nvSpPr>
        <p:spPr>
          <a:ln/>
        </p:spPr>
      </p:sp>
      <p:sp>
        <p:nvSpPr>
          <p:cNvPr id="11059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a typeface="ＭＳ Ｐゴシック" charset="0"/>
              <a:cs typeface="ＭＳ Ｐゴシック"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2"/>
          <p:cNvSpPr>
            <a:spLocks noGrp="1" noRot="1" noChangeAspect="1" noChangeArrowheads="1"/>
          </p:cNvSpPr>
          <p:nvPr>
            <p:ph type="sldImg"/>
          </p:nvPr>
        </p:nvSpPr>
        <p:spPr>
          <a:solidFill>
            <a:srgbClr val="FFFFFF"/>
          </a:solidFill>
          <a:ln/>
        </p:spPr>
      </p:sp>
      <p:sp>
        <p:nvSpPr>
          <p:cNvPr id="9933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9688"/>
            <a:r>
              <a:rPr lang="en-US">
                <a:solidFill>
                  <a:srgbClr val="000000"/>
                </a:solidFill>
                <a:latin typeface="Helvetica" charset="0"/>
                <a:ea typeface="ＭＳ Ｐゴシック" charset="0"/>
                <a:cs typeface="Helvetica" charset="0"/>
                <a:sym typeface="Helvetica" charset="0"/>
              </a:rPr>
              <a:t>At all stages of the life cycle, material and energy are drawn from the environment and wastes are emitted into the environment.   The question becomes at what level do we intervene in the product or process and what types of interventions do we design.</a:t>
            </a:r>
          </a:p>
          <a:p>
            <a:pPr marL="39688"/>
            <a:endParaRPr lang="en-US">
              <a:solidFill>
                <a:srgbClr val="000000"/>
              </a:solidFill>
              <a:latin typeface="Helvetica" charset="0"/>
              <a:ea typeface="ＭＳ Ｐゴシック" charset="0"/>
              <a:cs typeface="Helvetica" charset="0"/>
              <a:sym typeface="Helvetica" charset="0"/>
            </a:endParaRPr>
          </a:p>
          <a:p>
            <a:pPr marL="39688"/>
            <a:r>
              <a:rPr lang="en-US">
                <a:solidFill>
                  <a:srgbClr val="000000"/>
                </a:solidFill>
                <a:latin typeface="Helvetica" charset="0"/>
                <a:ea typeface="ＭＳ Ｐゴシック" charset="0"/>
                <a:cs typeface="Helvetica" charset="0"/>
                <a:sym typeface="Helvetica" charset="0"/>
              </a:rPr>
              <a:t>Life Cycle Assessment (LCA) is an accounting method intended to help designers make beneficial design decisions about the life cycle of a product or process. The life cycle of a product or process is considered to contain at least four phases.  Consider the life cycle of a cast iron skillet: 1. mining of raw materials to make the skillet; 2. production or manufacture of the skillet; 3. use of the skillet; 4. disposal of the skillet.  In some life cycle models, “transportation” is added in between 2 and 3, some include “maintenance” in between 3 and 4. </a:t>
            </a:r>
          </a:p>
          <a:p>
            <a:pPr marL="39688"/>
            <a:endParaRPr lang="en-US">
              <a:solidFill>
                <a:srgbClr val="000000"/>
              </a:solidFill>
              <a:latin typeface="Helvetica" charset="0"/>
              <a:ea typeface="ＭＳ Ｐゴシック" charset="0"/>
              <a:cs typeface="Helvetica" charset="0"/>
              <a:sym typeface="Helvetica" charset="0"/>
            </a:endParaRPr>
          </a:p>
          <a:p>
            <a:pPr marL="39688"/>
            <a:r>
              <a:rPr lang="en-US">
                <a:solidFill>
                  <a:srgbClr val="000000"/>
                </a:solidFill>
                <a:latin typeface="Helvetica" charset="0"/>
                <a:ea typeface="ＭＳ Ｐゴシック" charset="0"/>
                <a:cs typeface="Helvetica" charset="0"/>
                <a:sym typeface="Helvetica" charset="0"/>
              </a:rPr>
              <a:t>The bullet points on the right give a summary of how this process works. </a:t>
            </a:r>
          </a:p>
          <a:p>
            <a:pPr marL="39688"/>
            <a:endParaRPr lang="en-US">
              <a:solidFill>
                <a:srgbClr val="000000"/>
              </a:solidFill>
              <a:latin typeface="Helvetica" charset="0"/>
              <a:ea typeface="ＭＳ Ｐゴシック" charset="0"/>
              <a:cs typeface="Helvetica" charset="0"/>
              <a:sym typeface="Helvetica" charset="0"/>
            </a:endParaRPr>
          </a:p>
          <a:p>
            <a:pPr marL="39688"/>
            <a:r>
              <a:rPr lang="en-US">
                <a:solidFill>
                  <a:srgbClr val="000000"/>
                </a:solidFill>
                <a:latin typeface="Helvetica" charset="0"/>
                <a:ea typeface="ＭＳ Ｐゴシック" charset="0"/>
                <a:cs typeface="Helvetica" charset="0"/>
                <a:sym typeface="Helvetica" charset="0"/>
              </a:rPr>
              <a:t>In this inventory system, one begins with defining a “functional unit” (e.g., a beverage container that holds 1 liter of water). Notice this is very different from a physical unit, such as a kilogram of material.   All the inputs and outputs to produce this functional unit must be converted to a “common currency.”  Different methodologies have been developed. The Wikipedia entry on Life Cycle Assessment provides an overview on the different methodologies. </a:t>
            </a:r>
          </a:p>
          <a:p>
            <a:pPr marL="39688"/>
            <a:endParaRPr lang="en-US">
              <a:solidFill>
                <a:srgbClr val="000000"/>
              </a:solidFill>
              <a:latin typeface="Helvetica" charset="0"/>
              <a:ea typeface="ＭＳ Ｐゴシック" charset="0"/>
              <a:cs typeface="Helvetica" charset="0"/>
              <a:sym typeface="Helvetica" charset="0"/>
            </a:endParaRPr>
          </a:p>
          <a:p>
            <a:pPr marL="39688"/>
            <a:r>
              <a:rPr lang="en-US">
                <a:solidFill>
                  <a:srgbClr val="000000"/>
                </a:solidFill>
                <a:latin typeface="Helvetica" charset="0"/>
                <a:ea typeface="ＭＳ Ｐゴシック" charset="0"/>
                <a:cs typeface="Helvetica" charset="0"/>
                <a:sym typeface="Helvetica" charset="0"/>
              </a:rPr>
              <a:t>One of the criticisms of LCA is that it is not objective and the accuracy of the data varies, resulting in a quantitative measure of questionable value.  The inaccuracy of the data has to do with the variation, for example, in how energy is generated for production.  You can imagine that the inventory of inputs and outputs for 1 kW of energy in production would be very different based on your assumptions of how the energy was obtained (i.e., by burning coal, or captured via wind energy, or created by human pedaling a flywheel, etc.).  The subjectivity comes in through the value-based weighting of the categories for the single impact number.  At the time of this writing, the one indicator that has been developed is Eco-indicator 99 by Pre Consultants. A reference for this is: http://www.pre-sustainability.com/content/eco-indicator-99).  This “common currency” requires the analyst to weight the relative value of contributions to human health, aquatic toxicity, global warming impact, and acidification. </a:t>
            </a:r>
          </a:p>
          <a:p>
            <a:pPr marL="39688"/>
            <a:endParaRPr lang="en-US">
              <a:solidFill>
                <a:srgbClr val="000000"/>
              </a:solidFill>
              <a:latin typeface="Helvetica" charset="0"/>
              <a:ea typeface="ＭＳ Ｐゴシック" charset="0"/>
              <a:cs typeface="Helvetica" charset="0"/>
              <a:sym typeface="Helvetica" charset="0"/>
            </a:endParaRPr>
          </a:p>
          <a:p>
            <a:pPr marL="39688"/>
            <a:r>
              <a:rPr lang="en-US">
                <a:solidFill>
                  <a:srgbClr val="000000"/>
                </a:solidFill>
                <a:latin typeface="Helvetica" charset="0"/>
                <a:ea typeface="ＭＳ Ｐゴシック" charset="0"/>
                <a:cs typeface="Helvetica" charset="0"/>
                <a:sym typeface="Helvetica" charset="0"/>
              </a:rPr>
              <a:t>The activity is meant to illicit the idea that there is no real absolute measure of these different impacts; their relative value is subjective and therefore a result of one’s own value system. Engineers are more familiar with phenomena that they believe are objective, although the true objectivity of present-day Western science is debated among philosophers (see summary and references in http://en.wikipedia.org/wiki/Objectivity_(science)). So the notion of subjective value-based “measurements” is often met with suspicion by those who believe that only objective measure can serve as valid and reliable indicators.</a:t>
            </a:r>
          </a:p>
          <a:p>
            <a:pPr marL="39688"/>
            <a:endParaRPr lang="en-US">
              <a:solidFill>
                <a:srgbClr val="000000"/>
              </a:solidFill>
              <a:latin typeface="Helvetica" charset="0"/>
              <a:ea typeface="ＭＳ Ｐゴシック" charset="0"/>
              <a:cs typeface="Helvetica" charset="0"/>
              <a:sym typeface="Helvetica" charset="0"/>
            </a:endParaRPr>
          </a:p>
          <a:p>
            <a:pPr marL="39688"/>
            <a:r>
              <a:rPr lang="en-US">
                <a:solidFill>
                  <a:srgbClr val="000000"/>
                </a:solidFill>
                <a:latin typeface="Helvetica" charset="0"/>
                <a:ea typeface="ＭＳ Ｐゴシック" charset="0"/>
                <a:cs typeface="Helvetica" charset="0"/>
                <a:sym typeface="Helvetica" charset="0"/>
              </a:rPr>
              <a:t>The danger of using LCA without an awareness of these embedded value judgments is that one would think of the quantitative result as the “right” answer.  The value of the LCA indicator is that it provides an opportunity for deeper reflection about design.  For example, if one runs an LCA in which the inventory shows that 90% of the global warming impact is in the production phase, that would cause the designers to consider how they might change the production to decrease the global warming impact of the production process.</a:t>
            </a:r>
          </a:p>
          <a:p>
            <a:pPr marL="39688"/>
            <a:endParaRPr lang="en-US">
              <a:solidFill>
                <a:srgbClr val="000000"/>
              </a:solidFill>
              <a:latin typeface="Helvetica" charset="0"/>
              <a:ea typeface="ＭＳ Ｐゴシック" charset="0"/>
              <a:cs typeface="Helvetica" charset="0"/>
              <a:sym typeface="Helvetica" charset="0"/>
            </a:endParaRPr>
          </a:p>
          <a:p>
            <a:pPr marL="39688"/>
            <a:r>
              <a:rPr lang="en-US">
                <a:ea typeface="ＭＳ Ｐゴシック" charset="0"/>
                <a:cs typeface="ＭＳ Ｐゴシック" charset="0"/>
              </a:rPr>
              <a:t>For more in-depth information on life cycle assessment (LCA), see pp. 270-283, J.R. Mihelcic and J.B. Zimmerman (</a:t>
            </a:r>
            <a:r>
              <a:rPr lang="en-US" i="1">
                <a:ea typeface="ＭＳ Ｐゴシック" charset="0"/>
                <a:cs typeface="ＭＳ Ｐゴシック" charset="0"/>
              </a:rPr>
              <a:t>Environmental Engineering: Fundamentals, Sustainability, Design</a:t>
            </a:r>
            <a:r>
              <a:rPr lang="en-US">
                <a:ea typeface="ＭＳ Ｐゴシック" charset="0"/>
                <a:cs typeface="ＭＳ Ｐゴシック" charset="0"/>
              </a:rPr>
              <a:t>, John Wiley &amp; Sons, Inc., 2009).  This includes an example that performs an LCA on Pipe Materials, pp. 276-283.</a:t>
            </a:r>
            <a:endParaRPr lang="en-US">
              <a:solidFill>
                <a:srgbClr val="000000"/>
              </a:solidFill>
              <a:latin typeface="Helvetica" charset="0"/>
              <a:ea typeface="ＭＳ Ｐゴシック" charset="0"/>
              <a:cs typeface="Helvetica" charset="0"/>
              <a:sym typeface="Helvetica" charset="0"/>
            </a:endParaRPr>
          </a:p>
          <a:p>
            <a:pPr marL="39688"/>
            <a:endParaRPr lang="en-US">
              <a:solidFill>
                <a:srgbClr val="000000"/>
              </a:solidFill>
              <a:latin typeface="Helvetica" charset="0"/>
              <a:ea typeface="ＭＳ Ｐゴシック" charset="0"/>
              <a:cs typeface="Helvetica" charset="0"/>
              <a:sym typeface="Helvetica"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2"/>
          <p:cNvSpPr>
            <a:spLocks noGrp="1" noRot="1" noChangeAspect="1" noChangeArrowheads="1"/>
          </p:cNvSpPr>
          <p:nvPr>
            <p:ph type="sldImg"/>
          </p:nvPr>
        </p:nvSpPr>
        <p:spPr>
          <a:solidFill>
            <a:srgbClr val="FFFFFF"/>
          </a:solidFill>
          <a:ln/>
        </p:spPr>
      </p:sp>
      <p:sp>
        <p:nvSpPr>
          <p:cNvPr id="10137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9688"/>
            <a:r>
              <a:rPr lang="en-US">
                <a:solidFill>
                  <a:srgbClr val="000000"/>
                </a:solidFill>
                <a:latin typeface="Helvetica" charset="0"/>
                <a:ea typeface="ＭＳ Ｐゴシック" charset="0"/>
                <a:cs typeface="Helvetica" charset="0"/>
                <a:sym typeface="Helvetica" charset="0"/>
              </a:rPr>
              <a:t>This graphic lists the strengths and limits of the LCA method. </a:t>
            </a:r>
          </a:p>
          <a:p>
            <a:pPr marL="39688"/>
            <a:endParaRPr lang="en-US">
              <a:solidFill>
                <a:srgbClr val="000000"/>
              </a:solidFill>
              <a:latin typeface="Helvetica" charset="0"/>
              <a:ea typeface="ＭＳ Ｐゴシック" charset="0"/>
              <a:cs typeface="Helvetica" charset="0"/>
              <a:sym typeface="Helvetica" charset="0"/>
            </a:endParaRPr>
          </a:p>
          <a:p>
            <a:pPr marL="39688"/>
            <a:r>
              <a:rPr lang="en-US">
                <a:solidFill>
                  <a:srgbClr val="000000"/>
                </a:solidFill>
                <a:latin typeface="Helvetica" charset="0"/>
                <a:ea typeface="ＭＳ Ｐゴシック" charset="0"/>
                <a:cs typeface="Helvetica" charset="0"/>
                <a:sym typeface="Helvetica" charset="0"/>
              </a:rPr>
              <a:t>It is not a tool that “gives  the right numerical answer.” </a:t>
            </a:r>
          </a:p>
          <a:p>
            <a:pPr marL="39688"/>
            <a:endParaRPr lang="en-US">
              <a:solidFill>
                <a:srgbClr val="000000"/>
              </a:solidFill>
              <a:latin typeface="Helvetica" charset="0"/>
              <a:ea typeface="ＭＳ Ｐゴシック" charset="0"/>
              <a:cs typeface="Helvetica" charset="0"/>
              <a:sym typeface="Helvetica" charset="0"/>
            </a:endParaRPr>
          </a:p>
          <a:p>
            <a:pPr marL="39688"/>
            <a:r>
              <a:rPr lang="en-US">
                <a:solidFill>
                  <a:srgbClr val="000000"/>
                </a:solidFill>
                <a:latin typeface="Helvetica" charset="0"/>
                <a:ea typeface="ＭＳ Ｐゴシック" charset="0"/>
                <a:cs typeface="Helvetica" charset="0"/>
                <a:sym typeface="Helvetica" charset="0"/>
              </a:rPr>
              <a:t>Remember that the primary value of LCA is to facilitate a deeper reflection of the design opportunities within a life cycle to reduce negative impacts to human health and the environment. </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a:ln/>
        </p:spPr>
      </p:sp>
      <p:sp>
        <p:nvSpPr>
          <p:cNvPr id="10342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a typeface="ＭＳ Ｐゴシック" charset="0"/>
                <a:cs typeface="ＭＳ Ｐゴシック" charset="0"/>
              </a:rPr>
              <a:t>This graphic depicts that concept of inherency of non-toxicity. On the left, material and energy (green arrow) are input to each phase of the life cycle.  Each process step uses materials and processes that result in wastes (or can result in wastes), depicted by the brown arrows.  If one rethinks the materials and processes so that they are inherently non-toxic, or benign, emissions to the environment would also be non-toxic (right diagram, dark green output arrows to environment). </a:t>
            </a:r>
          </a:p>
          <a:p>
            <a:endParaRPr lang="en-US">
              <a:ea typeface="ＭＳ Ｐゴシック" charset="0"/>
              <a:cs typeface="ＭＳ Ｐゴシック" charset="0"/>
            </a:endParaRPr>
          </a:p>
          <a:p>
            <a:r>
              <a:rPr lang="en-US">
                <a:ea typeface="ＭＳ Ｐゴシック" charset="0"/>
                <a:cs typeface="ＭＳ Ｐゴシック" charset="0"/>
              </a:rPr>
              <a:t>Consider the use of bioderived soaps versus chemically synthesized soaps. While not true in all cases, natural soap made from plant oils and ash are biodegradable within the natural life cycle of an ecosystem, whereas those chemically synthesized from petroleum by-products create persistent organic pollutants that do not biodegrade.  Furthermore, like other persistent organic pollutants, they have the potential to masquerade as important biochemicals (such as hormones), interfere and damage natural biochemical processes.</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a:ln/>
        </p:spPr>
      </p:sp>
      <p:sp>
        <p:nvSpPr>
          <p:cNvPr id="11161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9688"/>
            <a:r>
              <a:rPr lang="en-US">
                <a:solidFill>
                  <a:srgbClr val="000000"/>
                </a:solidFill>
                <a:ea typeface="ＭＳ Ｐゴシック" charset="0"/>
                <a:cs typeface="Helvetica" charset="0"/>
                <a:sym typeface="Helvetica" charset="0"/>
              </a:rPr>
              <a:t>This schematic depicts different stages of </a:t>
            </a:r>
            <a:r>
              <a:rPr lang="ja-JP" altLang="en-US">
                <a:solidFill>
                  <a:srgbClr val="000000"/>
                </a:solidFill>
                <a:ea typeface="ＭＳ Ｐゴシック" charset="0"/>
                <a:cs typeface="Helvetica" charset="0"/>
                <a:sym typeface="Helvetica" charset="0"/>
              </a:rPr>
              <a:t>“</a:t>
            </a:r>
            <a:r>
              <a:rPr lang="en-US" altLang="ja-JP">
                <a:solidFill>
                  <a:srgbClr val="000000"/>
                </a:solidFill>
                <a:ea typeface="ＭＳ Ｐゴシック" charset="0"/>
                <a:cs typeface="Helvetica" charset="0"/>
                <a:sym typeface="Helvetica" charset="0"/>
              </a:rPr>
              <a:t>solutions</a:t>
            </a:r>
            <a:r>
              <a:rPr lang="ja-JP" altLang="en-US">
                <a:solidFill>
                  <a:srgbClr val="000000"/>
                </a:solidFill>
                <a:ea typeface="ＭＳ Ｐゴシック" charset="0"/>
                <a:cs typeface="Helvetica" charset="0"/>
                <a:sym typeface="Helvetica" charset="0"/>
              </a:rPr>
              <a:t>”</a:t>
            </a:r>
            <a:r>
              <a:rPr lang="en-US" altLang="ja-JP">
                <a:solidFill>
                  <a:srgbClr val="000000"/>
                </a:solidFill>
                <a:ea typeface="ＭＳ Ｐゴシック" charset="0"/>
                <a:cs typeface="Helvetica" charset="0"/>
                <a:sym typeface="Helvetica" charset="0"/>
              </a:rPr>
              <a:t> for the problem of pollution.  There are actually different mental models at the core of each of these.   For example, underneath the the </a:t>
            </a:r>
            <a:r>
              <a:rPr lang="ja-JP" altLang="en-US">
                <a:solidFill>
                  <a:srgbClr val="000000"/>
                </a:solidFill>
                <a:ea typeface="ＭＳ Ｐゴシック" charset="0"/>
                <a:cs typeface="Helvetica" charset="0"/>
                <a:sym typeface="Helvetica" charset="0"/>
              </a:rPr>
              <a:t>“</a:t>
            </a:r>
            <a:r>
              <a:rPr lang="en-US" altLang="ja-JP">
                <a:solidFill>
                  <a:srgbClr val="000000"/>
                </a:solidFill>
                <a:ea typeface="ＭＳ Ｐゴシック" charset="0"/>
                <a:cs typeface="Helvetica" charset="0"/>
                <a:sym typeface="Helvetica" charset="0"/>
              </a:rPr>
              <a:t>unprepared</a:t>
            </a:r>
            <a:r>
              <a:rPr lang="ja-JP" altLang="en-US">
                <a:solidFill>
                  <a:srgbClr val="000000"/>
                </a:solidFill>
                <a:ea typeface="ＭＳ Ｐゴシック" charset="0"/>
                <a:cs typeface="Helvetica" charset="0"/>
                <a:sym typeface="Helvetica" charset="0"/>
              </a:rPr>
              <a:t>”</a:t>
            </a:r>
            <a:r>
              <a:rPr lang="en-US" altLang="ja-JP">
                <a:solidFill>
                  <a:srgbClr val="000000"/>
                </a:solidFill>
                <a:ea typeface="ＭＳ Ｐゴシック" charset="0"/>
                <a:cs typeface="Helvetica" charset="0"/>
                <a:sym typeface="Helvetica" charset="0"/>
              </a:rPr>
              <a:t> stage, there are probably mental models such as </a:t>
            </a:r>
            <a:r>
              <a:rPr lang="ja-JP" altLang="en-US">
                <a:solidFill>
                  <a:srgbClr val="000000"/>
                </a:solidFill>
                <a:ea typeface="ＭＳ Ｐゴシック" charset="0"/>
                <a:cs typeface="Helvetica" charset="0"/>
                <a:sym typeface="Helvetica" charset="0"/>
              </a:rPr>
              <a:t>“</a:t>
            </a:r>
            <a:r>
              <a:rPr lang="en-US" altLang="ja-JP">
                <a:solidFill>
                  <a:srgbClr val="000000"/>
                </a:solidFill>
                <a:ea typeface="ＭＳ Ｐゴシック" charset="0"/>
                <a:cs typeface="Helvetica" charset="0"/>
                <a:sym typeface="Helvetica" charset="0"/>
              </a:rPr>
              <a:t>My pollution activities are so small, they won</a:t>
            </a:r>
            <a:r>
              <a:rPr lang="ja-JP" altLang="en-US">
                <a:solidFill>
                  <a:srgbClr val="000000"/>
                </a:solidFill>
                <a:ea typeface="ＭＳ Ｐゴシック" charset="0"/>
                <a:cs typeface="Helvetica" charset="0"/>
                <a:sym typeface="Helvetica" charset="0"/>
              </a:rPr>
              <a:t>’</a:t>
            </a:r>
            <a:r>
              <a:rPr lang="en-US" altLang="ja-JP">
                <a:solidFill>
                  <a:srgbClr val="000000"/>
                </a:solidFill>
                <a:ea typeface="ＭＳ Ｐゴシック" charset="0"/>
                <a:cs typeface="Helvetica" charset="0"/>
                <a:sym typeface="Helvetica" charset="0"/>
              </a:rPr>
              <a:t>t catch me.</a:t>
            </a:r>
            <a:r>
              <a:rPr lang="ja-JP" altLang="en-US">
                <a:solidFill>
                  <a:srgbClr val="000000"/>
                </a:solidFill>
                <a:ea typeface="ＭＳ Ｐゴシック" charset="0"/>
                <a:cs typeface="Helvetica" charset="0"/>
                <a:sym typeface="Helvetica" charset="0"/>
              </a:rPr>
              <a:t>”</a:t>
            </a:r>
            <a:r>
              <a:rPr lang="en-US" altLang="ja-JP">
                <a:solidFill>
                  <a:srgbClr val="000000"/>
                </a:solidFill>
                <a:ea typeface="ＭＳ Ｐゴシック" charset="0"/>
                <a:cs typeface="Helvetica" charset="0"/>
                <a:sym typeface="Helvetica" charset="0"/>
              </a:rPr>
              <a:t> [noncompliance]; </a:t>
            </a:r>
            <a:r>
              <a:rPr lang="ja-JP" altLang="en-US">
                <a:solidFill>
                  <a:srgbClr val="000000"/>
                </a:solidFill>
                <a:ea typeface="ＭＳ Ｐゴシック" charset="0"/>
                <a:cs typeface="Helvetica" charset="0"/>
                <a:sym typeface="Helvetica" charset="0"/>
              </a:rPr>
              <a:t>“</a:t>
            </a:r>
            <a:r>
              <a:rPr lang="en-US" altLang="ja-JP">
                <a:solidFill>
                  <a:srgbClr val="000000"/>
                </a:solidFill>
                <a:ea typeface="ＭＳ Ｐゴシック" charset="0"/>
                <a:cs typeface="Helvetica" charset="0"/>
                <a:sym typeface="Helvetica" charset="0"/>
              </a:rPr>
              <a:t>What I</a:t>
            </a:r>
            <a:r>
              <a:rPr lang="ja-JP" altLang="en-US">
                <a:solidFill>
                  <a:srgbClr val="000000"/>
                </a:solidFill>
                <a:ea typeface="ＭＳ Ｐゴシック" charset="0"/>
                <a:cs typeface="Helvetica" charset="0"/>
                <a:sym typeface="Helvetica" charset="0"/>
              </a:rPr>
              <a:t>’</a:t>
            </a:r>
            <a:r>
              <a:rPr lang="en-US" altLang="ja-JP">
                <a:solidFill>
                  <a:srgbClr val="000000"/>
                </a:solidFill>
                <a:ea typeface="ＭＳ Ｐゴシック" charset="0"/>
                <a:cs typeface="Helvetica" charset="0"/>
                <a:sym typeface="Helvetica" charset="0"/>
              </a:rPr>
              <a:t>m dumping into the environment won</a:t>
            </a:r>
            <a:r>
              <a:rPr lang="ja-JP" altLang="en-US">
                <a:solidFill>
                  <a:srgbClr val="000000"/>
                </a:solidFill>
                <a:ea typeface="ＭＳ Ｐゴシック" charset="0"/>
                <a:cs typeface="Helvetica" charset="0"/>
                <a:sym typeface="Helvetica" charset="0"/>
              </a:rPr>
              <a:t>’</a:t>
            </a:r>
            <a:r>
              <a:rPr lang="en-US" altLang="ja-JP">
                <a:solidFill>
                  <a:srgbClr val="000000"/>
                </a:solidFill>
                <a:ea typeface="ＭＳ Ｐゴシック" charset="0"/>
                <a:cs typeface="Helvetica" charset="0"/>
                <a:sym typeface="Helvetica" charset="0"/>
              </a:rPr>
              <a:t>t harm anything.</a:t>
            </a:r>
            <a:r>
              <a:rPr lang="ja-JP" altLang="en-US">
                <a:solidFill>
                  <a:srgbClr val="000000"/>
                </a:solidFill>
                <a:ea typeface="ＭＳ Ｐゴシック" charset="0"/>
                <a:cs typeface="Helvetica" charset="0"/>
                <a:sym typeface="Helvetica" charset="0"/>
              </a:rPr>
              <a:t>”</a:t>
            </a:r>
            <a:r>
              <a:rPr lang="en-US" altLang="ja-JP">
                <a:solidFill>
                  <a:srgbClr val="000000"/>
                </a:solidFill>
                <a:ea typeface="ＭＳ Ｐゴシック" charset="0"/>
                <a:cs typeface="Helvetica" charset="0"/>
                <a:sym typeface="Helvetica" charset="0"/>
              </a:rPr>
              <a:t> [pollution]; </a:t>
            </a:r>
            <a:r>
              <a:rPr lang="ja-JP" altLang="en-US">
                <a:solidFill>
                  <a:srgbClr val="000000"/>
                </a:solidFill>
                <a:ea typeface="ＭＳ Ｐゴシック" charset="0"/>
                <a:cs typeface="Helvetica" charset="0"/>
                <a:sym typeface="Helvetica" charset="0"/>
              </a:rPr>
              <a:t>“</a:t>
            </a:r>
            <a:r>
              <a:rPr lang="en-US" altLang="ja-JP">
                <a:solidFill>
                  <a:srgbClr val="000000"/>
                </a:solidFill>
                <a:ea typeface="ＭＳ Ｐゴシック" charset="0"/>
                <a:cs typeface="Helvetica" charset="0"/>
                <a:sym typeface="Helvetica" charset="0"/>
              </a:rPr>
              <a:t>I know that I</a:t>
            </a:r>
            <a:r>
              <a:rPr lang="ja-JP" altLang="en-US">
                <a:solidFill>
                  <a:srgbClr val="000000"/>
                </a:solidFill>
                <a:ea typeface="ＭＳ Ｐゴシック" charset="0"/>
                <a:cs typeface="Helvetica" charset="0"/>
                <a:sym typeface="Helvetica" charset="0"/>
              </a:rPr>
              <a:t>’</a:t>
            </a:r>
            <a:r>
              <a:rPr lang="en-US" altLang="ja-JP">
                <a:solidFill>
                  <a:srgbClr val="000000"/>
                </a:solidFill>
                <a:ea typeface="ＭＳ Ｐゴシック" charset="0"/>
                <a:cs typeface="Helvetica" charset="0"/>
                <a:sym typeface="Helvetica" charset="0"/>
              </a:rPr>
              <a:t>m wasting my feedstocks, but it</a:t>
            </a:r>
            <a:r>
              <a:rPr lang="ja-JP" altLang="en-US">
                <a:solidFill>
                  <a:srgbClr val="000000"/>
                </a:solidFill>
                <a:ea typeface="ＭＳ Ｐゴシック" charset="0"/>
                <a:cs typeface="Helvetica" charset="0"/>
                <a:sym typeface="Helvetica" charset="0"/>
              </a:rPr>
              <a:t>’</a:t>
            </a:r>
            <a:r>
              <a:rPr lang="en-US" altLang="ja-JP">
                <a:solidFill>
                  <a:srgbClr val="000000"/>
                </a:solidFill>
                <a:ea typeface="ＭＳ Ｐゴシック" charset="0"/>
                <a:cs typeface="Helvetica" charset="0"/>
                <a:sym typeface="Helvetica" charset="0"/>
              </a:rPr>
              <a:t>s so cheap and abundant, it really doesn</a:t>
            </a:r>
            <a:r>
              <a:rPr lang="ja-JP" altLang="en-US">
                <a:solidFill>
                  <a:srgbClr val="000000"/>
                </a:solidFill>
                <a:ea typeface="ＭＳ Ｐゴシック" charset="0"/>
                <a:cs typeface="Helvetica" charset="0"/>
                <a:sym typeface="Helvetica" charset="0"/>
              </a:rPr>
              <a:t>’</a:t>
            </a:r>
            <a:r>
              <a:rPr lang="en-US" altLang="ja-JP">
                <a:solidFill>
                  <a:srgbClr val="000000"/>
                </a:solidFill>
                <a:ea typeface="ＭＳ Ｐゴシック" charset="0"/>
                <a:cs typeface="Helvetica" charset="0"/>
                <a:sym typeface="Helvetica" charset="0"/>
              </a:rPr>
              <a:t>t matter in the big picture</a:t>
            </a:r>
            <a:r>
              <a:rPr lang="ja-JP" altLang="en-US">
                <a:solidFill>
                  <a:srgbClr val="000000"/>
                </a:solidFill>
                <a:ea typeface="ＭＳ Ｐゴシック" charset="0"/>
                <a:cs typeface="Helvetica" charset="0"/>
                <a:sym typeface="Helvetica" charset="0"/>
              </a:rPr>
              <a:t>”</a:t>
            </a:r>
            <a:r>
              <a:rPr lang="en-US" altLang="ja-JP">
                <a:solidFill>
                  <a:srgbClr val="000000"/>
                </a:solidFill>
                <a:ea typeface="ＭＳ Ｐゴシック" charset="0"/>
                <a:cs typeface="Helvetica" charset="0"/>
                <a:sym typeface="Helvetica" charset="0"/>
              </a:rPr>
              <a:t> [waste]. </a:t>
            </a:r>
          </a:p>
          <a:p>
            <a:pPr marL="39688"/>
            <a:endParaRPr lang="en-US" altLang="ja-JP">
              <a:solidFill>
                <a:srgbClr val="000000"/>
              </a:solidFill>
              <a:ea typeface="ＭＳ Ｐゴシック" charset="0"/>
              <a:cs typeface="Helvetica" charset="0"/>
              <a:sym typeface="Helvetica" charset="0"/>
            </a:endParaRPr>
          </a:p>
          <a:p>
            <a:pPr marL="39688"/>
            <a:r>
              <a:rPr lang="en-US" altLang="ja-JP">
                <a:solidFill>
                  <a:srgbClr val="000000"/>
                </a:solidFill>
                <a:ea typeface="ＭＳ Ｐゴシック" charset="0"/>
                <a:cs typeface="Helvetica" charset="0"/>
                <a:sym typeface="Helvetica" charset="0"/>
              </a:rPr>
              <a:t>As you go to the right, one is essentially increasing the boundaries of the “problem.”  So at the far left, the boundaries of the problem at at the “end of the pipe,” where the pollution occurs. As you move to the far right of the diagram, one integrates the design responsibility across time (design, post-design, future generations, life cycle) and space (geographic boundaries, policy boundaries, direct product/process users, those external to the product/process use).  </a:t>
            </a:r>
          </a:p>
          <a:p>
            <a:pPr marL="39688"/>
            <a:endParaRPr lang="en-US" altLang="ja-JP">
              <a:solidFill>
                <a:srgbClr val="000000"/>
              </a:solidFill>
              <a:ea typeface="ＭＳ Ｐゴシック" charset="0"/>
              <a:cs typeface="Helvetica" charset="0"/>
              <a:sym typeface="Helvetica" charset="0"/>
            </a:endParaRPr>
          </a:p>
          <a:p>
            <a:pPr marL="39688"/>
            <a:r>
              <a:rPr lang="en-US" altLang="ja-JP">
                <a:solidFill>
                  <a:srgbClr val="000000"/>
                </a:solidFill>
                <a:ea typeface="ＭＳ Ｐゴシック" charset="0"/>
                <a:cs typeface="Helvetica" charset="0"/>
                <a:sym typeface="Helvetica" charset="0"/>
              </a:rPr>
              <a:t>The largest gains for sustainability are available as you expand the boundaries to integrate across these different domains of time, space, responsibility and impact.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a:ln/>
        </p:spPr>
      </p:sp>
      <p:sp>
        <p:nvSpPr>
          <p:cNvPr id="11264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a typeface="ＭＳ Ｐゴシック" charset="0"/>
                <a:cs typeface="ＭＳ Ｐゴシック" charset="0"/>
              </a:rPr>
              <a:t>The equation shown on this slide was developed by P. Erhlich and J. Holdren (Impact of population growth, Science, 171, 1971, pp. 1212–1217.).  It represents a quantification of the environmental impact (I) of a population (P) combined with the affluence of the population (A) and the technology used by the population (T).  This equation is called the IPAT equation. </a:t>
            </a:r>
          </a:p>
          <a:p>
            <a:endParaRPr lang="en-US">
              <a:ea typeface="ＭＳ Ｐゴシック" charset="0"/>
              <a:cs typeface="ＭＳ Ｐゴシック" charset="0"/>
            </a:endParaRPr>
          </a:p>
          <a:p>
            <a:r>
              <a:rPr lang="en-US">
                <a:ea typeface="ＭＳ Ｐゴシック" charset="0"/>
                <a:cs typeface="ＭＳ Ｐゴシック" charset="0"/>
              </a:rPr>
              <a:t>A simplified way of strategizing to reduce the impact would be to manipulate the terms on the right hand side of the equation.  However, in some cases, there are serious ethical considerations in doing this.  Consider: How would you reduce the impact?  What are strategies? </a:t>
            </a:r>
          </a:p>
          <a:p>
            <a:endParaRPr lang="en-US">
              <a:ea typeface="ＭＳ Ｐゴシック" charset="0"/>
              <a:cs typeface="ＭＳ Ｐゴシック" charset="0"/>
            </a:endParaRPr>
          </a:p>
          <a:p>
            <a:r>
              <a:rPr lang="en-US">
                <a:ea typeface="ＭＳ Ｐゴシック" charset="0"/>
                <a:cs typeface="ＭＳ Ｐゴシック" charset="0"/>
              </a:rPr>
              <a:t>The next slide expands the individual terms in the equation and thus expands the domain of design innovation so that the impact can be lowered. </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p:cNvSpPr>
            <a:spLocks noGrp="1" noRot="1" noChangeAspect="1"/>
          </p:cNvSpPr>
          <p:nvPr>
            <p:ph type="sldImg"/>
          </p:nvPr>
        </p:nvSpPr>
        <p:spPr>
          <a:ln/>
        </p:spPr>
      </p:sp>
      <p:sp>
        <p:nvSpPr>
          <p:cNvPr id="10752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a typeface="ＭＳ Ｐゴシック" charset="0"/>
                <a:cs typeface="ＭＳ Ｐゴシック" charset="0"/>
              </a:rPr>
              <a:t>This slide shows that thee are several relationships outside of the IPAT equation that influence the terms of the IPAT equation.  </a:t>
            </a:r>
          </a:p>
          <a:p>
            <a:endParaRPr lang="en-US">
              <a:ea typeface="ＭＳ Ｐゴシック" charset="0"/>
              <a:cs typeface="ＭＳ Ｐゴシック" charset="0"/>
            </a:endParaRPr>
          </a:p>
          <a:p>
            <a:r>
              <a:rPr lang="en-US">
                <a:ea typeface="ＭＳ Ｐゴシック" charset="0"/>
                <a:cs typeface="ＭＳ Ｐゴシック" charset="0"/>
              </a:rPr>
              <a:t>For example, birth rate is one of the factors in the population term. International data indicate that birth rate is inversely correlated to measures of gender equity: the less equity for the treatment of women within a culture, the higher the birthrate. One can use data from NationMaster.com (http://www.nationmaster.com/index.php), which is a repository of world statistics. </a:t>
            </a:r>
          </a:p>
          <a:p>
            <a:endParaRPr lang="en-US">
              <a:ea typeface="ＭＳ Ｐゴシック" charset="0"/>
              <a:cs typeface="ＭＳ Ｐゴシック" charset="0"/>
            </a:endParaRPr>
          </a:p>
          <a:p>
            <a:r>
              <a:rPr lang="en-US">
                <a:ea typeface="ＭＳ Ｐゴシック" charset="0"/>
                <a:cs typeface="ＭＳ Ｐゴシック" charset="0"/>
              </a:rPr>
              <a:t>Gains in efficiency of a particular process are mathematically bound by the laws of thermodynamics.  That is, you can’t get a process that is more than 100% energy efficient, so the “impact per technology term” (third term on right) has limits within a particular technology.  However, things like “gender equity”, “literacy”, “art”, “ethics”, ”spirituality”, are not mathematically limited by thermodynamics. These areas of intervention do not necessarily require new investments of energy or materials, but do require an attention to the human influences of the system behavior. A designer who expands their domain of design to include these can a larger array of intervention strategies, some that can be high leverage and low embedded energy (or other) cost. </a:t>
            </a:r>
          </a:p>
          <a:p>
            <a:endParaRPr lang="en-US">
              <a:ea typeface="ＭＳ Ｐゴシック" charset="0"/>
              <a:cs typeface="ＭＳ Ｐゴシック" charset="0"/>
            </a:endParaRPr>
          </a:p>
          <a:p>
            <a:r>
              <a:rPr lang="en-US">
                <a:ea typeface="ＭＳ Ｐゴシック" charset="0"/>
                <a:cs typeface="ＭＳ Ｐゴシック" charset="0"/>
              </a:rPr>
              <a:t>This type of design strategy requires an unusual interdisciplinarity.  To expand the design boundaries into the human domain, one would need to work with those who bring knowledge of these areas, such as political scientists, philosophers, psychologists, artists.</a:t>
            </a:r>
          </a:p>
          <a:p>
            <a:endParaRPr lang="en-US">
              <a:ea typeface="ＭＳ Ｐゴシック" charset="0"/>
              <a:cs typeface="ＭＳ Ｐゴシック"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p:cNvSpPr>
          <p:nvPr>
            <p:ph type="sldImg"/>
          </p:nvPr>
        </p:nvSpPr>
        <p:spPr>
          <a:ln/>
        </p:spPr>
      </p:sp>
      <p:sp>
        <p:nvSpPr>
          <p:cNvPr id="10957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a typeface="ＭＳ Ｐゴシック" charset="0"/>
                <a:cs typeface="ＭＳ Ｐゴシック" charset="0"/>
              </a:rPr>
              <a:t>This slide depicts the reality that the boundaries of our impact are international. As shown in the diagram, the trade relationship between US and China is substantial in its economic size. This also creates a substantial, global environmental impact. </a:t>
            </a:r>
          </a:p>
          <a:p>
            <a:endParaRPr lang="en-US">
              <a:ea typeface="ＭＳ Ｐゴシック" charset="0"/>
              <a:cs typeface="ＭＳ Ｐゴシック" charset="0"/>
            </a:endParaRPr>
          </a:p>
          <a:p>
            <a:r>
              <a:rPr lang="en-US">
                <a:ea typeface="ＭＳ Ｐゴシック" charset="0"/>
                <a:cs typeface="ＭＳ Ｐゴシック" charset="0"/>
              </a:rPr>
              <a:t>The US has exported most of its manufacturing activities to China and other countries. As a result, the impact of these manufacturing activities don’t “go away,” but are displaced to another part of the system.  In the strategies for sustainable design, the designer has to therefore expand the boundaries of impact consideration to incorporate the international. </a:t>
            </a:r>
          </a:p>
          <a:p>
            <a:endParaRPr lang="en-US">
              <a:ea typeface="ＭＳ Ｐゴシック" charset="0"/>
              <a:cs typeface="ＭＳ Ｐゴシック" charset="0"/>
            </a:endParaRPr>
          </a:p>
          <a:p>
            <a:endParaRPr lang="en-US">
              <a:ea typeface="ＭＳ Ｐゴシック" charset="0"/>
              <a:cs typeface="ＭＳ Ｐゴシック"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Grp="1" noRot="1" noChangeAspect="1" noChangeArrowheads="1"/>
          </p:cNvSpPr>
          <p:nvPr>
            <p:ph type="sldImg"/>
          </p:nvPr>
        </p:nvSpPr>
        <p:spPr>
          <a:solidFill>
            <a:srgbClr val="FFFFFF"/>
          </a:solidFill>
          <a:ln/>
        </p:spPr>
      </p:sp>
      <p:sp>
        <p:nvSpPr>
          <p:cNvPr id="3584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000">
                <a:ea typeface="ＭＳ Ｐゴシック" charset="0"/>
                <a:cs typeface="Lucida Grande" charset="0"/>
                <a:sym typeface="Lucida Grande" charset="0"/>
              </a:rPr>
              <a:t>3.2 </a:t>
            </a:r>
            <a:r>
              <a:rPr lang="en-US" sz="1000">
                <a:ea typeface="ＭＳ Ｐゴシック" charset="0"/>
                <a:cs typeface="Arial" charset="0"/>
              </a:rPr>
              <a:t>Understand their role in sustainable development; </a:t>
            </a:r>
            <a:endParaRPr lang="en-US" sz="1000">
              <a:ea typeface="ＭＳ Ｐゴシック" charset="0"/>
              <a:cs typeface="Lucida Grande" charset="0"/>
              <a:sym typeface="Lucida Grande" charset="0"/>
            </a:endParaRPr>
          </a:p>
          <a:p>
            <a:r>
              <a:rPr lang="en-US" sz="1000">
                <a:ea typeface="ＭＳ Ｐゴシック" charset="0"/>
                <a:cs typeface="Arial" charset="0"/>
              </a:rPr>
              <a:t>4.1 Feel they are important and </a:t>
            </a:r>
            <a:r>
              <a:rPr lang="ja-JP" altLang="en-US" sz="1000">
                <a:ea typeface="ＭＳ Ｐゴシック" charset="0"/>
                <a:cs typeface="Arial" charset="0"/>
              </a:rPr>
              <a:t>“</a:t>
            </a:r>
            <a:r>
              <a:rPr lang="en-US" altLang="ja-JP" sz="1000">
                <a:ea typeface="ＭＳ Ｐゴシック" charset="0"/>
                <a:cs typeface="Arial" charset="0"/>
              </a:rPr>
              <a:t>part of the solution</a:t>
            </a:r>
            <a:r>
              <a:rPr lang="ja-JP" altLang="en-US" sz="1000">
                <a:ea typeface="ＭＳ Ｐゴシック" charset="0"/>
                <a:cs typeface="Arial" charset="0"/>
              </a:rPr>
              <a:t>”</a:t>
            </a:r>
            <a:r>
              <a:rPr lang="en-US" altLang="ja-JP" sz="1000">
                <a:ea typeface="ＭＳ Ｐゴシック" charset="0"/>
                <a:cs typeface="Arial" charset="0"/>
              </a:rPr>
              <a:t> for sustainable development; </a:t>
            </a:r>
          </a:p>
          <a:p>
            <a:r>
              <a:rPr lang="en-US" sz="1000">
                <a:ea typeface="ＭＳ Ｐゴシック" charset="0"/>
                <a:cs typeface="Arial" charset="0"/>
              </a:rPr>
              <a:t>4.2 View the field of engineering as one of tackling challenges caused by the global economic system (i.e., as a field with a high human purpose);</a:t>
            </a:r>
          </a:p>
          <a:p>
            <a:endParaRPr lang="en-US" sz="1000">
              <a:ea typeface="ＭＳ Ｐゴシック" charset="0"/>
              <a:cs typeface="Lucida Grande" charset="0"/>
              <a:sym typeface="Lucida Grande" charset="0"/>
            </a:endParaRPr>
          </a:p>
          <a:p>
            <a:r>
              <a:rPr lang="en-US" sz="1000">
                <a:ea typeface="ＭＳ Ｐゴシック" charset="0"/>
                <a:cs typeface="Lucida Grande" charset="0"/>
                <a:sym typeface="Lucida Grande" charset="0"/>
              </a:rPr>
              <a:t>How does sustainable development concern an engineer? To consider this, we must examine the idea of human existence and engineers as part of the human race. </a:t>
            </a:r>
          </a:p>
          <a:p>
            <a:endParaRPr lang="en-US" sz="1000">
              <a:ea typeface="ＭＳ Ｐゴシック" charset="0"/>
              <a:cs typeface="Lucida Grande" charset="0"/>
              <a:sym typeface="Lucida Grande" charset="0"/>
            </a:endParaRPr>
          </a:p>
          <a:p>
            <a:r>
              <a:rPr lang="en-US" sz="1000">
                <a:ea typeface="ＭＳ Ｐゴシック" charset="0"/>
                <a:cs typeface="Lucida Grande" charset="0"/>
                <a:sym typeface="Lucida Grande" charset="0"/>
              </a:rPr>
              <a:t>In examining human existence in general, the ultimate ends include transcendent qualities like happiness, community and enlightenment.   The means, depending on one</a:t>
            </a:r>
            <a:r>
              <a:rPr lang="ja-JP" altLang="en-US" sz="1000">
                <a:ea typeface="ＭＳ Ｐゴシック" charset="0"/>
                <a:cs typeface="Lucida Grande" charset="0"/>
                <a:sym typeface="Lucida Grande" charset="0"/>
              </a:rPr>
              <a:t>’</a:t>
            </a:r>
            <a:r>
              <a:rPr lang="en-US" altLang="ja-JP" sz="1000">
                <a:ea typeface="ＭＳ Ｐゴシック" charset="0"/>
                <a:cs typeface="Lucida Grande" charset="0"/>
                <a:sym typeface="Lucida Grande" charset="0"/>
              </a:rPr>
              <a:t>s mental model, may include things shown here, like technology and wealth.  </a:t>
            </a:r>
          </a:p>
          <a:p>
            <a:endParaRPr lang="en-US" sz="1000">
              <a:ea typeface="ＭＳ Ｐゴシック" charset="0"/>
              <a:cs typeface="Lucida Grande" charset="0"/>
              <a:sym typeface="Lucida Grande"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Grp="1" noRot="1" noChangeAspect="1" noChangeArrowheads="1"/>
          </p:cNvSpPr>
          <p:nvPr>
            <p:ph type="sldImg"/>
          </p:nvPr>
        </p:nvSpPr>
        <p:spPr>
          <a:solidFill>
            <a:srgbClr val="FFFFFF"/>
          </a:solidFill>
          <a:ln/>
        </p:spPr>
      </p:sp>
      <p:sp>
        <p:nvSpPr>
          <p:cNvPr id="37890"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000">
                <a:ea typeface="ＭＳ Ｐゴシック" charset="0"/>
                <a:cs typeface="Lucida Grande" charset="0"/>
                <a:sym typeface="Lucida Grande" charset="0"/>
              </a:rPr>
              <a:t>Same learning objectives as the previous slide.</a:t>
            </a:r>
          </a:p>
          <a:p>
            <a:endParaRPr lang="en-US" sz="1000">
              <a:ea typeface="ＭＳ Ｐゴシック" charset="0"/>
              <a:cs typeface="Lucida Grande" charset="0"/>
              <a:sym typeface="Lucida Grande" charset="0"/>
            </a:endParaRPr>
          </a:p>
          <a:p>
            <a:r>
              <a:rPr lang="en-US" sz="1000">
                <a:ea typeface="ＭＳ Ｐゴシック" charset="0"/>
                <a:cs typeface="Lucida Grande" charset="0"/>
                <a:sym typeface="Lucida Grande" charset="0"/>
              </a:rPr>
              <a:t>If we compare the National Society of Professional Engineer</a:t>
            </a:r>
            <a:r>
              <a:rPr lang="ja-JP" altLang="en-US" sz="1000">
                <a:ea typeface="ＭＳ Ｐゴシック" charset="0"/>
                <a:cs typeface="Lucida Grande" charset="0"/>
                <a:sym typeface="Lucida Grande" charset="0"/>
              </a:rPr>
              <a:t>’</a:t>
            </a:r>
            <a:r>
              <a:rPr lang="en-US" altLang="ja-JP" sz="1000">
                <a:ea typeface="ＭＳ Ｐゴシック" charset="0"/>
                <a:cs typeface="Lucida Grande" charset="0"/>
                <a:sym typeface="Lucida Grande" charset="0"/>
              </a:rPr>
              <a:t>s ethics statement, their Engineer</a:t>
            </a:r>
            <a:r>
              <a:rPr lang="ja-JP" altLang="en-US" sz="1000">
                <a:ea typeface="ＭＳ Ｐゴシック" charset="0"/>
                <a:cs typeface="Lucida Grande" charset="0"/>
                <a:sym typeface="Lucida Grande" charset="0"/>
              </a:rPr>
              <a:t>’</a:t>
            </a:r>
            <a:r>
              <a:rPr lang="en-US" altLang="ja-JP" sz="1000">
                <a:ea typeface="ＭＳ Ｐゴシック" charset="0"/>
                <a:cs typeface="Lucida Grande" charset="0"/>
                <a:sym typeface="Lucida Grande" charset="0"/>
              </a:rPr>
              <a:t>s Creed, to the ultimate means and ends, it points out that the engineer</a:t>
            </a:r>
            <a:r>
              <a:rPr lang="ja-JP" altLang="en-US" sz="1000">
                <a:ea typeface="ＭＳ Ｐゴシック" charset="0"/>
                <a:cs typeface="Lucida Grande" charset="0"/>
                <a:sym typeface="Lucida Grande" charset="0"/>
              </a:rPr>
              <a:t>’</a:t>
            </a:r>
            <a:r>
              <a:rPr lang="en-US" altLang="ja-JP" sz="1000">
                <a:ea typeface="ＭＳ Ｐゴシック" charset="0"/>
                <a:cs typeface="Lucida Grande" charset="0"/>
                <a:sym typeface="Lucida Grande" charset="0"/>
              </a:rPr>
              <a:t>s purpose is arguably around advancing the attainment of the ultimate ends of human existence.  </a:t>
            </a:r>
          </a:p>
          <a:p>
            <a:endParaRPr lang="en-US" sz="1000">
              <a:ea typeface="ＭＳ Ｐゴシック" charset="0"/>
              <a:cs typeface="Lucida Grande" charset="0"/>
              <a:sym typeface="Lucida Grande" charset="0"/>
            </a:endParaRPr>
          </a:p>
          <a:p>
            <a:r>
              <a:rPr lang="en-US" sz="1000">
                <a:ea typeface="ＭＳ Ｐゴシック" charset="0"/>
                <a:cs typeface="Lucida Grande" charset="0"/>
                <a:sym typeface="Lucida Grande" charset="0"/>
              </a:rPr>
              <a:t>Here, the term </a:t>
            </a:r>
            <a:r>
              <a:rPr lang="ja-JP" altLang="en-US" sz="1000">
                <a:ea typeface="ＭＳ Ｐゴシック" charset="0"/>
                <a:cs typeface="Lucida Grande" charset="0"/>
                <a:sym typeface="Lucida Grande" charset="0"/>
              </a:rPr>
              <a:t>“</a:t>
            </a:r>
            <a:r>
              <a:rPr lang="en-US" altLang="ja-JP" sz="1000">
                <a:ea typeface="ＭＳ Ｐゴシック" charset="0"/>
                <a:cs typeface="Lucida Grande" charset="0"/>
                <a:sym typeface="Lucida Grande" charset="0"/>
              </a:rPr>
              <a:t>welfare</a:t>
            </a:r>
            <a:r>
              <a:rPr lang="ja-JP" altLang="en-US" sz="1000">
                <a:ea typeface="ＭＳ Ｐゴシック" charset="0"/>
                <a:cs typeface="Lucida Grande" charset="0"/>
                <a:sym typeface="Lucida Grande" charset="0"/>
              </a:rPr>
              <a:t>”</a:t>
            </a:r>
            <a:r>
              <a:rPr lang="en-US" altLang="ja-JP" sz="1000">
                <a:ea typeface="ＭＳ Ｐゴシック" charset="0"/>
                <a:cs typeface="Lucida Grande" charset="0"/>
                <a:sym typeface="Lucida Grande" charset="0"/>
              </a:rPr>
              <a:t> that is in the actual statement has been replaced by its definition, </a:t>
            </a:r>
            <a:r>
              <a:rPr lang="ja-JP" altLang="en-US" sz="1000">
                <a:ea typeface="ＭＳ Ｐゴシック" charset="0"/>
                <a:cs typeface="Lucida Grande" charset="0"/>
                <a:sym typeface="Lucida Grande" charset="0"/>
              </a:rPr>
              <a:t>“</a:t>
            </a:r>
            <a:r>
              <a:rPr lang="en-US" altLang="ja-JP" sz="1000">
                <a:ea typeface="ＭＳ Ｐゴシック" charset="0"/>
                <a:cs typeface="Lucida Grande" charset="0"/>
                <a:sym typeface="Lucida Grande" charset="0"/>
              </a:rPr>
              <a:t>health, happiness and fortune.</a:t>
            </a:r>
            <a:r>
              <a:rPr lang="ja-JP" altLang="en-US" sz="1000">
                <a:ea typeface="ＭＳ Ｐゴシック" charset="0"/>
                <a:cs typeface="Lucida Grande" charset="0"/>
                <a:sym typeface="Lucida Grande" charset="0"/>
              </a:rPr>
              <a:t>”</a:t>
            </a:r>
            <a:r>
              <a:rPr lang="en-US" altLang="ja-JP" sz="1000">
                <a:ea typeface="ＭＳ Ｐゴシック" charset="0"/>
                <a:cs typeface="Lucida Grande" charset="0"/>
                <a:sym typeface="Lucida Grande" charset="0"/>
              </a:rPr>
              <a:t> </a:t>
            </a:r>
          </a:p>
          <a:p>
            <a:endParaRPr lang="en-US" sz="1000">
              <a:ea typeface="ＭＳ Ｐゴシック" charset="0"/>
              <a:cs typeface="Lucida Grande" charset="0"/>
              <a:sym typeface="Lucida Grande" charset="0"/>
            </a:endParaRPr>
          </a:p>
          <a:p>
            <a:r>
              <a:rPr lang="en-US" sz="1000">
                <a:ea typeface="ＭＳ Ｐゴシック" charset="0"/>
                <a:cs typeface="Lucida Grande" charset="0"/>
                <a:sym typeface="Lucida Grande" charset="0"/>
              </a:rPr>
              <a:t>The engineering profession in the last 50 years has focused largely achieving the means, perhaps with mental model that these means would achieve the ends.  While the engineering profession has accomplished great things, the purpose of the engineer is strongly aligned with achieving the ultimate ends.  The assumption that perpetual technological achievements promotes happiness may not be accurate.   Numerous studies show that, for example, advanced technology, is not always a pathway to happiness. </a:t>
            </a:r>
          </a:p>
          <a:p>
            <a:endParaRPr lang="en-US" sz="1000">
              <a:ea typeface="ＭＳ Ｐゴシック" charset="0"/>
              <a:cs typeface="Lucida Grande" charset="0"/>
              <a:sym typeface="Lucida Grande" charset="0"/>
            </a:endParaRPr>
          </a:p>
          <a:p>
            <a:r>
              <a:rPr lang="en-US" sz="1000">
                <a:ea typeface="ＭＳ Ｐゴシック" charset="0"/>
                <a:cs typeface="Lucida Grande" charset="0"/>
                <a:sym typeface="Lucida Grande" charset="0"/>
              </a:rPr>
              <a:t>So in considering our role as engineers in the larger society, we can see that our professional goals are not only aligned with the ultimate human ends, but with the goals of sustainable development (</a:t>
            </a:r>
            <a:r>
              <a:rPr lang="ja-JP" altLang="en-US" sz="1000">
                <a:ea typeface="ＭＳ Ｐゴシック" charset="0"/>
                <a:cs typeface="Lucida Grande" charset="0"/>
                <a:sym typeface="Lucida Grande" charset="0"/>
              </a:rPr>
              <a:t>“</a:t>
            </a:r>
            <a:r>
              <a:rPr lang="en-US" altLang="ja-JP" sz="1000">
                <a:ea typeface="ＭＳ Ｐゴシック" charset="0"/>
                <a:cs typeface="Lucida Grande" charset="0"/>
                <a:sym typeface="Lucida Grande" charset="0"/>
              </a:rPr>
              <a:t>improvement</a:t>
            </a:r>
            <a:r>
              <a:rPr lang="ja-JP" altLang="en-US" sz="1000">
                <a:ea typeface="ＭＳ Ｐゴシック" charset="0"/>
                <a:cs typeface="Lucida Grande" charset="0"/>
                <a:sym typeface="Lucida Grande" charset="0"/>
              </a:rPr>
              <a:t>”</a:t>
            </a:r>
            <a:r>
              <a:rPr lang="en-US" altLang="ja-JP" sz="1000">
                <a:ea typeface="ＭＳ Ｐゴシック" charset="0"/>
                <a:cs typeface="Lucida Grande" charset="0"/>
                <a:sym typeface="Lucida Grande" charset="0"/>
              </a:rPr>
              <a:t>). </a:t>
            </a:r>
          </a:p>
          <a:p>
            <a:endParaRPr lang="en-US" sz="1000">
              <a:ea typeface="ＭＳ Ｐゴシック" charset="0"/>
              <a:cs typeface="Lucida Grande" charset="0"/>
              <a:sym typeface="Lucida Grande" charset="0"/>
            </a:endParaRPr>
          </a:p>
          <a:p>
            <a:r>
              <a:rPr lang="en-US" sz="1000">
                <a:ea typeface="ＭＳ Ｐゴシック" charset="0"/>
                <a:cs typeface="Arial" charset="0"/>
              </a:rPr>
              <a:t>For more in-depth information on defining sustainability and understanding some of the global discussions on this topic, see pp. 4-8, J.R. Mihelcic and J.B. Zimmerman (</a:t>
            </a:r>
            <a:r>
              <a:rPr lang="en-US" sz="1000" i="1">
                <a:ea typeface="ＭＳ Ｐゴシック" charset="0"/>
                <a:cs typeface="Arial" charset="0"/>
              </a:rPr>
              <a:t>Environmental Engineering: Fundamentals, Sustainability, Design</a:t>
            </a:r>
            <a:r>
              <a:rPr lang="en-US" sz="1000">
                <a:ea typeface="ＭＳ Ｐゴシック" charset="0"/>
                <a:cs typeface="Arial" charset="0"/>
              </a:rPr>
              <a:t>, John Wiley &amp; Sons, Inc., 2009).   There is a information on engineering ethics and risk that includes environmental justices and indigenous people and the environment on pp. 227-229.</a:t>
            </a:r>
          </a:p>
          <a:p>
            <a:endParaRPr lang="en-US" sz="1000">
              <a:ea typeface="ＭＳ Ｐゴシック" charset="0"/>
              <a:cs typeface="Lucida Grande" charset="0"/>
              <a:sym typeface="Lucida Grande"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Grp="1" noRot="1" noChangeAspect="1" noChangeArrowheads="1"/>
          </p:cNvSpPr>
          <p:nvPr>
            <p:ph type="sldImg"/>
          </p:nvPr>
        </p:nvSpPr>
        <p:spPr>
          <a:solidFill>
            <a:srgbClr val="FFFFFF"/>
          </a:solidFill>
          <a:ln/>
        </p:spPr>
      </p:sp>
      <p:sp>
        <p:nvSpPr>
          <p:cNvPr id="39938"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000">
                <a:ea typeface="ＭＳ Ｐゴシック" charset="0"/>
                <a:cs typeface="Lucida Grande" charset="0"/>
                <a:sym typeface="Lucida Grande" charset="0"/>
              </a:rPr>
              <a:t>3.2 </a:t>
            </a:r>
            <a:r>
              <a:rPr lang="en-US" sz="1000">
                <a:ea typeface="ＭＳ Ｐゴシック" charset="0"/>
                <a:cs typeface="Arial" charset="0"/>
              </a:rPr>
              <a:t>Understand their role in sustainable development; </a:t>
            </a:r>
            <a:endParaRPr lang="en-US" sz="1000">
              <a:ea typeface="ＭＳ Ｐゴシック" charset="0"/>
              <a:cs typeface="Lucida Grande" charset="0"/>
              <a:sym typeface="Lucida Grande" charset="0"/>
            </a:endParaRPr>
          </a:p>
          <a:p>
            <a:r>
              <a:rPr lang="en-US" sz="1000">
                <a:ea typeface="ＭＳ Ｐゴシック" charset="0"/>
                <a:cs typeface="Arial" charset="0"/>
              </a:rPr>
              <a:t>4.1 Feel they are important and </a:t>
            </a:r>
            <a:r>
              <a:rPr lang="ja-JP" altLang="en-US" sz="1000">
                <a:ea typeface="ＭＳ Ｐゴシック" charset="0"/>
                <a:cs typeface="Arial" charset="0"/>
              </a:rPr>
              <a:t>“</a:t>
            </a:r>
            <a:r>
              <a:rPr lang="en-US" altLang="ja-JP" sz="1000">
                <a:ea typeface="ＭＳ Ｐゴシック" charset="0"/>
                <a:cs typeface="Arial" charset="0"/>
              </a:rPr>
              <a:t>part of the solution</a:t>
            </a:r>
            <a:r>
              <a:rPr lang="ja-JP" altLang="en-US" sz="1000">
                <a:ea typeface="ＭＳ Ｐゴシック" charset="0"/>
                <a:cs typeface="Arial" charset="0"/>
              </a:rPr>
              <a:t>”</a:t>
            </a:r>
            <a:r>
              <a:rPr lang="en-US" altLang="ja-JP" sz="1000">
                <a:ea typeface="ＭＳ Ｐゴシック" charset="0"/>
                <a:cs typeface="Arial" charset="0"/>
              </a:rPr>
              <a:t> for sustainable development; </a:t>
            </a:r>
          </a:p>
          <a:p>
            <a:r>
              <a:rPr lang="en-US" sz="1000">
                <a:ea typeface="ＭＳ Ｐゴシック" charset="0"/>
                <a:cs typeface="Arial" charset="0"/>
              </a:rPr>
              <a:t>4.2 View the field of engineering as one of tackling challenges caused by the global economic system (i.e., as a field with a high human purpose);</a:t>
            </a:r>
            <a:endParaRPr lang="en-US" sz="1000">
              <a:ea typeface="ＭＳ Ｐゴシック" charset="0"/>
              <a:cs typeface="Lucida Grande" charset="0"/>
              <a:sym typeface="Lucida Grande" charset="0"/>
            </a:endParaRP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This professional statement of purpose was developed by the NSPE in 1957.  This continues to be the engineer</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s creed (</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Organization</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s statement of belief</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a:t>
            </a: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How does this statement differ from your understanding of the purpose of the engineering profession?</a:t>
            </a:r>
          </a:p>
          <a:p>
            <a:pPr eaLnBrk="1" hangingPunct="1"/>
            <a:endParaRPr lang="en-US" sz="1000">
              <a:ea typeface="ＭＳ Ｐゴシック" charset="0"/>
              <a:cs typeface="Helvetica" charset="0"/>
              <a:sym typeface="Helvetica" charset="0"/>
            </a:endParaRP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Arial" charset="0"/>
              </a:rPr>
              <a:t>For more in-depth information on issues that affect engineering practice, see pp. 9-21, J.R. Mihelcic and J.B. Zimmerman (</a:t>
            </a:r>
            <a:r>
              <a:rPr lang="en-US" sz="1000" i="1">
                <a:ea typeface="ＭＳ Ｐゴシック" charset="0"/>
                <a:cs typeface="Arial" charset="0"/>
              </a:rPr>
              <a:t>Environmental Engineering: Fundamentals, Sustainability, Design</a:t>
            </a:r>
            <a:r>
              <a:rPr lang="en-US" sz="1000">
                <a:ea typeface="ＭＳ Ｐゴシック" charset="0"/>
                <a:cs typeface="Arial" charset="0"/>
              </a:rPr>
              <a:t>, John Wiley &amp; Sons, Inc., 2009).   For a discussion on the importance of biodiversity, see pp. 209-210.   For a discussion on engineering ethics and risk, see pp. 227-229.  This includes topics like environmental justice and indigenous peoples and the environment.</a:t>
            </a:r>
          </a:p>
          <a:p>
            <a:pPr eaLnBrk="1" hangingPunct="1"/>
            <a:endParaRPr lang="en-US" sz="1000">
              <a:ea typeface="ＭＳ Ｐゴシック" charset="0"/>
              <a:cs typeface="Helvetica" charset="0"/>
              <a:sym typeface="Helvetica"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Grp="1" noRot="1" noChangeAspect="1" noChangeArrowheads="1"/>
          </p:cNvSpPr>
          <p:nvPr>
            <p:ph type="sldImg"/>
          </p:nvPr>
        </p:nvSpPr>
        <p:spPr>
          <a:solidFill>
            <a:srgbClr val="FFFFFF"/>
          </a:solidFill>
          <a:ln/>
        </p:spPr>
      </p:sp>
      <p:sp>
        <p:nvSpPr>
          <p:cNvPr id="41986"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000">
                <a:ea typeface="ＭＳ Ｐゴシック" charset="0"/>
                <a:cs typeface="Lucida Grande" charset="0"/>
                <a:sym typeface="Lucida Grande" charset="0"/>
              </a:rPr>
              <a:t>3.2 </a:t>
            </a:r>
            <a:r>
              <a:rPr lang="en-US" sz="1000">
                <a:ea typeface="ＭＳ Ｐゴシック" charset="0"/>
                <a:cs typeface="Arial" charset="0"/>
              </a:rPr>
              <a:t>Understand their role in sustainable development; </a:t>
            </a:r>
            <a:endParaRPr lang="en-US" sz="1000">
              <a:ea typeface="ＭＳ Ｐゴシック" charset="0"/>
              <a:cs typeface="Lucida Grande" charset="0"/>
              <a:sym typeface="Lucida Grande" charset="0"/>
            </a:endParaRPr>
          </a:p>
          <a:p>
            <a:r>
              <a:rPr lang="en-US" sz="1000">
                <a:ea typeface="ＭＳ Ｐゴシック" charset="0"/>
                <a:cs typeface="Arial" charset="0"/>
              </a:rPr>
              <a:t>4.1 Feel they are important and </a:t>
            </a:r>
            <a:r>
              <a:rPr lang="ja-JP" altLang="en-US" sz="1000">
                <a:ea typeface="ＭＳ Ｐゴシック" charset="0"/>
                <a:cs typeface="Arial" charset="0"/>
              </a:rPr>
              <a:t>“</a:t>
            </a:r>
            <a:r>
              <a:rPr lang="en-US" altLang="ja-JP" sz="1000">
                <a:ea typeface="ＭＳ Ｐゴシック" charset="0"/>
                <a:cs typeface="Arial" charset="0"/>
              </a:rPr>
              <a:t>part of the solution</a:t>
            </a:r>
            <a:r>
              <a:rPr lang="ja-JP" altLang="en-US" sz="1000">
                <a:ea typeface="ＭＳ Ｐゴシック" charset="0"/>
                <a:cs typeface="Arial" charset="0"/>
              </a:rPr>
              <a:t>”</a:t>
            </a:r>
            <a:r>
              <a:rPr lang="en-US" altLang="ja-JP" sz="1000">
                <a:ea typeface="ＭＳ Ｐゴシック" charset="0"/>
                <a:cs typeface="Arial" charset="0"/>
              </a:rPr>
              <a:t> for sustainable development; </a:t>
            </a:r>
          </a:p>
          <a:p>
            <a:r>
              <a:rPr lang="en-US" sz="1000">
                <a:ea typeface="ＭＳ Ｐゴシック" charset="0"/>
                <a:cs typeface="Arial" charset="0"/>
              </a:rPr>
              <a:t>4.2 View the field of engineering as one of tackling challenges caused by the global economic system (i.e., as a field with a high human purpose);</a:t>
            </a:r>
            <a:endParaRPr lang="en-US" sz="1000">
              <a:ea typeface="ＭＳ Ｐゴシック" charset="0"/>
              <a:cs typeface="Lucida Grande" charset="0"/>
              <a:sym typeface="Lucida Grande" charset="0"/>
            </a:endParaRPr>
          </a:p>
          <a:p>
            <a:pPr eaLnBrk="1" hangingPunct="1"/>
            <a:endParaRPr lang="en-US" sz="1000">
              <a:ea typeface="ＭＳ Ｐゴシック" charset="0"/>
              <a:cs typeface="Helvetica" charset="0"/>
              <a:sym typeface="Helvetica" charset="0"/>
            </a:endParaRP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In 2007, the NAE convened a group of national visionaries and leaders to ask them to identify the engineering grand challenges for the 21st century.  They identified 14 grand challenges and categorized them into four general categories. </a:t>
            </a: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As shown, </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Sustainability</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 is one of the four categories of challenges, as is </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the joy of living.</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  How do these categories fit within the engineer</a:t>
            </a:r>
            <a:r>
              <a:rPr lang="ja-JP" altLang="en-US" sz="1000">
                <a:ea typeface="ＭＳ Ｐゴシック" charset="0"/>
                <a:cs typeface="Helvetica" charset="0"/>
                <a:sym typeface="Helvetica" charset="0"/>
              </a:rPr>
              <a:t>’</a:t>
            </a:r>
            <a:r>
              <a:rPr lang="en-US" altLang="ja-JP" sz="1000">
                <a:ea typeface="ＭＳ Ｐゴシック" charset="0"/>
                <a:cs typeface="Helvetica" charset="0"/>
                <a:sym typeface="Helvetica" charset="0"/>
              </a:rPr>
              <a:t>s creed?</a:t>
            </a: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Arial" charset="0"/>
              </a:rPr>
              <a:t>For more in-depth information on how health is related to sustainability, see pp. 10-12, J.R. Mihelcic and J.B. Zimmerman (</a:t>
            </a:r>
            <a:r>
              <a:rPr lang="en-US" sz="1000" i="1">
                <a:ea typeface="ＭＳ Ｐゴシック" charset="0"/>
                <a:cs typeface="Arial" charset="0"/>
              </a:rPr>
              <a:t>Environmental Engineering: Fundamentals, Sustainability, Design</a:t>
            </a:r>
            <a:r>
              <a:rPr lang="en-US" sz="1000">
                <a:ea typeface="ＭＳ Ｐゴシック" charset="0"/>
                <a:cs typeface="Arial" charset="0"/>
              </a:rPr>
              <a:t>, John Wiley &amp; Sons, Inc., 2009). </a:t>
            </a:r>
          </a:p>
          <a:p>
            <a:pPr eaLnBrk="1" hangingPunct="1"/>
            <a:endParaRPr lang="en-US" sz="1000">
              <a:ea typeface="ＭＳ Ｐゴシック" charset="0"/>
              <a:cs typeface="Helvetica" charset="0"/>
              <a:sym typeface="Helvetica"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Grp="1" noRot="1" noChangeAspect="1" noChangeArrowheads="1"/>
          </p:cNvSpPr>
          <p:nvPr>
            <p:ph type="sldImg"/>
          </p:nvPr>
        </p:nvSpPr>
        <p:spPr>
          <a:solidFill>
            <a:srgbClr val="FFFFFF"/>
          </a:solidFill>
          <a:ln/>
        </p:spPr>
      </p:sp>
      <p:sp>
        <p:nvSpPr>
          <p:cNvPr id="44034"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000">
                <a:ea typeface="ＭＳ Ｐゴシック" charset="0"/>
                <a:cs typeface="Arial" charset="0"/>
              </a:rPr>
              <a:t>1.1 Remember the Brundtland Report definition of sustainable development;</a:t>
            </a:r>
          </a:p>
          <a:p>
            <a:r>
              <a:rPr lang="en-US" sz="1000">
                <a:ea typeface="ＭＳ Ｐゴシック" charset="0"/>
                <a:cs typeface="Arial" charset="0"/>
              </a:rPr>
              <a:t>1.2 Understand that the term </a:t>
            </a:r>
            <a:r>
              <a:rPr lang="ja-JP" altLang="en-US" sz="1000">
                <a:ea typeface="ＭＳ Ｐゴシック" charset="0"/>
                <a:cs typeface="Arial" charset="0"/>
              </a:rPr>
              <a:t>“</a:t>
            </a:r>
            <a:r>
              <a:rPr lang="en-US" altLang="ja-JP" sz="1000">
                <a:ea typeface="ＭＳ Ｐゴシック" charset="0"/>
                <a:cs typeface="Arial" charset="0"/>
              </a:rPr>
              <a:t>sustainable development</a:t>
            </a:r>
            <a:r>
              <a:rPr lang="ja-JP" altLang="en-US" sz="1000">
                <a:ea typeface="ＭＳ Ｐゴシック" charset="0"/>
                <a:cs typeface="Arial" charset="0"/>
              </a:rPr>
              <a:t>”</a:t>
            </a:r>
            <a:r>
              <a:rPr lang="en-US" altLang="ja-JP" sz="1000">
                <a:ea typeface="ＭＳ Ｐゴシック" charset="0"/>
                <a:cs typeface="Arial" charset="0"/>
              </a:rPr>
              <a:t> has many interpretations;</a:t>
            </a:r>
          </a:p>
          <a:p>
            <a:r>
              <a:rPr lang="en-US" sz="1000">
                <a:ea typeface="ＭＳ Ｐゴシック" charset="0"/>
                <a:cs typeface="Arial" charset="0"/>
              </a:rPr>
              <a:t>1.9 Sustainable development indicators derive from social, environmental and economic measures.</a:t>
            </a:r>
          </a:p>
          <a:p>
            <a:endParaRPr lang="en-US" sz="1000">
              <a:ea typeface="ＭＳ Ｐゴシック" charset="0"/>
              <a:cs typeface="Arial" charset="0"/>
            </a:endParaRPr>
          </a:p>
          <a:p>
            <a:pPr eaLnBrk="1" hangingPunct="1"/>
            <a:endParaRPr lang="en-US" sz="1000">
              <a:ea typeface="ＭＳ Ｐゴシック" charset="0"/>
              <a:cs typeface="Helvetica" charset="0"/>
              <a:sym typeface="Helvetica" charset="0"/>
            </a:endParaRP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Helvetica" charset="0"/>
                <a:sym typeface="Helvetica" charset="0"/>
              </a:rPr>
              <a:t>This definition is the most accepted definition of sustainability.  However, sustainability as defined here is vague and leaves a lot of questions that need to be answered such as exactly what to sustain and how do we know what are the needs of future generations without knowing the future?  Will oil or coal be  the main source of energy in the future or will they find a new source of energy, that therefore allow us to use those natural resources without concern of the future?  </a:t>
            </a:r>
          </a:p>
          <a:p>
            <a:pPr eaLnBrk="1" hangingPunct="1"/>
            <a:endParaRPr lang="en-US" sz="1000">
              <a:ea typeface="ＭＳ Ｐゴシック" charset="0"/>
              <a:cs typeface="Helvetica" charset="0"/>
              <a:sym typeface="Helvetica" charset="0"/>
            </a:endParaRPr>
          </a:p>
          <a:p>
            <a:pPr eaLnBrk="1" hangingPunct="1"/>
            <a:endParaRPr lang="en-US" sz="1000">
              <a:ea typeface="ＭＳ Ｐゴシック" charset="0"/>
              <a:cs typeface="Helvetica" charset="0"/>
              <a:sym typeface="Helvetica" charset="0"/>
            </a:endParaRPr>
          </a:p>
          <a:p>
            <a:pPr eaLnBrk="1" hangingPunct="1"/>
            <a:r>
              <a:rPr lang="en-US" sz="1000">
                <a:ea typeface="ＭＳ Ｐゴシック" charset="0"/>
                <a:cs typeface="Arial" charset="0"/>
              </a:rPr>
              <a:t>For more in-depth information on definitions, see pp. 4-6, J.R. Mihelcic and J.B. Zimmerman (</a:t>
            </a:r>
            <a:r>
              <a:rPr lang="en-US" sz="1000" i="1">
                <a:ea typeface="ＭＳ Ｐゴシック" charset="0"/>
                <a:cs typeface="Arial" charset="0"/>
              </a:rPr>
              <a:t>Environmental Engineering: Fundamentals, Sustainability, Design</a:t>
            </a:r>
            <a:r>
              <a:rPr lang="en-US" sz="1000">
                <a:ea typeface="ＭＳ Ｐゴシック" charset="0"/>
                <a:cs typeface="Arial" charset="0"/>
              </a:rPr>
              <a:t>, John Wiley &amp; Sons, Inc., 2009).   Does the issue of environmental justices fit into this definition? (pp. 227-229).</a:t>
            </a:r>
          </a:p>
          <a:p>
            <a:pPr eaLnBrk="1" hangingPunct="1"/>
            <a:endParaRPr lang="en-US" sz="1000">
              <a:ea typeface="ＭＳ Ｐゴシック" charset="0"/>
              <a:cs typeface="Helvetica" charset="0"/>
              <a:sym typeface="Helvetica"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a:ln/>
        </p:spPr>
      </p:sp>
      <p:sp>
        <p:nvSpPr>
          <p:cNvPr id="4608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a typeface="ＭＳ Ｐゴシック" charset="0"/>
              <a:cs typeface="ＭＳ Ｐゴシック"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D162B888-6A54-3946-BCBA-635CC10FD37D}" type="slidenum">
              <a:rPr lang="en-US"/>
              <a:pPr>
                <a:defRPr/>
              </a:pPr>
              <a:t>‹#›</a:t>
            </a:fld>
            <a:endParaRPr lang="en-US"/>
          </a:p>
        </p:txBody>
      </p:sp>
    </p:spTree>
    <p:extLst>
      <p:ext uri="{BB962C8B-B14F-4D97-AF65-F5344CB8AC3E}">
        <p14:creationId xmlns:p14="http://schemas.microsoft.com/office/powerpoint/2010/main" val="3896015374"/>
      </p:ext>
    </p:extLst>
  </p:cSld>
  <p:clrMapOvr>
    <a:masterClrMapping/>
  </p:clrMapOvr>
  <p:transition xmlns:p14="http://schemas.microsoft.com/office/powerpoint/2010/mai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FFEA45C8-06D8-DE41-857D-EB23DF0F0D40}" type="slidenum">
              <a:rPr lang="en-US"/>
              <a:pPr>
                <a:defRPr/>
              </a:pPr>
              <a:t>‹#›</a:t>
            </a:fld>
            <a:endParaRPr lang="en-US"/>
          </a:p>
        </p:txBody>
      </p:sp>
    </p:spTree>
    <p:extLst>
      <p:ext uri="{BB962C8B-B14F-4D97-AF65-F5344CB8AC3E}">
        <p14:creationId xmlns:p14="http://schemas.microsoft.com/office/powerpoint/2010/main" val="2201372182"/>
      </p:ext>
    </p:extLst>
  </p:cSld>
  <p:clrMapOvr>
    <a:masterClrMapping/>
  </p:clrMapOvr>
  <p:transition xmlns:p14="http://schemas.microsoft.com/office/powerpoint/2010/mai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0488"/>
            <a:ext cx="2057400" cy="67675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0488"/>
            <a:ext cx="6019800" cy="6767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8E7F3CF5-06C9-294B-8FF1-E8C6CA29525E}" type="slidenum">
              <a:rPr lang="en-US"/>
              <a:pPr>
                <a:defRPr/>
              </a:pPr>
              <a:t>‹#›</a:t>
            </a:fld>
            <a:endParaRPr lang="en-US"/>
          </a:p>
        </p:txBody>
      </p:sp>
    </p:spTree>
    <p:extLst>
      <p:ext uri="{BB962C8B-B14F-4D97-AF65-F5344CB8AC3E}">
        <p14:creationId xmlns:p14="http://schemas.microsoft.com/office/powerpoint/2010/main" val="122779921"/>
      </p:ext>
    </p:extLst>
  </p:cSld>
  <p:clrMapOvr>
    <a:masterClrMapping/>
  </p:clrMapOvr>
  <p:transition xmlns:p14="http://schemas.microsoft.com/office/powerpoint/2010/mai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9380BC99-C4DD-1040-BDA2-74B21E1A2BCD}" type="slidenum">
              <a:rPr lang="en-US"/>
              <a:pPr>
                <a:defRPr/>
              </a:pPr>
              <a:t>‹#›</a:t>
            </a:fld>
            <a:endParaRPr lang="en-US"/>
          </a:p>
        </p:txBody>
      </p:sp>
    </p:spTree>
    <p:extLst>
      <p:ext uri="{BB962C8B-B14F-4D97-AF65-F5344CB8AC3E}">
        <p14:creationId xmlns:p14="http://schemas.microsoft.com/office/powerpoint/2010/main" val="151668784"/>
      </p:ext>
    </p:extLst>
  </p:cSld>
  <p:clrMapOvr>
    <a:masterClrMapping/>
  </p:clrMapOvr>
  <p:transition xmlns:p14="http://schemas.microsoft.com/office/powerpoint/2010/mai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3C89833F-0263-674A-BFC9-21380895E650}" type="slidenum">
              <a:rPr lang="en-US"/>
              <a:pPr>
                <a:defRPr/>
              </a:pPr>
              <a:t>‹#›</a:t>
            </a:fld>
            <a:endParaRPr lang="en-US"/>
          </a:p>
        </p:txBody>
      </p:sp>
    </p:spTree>
    <p:extLst>
      <p:ext uri="{BB962C8B-B14F-4D97-AF65-F5344CB8AC3E}">
        <p14:creationId xmlns:p14="http://schemas.microsoft.com/office/powerpoint/2010/main" val="1662199748"/>
      </p:ext>
    </p:extLst>
  </p:cSld>
  <p:clrMapOvr>
    <a:masterClrMapping/>
  </p:clrMapOvr>
  <p:transition xmlns:p14="http://schemas.microsoft.com/office/powerpoint/2010/mai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F8854DE1-E6F7-CA46-A5FF-9C904F6F1EE7}" type="slidenum">
              <a:rPr lang="en-US"/>
              <a:pPr>
                <a:defRPr/>
              </a:pPr>
              <a:t>‹#›</a:t>
            </a:fld>
            <a:endParaRPr lang="en-US"/>
          </a:p>
        </p:txBody>
      </p:sp>
    </p:spTree>
    <p:extLst>
      <p:ext uri="{BB962C8B-B14F-4D97-AF65-F5344CB8AC3E}">
        <p14:creationId xmlns:p14="http://schemas.microsoft.com/office/powerpoint/2010/main" val="3733305459"/>
      </p:ext>
    </p:extLst>
  </p:cSld>
  <p:clrMapOvr>
    <a:masterClrMapping/>
  </p:clrMapOvr>
  <p:transition xmlns:p14="http://schemas.microsoft.com/office/powerpoint/2010/mai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0BB63849-EC8B-064F-ADB0-69822477673C}" type="slidenum">
              <a:rPr lang="en-US"/>
              <a:pPr>
                <a:defRPr/>
              </a:pPr>
              <a:t>‹#›</a:t>
            </a:fld>
            <a:endParaRPr lang="en-US"/>
          </a:p>
        </p:txBody>
      </p:sp>
    </p:spTree>
    <p:extLst>
      <p:ext uri="{BB962C8B-B14F-4D97-AF65-F5344CB8AC3E}">
        <p14:creationId xmlns:p14="http://schemas.microsoft.com/office/powerpoint/2010/main" val="2530682170"/>
      </p:ext>
    </p:extLst>
  </p:cSld>
  <p:clrMapOvr>
    <a:masterClrMapping/>
  </p:clrMapOvr>
  <p:transition xmlns:p14="http://schemas.microsoft.com/office/powerpoint/2010/mai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84021FC1-5832-9749-9BB9-C4ED9D4342E0}" type="slidenum">
              <a:rPr lang="en-US"/>
              <a:pPr>
                <a:defRPr/>
              </a:pPr>
              <a:t>‹#›</a:t>
            </a:fld>
            <a:endParaRPr lang="en-US"/>
          </a:p>
        </p:txBody>
      </p:sp>
    </p:spTree>
    <p:extLst>
      <p:ext uri="{BB962C8B-B14F-4D97-AF65-F5344CB8AC3E}">
        <p14:creationId xmlns:p14="http://schemas.microsoft.com/office/powerpoint/2010/main" val="2872030635"/>
      </p:ext>
    </p:extLst>
  </p:cSld>
  <p:clrMapOvr>
    <a:masterClrMapping/>
  </p:clrMapOvr>
  <p:transition xmlns:p14="http://schemas.microsoft.com/office/powerpoint/2010/mai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E4BE2FA2-1523-8F45-A42B-E3F5279BBF60}" type="slidenum">
              <a:rPr lang="en-US"/>
              <a:pPr>
                <a:defRPr/>
              </a:pPr>
              <a:t>‹#›</a:t>
            </a:fld>
            <a:endParaRPr lang="en-US"/>
          </a:p>
        </p:txBody>
      </p:sp>
    </p:spTree>
    <p:extLst>
      <p:ext uri="{BB962C8B-B14F-4D97-AF65-F5344CB8AC3E}">
        <p14:creationId xmlns:p14="http://schemas.microsoft.com/office/powerpoint/2010/main" val="3042205118"/>
      </p:ext>
    </p:extLst>
  </p:cSld>
  <p:clrMapOvr>
    <a:masterClrMapping/>
  </p:clrMapOvr>
  <p:transition xmlns:p14="http://schemas.microsoft.com/office/powerpoint/2010/mai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C818B4E1-AD36-DE49-A483-AD6240A42C87}" type="slidenum">
              <a:rPr lang="en-US"/>
              <a:pPr>
                <a:defRPr/>
              </a:pPr>
              <a:t>‹#›</a:t>
            </a:fld>
            <a:endParaRPr lang="en-US"/>
          </a:p>
        </p:txBody>
      </p:sp>
    </p:spTree>
    <p:extLst>
      <p:ext uri="{BB962C8B-B14F-4D97-AF65-F5344CB8AC3E}">
        <p14:creationId xmlns:p14="http://schemas.microsoft.com/office/powerpoint/2010/main" val="4236968618"/>
      </p:ext>
    </p:extLst>
  </p:cSld>
  <p:clrMapOvr>
    <a:masterClrMapping/>
  </p:clrMapOvr>
  <p:transition xmlns:p14="http://schemas.microsoft.com/office/powerpoint/2010/mai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303CE3BF-0477-8C41-8C2F-98D9E6BDD98A}" type="slidenum">
              <a:rPr lang="en-US"/>
              <a:pPr>
                <a:defRPr/>
              </a:pPr>
              <a:t>‹#›</a:t>
            </a:fld>
            <a:endParaRPr lang="en-US"/>
          </a:p>
        </p:txBody>
      </p:sp>
    </p:spTree>
    <p:extLst>
      <p:ext uri="{BB962C8B-B14F-4D97-AF65-F5344CB8AC3E}">
        <p14:creationId xmlns:p14="http://schemas.microsoft.com/office/powerpoint/2010/main" val="1041552875"/>
      </p:ext>
    </p:extLst>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B475A23D-36E1-FA4C-8A48-8F59592F9876}" type="slidenum">
              <a:rPr lang="en-US"/>
              <a:pPr>
                <a:defRPr/>
              </a:pPr>
              <a:t>‹#›</a:t>
            </a:fld>
            <a:endParaRPr lang="en-US"/>
          </a:p>
        </p:txBody>
      </p:sp>
    </p:spTree>
    <p:extLst>
      <p:ext uri="{BB962C8B-B14F-4D97-AF65-F5344CB8AC3E}">
        <p14:creationId xmlns:p14="http://schemas.microsoft.com/office/powerpoint/2010/main" val="300322602"/>
      </p:ext>
    </p:extLst>
  </p:cSld>
  <p:clrMapOvr>
    <a:masterClrMapping/>
  </p:clrMapOvr>
  <p:transition xmlns:p14="http://schemas.microsoft.com/office/powerpoint/2010/mai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Lucida Grande"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322D4051-ABF2-5B46-9C42-3A6CB6B27DBF}" type="slidenum">
              <a:rPr lang="en-US"/>
              <a:pPr>
                <a:defRPr/>
              </a:pPr>
              <a:t>‹#›</a:t>
            </a:fld>
            <a:endParaRPr lang="en-US"/>
          </a:p>
        </p:txBody>
      </p:sp>
    </p:spTree>
    <p:extLst>
      <p:ext uri="{BB962C8B-B14F-4D97-AF65-F5344CB8AC3E}">
        <p14:creationId xmlns:p14="http://schemas.microsoft.com/office/powerpoint/2010/main" val="2154780057"/>
      </p:ext>
    </p:extLst>
  </p:cSld>
  <p:clrMapOvr>
    <a:masterClrMapping/>
  </p:clrMapOvr>
  <p:transition xmlns:p14="http://schemas.microsoft.com/office/powerpoint/2010/mai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0CA52DB1-AB81-5C48-86EE-999B8FF92C21}" type="slidenum">
              <a:rPr lang="en-US"/>
              <a:pPr>
                <a:defRPr/>
              </a:pPr>
              <a:t>‹#›</a:t>
            </a:fld>
            <a:endParaRPr lang="en-US"/>
          </a:p>
        </p:txBody>
      </p:sp>
    </p:spTree>
    <p:extLst>
      <p:ext uri="{BB962C8B-B14F-4D97-AF65-F5344CB8AC3E}">
        <p14:creationId xmlns:p14="http://schemas.microsoft.com/office/powerpoint/2010/main" val="2094473414"/>
      </p:ext>
    </p:extLst>
  </p:cSld>
  <p:clrMapOvr>
    <a:masterClrMapping/>
  </p:clrMapOvr>
  <p:transition xmlns:p14="http://schemas.microsoft.com/office/powerpoint/2010/mai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0488"/>
            <a:ext cx="2057400" cy="67675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0488"/>
            <a:ext cx="6019800" cy="6767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F4A603DE-FE3C-FA45-8918-3D9EC683268B}" type="slidenum">
              <a:rPr lang="en-US"/>
              <a:pPr>
                <a:defRPr/>
              </a:pPr>
              <a:t>‹#›</a:t>
            </a:fld>
            <a:endParaRPr lang="en-US"/>
          </a:p>
        </p:txBody>
      </p:sp>
    </p:spTree>
    <p:extLst>
      <p:ext uri="{BB962C8B-B14F-4D97-AF65-F5344CB8AC3E}">
        <p14:creationId xmlns:p14="http://schemas.microsoft.com/office/powerpoint/2010/main" val="3119049617"/>
      </p:ext>
    </p:extLst>
  </p:cSld>
  <p:clrMapOvr>
    <a:masterClrMapping/>
  </p:clrMapOvr>
  <p:transition xmlns:p14="http://schemas.microsoft.com/office/powerpoint/2010/mai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416130599"/>
      </p:ext>
    </p:extLst>
  </p:cSld>
  <p:clrMapOvr>
    <a:masterClrMapping/>
  </p:clrMapOvr>
  <p:transition xmlns:p14="http://schemas.microsoft.com/office/powerpoint/2010/mai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47242645"/>
      </p:ext>
    </p:extLst>
  </p:cSld>
  <p:clrMapOvr>
    <a:masterClrMapping/>
  </p:clrMapOvr>
  <p:transition xmlns:p14="http://schemas.microsoft.com/office/powerpoint/2010/mai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860411688"/>
      </p:ext>
    </p:extLst>
  </p:cSld>
  <p:clrMapOvr>
    <a:masterClrMapping/>
  </p:clrMapOvr>
  <p:transition xmlns:p14="http://schemas.microsoft.com/office/powerpoint/2010/mai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95805463"/>
      </p:ext>
    </p:extLst>
  </p:cSld>
  <p:clrMapOvr>
    <a:masterClrMapping/>
  </p:clrMapOvr>
  <p:transition xmlns:p14="http://schemas.microsoft.com/office/powerpoint/2010/mai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0345065"/>
      </p:ext>
    </p:extLst>
  </p:cSld>
  <p:clrMapOvr>
    <a:masterClrMapping/>
  </p:clrMapOvr>
  <p:transition xmlns:p14="http://schemas.microsoft.com/office/powerpoint/2010/mai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Tree>
    <p:extLst>
      <p:ext uri="{BB962C8B-B14F-4D97-AF65-F5344CB8AC3E}">
        <p14:creationId xmlns:p14="http://schemas.microsoft.com/office/powerpoint/2010/main" val="2510219451"/>
      </p:ext>
    </p:extLst>
  </p:cSld>
  <p:clrMapOvr>
    <a:masterClrMapping/>
  </p:clrMapOvr>
  <p:transition xmlns:p14="http://schemas.microsoft.com/office/powerpoint/2010/mai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3692291"/>
      </p:ext>
    </p:extLst>
  </p:cSld>
  <p:clrMapOvr>
    <a:masterClrMapping/>
  </p:clrMapOvr>
  <p:transition xmlns:p14="http://schemas.microsoft.com/office/powerpoint/2010/mai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BE406AE4-8AE5-1C4A-83F4-0B5F50EE7626}" type="slidenum">
              <a:rPr lang="en-US"/>
              <a:pPr>
                <a:defRPr/>
              </a:pPr>
              <a:t>‹#›</a:t>
            </a:fld>
            <a:endParaRPr lang="en-US"/>
          </a:p>
        </p:txBody>
      </p:sp>
    </p:spTree>
    <p:extLst>
      <p:ext uri="{BB962C8B-B14F-4D97-AF65-F5344CB8AC3E}">
        <p14:creationId xmlns:p14="http://schemas.microsoft.com/office/powerpoint/2010/main" val="235748903"/>
      </p:ext>
    </p:extLst>
  </p:cSld>
  <p:clrMapOvr>
    <a:masterClrMapping/>
  </p:clrMapOvr>
  <p:transition xmlns:p14="http://schemas.microsoft.com/office/powerpoint/2010/mai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42018434"/>
      </p:ext>
    </p:extLst>
  </p:cSld>
  <p:clrMapOvr>
    <a:masterClrMapping/>
  </p:clrMapOvr>
  <p:transition xmlns:p14="http://schemas.microsoft.com/office/powerpoint/2010/mai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Neue"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68978908"/>
      </p:ext>
    </p:extLst>
  </p:cSld>
  <p:clrMapOvr>
    <a:masterClrMapping/>
  </p:clrMapOvr>
  <p:transition xmlns:p14="http://schemas.microsoft.com/office/powerpoint/2010/mai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44027401"/>
      </p:ext>
    </p:extLst>
  </p:cSld>
  <p:clrMapOvr>
    <a:masterClrMapping/>
  </p:clrMapOvr>
  <p:transition xmlns:p14="http://schemas.microsoft.com/office/powerpoint/2010/mai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25412101"/>
      </p:ext>
    </p:extLst>
  </p:cSld>
  <p:clrMapOvr>
    <a:masterClrMapping/>
  </p:clrMapOvr>
  <p:transition xmlns:p14="http://schemas.microsoft.com/office/powerpoint/2010/mai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286683987"/>
      </p:ext>
    </p:extLst>
  </p:cSld>
  <p:clrMapOvr>
    <a:masterClrMapping/>
  </p:clrMapOvr>
  <p:transition xmlns:p14="http://schemas.microsoft.com/office/powerpoint/2010/mai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39200286"/>
      </p:ext>
    </p:extLst>
  </p:cSld>
  <p:clrMapOvr>
    <a:masterClrMapping/>
  </p:clrMapOvr>
  <p:transition xmlns:p14="http://schemas.microsoft.com/office/powerpoint/2010/mai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583342782"/>
      </p:ext>
    </p:extLst>
  </p:cSld>
  <p:clrMapOvr>
    <a:masterClrMapping/>
  </p:clrMapOvr>
  <p:transition xmlns:p14="http://schemas.microsoft.com/office/powerpoint/2010/mai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65076556"/>
      </p:ext>
    </p:extLst>
  </p:cSld>
  <p:clrMapOvr>
    <a:masterClrMapping/>
  </p:clrMapOvr>
  <p:transition xmlns:p14="http://schemas.microsoft.com/office/powerpoint/2010/mai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54743055"/>
      </p:ext>
    </p:extLst>
  </p:cSld>
  <p:clrMapOvr>
    <a:masterClrMapping/>
  </p:clrMapOvr>
  <p:transition xmlns:p14="http://schemas.microsoft.com/office/powerpoint/2010/mai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Tree>
    <p:extLst>
      <p:ext uri="{BB962C8B-B14F-4D97-AF65-F5344CB8AC3E}">
        <p14:creationId xmlns:p14="http://schemas.microsoft.com/office/powerpoint/2010/main" val="2981350144"/>
      </p:ext>
    </p:extLst>
  </p:cSld>
  <p:clrMapOvr>
    <a:masterClrMapping/>
  </p:clrMapOvr>
  <p:transition xmlns:p14="http://schemas.microsoft.com/office/powerpoint/2010/mai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EC54967C-1A8D-0848-BB89-4687753DF213}" type="slidenum">
              <a:rPr lang="en-US"/>
              <a:pPr>
                <a:defRPr/>
              </a:pPr>
              <a:t>‹#›</a:t>
            </a:fld>
            <a:endParaRPr lang="en-US"/>
          </a:p>
        </p:txBody>
      </p:sp>
    </p:spTree>
    <p:extLst>
      <p:ext uri="{BB962C8B-B14F-4D97-AF65-F5344CB8AC3E}">
        <p14:creationId xmlns:p14="http://schemas.microsoft.com/office/powerpoint/2010/main" val="2462533338"/>
      </p:ext>
    </p:extLst>
  </p:cSld>
  <p:clrMapOvr>
    <a:masterClrMapping/>
  </p:clrMapOvr>
  <p:transition xmlns:p14="http://schemas.microsoft.com/office/powerpoint/2010/mai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01512236"/>
      </p:ext>
    </p:extLst>
  </p:cSld>
  <p:clrMapOvr>
    <a:masterClrMapping/>
  </p:clrMapOvr>
  <p:transition xmlns:p14="http://schemas.microsoft.com/office/powerpoint/2010/mai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874835086"/>
      </p:ext>
    </p:extLst>
  </p:cSld>
  <p:clrMapOvr>
    <a:masterClrMapping/>
  </p:clrMapOvr>
  <p:transition xmlns:p14="http://schemas.microsoft.com/office/powerpoint/2010/mai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Neue"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364780363"/>
      </p:ext>
    </p:extLst>
  </p:cSld>
  <p:clrMapOvr>
    <a:masterClrMapping/>
  </p:clrMapOvr>
  <p:transition xmlns:p14="http://schemas.microsoft.com/office/powerpoint/2010/mai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00889253"/>
      </p:ext>
    </p:extLst>
  </p:cSld>
  <p:clrMapOvr>
    <a:masterClrMapping/>
  </p:clrMapOvr>
  <p:transition xmlns:p14="http://schemas.microsoft.com/office/powerpoint/2010/mai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56235490"/>
      </p:ext>
    </p:extLst>
  </p:cSld>
  <p:clrMapOvr>
    <a:masterClrMapping/>
  </p:clrMapOvr>
  <p:transition xmlns:p14="http://schemas.microsoft.com/office/powerpoint/2010/mai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CA23E730-8231-3448-9F43-D6AD2A72FC2D}" type="slidenum">
              <a:rPr lang="en-US"/>
              <a:pPr>
                <a:defRPr/>
              </a:pPr>
              <a:t>‹#›</a:t>
            </a:fld>
            <a:endParaRPr lang="en-US"/>
          </a:p>
        </p:txBody>
      </p:sp>
    </p:spTree>
    <p:extLst>
      <p:ext uri="{BB962C8B-B14F-4D97-AF65-F5344CB8AC3E}">
        <p14:creationId xmlns:p14="http://schemas.microsoft.com/office/powerpoint/2010/main" val="2767886452"/>
      </p:ext>
    </p:extLst>
  </p:cSld>
  <p:clrMapOvr>
    <a:masterClrMapping/>
  </p:clrMapOvr>
  <p:transition xmlns:p14="http://schemas.microsoft.com/office/powerpoint/2010/mai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47AAFE26-E425-CE49-A1E4-F3999D40D08E}" type="slidenum">
              <a:rPr lang="en-US"/>
              <a:pPr>
                <a:defRPr/>
              </a:pPr>
              <a:t>‹#›</a:t>
            </a:fld>
            <a:endParaRPr lang="en-US"/>
          </a:p>
        </p:txBody>
      </p:sp>
    </p:spTree>
    <p:extLst>
      <p:ext uri="{BB962C8B-B14F-4D97-AF65-F5344CB8AC3E}">
        <p14:creationId xmlns:p14="http://schemas.microsoft.com/office/powerpoint/2010/main" val="3008286369"/>
      </p:ext>
    </p:extLst>
  </p:cSld>
  <p:clrMapOvr>
    <a:masterClrMapping/>
  </p:clrMapOvr>
  <p:transition xmlns:p14="http://schemas.microsoft.com/office/powerpoint/2010/mai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09E639F6-5B97-7E48-A33D-B7A62E5181CB}" type="slidenum">
              <a:rPr lang="en-US"/>
              <a:pPr>
                <a:defRPr/>
              </a:pPr>
              <a:t>‹#›</a:t>
            </a:fld>
            <a:endParaRPr lang="en-US"/>
          </a:p>
        </p:txBody>
      </p:sp>
    </p:spTree>
    <p:extLst>
      <p:ext uri="{BB962C8B-B14F-4D97-AF65-F5344CB8AC3E}">
        <p14:creationId xmlns:p14="http://schemas.microsoft.com/office/powerpoint/2010/main" val="253129181"/>
      </p:ext>
    </p:extLst>
  </p:cSld>
  <p:clrMapOvr>
    <a:masterClrMapping/>
  </p:clrMapOvr>
  <p:transition xmlns:p14="http://schemas.microsoft.com/office/powerpoint/2010/mai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922EE93D-B786-3F4E-90EA-23B1BE402CA0}" type="slidenum">
              <a:rPr lang="en-US"/>
              <a:pPr>
                <a:defRPr/>
              </a:pPr>
              <a:t>‹#›</a:t>
            </a:fld>
            <a:endParaRPr lang="en-US"/>
          </a:p>
        </p:txBody>
      </p:sp>
    </p:spTree>
    <p:extLst>
      <p:ext uri="{BB962C8B-B14F-4D97-AF65-F5344CB8AC3E}">
        <p14:creationId xmlns:p14="http://schemas.microsoft.com/office/powerpoint/2010/main" val="977728252"/>
      </p:ext>
    </p:extLst>
  </p:cSld>
  <p:clrMapOvr>
    <a:masterClrMapping/>
  </p:clrMapOvr>
  <p:transition xmlns:p14="http://schemas.microsoft.com/office/powerpoint/2010/mai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Lucida Grande"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FEDBE92A-9BC4-5648-9016-6F0A398B2961}" type="slidenum">
              <a:rPr lang="en-US"/>
              <a:pPr>
                <a:defRPr/>
              </a:pPr>
              <a:t>‹#›</a:t>
            </a:fld>
            <a:endParaRPr lang="en-US"/>
          </a:p>
        </p:txBody>
      </p:sp>
    </p:spTree>
    <p:extLst>
      <p:ext uri="{BB962C8B-B14F-4D97-AF65-F5344CB8AC3E}">
        <p14:creationId xmlns:p14="http://schemas.microsoft.com/office/powerpoint/2010/main" val="1523216081"/>
      </p:ext>
    </p:extLst>
  </p:cSld>
  <p:clrMapOvr>
    <a:masterClrMapping/>
  </p:clrMapOvr>
  <p:transition xmlns:p14="http://schemas.microsoft.com/office/powerpoint/2010/mai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5" descr="background.jpg                                                 005DCAC8Macintosh HD                   C1E6801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76200"/>
            <a:ext cx="9144000" cy="671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1"/>
          <p:cNvSpPr>
            <a:spLocks noGrp="1" noChangeArrowheads="1"/>
          </p:cNvSpPr>
          <p:nvPr>
            <p:ph type="title"/>
          </p:nvPr>
        </p:nvSpPr>
        <p:spPr bwMode="auto">
          <a:xfrm>
            <a:off x="4953000" y="90488"/>
            <a:ext cx="3962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91440" bIns="50800" numCol="1" anchor="ctr" anchorCtr="0" compatLnSpc="1">
            <a:prstTxWarp prst="textNoShape">
              <a:avLst/>
            </a:prstTxWarp>
          </a:bodyPr>
          <a:lstStyle/>
          <a:p>
            <a:pPr lvl="0"/>
            <a:r>
              <a:rPr lang="en-US">
                <a:sym typeface="Lucida Grande" charset="0"/>
              </a:rPr>
              <a:t>Click to edit Master title style</a:t>
            </a:r>
          </a:p>
        </p:txBody>
      </p:sp>
      <p:sp>
        <p:nvSpPr>
          <p:cNvPr id="1028" name="Rectangle 2"/>
          <p:cNvSpPr>
            <a:spLocks noGrp="1" noChangeArrowheads="1"/>
          </p:cNvSpPr>
          <p:nvPr>
            <p:ph type="body" idx="1"/>
          </p:nvPr>
        </p:nvSpPr>
        <p:spPr bwMode="auto">
          <a:xfrm>
            <a:off x="381000" y="914400"/>
            <a:ext cx="84582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91440" bIns="50800" numCol="1" anchor="t" anchorCtr="0" compatLnSpc="1">
            <a:prstTxWarp prst="textNoShape">
              <a:avLst/>
            </a:prstTxWarp>
          </a:bodyPr>
          <a:lstStyle/>
          <a:p>
            <a:pPr lvl="0"/>
            <a:r>
              <a:rPr lang="en-US">
                <a:sym typeface="Lucida Grande" charset="0"/>
              </a:rPr>
              <a:t>Click to edit Master text styles</a:t>
            </a:r>
          </a:p>
          <a:p>
            <a:pPr lvl="1"/>
            <a:r>
              <a:rPr lang="en-US">
                <a:sym typeface="Lucida Grande" charset="0"/>
              </a:rPr>
              <a:t>Second level</a:t>
            </a:r>
          </a:p>
          <a:p>
            <a:pPr lvl="2"/>
            <a:r>
              <a:rPr lang="en-US">
                <a:sym typeface="Lucida Grande" charset="0"/>
              </a:rPr>
              <a:t>Third level</a:t>
            </a:r>
          </a:p>
          <a:p>
            <a:pPr lvl="3"/>
            <a:r>
              <a:rPr lang="en-US">
                <a:sym typeface="Lucida Grande" charset="0"/>
              </a:rPr>
              <a:t>Fourth level</a:t>
            </a:r>
          </a:p>
          <a:p>
            <a:pPr lvl="4"/>
            <a:r>
              <a:rPr lang="en-US">
                <a:sym typeface="Lucida Grande" charset="0"/>
              </a:rPr>
              <a:t>Fifth level</a:t>
            </a:r>
          </a:p>
        </p:txBody>
      </p:sp>
      <p:sp>
        <p:nvSpPr>
          <p:cNvPr id="2" name="Text Box 3"/>
          <p:cNvSpPr txBox="1">
            <a:spLocks noGrp="1" noChangeArrowheads="1"/>
          </p:cNvSpPr>
          <p:nvPr>
            <p:ph type="sldNum" sz="quarter" idx="4"/>
          </p:nvPr>
        </p:nvSpPr>
        <p:spPr bwMode="auto">
          <a:xfrm>
            <a:off x="8534400" y="6565900"/>
            <a:ext cx="306388" cy="292100"/>
          </a:xfrm>
          <a:prstGeom prst="rect">
            <a:avLst/>
          </a:prstGeom>
          <a:noFill/>
          <a:ln w="12700">
            <a:noFill/>
            <a:miter lim="800000"/>
            <a:headEnd/>
            <a:tailEnd/>
          </a:ln>
          <a:effectLst/>
        </p:spPr>
        <p:txBody>
          <a:bodyPr vert="horz" wrap="none" lIns="91440" tIns="45720" rIns="91440" bIns="45720" numCol="1" anchor="ctr" anchorCtr="0" compatLnSpc="1">
            <a:prstTxWarp prst="textNoShape">
              <a:avLst/>
            </a:prstTxWarp>
          </a:bodyPr>
          <a:lstStyle>
            <a:lvl1pPr algn="ctr">
              <a:defRPr sz="1200" baseline="0">
                <a:solidFill>
                  <a:srgbClr val="898989"/>
                </a:solidFill>
                <a:latin typeface="Lucida Grande" charset="0"/>
                <a:cs typeface="Lucida Grande" charset="0"/>
                <a:sym typeface="Lucida Grande" charset="0"/>
              </a:defRPr>
            </a:lvl1pPr>
          </a:lstStyle>
          <a:p>
            <a:pPr>
              <a:defRPr/>
            </a:pPr>
            <a:fld id="{D8204733-37BB-C341-9DCB-5646387C3C3D}" type="slidenum">
              <a:rPr lang="en-US"/>
              <a:pPr>
                <a:defRPr/>
              </a:pPr>
              <a:t>‹#›</a:t>
            </a:fld>
            <a:endParaRPr lang="en-US"/>
          </a:p>
        </p:txBody>
      </p:sp>
      <p:sp>
        <p:nvSpPr>
          <p:cNvPr id="1030" name="Text Box 6"/>
          <p:cNvSpPr txBox="1">
            <a:spLocks noChangeArrowheads="1"/>
          </p:cNvSpPr>
          <p:nvPr userDrawn="1"/>
        </p:nvSpPr>
        <p:spPr bwMode="auto">
          <a:xfrm>
            <a:off x="304800" y="76200"/>
            <a:ext cx="320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spcBef>
                <a:spcPct val="50000"/>
              </a:spcBef>
              <a:defRPr/>
            </a:pPr>
            <a:r>
              <a:rPr lang="en-US" sz="2000" baseline="0" smtClean="0">
                <a:solidFill>
                  <a:schemeClr val="bg1"/>
                </a:solidFill>
                <a:latin typeface="Helvetica Neue" charset="0"/>
              </a:rPr>
              <a:t>Sustainable Development</a:t>
            </a: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ransition xmlns:p14="http://schemas.microsoft.com/office/powerpoint/2010/main"/>
  <p:hf hdr="0" ftr="0" dt="0"/>
  <p:txStyles>
    <p:titleStyle>
      <a:lvl1pPr marL="39688" indent="-39688" algn="r" rtl="0" eaLnBrk="0" fontAlgn="base" hangingPunct="0">
        <a:spcBef>
          <a:spcPct val="0"/>
        </a:spcBef>
        <a:spcAft>
          <a:spcPct val="0"/>
        </a:spcAft>
        <a:defRPr sz="2000">
          <a:solidFill>
            <a:srgbClr val="404040"/>
          </a:solidFill>
          <a:latin typeface="Helvetica Neue" charset="0"/>
          <a:ea typeface="+mj-ea"/>
          <a:cs typeface="+mj-cs"/>
          <a:sym typeface="Lucida Grande" charset="0"/>
        </a:defRPr>
      </a:lvl1pPr>
      <a:lvl2pPr marL="39688" indent="-39688" algn="r" rtl="0" eaLnBrk="0" fontAlgn="base" hangingPunct="0">
        <a:spcBef>
          <a:spcPct val="0"/>
        </a:spcBef>
        <a:spcAft>
          <a:spcPct val="0"/>
        </a:spcAft>
        <a:defRPr sz="2000">
          <a:solidFill>
            <a:srgbClr val="404040"/>
          </a:solidFill>
          <a:latin typeface="Helvetica Neue" charset="0"/>
          <a:ea typeface="华文细黑" charset="-122"/>
          <a:cs typeface="华文细黑" charset="-122"/>
          <a:sym typeface="Lucida Grande" charset="0"/>
        </a:defRPr>
      </a:lvl2pPr>
      <a:lvl3pPr marL="39688" indent="-39688" algn="r" rtl="0" eaLnBrk="0" fontAlgn="base" hangingPunct="0">
        <a:spcBef>
          <a:spcPct val="0"/>
        </a:spcBef>
        <a:spcAft>
          <a:spcPct val="0"/>
        </a:spcAft>
        <a:defRPr sz="2000">
          <a:solidFill>
            <a:srgbClr val="404040"/>
          </a:solidFill>
          <a:latin typeface="Helvetica Neue" charset="0"/>
          <a:ea typeface="华文细黑" charset="-122"/>
          <a:cs typeface="华文细黑" charset="-122"/>
          <a:sym typeface="Lucida Grande" charset="0"/>
        </a:defRPr>
      </a:lvl3pPr>
      <a:lvl4pPr marL="39688" indent="-39688" algn="r" rtl="0" eaLnBrk="0" fontAlgn="base" hangingPunct="0">
        <a:spcBef>
          <a:spcPct val="0"/>
        </a:spcBef>
        <a:spcAft>
          <a:spcPct val="0"/>
        </a:spcAft>
        <a:defRPr sz="2000">
          <a:solidFill>
            <a:srgbClr val="404040"/>
          </a:solidFill>
          <a:latin typeface="Helvetica Neue" charset="0"/>
          <a:ea typeface="华文细黑" charset="-122"/>
          <a:cs typeface="华文细黑" charset="-122"/>
          <a:sym typeface="Lucida Grande" charset="0"/>
        </a:defRPr>
      </a:lvl4pPr>
      <a:lvl5pPr marL="39688" indent="-39688" algn="r" rtl="0" eaLnBrk="0" fontAlgn="base" hangingPunct="0">
        <a:spcBef>
          <a:spcPct val="0"/>
        </a:spcBef>
        <a:spcAft>
          <a:spcPct val="0"/>
        </a:spcAft>
        <a:defRPr sz="2000">
          <a:solidFill>
            <a:srgbClr val="404040"/>
          </a:solidFill>
          <a:latin typeface="Helvetica Neue" charset="0"/>
          <a:ea typeface="华文细黑" charset="-122"/>
          <a:cs typeface="华文细黑" charset="-122"/>
          <a:sym typeface="Lucida Grande" charset="0"/>
        </a:defRPr>
      </a:lvl5pPr>
      <a:lvl6pPr marL="496888" algn="ctr" rtl="0" fontAlgn="base">
        <a:spcBef>
          <a:spcPct val="0"/>
        </a:spcBef>
        <a:spcAft>
          <a:spcPct val="0"/>
        </a:spcAft>
        <a:defRPr sz="4400">
          <a:solidFill>
            <a:schemeClr val="tx1"/>
          </a:solidFill>
          <a:latin typeface="Lucida Grande" charset="0"/>
          <a:ea typeface="华文细黑" charset="-122"/>
          <a:cs typeface="华文细黑" charset="-122"/>
          <a:sym typeface="Lucida Grande" charset="0"/>
        </a:defRPr>
      </a:lvl6pPr>
      <a:lvl7pPr marL="954088" algn="ctr" rtl="0" fontAlgn="base">
        <a:spcBef>
          <a:spcPct val="0"/>
        </a:spcBef>
        <a:spcAft>
          <a:spcPct val="0"/>
        </a:spcAft>
        <a:defRPr sz="4400">
          <a:solidFill>
            <a:schemeClr val="tx1"/>
          </a:solidFill>
          <a:latin typeface="Lucida Grande" charset="0"/>
          <a:ea typeface="华文细黑" charset="-122"/>
          <a:cs typeface="华文细黑" charset="-122"/>
          <a:sym typeface="Lucida Grande" charset="0"/>
        </a:defRPr>
      </a:lvl7pPr>
      <a:lvl8pPr marL="1411288" algn="ctr" rtl="0" fontAlgn="base">
        <a:spcBef>
          <a:spcPct val="0"/>
        </a:spcBef>
        <a:spcAft>
          <a:spcPct val="0"/>
        </a:spcAft>
        <a:defRPr sz="4400">
          <a:solidFill>
            <a:schemeClr val="tx1"/>
          </a:solidFill>
          <a:latin typeface="Lucida Grande" charset="0"/>
          <a:ea typeface="华文细黑" charset="-122"/>
          <a:cs typeface="华文细黑" charset="-122"/>
          <a:sym typeface="Lucida Grande" charset="0"/>
        </a:defRPr>
      </a:lvl8pPr>
      <a:lvl9pPr marL="1868488" algn="ctr" rtl="0" fontAlgn="base">
        <a:spcBef>
          <a:spcPct val="0"/>
        </a:spcBef>
        <a:spcAft>
          <a:spcPct val="0"/>
        </a:spcAft>
        <a:defRPr sz="4400">
          <a:solidFill>
            <a:schemeClr val="tx1"/>
          </a:solidFill>
          <a:latin typeface="Lucida Grande" charset="0"/>
          <a:ea typeface="华文细黑" charset="-122"/>
          <a:cs typeface="华文细黑" charset="-122"/>
          <a:sym typeface="Lucida Grande" charset="0"/>
        </a:defRPr>
      </a:lvl9pPr>
    </p:titleStyle>
    <p:bodyStyle>
      <a:lvl1pPr marL="382588" indent="-342900" algn="l" rtl="0" eaLnBrk="0" fontAlgn="base" hangingPunct="0">
        <a:spcBef>
          <a:spcPts val="800"/>
        </a:spcBef>
        <a:spcAft>
          <a:spcPct val="0"/>
        </a:spcAft>
        <a:buClr>
          <a:srgbClr val="000000"/>
        </a:buClr>
        <a:buSzPct val="100000"/>
        <a:buFont typeface="Arial" charset="0"/>
        <a:defRPr sz="2800">
          <a:solidFill>
            <a:srgbClr val="404040"/>
          </a:solidFill>
          <a:latin typeface="Helvetica Neue" charset="0"/>
          <a:ea typeface="+mn-ea"/>
          <a:cs typeface="+mn-cs"/>
          <a:sym typeface="Lucida Grande" charset="0"/>
        </a:defRPr>
      </a:lvl1pPr>
      <a:lvl2pPr marL="731838" indent="-285750" algn="l" rtl="0" eaLnBrk="0" fontAlgn="base" hangingPunct="0">
        <a:spcBef>
          <a:spcPts val="700"/>
        </a:spcBef>
        <a:spcAft>
          <a:spcPct val="0"/>
        </a:spcAft>
        <a:buClr>
          <a:srgbClr val="000000"/>
        </a:buClr>
        <a:buSzPct val="100000"/>
        <a:buFont typeface="Arial" charset="0"/>
        <a:defRPr sz="2800">
          <a:solidFill>
            <a:srgbClr val="404040"/>
          </a:solidFill>
          <a:latin typeface="Helvetica Neue" charset="0"/>
          <a:ea typeface="+mn-ea"/>
          <a:cs typeface="+mn-cs"/>
          <a:sym typeface="Lucida Grande" charset="0"/>
        </a:defRPr>
      </a:lvl2pPr>
      <a:lvl3pPr marL="1131888" indent="-228600" algn="l" rtl="0" eaLnBrk="0" fontAlgn="base" hangingPunct="0">
        <a:spcBef>
          <a:spcPts val="600"/>
        </a:spcBef>
        <a:spcAft>
          <a:spcPct val="0"/>
        </a:spcAft>
        <a:buClr>
          <a:srgbClr val="000000"/>
        </a:buClr>
        <a:buSzPct val="100000"/>
        <a:buFont typeface="Arial" charset="0"/>
        <a:buChar char="•"/>
        <a:defRPr sz="2400">
          <a:solidFill>
            <a:srgbClr val="404040"/>
          </a:solidFill>
          <a:latin typeface="Helvetica Neue" charset="0"/>
          <a:ea typeface="+mn-ea"/>
          <a:cs typeface="+mn-cs"/>
          <a:sym typeface="Lucida Grande"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rgbClr val="404040"/>
          </a:solidFill>
          <a:latin typeface="Helvetica Neue" charset="0"/>
          <a:ea typeface="+mn-ea"/>
          <a:cs typeface="+mn-cs"/>
          <a:sym typeface="Lucida Grande"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rgbClr val="404040"/>
          </a:solidFill>
          <a:latin typeface="Helvetica Neue" charset="0"/>
          <a:ea typeface="+mn-ea"/>
          <a:cs typeface="+mn-cs"/>
          <a:sym typeface="Lucida Grande"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Lucida Grande"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Lucida Grande"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Lucida Grande"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Lucida Grande"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1"/>
          <p:cNvSpPr>
            <a:spLocks noGrp="1" noChangeArrowheads="1"/>
          </p:cNvSpPr>
          <p:nvPr>
            <p:ph type="title"/>
          </p:nvPr>
        </p:nvSpPr>
        <p:spPr bwMode="auto">
          <a:xfrm>
            <a:off x="457200" y="90488"/>
            <a:ext cx="8229600" cy="150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91440" bIns="50800" numCol="1" anchor="ctr" anchorCtr="0" compatLnSpc="1">
            <a:prstTxWarp prst="textNoShape">
              <a:avLst/>
            </a:prstTxWarp>
          </a:bodyPr>
          <a:lstStyle/>
          <a:p>
            <a:pPr lvl="0"/>
            <a:r>
              <a:rPr lang="en-US">
                <a:sym typeface="Lucida Grande" charset="0"/>
              </a:rPr>
              <a:t>Click to edit Master title style</a:t>
            </a:r>
          </a:p>
        </p:txBody>
      </p:sp>
      <p:sp>
        <p:nvSpPr>
          <p:cNvPr id="13315" name="Rectangle 2"/>
          <p:cNvSpPr>
            <a:spLocks noGrp="1" noChangeArrowheads="1"/>
          </p:cNvSpPr>
          <p:nvPr>
            <p:ph type="body" idx="1"/>
          </p:nvPr>
        </p:nvSpPr>
        <p:spPr bwMode="auto">
          <a:xfrm>
            <a:off x="457200" y="1600200"/>
            <a:ext cx="8229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91440" bIns="50800" numCol="1" anchor="t" anchorCtr="0" compatLnSpc="1">
            <a:prstTxWarp prst="textNoShape">
              <a:avLst/>
            </a:prstTxWarp>
          </a:bodyPr>
          <a:lstStyle/>
          <a:p>
            <a:pPr lvl="0"/>
            <a:r>
              <a:rPr lang="en-US">
                <a:sym typeface="Lucida Grande" charset="0"/>
              </a:rPr>
              <a:t>Click to edit Master text styles</a:t>
            </a:r>
          </a:p>
          <a:p>
            <a:pPr lvl="1"/>
            <a:r>
              <a:rPr lang="en-US">
                <a:sym typeface="Lucida Grande" charset="0"/>
              </a:rPr>
              <a:t>Second level</a:t>
            </a:r>
          </a:p>
          <a:p>
            <a:pPr lvl="2"/>
            <a:r>
              <a:rPr lang="en-US">
                <a:sym typeface="Lucida Grande" charset="0"/>
              </a:rPr>
              <a:t>Third level</a:t>
            </a:r>
          </a:p>
          <a:p>
            <a:pPr lvl="3"/>
            <a:r>
              <a:rPr lang="en-US">
                <a:sym typeface="Lucida Grande" charset="0"/>
              </a:rPr>
              <a:t>Fourth level</a:t>
            </a:r>
          </a:p>
          <a:p>
            <a:pPr lvl="4"/>
            <a:r>
              <a:rPr lang="en-US">
                <a:sym typeface="Lucida Grande" charset="0"/>
              </a:rPr>
              <a:t>Fifth level</a:t>
            </a:r>
          </a:p>
        </p:txBody>
      </p:sp>
      <p:sp>
        <p:nvSpPr>
          <p:cNvPr id="2051" name="Text Box 3"/>
          <p:cNvSpPr txBox="1">
            <a:spLocks noGrp="1" noChangeArrowheads="1"/>
          </p:cNvSpPr>
          <p:nvPr>
            <p:ph type="sldNum" sz="quarter" idx="4"/>
          </p:nvPr>
        </p:nvSpPr>
        <p:spPr bwMode="auto">
          <a:xfrm>
            <a:off x="7504113" y="6483350"/>
            <a:ext cx="306387" cy="292100"/>
          </a:xfrm>
          <a:prstGeom prst="rect">
            <a:avLst/>
          </a:prstGeom>
          <a:noFill/>
          <a:ln w="12700">
            <a:noFill/>
            <a:miter lim="800000"/>
            <a:headEnd/>
            <a:tailEnd/>
          </a:ln>
          <a:effectLst/>
        </p:spPr>
        <p:txBody>
          <a:bodyPr vert="horz" wrap="none" lIns="91440" tIns="45720" rIns="91440" bIns="45720" numCol="1" anchor="ctr" anchorCtr="0" compatLnSpc="1">
            <a:prstTxWarp prst="textNoShape">
              <a:avLst/>
            </a:prstTxWarp>
          </a:bodyPr>
          <a:lstStyle>
            <a:lvl1pPr algn="ctr">
              <a:defRPr sz="1200" baseline="0">
                <a:solidFill>
                  <a:srgbClr val="898989"/>
                </a:solidFill>
                <a:latin typeface="Lucida Grande" charset="0"/>
                <a:cs typeface="Lucida Grande" charset="0"/>
                <a:sym typeface="Lucida Grande" charset="0"/>
              </a:defRPr>
            </a:lvl1pPr>
          </a:lstStyle>
          <a:p>
            <a:pPr>
              <a:defRPr/>
            </a:pPr>
            <a:fld id="{2152E5ED-6EC1-7647-9106-A379257DF9F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xmlns:p14="http://schemas.microsoft.com/office/powerpoint/2010/main"/>
  <p:hf hdr="0" ftr="0" dt="0"/>
  <p:txStyles>
    <p:titleStyle>
      <a:lvl1pPr marL="39688" indent="-39688" algn="ctr" rtl="0" eaLnBrk="0" fontAlgn="base" hangingPunct="0">
        <a:spcBef>
          <a:spcPct val="0"/>
        </a:spcBef>
        <a:spcAft>
          <a:spcPct val="0"/>
        </a:spcAft>
        <a:defRPr sz="4400">
          <a:solidFill>
            <a:schemeClr val="tx1"/>
          </a:solidFill>
          <a:latin typeface="+mj-lt"/>
          <a:ea typeface="+mj-ea"/>
          <a:cs typeface="+mj-cs"/>
          <a:sym typeface="Lucida Grande" charset="0"/>
        </a:defRPr>
      </a:lvl1pPr>
      <a:lvl2pPr marL="39688" indent="-39688" algn="ctr" rtl="0" eaLnBrk="0" fontAlgn="base" hangingPunct="0">
        <a:spcBef>
          <a:spcPct val="0"/>
        </a:spcBef>
        <a:spcAft>
          <a:spcPct val="0"/>
        </a:spcAft>
        <a:defRPr sz="4400">
          <a:solidFill>
            <a:schemeClr val="tx1"/>
          </a:solidFill>
          <a:latin typeface="Lucida Grande" charset="0"/>
          <a:ea typeface="华文细黑" charset="-122"/>
          <a:cs typeface="华文细黑" charset="-122"/>
          <a:sym typeface="Lucida Grande" charset="0"/>
        </a:defRPr>
      </a:lvl2pPr>
      <a:lvl3pPr marL="39688" indent="-39688" algn="ctr" rtl="0" eaLnBrk="0" fontAlgn="base" hangingPunct="0">
        <a:spcBef>
          <a:spcPct val="0"/>
        </a:spcBef>
        <a:spcAft>
          <a:spcPct val="0"/>
        </a:spcAft>
        <a:defRPr sz="4400">
          <a:solidFill>
            <a:schemeClr val="tx1"/>
          </a:solidFill>
          <a:latin typeface="Lucida Grande" charset="0"/>
          <a:ea typeface="华文细黑" charset="-122"/>
          <a:cs typeface="华文细黑" charset="-122"/>
          <a:sym typeface="Lucida Grande" charset="0"/>
        </a:defRPr>
      </a:lvl3pPr>
      <a:lvl4pPr marL="39688" indent="-39688" algn="ctr" rtl="0" eaLnBrk="0" fontAlgn="base" hangingPunct="0">
        <a:spcBef>
          <a:spcPct val="0"/>
        </a:spcBef>
        <a:spcAft>
          <a:spcPct val="0"/>
        </a:spcAft>
        <a:defRPr sz="4400">
          <a:solidFill>
            <a:schemeClr val="tx1"/>
          </a:solidFill>
          <a:latin typeface="Lucida Grande" charset="0"/>
          <a:ea typeface="华文细黑" charset="-122"/>
          <a:cs typeface="华文细黑" charset="-122"/>
          <a:sym typeface="Lucida Grande" charset="0"/>
        </a:defRPr>
      </a:lvl4pPr>
      <a:lvl5pPr marL="39688" indent="-39688" algn="ctr" rtl="0" eaLnBrk="0" fontAlgn="base" hangingPunct="0">
        <a:spcBef>
          <a:spcPct val="0"/>
        </a:spcBef>
        <a:spcAft>
          <a:spcPct val="0"/>
        </a:spcAft>
        <a:defRPr sz="4400">
          <a:solidFill>
            <a:schemeClr val="tx1"/>
          </a:solidFill>
          <a:latin typeface="Lucida Grande" charset="0"/>
          <a:ea typeface="华文细黑" charset="-122"/>
          <a:cs typeface="华文细黑" charset="-122"/>
          <a:sym typeface="Lucida Grande" charset="0"/>
        </a:defRPr>
      </a:lvl5pPr>
      <a:lvl6pPr marL="496888" algn="ctr" rtl="0" fontAlgn="base">
        <a:spcBef>
          <a:spcPct val="0"/>
        </a:spcBef>
        <a:spcAft>
          <a:spcPct val="0"/>
        </a:spcAft>
        <a:defRPr sz="4400">
          <a:solidFill>
            <a:schemeClr val="tx1"/>
          </a:solidFill>
          <a:latin typeface="Lucida Grande" charset="0"/>
          <a:ea typeface="华文细黑" charset="-122"/>
          <a:cs typeface="华文细黑" charset="-122"/>
          <a:sym typeface="Lucida Grande" charset="0"/>
        </a:defRPr>
      </a:lvl6pPr>
      <a:lvl7pPr marL="954088" algn="ctr" rtl="0" fontAlgn="base">
        <a:spcBef>
          <a:spcPct val="0"/>
        </a:spcBef>
        <a:spcAft>
          <a:spcPct val="0"/>
        </a:spcAft>
        <a:defRPr sz="4400">
          <a:solidFill>
            <a:schemeClr val="tx1"/>
          </a:solidFill>
          <a:latin typeface="Lucida Grande" charset="0"/>
          <a:ea typeface="华文细黑" charset="-122"/>
          <a:cs typeface="华文细黑" charset="-122"/>
          <a:sym typeface="Lucida Grande" charset="0"/>
        </a:defRPr>
      </a:lvl7pPr>
      <a:lvl8pPr marL="1411288" algn="ctr" rtl="0" fontAlgn="base">
        <a:spcBef>
          <a:spcPct val="0"/>
        </a:spcBef>
        <a:spcAft>
          <a:spcPct val="0"/>
        </a:spcAft>
        <a:defRPr sz="4400">
          <a:solidFill>
            <a:schemeClr val="tx1"/>
          </a:solidFill>
          <a:latin typeface="Lucida Grande" charset="0"/>
          <a:ea typeface="华文细黑" charset="-122"/>
          <a:cs typeface="华文细黑" charset="-122"/>
          <a:sym typeface="Lucida Grande" charset="0"/>
        </a:defRPr>
      </a:lvl8pPr>
      <a:lvl9pPr marL="1868488" algn="ctr" rtl="0" fontAlgn="base">
        <a:spcBef>
          <a:spcPct val="0"/>
        </a:spcBef>
        <a:spcAft>
          <a:spcPct val="0"/>
        </a:spcAft>
        <a:defRPr sz="4400">
          <a:solidFill>
            <a:schemeClr val="tx1"/>
          </a:solidFill>
          <a:latin typeface="Lucida Grande" charset="0"/>
          <a:ea typeface="华文细黑" charset="-122"/>
          <a:cs typeface="华文细黑" charset="-122"/>
          <a:sym typeface="Lucida Grande" charset="0"/>
        </a:defRPr>
      </a:lvl9pPr>
    </p:titleStyle>
    <p:bodyStyle>
      <a:lvl1pPr marL="382588" indent="-342900" algn="l" rtl="0" eaLnBrk="0" fontAlgn="base" hangingPunct="0">
        <a:spcBef>
          <a:spcPts val="800"/>
        </a:spcBef>
        <a:spcAft>
          <a:spcPct val="0"/>
        </a:spcAft>
        <a:buClr>
          <a:srgbClr val="000000"/>
        </a:buClr>
        <a:buSzPct val="100000"/>
        <a:buFont typeface="Arial" charset="0"/>
        <a:buChar char="•"/>
        <a:defRPr sz="3200">
          <a:solidFill>
            <a:schemeClr val="tx1"/>
          </a:solidFill>
          <a:latin typeface="+mn-lt"/>
          <a:ea typeface="+mn-ea"/>
          <a:cs typeface="+mn-cs"/>
          <a:sym typeface="Lucida Grande" charset="0"/>
        </a:defRPr>
      </a:lvl1pPr>
      <a:lvl2pPr marL="731838" indent="-28575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Lucida Grande" charset="0"/>
        </a:defRPr>
      </a:lvl2pPr>
      <a:lvl3pPr marL="1131888" indent="-228600" algn="l" rtl="0" eaLnBrk="0" fontAlgn="base" hangingPunct="0">
        <a:spcBef>
          <a:spcPts val="600"/>
        </a:spcBef>
        <a:spcAft>
          <a:spcPct val="0"/>
        </a:spcAft>
        <a:buClr>
          <a:srgbClr val="000000"/>
        </a:buClr>
        <a:buSzPct val="100000"/>
        <a:buFont typeface="Arial" charset="0"/>
        <a:buChar char="•"/>
        <a:defRPr sz="2400">
          <a:solidFill>
            <a:schemeClr val="tx1"/>
          </a:solidFill>
          <a:latin typeface="+mn-lt"/>
          <a:ea typeface="+mn-ea"/>
          <a:cs typeface="+mn-cs"/>
          <a:sym typeface="Lucida Grande" charset="0"/>
        </a:defRPr>
      </a:lvl3pPr>
      <a:lvl4pPr marL="15890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Lucida Grande" charset="0"/>
        </a:defRPr>
      </a:lvl4pPr>
      <a:lvl5pPr marL="2046288" indent="-228600" algn="l" rtl="0" eaLnBrk="0" fontAlgn="base" hangingPunct="0">
        <a:spcBef>
          <a:spcPts val="500"/>
        </a:spcBef>
        <a:spcAft>
          <a:spcPct val="0"/>
        </a:spcAft>
        <a:buClr>
          <a:srgbClr val="000000"/>
        </a:buClr>
        <a:buSzPct val="100000"/>
        <a:buFont typeface="Arial" charset="0"/>
        <a:buChar char="»"/>
        <a:defRPr sz="2000">
          <a:solidFill>
            <a:schemeClr val="tx1"/>
          </a:solidFill>
          <a:latin typeface="+mn-lt"/>
          <a:ea typeface="+mn-ea"/>
          <a:cs typeface="+mn-cs"/>
          <a:sym typeface="Lucida Grande" charset="0"/>
        </a:defRPr>
      </a:lvl5pPr>
      <a:lvl6pPr marL="25034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Lucida Grande" charset="0"/>
        </a:defRPr>
      </a:lvl6pPr>
      <a:lvl7pPr marL="29606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Lucida Grande" charset="0"/>
        </a:defRPr>
      </a:lvl7pPr>
      <a:lvl8pPr marL="34178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Lucida Grande" charset="0"/>
        </a:defRPr>
      </a:lvl8pPr>
      <a:lvl9pPr marL="3875088"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Lucida Grande"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ransition xmlns:p14="http://schemas.microsoft.com/office/powerpoint/2010/main"/>
  <p:txStyles>
    <p:titleStyle>
      <a:lvl1pPr algn="l" rtl="0" eaLnBrk="0" fontAlgn="base" hangingPunct="0">
        <a:spcBef>
          <a:spcPct val="0"/>
        </a:spcBef>
        <a:spcAft>
          <a:spcPct val="0"/>
        </a:spcAft>
        <a:defRPr sz="2800">
          <a:solidFill>
            <a:schemeClr val="tx1"/>
          </a:solidFill>
          <a:latin typeface="+mj-lt"/>
          <a:ea typeface="+mj-ea"/>
          <a:cs typeface="+mj-cs"/>
          <a:sym typeface="Helvetica Neue Light" charset="0"/>
        </a:defRPr>
      </a:lvl1pPr>
      <a:lvl2pPr algn="l" rtl="0" eaLnBrk="0" fontAlgn="base" hangingPunct="0">
        <a:spcBef>
          <a:spcPct val="0"/>
        </a:spcBef>
        <a:spcAft>
          <a:spcPct val="0"/>
        </a:spcAft>
        <a:defRPr sz="2800">
          <a:solidFill>
            <a:schemeClr val="tx1"/>
          </a:solidFill>
          <a:latin typeface="Helvetica Neue Light" charset="0"/>
          <a:ea typeface="华文细黑" charset="-122"/>
          <a:cs typeface="华文细黑" charset="-122"/>
          <a:sym typeface="Helvetica Neue Light" charset="0"/>
        </a:defRPr>
      </a:lvl2pPr>
      <a:lvl3pPr algn="l" rtl="0" eaLnBrk="0" fontAlgn="base" hangingPunct="0">
        <a:spcBef>
          <a:spcPct val="0"/>
        </a:spcBef>
        <a:spcAft>
          <a:spcPct val="0"/>
        </a:spcAft>
        <a:defRPr sz="2800">
          <a:solidFill>
            <a:schemeClr val="tx1"/>
          </a:solidFill>
          <a:latin typeface="Helvetica Neue Light" charset="0"/>
          <a:ea typeface="华文细黑" charset="-122"/>
          <a:cs typeface="华文细黑" charset="-122"/>
          <a:sym typeface="Helvetica Neue Light" charset="0"/>
        </a:defRPr>
      </a:lvl3pPr>
      <a:lvl4pPr algn="l" rtl="0" eaLnBrk="0" fontAlgn="base" hangingPunct="0">
        <a:spcBef>
          <a:spcPct val="0"/>
        </a:spcBef>
        <a:spcAft>
          <a:spcPct val="0"/>
        </a:spcAft>
        <a:defRPr sz="2800">
          <a:solidFill>
            <a:schemeClr val="tx1"/>
          </a:solidFill>
          <a:latin typeface="Helvetica Neue Light" charset="0"/>
          <a:ea typeface="华文细黑" charset="-122"/>
          <a:cs typeface="华文细黑" charset="-122"/>
          <a:sym typeface="Helvetica Neue Light" charset="0"/>
        </a:defRPr>
      </a:lvl4pPr>
      <a:lvl5pPr algn="l" rtl="0" eaLnBrk="0" fontAlgn="base" hangingPunct="0">
        <a:spcBef>
          <a:spcPct val="0"/>
        </a:spcBef>
        <a:spcAft>
          <a:spcPct val="0"/>
        </a:spcAft>
        <a:defRPr sz="2800">
          <a:solidFill>
            <a:schemeClr val="tx1"/>
          </a:solidFill>
          <a:latin typeface="Helvetica Neue Light" charset="0"/>
          <a:ea typeface="华文细黑" charset="-122"/>
          <a:cs typeface="华文细黑" charset="-122"/>
          <a:sym typeface="Helvetica Neue Light" charset="0"/>
        </a:defRPr>
      </a:lvl5pPr>
      <a:lvl6pPr marL="457200" algn="l" rtl="0" fontAlgn="base">
        <a:spcBef>
          <a:spcPct val="0"/>
        </a:spcBef>
        <a:spcAft>
          <a:spcPct val="0"/>
        </a:spcAft>
        <a:defRPr sz="2800">
          <a:solidFill>
            <a:schemeClr val="tx1"/>
          </a:solidFill>
          <a:latin typeface="Helvetica Neue Light" charset="0"/>
          <a:ea typeface="华文细黑" charset="-122"/>
          <a:cs typeface="华文细黑" charset="-122"/>
          <a:sym typeface="Helvetica Neue Light" charset="0"/>
        </a:defRPr>
      </a:lvl6pPr>
      <a:lvl7pPr marL="914400" algn="l" rtl="0" fontAlgn="base">
        <a:spcBef>
          <a:spcPct val="0"/>
        </a:spcBef>
        <a:spcAft>
          <a:spcPct val="0"/>
        </a:spcAft>
        <a:defRPr sz="2800">
          <a:solidFill>
            <a:schemeClr val="tx1"/>
          </a:solidFill>
          <a:latin typeface="Helvetica Neue Light" charset="0"/>
          <a:ea typeface="华文细黑" charset="-122"/>
          <a:cs typeface="华文细黑" charset="-122"/>
          <a:sym typeface="Helvetica Neue Light" charset="0"/>
        </a:defRPr>
      </a:lvl7pPr>
      <a:lvl8pPr marL="1371600" algn="l" rtl="0" fontAlgn="base">
        <a:spcBef>
          <a:spcPct val="0"/>
        </a:spcBef>
        <a:spcAft>
          <a:spcPct val="0"/>
        </a:spcAft>
        <a:defRPr sz="2800">
          <a:solidFill>
            <a:schemeClr val="tx1"/>
          </a:solidFill>
          <a:latin typeface="Helvetica Neue Light" charset="0"/>
          <a:ea typeface="华文细黑" charset="-122"/>
          <a:cs typeface="华文细黑" charset="-122"/>
          <a:sym typeface="Helvetica Neue Light" charset="0"/>
        </a:defRPr>
      </a:lvl8pPr>
      <a:lvl9pPr marL="1828800" algn="l" rtl="0" fontAlgn="base">
        <a:spcBef>
          <a:spcPct val="0"/>
        </a:spcBef>
        <a:spcAft>
          <a:spcPct val="0"/>
        </a:spcAft>
        <a:defRPr sz="2800">
          <a:solidFill>
            <a:schemeClr val="tx1"/>
          </a:solidFill>
          <a:latin typeface="Helvetica Neue Light" charset="0"/>
          <a:ea typeface="华文细黑" charset="-122"/>
          <a:cs typeface="华文细黑" charset="-122"/>
          <a:sym typeface="Helvetica Neue Light" charset="0"/>
        </a:defRPr>
      </a:lvl9pPr>
    </p:titleStyle>
    <p:bodyStyle>
      <a:lvl1pPr marL="266700" indent="-266700" algn="l" rtl="0" eaLnBrk="0" fontAlgn="base" hangingPunct="0">
        <a:spcBef>
          <a:spcPts val="3400"/>
        </a:spcBef>
        <a:spcAft>
          <a:spcPct val="0"/>
        </a:spcAft>
        <a:buClr>
          <a:srgbClr val="747474"/>
        </a:buClr>
        <a:buSzPct val="100000"/>
        <a:buFont typeface="Helvetica Neue" charset="0"/>
        <a:buChar char="•"/>
        <a:defRPr sz="3200">
          <a:solidFill>
            <a:srgbClr val="747474"/>
          </a:solidFill>
          <a:latin typeface="+mn-lt"/>
          <a:ea typeface="+mn-ea"/>
          <a:cs typeface="+mn-cs"/>
          <a:sym typeface="Helvetica Neue" charset="0"/>
        </a:defRPr>
      </a:lvl1pPr>
      <a:lvl2pPr marL="711200" indent="-266700" algn="l" rtl="0" eaLnBrk="0" fontAlgn="base" hangingPunct="0">
        <a:spcBef>
          <a:spcPts val="3400"/>
        </a:spcBef>
        <a:spcAft>
          <a:spcPct val="0"/>
        </a:spcAft>
        <a:buClr>
          <a:srgbClr val="747474"/>
        </a:buClr>
        <a:buSzPct val="100000"/>
        <a:buFont typeface="Helvetica Neue" charset="0"/>
        <a:buChar char="•"/>
        <a:defRPr sz="2800">
          <a:solidFill>
            <a:srgbClr val="747474"/>
          </a:solidFill>
          <a:latin typeface="+mn-lt"/>
          <a:ea typeface="+mn-ea"/>
          <a:cs typeface="+mn-cs"/>
          <a:sym typeface="Helvetica Neue" charset="0"/>
        </a:defRPr>
      </a:lvl2pPr>
      <a:lvl3pPr marL="1155700" indent="-266700" algn="l" rtl="0" eaLnBrk="0" fontAlgn="base" hangingPunct="0">
        <a:spcBef>
          <a:spcPts val="3400"/>
        </a:spcBef>
        <a:spcAft>
          <a:spcPct val="0"/>
        </a:spcAft>
        <a:buClr>
          <a:srgbClr val="747474"/>
        </a:buClr>
        <a:buSzPct val="100000"/>
        <a:buFont typeface="Helvetica Neue" charset="0"/>
        <a:buChar char="•"/>
        <a:defRPr sz="2400">
          <a:solidFill>
            <a:srgbClr val="747474"/>
          </a:solidFill>
          <a:latin typeface="+mn-lt"/>
          <a:ea typeface="+mn-ea"/>
          <a:cs typeface="+mn-cs"/>
          <a:sym typeface="Helvetica Neue" charset="0"/>
        </a:defRPr>
      </a:lvl3pPr>
      <a:lvl4pPr marL="1600200" indent="-266700" algn="l" rtl="0" eaLnBrk="0" fontAlgn="base" hangingPunct="0">
        <a:spcBef>
          <a:spcPts val="3400"/>
        </a:spcBef>
        <a:spcAft>
          <a:spcPct val="0"/>
        </a:spcAft>
        <a:buClr>
          <a:srgbClr val="747474"/>
        </a:buClr>
        <a:buSzPct val="100000"/>
        <a:buFont typeface="Helvetica Neue" charset="0"/>
        <a:buChar char="•"/>
        <a:defRPr sz="2000">
          <a:solidFill>
            <a:srgbClr val="747474"/>
          </a:solidFill>
          <a:latin typeface="+mn-lt"/>
          <a:ea typeface="+mn-ea"/>
          <a:cs typeface="+mn-cs"/>
          <a:sym typeface="Helvetica Neue" charset="0"/>
        </a:defRPr>
      </a:lvl4pPr>
      <a:lvl5pPr marL="2044700" indent="-266700" algn="l" rtl="0" eaLnBrk="0" fontAlgn="base" hangingPunct="0">
        <a:spcBef>
          <a:spcPts val="3400"/>
        </a:spcBef>
        <a:spcAft>
          <a:spcPct val="0"/>
        </a:spcAft>
        <a:buClr>
          <a:srgbClr val="747474"/>
        </a:buClr>
        <a:buSzPct val="100000"/>
        <a:buFont typeface="Helvetica Neue" charset="0"/>
        <a:buChar char="•"/>
        <a:defRPr sz="2000">
          <a:solidFill>
            <a:srgbClr val="747474"/>
          </a:solidFill>
          <a:latin typeface="+mn-lt"/>
          <a:ea typeface="+mn-ea"/>
          <a:cs typeface="+mn-cs"/>
          <a:sym typeface="Helvetica Neue" charset="0"/>
        </a:defRPr>
      </a:lvl5pPr>
      <a:lvl6pPr marL="2501900" indent="-266700" algn="l" rtl="0" fontAlgn="base">
        <a:spcBef>
          <a:spcPts val="3400"/>
        </a:spcBef>
        <a:spcAft>
          <a:spcPct val="0"/>
        </a:spcAft>
        <a:buClr>
          <a:srgbClr val="747474"/>
        </a:buClr>
        <a:buSzPct val="100000"/>
        <a:buFont typeface="Helvetica Neue" charset="0"/>
        <a:buChar char="•"/>
        <a:defRPr>
          <a:solidFill>
            <a:srgbClr val="747474"/>
          </a:solidFill>
          <a:latin typeface="+mn-lt"/>
          <a:ea typeface="+mn-ea"/>
          <a:cs typeface="+mn-cs"/>
          <a:sym typeface="Helvetica Neue" charset="0"/>
        </a:defRPr>
      </a:lvl6pPr>
      <a:lvl7pPr marL="2959100" indent="-266700" algn="l" rtl="0" fontAlgn="base">
        <a:spcBef>
          <a:spcPts val="3400"/>
        </a:spcBef>
        <a:spcAft>
          <a:spcPct val="0"/>
        </a:spcAft>
        <a:buClr>
          <a:srgbClr val="747474"/>
        </a:buClr>
        <a:buSzPct val="100000"/>
        <a:buFont typeface="Helvetica Neue" charset="0"/>
        <a:buChar char="•"/>
        <a:defRPr>
          <a:solidFill>
            <a:srgbClr val="747474"/>
          </a:solidFill>
          <a:latin typeface="+mn-lt"/>
          <a:ea typeface="+mn-ea"/>
          <a:cs typeface="+mn-cs"/>
          <a:sym typeface="Helvetica Neue" charset="0"/>
        </a:defRPr>
      </a:lvl7pPr>
      <a:lvl8pPr marL="3416300" indent="-266700" algn="l" rtl="0" fontAlgn="base">
        <a:spcBef>
          <a:spcPts val="3400"/>
        </a:spcBef>
        <a:spcAft>
          <a:spcPct val="0"/>
        </a:spcAft>
        <a:buClr>
          <a:srgbClr val="747474"/>
        </a:buClr>
        <a:buSzPct val="100000"/>
        <a:buFont typeface="Helvetica Neue" charset="0"/>
        <a:buChar char="•"/>
        <a:defRPr>
          <a:solidFill>
            <a:srgbClr val="747474"/>
          </a:solidFill>
          <a:latin typeface="+mn-lt"/>
          <a:ea typeface="+mn-ea"/>
          <a:cs typeface="+mn-cs"/>
          <a:sym typeface="Helvetica Neue" charset="0"/>
        </a:defRPr>
      </a:lvl8pPr>
      <a:lvl9pPr marL="3873500" indent="-266700" algn="l" rtl="0" fontAlgn="base">
        <a:spcBef>
          <a:spcPts val="3400"/>
        </a:spcBef>
        <a:spcAft>
          <a:spcPct val="0"/>
        </a:spcAft>
        <a:buClr>
          <a:srgbClr val="747474"/>
        </a:buClr>
        <a:buSzPct val="100000"/>
        <a:buFont typeface="Helvetica Neue" charset="0"/>
        <a:buChar char="•"/>
        <a:defRPr>
          <a:solidFill>
            <a:srgbClr val="747474"/>
          </a:solidFill>
          <a:latin typeface="+mn-lt"/>
          <a:ea typeface="+mn-ea"/>
          <a:cs typeface="+mn-cs"/>
          <a:sym typeface="Helvetica Neue"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xmlns:p14="http://schemas.microsoft.com/office/powerpoint/2010/main"/>
  <p:txStyles>
    <p:titleStyle>
      <a:lvl1pPr algn="l" rtl="0" eaLnBrk="0" fontAlgn="base" hangingPunct="0">
        <a:spcBef>
          <a:spcPct val="0"/>
        </a:spcBef>
        <a:spcAft>
          <a:spcPct val="0"/>
        </a:spcAft>
        <a:defRPr sz="2800">
          <a:solidFill>
            <a:schemeClr val="tx1"/>
          </a:solidFill>
          <a:latin typeface="+mj-lt"/>
          <a:ea typeface="+mj-ea"/>
          <a:cs typeface="+mj-cs"/>
          <a:sym typeface="Helvetica Neue Light" charset="0"/>
        </a:defRPr>
      </a:lvl1pPr>
      <a:lvl2pPr algn="l" rtl="0" eaLnBrk="0" fontAlgn="base" hangingPunct="0">
        <a:spcBef>
          <a:spcPct val="0"/>
        </a:spcBef>
        <a:spcAft>
          <a:spcPct val="0"/>
        </a:spcAft>
        <a:defRPr sz="2800">
          <a:solidFill>
            <a:schemeClr val="tx1"/>
          </a:solidFill>
          <a:latin typeface="Helvetica Neue Light" charset="0"/>
          <a:ea typeface="华文细黑" charset="-122"/>
          <a:cs typeface="华文细黑" charset="-122"/>
          <a:sym typeface="Helvetica Neue Light" charset="0"/>
        </a:defRPr>
      </a:lvl2pPr>
      <a:lvl3pPr algn="l" rtl="0" eaLnBrk="0" fontAlgn="base" hangingPunct="0">
        <a:spcBef>
          <a:spcPct val="0"/>
        </a:spcBef>
        <a:spcAft>
          <a:spcPct val="0"/>
        </a:spcAft>
        <a:defRPr sz="2800">
          <a:solidFill>
            <a:schemeClr val="tx1"/>
          </a:solidFill>
          <a:latin typeface="Helvetica Neue Light" charset="0"/>
          <a:ea typeface="华文细黑" charset="-122"/>
          <a:cs typeface="华文细黑" charset="-122"/>
          <a:sym typeface="Helvetica Neue Light" charset="0"/>
        </a:defRPr>
      </a:lvl3pPr>
      <a:lvl4pPr algn="l" rtl="0" eaLnBrk="0" fontAlgn="base" hangingPunct="0">
        <a:spcBef>
          <a:spcPct val="0"/>
        </a:spcBef>
        <a:spcAft>
          <a:spcPct val="0"/>
        </a:spcAft>
        <a:defRPr sz="2800">
          <a:solidFill>
            <a:schemeClr val="tx1"/>
          </a:solidFill>
          <a:latin typeface="Helvetica Neue Light" charset="0"/>
          <a:ea typeface="华文细黑" charset="-122"/>
          <a:cs typeface="华文细黑" charset="-122"/>
          <a:sym typeface="Helvetica Neue Light" charset="0"/>
        </a:defRPr>
      </a:lvl4pPr>
      <a:lvl5pPr algn="l" rtl="0" eaLnBrk="0" fontAlgn="base" hangingPunct="0">
        <a:spcBef>
          <a:spcPct val="0"/>
        </a:spcBef>
        <a:spcAft>
          <a:spcPct val="0"/>
        </a:spcAft>
        <a:defRPr sz="2800">
          <a:solidFill>
            <a:schemeClr val="tx1"/>
          </a:solidFill>
          <a:latin typeface="Helvetica Neue Light" charset="0"/>
          <a:ea typeface="华文细黑" charset="-122"/>
          <a:cs typeface="华文细黑" charset="-122"/>
          <a:sym typeface="Helvetica Neue Light" charset="0"/>
        </a:defRPr>
      </a:lvl5pPr>
      <a:lvl6pPr marL="457200" algn="l" rtl="0" fontAlgn="base">
        <a:spcBef>
          <a:spcPct val="0"/>
        </a:spcBef>
        <a:spcAft>
          <a:spcPct val="0"/>
        </a:spcAft>
        <a:defRPr sz="2800">
          <a:solidFill>
            <a:schemeClr val="tx1"/>
          </a:solidFill>
          <a:latin typeface="Helvetica Neue Light" charset="0"/>
          <a:ea typeface="华文细黑" charset="-122"/>
          <a:cs typeface="华文细黑" charset="-122"/>
          <a:sym typeface="Helvetica Neue Light" charset="0"/>
        </a:defRPr>
      </a:lvl6pPr>
      <a:lvl7pPr marL="914400" algn="l" rtl="0" fontAlgn="base">
        <a:spcBef>
          <a:spcPct val="0"/>
        </a:spcBef>
        <a:spcAft>
          <a:spcPct val="0"/>
        </a:spcAft>
        <a:defRPr sz="2800">
          <a:solidFill>
            <a:schemeClr val="tx1"/>
          </a:solidFill>
          <a:latin typeface="Helvetica Neue Light" charset="0"/>
          <a:ea typeface="华文细黑" charset="-122"/>
          <a:cs typeface="华文细黑" charset="-122"/>
          <a:sym typeface="Helvetica Neue Light" charset="0"/>
        </a:defRPr>
      </a:lvl7pPr>
      <a:lvl8pPr marL="1371600" algn="l" rtl="0" fontAlgn="base">
        <a:spcBef>
          <a:spcPct val="0"/>
        </a:spcBef>
        <a:spcAft>
          <a:spcPct val="0"/>
        </a:spcAft>
        <a:defRPr sz="2800">
          <a:solidFill>
            <a:schemeClr val="tx1"/>
          </a:solidFill>
          <a:latin typeface="Helvetica Neue Light" charset="0"/>
          <a:ea typeface="华文细黑" charset="-122"/>
          <a:cs typeface="华文细黑" charset="-122"/>
          <a:sym typeface="Helvetica Neue Light" charset="0"/>
        </a:defRPr>
      </a:lvl8pPr>
      <a:lvl9pPr marL="1828800" algn="l" rtl="0" fontAlgn="base">
        <a:spcBef>
          <a:spcPct val="0"/>
        </a:spcBef>
        <a:spcAft>
          <a:spcPct val="0"/>
        </a:spcAft>
        <a:defRPr sz="2800">
          <a:solidFill>
            <a:schemeClr val="tx1"/>
          </a:solidFill>
          <a:latin typeface="Helvetica Neue Light" charset="0"/>
          <a:ea typeface="华文细黑" charset="-122"/>
          <a:cs typeface="华文细黑" charset="-122"/>
          <a:sym typeface="Helvetica Neue Light" charset="0"/>
        </a:defRPr>
      </a:lvl9pPr>
    </p:titleStyle>
    <p:bodyStyle>
      <a:lvl1pPr marL="266700" indent="-266700" algn="l" rtl="0" eaLnBrk="0" fontAlgn="base" hangingPunct="0">
        <a:spcBef>
          <a:spcPts val="3400"/>
        </a:spcBef>
        <a:spcAft>
          <a:spcPct val="0"/>
        </a:spcAft>
        <a:buClr>
          <a:srgbClr val="747474"/>
        </a:buClr>
        <a:buSzPct val="100000"/>
        <a:buFont typeface="Helvetica Neue" charset="0"/>
        <a:buChar char="•"/>
        <a:defRPr sz="3200">
          <a:solidFill>
            <a:srgbClr val="747474"/>
          </a:solidFill>
          <a:latin typeface="+mn-lt"/>
          <a:ea typeface="+mn-ea"/>
          <a:cs typeface="+mn-cs"/>
          <a:sym typeface="Helvetica Neue" charset="0"/>
        </a:defRPr>
      </a:lvl1pPr>
      <a:lvl2pPr marL="711200" indent="-266700" algn="l" rtl="0" eaLnBrk="0" fontAlgn="base" hangingPunct="0">
        <a:spcBef>
          <a:spcPts val="3400"/>
        </a:spcBef>
        <a:spcAft>
          <a:spcPct val="0"/>
        </a:spcAft>
        <a:buClr>
          <a:srgbClr val="747474"/>
        </a:buClr>
        <a:buSzPct val="100000"/>
        <a:buFont typeface="Helvetica Neue" charset="0"/>
        <a:buChar char="•"/>
        <a:defRPr sz="2800">
          <a:solidFill>
            <a:srgbClr val="747474"/>
          </a:solidFill>
          <a:latin typeface="+mn-lt"/>
          <a:ea typeface="+mn-ea"/>
          <a:cs typeface="+mn-cs"/>
          <a:sym typeface="Helvetica Neue" charset="0"/>
        </a:defRPr>
      </a:lvl2pPr>
      <a:lvl3pPr marL="1155700" indent="-266700" algn="l" rtl="0" eaLnBrk="0" fontAlgn="base" hangingPunct="0">
        <a:spcBef>
          <a:spcPts val="3400"/>
        </a:spcBef>
        <a:spcAft>
          <a:spcPct val="0"/>
        </a:spcAft>
        <a:buClr>
          <a:srgbClr val="747474"/>
        </a:buClr>
        <a:buSzPct val="100000"/>
        <a:buFont typeface="Helvetica Neue" charset="0"/>
        <a:buChar char="•"/>
        <a:defRPr sz="2400">
          <a:solidFill>
            <a:srgbClr val="747474"/>
          </a:solidFill>
          <a:latin typeface="+mn-lt"/>
          <a:ea typeface="+mn-ea"/>
          <a:cs typeface="+mn-cs"/>
          <a:sym typeface="Helvetica Neue" charset="0"/>
        </a:defRPr>
      </a:lvl3pPr>
      <a:lvl4pPr marL="1600200" indent="-266700" algn="l" rtl="0" eaLnBrk="0" fontAlgn="base" hangingPunct="0">
        <a:spcBef>
          <a:spcPts val="3400"/>
        </a:spcBef>
        <a:spcAft>
          <a:spcPct val="0"/>
        </a:spcAft>
        <a:buClr>
          <a:srgbClr val="747474"/>
        </a:buClr>
        <a:buSzPct val="100000"/>
        <a:buFont typeface="Helvetica Neue" charset="0"/>
        <a:buChar char="•"/>
        <a:defRPr sz="2000">
          <a:solidFill>
            <a:srgbClr val="747474"/>
          </a:solidFill>
          <a:latin typeface="+mn-lt"/>
          <a:ea typeface="+mn-ea"/>
          <a:cs typeface="+mn-cs"/>
          <a:sym typeface="Helvetica Neue" charset="0"/>
        </a:defRPr>
      </a:lvl4pPr>
      <a:lvl5pPr marL="2044700" indent="-266700" algn="l" rtl="0" eaLnBrk="0" fontAlgn="base" hangingPunct="0">
        <a:spcBef>
          <a:spcPts val="3400"/>
        </a:spcBef>
        <a:spcAft>
          <a:spcPct val="0"/>
        </a:spcAft>
        <a:buClr>
          <a:srgbClr val="747474"/>
        </a:buClr>
        <a:buSzPct val="100000"/>
        <a:buFont typeface="Helvetica Neue" charset="0"/>
        <a:buChar char="•"/>
        <a:defRPr sz="2000">
          <a:solidFill>
            <a:srgbClr val="747474"/>
          </a:solidFill>
          <a:latin typeface="+mn-lt"/>
          <a:ea typeface="+mn-ea"/>
          <a:cs typeface="+mn-cs"/>
          <a:sym typeface="Helvetica Neue" charset="0"/>
        </a:defRPr>
      </a:lvl5pPr>
      <a:lvl6pPr marL="2501900" indent="-266700" algn="l" rtl="0" fontAlgn="base">
        <a:spcBef>
          <a:spcPts val="3400"/>
        </a:spcBef>
        <a:spcAft>
          <a:spcPct val="0"/>
        </a:spcAft>
        <a:buClr>
          <a:srgbClr val="747474"/>
        </a:buClr>
        <a:buSzPct val="100000"/>
        <a:buFont typeface="Helvetica Neue" charset="0"/>
        <a:buChar char="•"/>
        <a:defRPr>
          <a:solidFill>
            <a:srgbClr val="747474"/>
          </a:solidFill>
          <a:latin typeface="+mn-lt"/>
          <a:ea typeface="+mn-ea"/>
          <a:cs typeface="+mn-cs"/>
          <a:sym typeface="Helvetica Neue" charset="0"/>
        </a:defRPr>
      </a:lvl6pPr>
      <a:lvl7pPr marL="2959100" indent="-266700" algn="l" rtl="0" fontAlgn="base">
        <a:spcBef>
          <a:spcPts val="3400"/>
        </a:spcBef>
        <a:spcAft>
          <a:spcPct val="0"/>
        </a:spcAft>
        <a:buClr>
          <a:srgbClr val="747474"/>
        </a:buClr>
        <a:buSzPct val="100000"/>
        <a:buFont typeface="Helvetica Neue" charset="0"/>
        <a:buChar char="•"/>
        <a:defRPr>
          <a:solidFill>
            <a:srgbClr val="747474"/>
          </a:solidFill>
          <a:latin typeface="+mn-lt"/>
          <a:ea typeface="+mn-ea"/>
          <a:cs typeface="+mn-cs"/>
          <a:sym typeface="Helvetica Neue" charset="0"/>
        </a:defRPr>
      </a:lvl7pPr>
      <a:lvl8pPr marL="3416300" indent="-266700" algn="l" rtl="0" fontAlgn="base">
        <a:spcBef>
          <a:spcPts val="3400"/>
        </a:spcBef>
        <a:spcAft>
          <a:spcPct val="0"/>
        </a:spcAft>
        <a:buClr>
          <a:srgbClr val="747474"/>
        </a:buClr>
        <a:buSzPct val="100000"/>
        <a:buFont typeface="Helvetica Neue" charset="0"/>
        <a:buChar char="•"/>
        <a:defRPr>
          <a:solidFill>
            <a:srgbClr val="747474"/>
          </a:solidFill>
          <a:latin typeface="+mn-lt"/>
          <a:ea typeface="+mn-ea"/>
          <a:cs typeface="+mn-cs"/>
          <a:sym typeface="Helvetica Neue" charset="0"/>
        </a:defRPr>
      </a:lvl8pPr>
      <a:lvl9pPr marL="3873500" indent="-266700" algn="l" rtl="0" fontAlgn="base">
        <a:spcBef>
          <a:spcPts val="3400"/>
        </a:spcBef>
        <a:spcAft>
          <a:spcPct val="0"/>
        </a:spcAft>
        <a:buClr>
          <a:srgbClr val="747474"/>
        </a:buClr>
        <a:buSzPct val="100000"/>
        <a:buFont typeface="Helvetica Neue" charset="0"/>
        <a:buChar char="•"/>
        <a:defRPr>
          <a:solidFill>
            <a:srgbClr val="747474"/>
          </a:solidFill>
          <a:latin typeface="+mn-lt"/>
          <a:ea typeface="+mn-ea"/>
          <a:cs typeface="+mn-cs"/>
          <a:sym typeface="Helvetica Neue"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1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4.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0.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 Id="rId3" Type="http://schemas.openxmlformats.org/officeDocument/2006/relationships/image" Target="../media/image21.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jpeg"/><Relationship Id="rId5" Type="http://schemas.openxmlformats.org/officeDocument/2006/relationships/image" Target="../media/image25.jpeg"/><Relationship Id="rId6" Type="http://schemas.openxmlformats.org/officeDocument/2006/relationships/image" Target="../media/image26.jpe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jpeg"/><Relationship Id="rId5" Type="http://schemas.openxmlformats.org/officeDocument/2006/relationships/image" Target="../media/image25.jpeg"/><Relationship Id="rId6" Type="http://schemas.openxmlformats.org/officeDocument/2006/relationships/image" Target="../media/image26.jpe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image" Target="../media/image2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8.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9.emf"/></Relationships>
</file>

<file path=ppt/slides/_rels/slide34.xml.rels><?xml version="1.0" encoding="UTF-8" standalone="yes"?>
<Relationships xmlns="http://schemas.openxmlformats.org/package/2006/relationships"><Relationship Id="rId3" Type="http://schemas.openxmlformats.org/officeDocument/2006/relationships/image" Target="../media/image28.emf"/><Relationship Id="rId4" Type="http://schemas.openxmlformats.org/officeDocument/2006/relationships/image" Target="../media/image30.emf"/><Relationship Id="rId5"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2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3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3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34.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2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2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
          <p:cNvSpPr>
            <a:spLocks noGrp="1" noChangeArrowheads="1"/>
          </p:cNvSpPr>
          <p:nvPr>
            <p:ph type="title"/>
          </p:nvPr>
        </p:nvSpPr>
        <p:spPr>
          <a:xfrm>
            <a:off x="7010400" y="90488"/>
            <a:ext cx="1905000" cy="366712"/>
          </a:xfrm>
        </p:spPr>
        <p:txBody>
          <a:bodyPr rIns="132080"/>
          <a:lstStyle/>
          <a:p>
            <a:pPr indent="0" eaLnBrk="1" hangingPunct="1"/>
            <a:r>
              <a:rPr lang="en-US">
                <a:ea typeface="华文细黑" charset="0"/>
                <a:cs typeface="华文细黑" charset="0"/>
              </a:rPr>
              <a:t>Storyboard</a:t>
            </a:r>
          </a:p>
        </p:txBody>
      </p:sp>
      <p:sp>
        <p:nvSpPr>
          <p:cNvPr id="28675" name="Rectangle 6"/>
          <p:cNvSpPr>
            <a:spLocks/>
          </p:cNvSpPr>
          <p:nvPr/>
        </p:nvSpPr>
        <p:spPr bwMode="auto">
          <a:xfrm>
            <a:off x="4648200" y="4533900"/>
            <a:ext cx="11430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000" baseline="0">
                <a:solidFill>
                  <a:schemeClr val="tx1"/>
                </a:solidFill>
                <a:latin typeface="Helvetica Neue" charset="0"/>
                <a:cs typeface="Arial" charset="0"/>
              </a:rPr>
              <a:t>3 basic types of indicators needed</a:t>
            </a:r>
            <a:endParaRPr lang="en-US" sz="900" baseline="0">
              <a:solidFill>
                <a:schemeClr val="tx1"/>
              </a:solidFill>
              <a:cs typeface="Arial" charset="0"/>
            </a:endParaRPr>
          </a:p>
        </p:txBody>
      </p:sp>
      <p:sp>
        <p:nvSpPr>
          <p:cNvPr id="28676" name="Rectangle 7"/>
          <p:cNvSpPr>
            <a:spLocks/>
          </p:cNvSpPr>
          <p:nvPr/>
        </p:nvSpPr>
        <p:spPr bwMode="auto">
          <a:xfrm>
            <a:off x="3276600" y="4533900"/>
            <a:ext cx="12192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000" baseline="0">
                <a:solidFill>
                  <a:schemeClr val="tx1"/>
                </a:solidFill>
                <a:latin typeface="Helvetica Neue" charset="0"/>
                <a:cs typeface="Arial" charset="0"/>
              </a:rPr>
              <a:t>why indicators, </a:t>
            </a:r>
            <a:br>
              <a:rPr lang="en-US" sz="1000" baseline="0">
                <a:solidFill>
                  <a:schemeClr val="tx1"/>
                </a:solidFill>
                <a:latin typeface="Helvetica Neue" charset="0"/>
                <a:cs typeface="Arial" charset="0"/>
              </a:rPr>
            </a:br>
            <a:r>
              <a:rPr lang="en-US" sz="1000" baseline="0">
                <a:solidFill>
                  <a:schemeClr val="tx1"/>
                </a:solidFill>
                <a:latin typeface="Helvetica Neue" charset="0"/>
                <a:cs typeface="Arial" charset="0"/>
              </a:rPr>
              <a:t>why sustainability?</a:t>
            </a:r>
          </a:p>
        </p:txBody>
      </p:sp>
      <p:sp>
        <p:nvSpPr>
          <p:cNvPr id="28677" name="Rectangle 8"/>
          <p:cNvSpPr>
            <a:spLocks/>
          </p:cNvSpPr>
          <p:nvPr/>
        </p:nvSpPr>
        <p:spPr bwMode="auto">
          <a:xfrm>
            <a:off x="406400" y="4521200"/>
            <a:ext cx="12192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000" baseline="0">
                <a:solidFill>
                  <a:schemeClr val="tx1"/>
                </a:solidFill>
                <a:latin typeface="Helvetica Neue" charset="0"/>
                <a:cs typeface="Arial" charset="0"/>
              </a:rPr>
              <a:t>what is my role as an engineer?</a:t>
            </a:r>
            <a:endParaRPr lang="en-US" sz="900" baseline="0">
              <a:solidFill>
                <a:schemeClr val="tx1"/>
              </a:solidFill>
              <a:cs typeface="Arial" charset="0"/>
            </a:endParaRPr>
          </a:p>
        </p:txBody>
      </p:sp>
      <p:sp>
        <p:nvSpPr>
          <p:cNvPr id="28678" name="Rectangle 9"/>
          <p:cNvSpPr>
            <a:spLocks/>
          </p:cNvSpPr>
          <p:nvPr/>
        </p:nvSpPr>
        <p:spPr bwMode="auto">
          <a:xfrm>
            <a:off x="1752600" y="4610100"/>
            <a:ext cx="1409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000" baseline="0">
                <a:solidFill>
                  <a:schemeClr val="tx1"/>
                </a:solidFill>
                <a:latin typeface="Helvetica Neue" charset="0"/>
                <a:cs typeface="Arial" charset="0"/>
              </a:rPr>
              <a:t>what personal development do I need?</a:t>
            </a:r>
            <a:endParaRPr lang="en-US" sz="900" baseline="0">
              <a:solidFill>
                <a:schemeClr val="tx1"/>
              </a:solidFill>
              <a:cs typeface="Arial" charset="0"/>
            </a:endParaRPr>
          </a:p>
        </p:txBody>
      </p:sp>
      <p:sp>
        <p:nvSpPr>
          <p:cNvPr id="28679" name="Rectangle 10"/>
          <p:cNvSpPr>
            <a:spLocks/>
          </p:cNvSpPr>
          <p:nvPr/>
        </p:nvSpPr>
        <p:spPr bwMode="auto">
          <a:xfrm>
            <a:off x="6172200" y="4521200"/>
            <a:ext cx="9779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000" baseline="0">
                <a:solidFill>
                  <a:schemeClr val="tx1"/>
                </a:solidFill>
                <a:latin typeface="Helvetica Neue" charset="0"/>
                <a:cs typeface="Arial" charset="0"/>
              </a:rPr>
              <a:t>thermodynamic realities</a:t>
            </a:r>
            <a:endParaRPr lang="en-US" sz="900" baseline="0">
              <a:solidFill>
                <a:schemeClr val="tx1"/>
              </a:solidFill>
              <a:cs typeface="Arial" charset="0"/>
            </a:endParaRPr>
          </a:p>
        </p:txBody>
      </p:sp>
      <p:sp>
        <p:nvSpPr>
          <p:cNvPr id="28680" name="Rectangle 11"/>
          <p:cNvSpPr>
            <a:spLocks/>
          </p:cNvSpPr>
          <p:nvPr/>
        </p:nvSpPr>
        <p:spPr bwMode="auto">
          <a:xfrm>
            <a:off x="7315200" y="4559300"/>
            <a:ext cx="12192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000" baseline="0">
                <a:solidFill>
                  <a:schemeClr val="tx1"/>
                </a:solidFill>
                <a:latin typeface="Helvetica Neue" charset="0"/>
                <a:cs typeface="Arial" charset="0"/>
              </a:rPr>
              <a:t>upstream design principles</a:t>
            </a:r>
            <a:endParaRPr lang="en-US" sz="900" baseline="0">
              <a:solidFill>
                <a:schemeClr val="tx1"/>
              </a:solidFill>
              <a:cs typeface="Arial" charset="0"/>
            </a:endParaRPr>
          </a:p>
        </p:txBody>
      </p:sp>
      <p:sp>
        <p:nvSpPr>
          <p:cNvPr id="28681" name="Rectangle 12"/>
          <p:cNvSpPr>
            <a:spLocks/>
          </p:cNvSpPr>
          <p:nvPr/>
        </p:nvSpPr>
        <p:spPr bwMode="auto">
          <a:xfrm>
            <a:off x="6629400" y="5118100"/>
            <a:ext cx="12192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000" baseline="0">
                <a:solidFill>
                  <a:schemeClr val="tx1"/>
                </a:solidFill>
                <a:latin typeface="Helvetica Neue" charset="0"/>
                <a:cs typeface="Arial" charset="0"/>
              </a:rPr>
              <a:t>redefine problem; look for human element</a:t>
            </a:r>
            <a:endParaRPr lang="en-US" sz="900" baseline="0">
              <a:solidFill>
                <a:schemeClr val="tx1"/>
              </a:solidFill>
              <a:cs typeface="Arial" charset="0"/>
            </a:endParaRPr>
          </a:p>
        </p:txBody>
      </p:sp>
      <p:sp>
        <p:nvSpPr>
          <p:cNvPr id="28682" name="Rectangle 13"/>
          <p:cNvSpPr>
            <a:spLocks/>
          </p:cNvSpPr>
          <p:nvPr/>
        </p:nvSpPr>
        <p:spPr bwMode="auto">
          <a:xfrm>
            <a:off x="7924800" y="4889500"/>
            <a:ext cx="1143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000" baseline="0">
                <a:solidFill>
                  <a:schemeClr val="tx1"/>
                </a:solidFill>
                <a:latin typeface="Helvetica Neue" charset="0"/>
                <a:cs typeface="Arial" charset="0"/>
              </a:rPr>
              <a:t>LCA &amp; other tools</a:t>
            </a:r>
          </a:p>
        </p:txBody>
      </p:sp>
      <p:sp>
        <p:nvSpPr>
          <p:cNvPr id="28683" name="Rectangle 14"/>
          <p:cNvSpPr>
            <a:spLocks/>
          </p:cNvSpPr>
          <p:nvPr/>
        </p:nvSpPr>
        <p:spPr bwMode="auto">
          <a:xfrm>
            <a:off x="4191000" y="5422900"/>
            <a:ext cx="11811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000" baseline="0">
                <a:solidFill>
                  <a:schemeClr val="tx1"/>
                </a:solidFill>
                <a:cs typeface="Arial" charset="0"/>
              </a:rPr>
              <a:t>Sufficiency of human well-being for all</a:t>
            </a:r>
            <a:endParaRPr lang="en-US" sz="900" baseline="0">
              <a:solidFill>
                <a:schemeClr val="tx1"/>
              </a:solidFill>
              <a:cs typeface="Arial" charset="0"/>
            </a:endParaRPr>
          </a:p>
        </p:txBody>
      </p:sp>
      <p:sp>
        <p:nvSpPr>
          <p:cNvPr id="28684" name="Rectangle 15"/>
          <p:cNvSpPr>
            <a:spLocks/>
          </p:cNvSpPr>
          <p:nvPr/>
        </p:nvSpPr>
        <p:spPr bwMode="auto">
          <a:xfrm>
            <a:off x="4953000" y="5943600"/>
            <a:ext cx="9779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000" baseline="0">
                <a:solidFill>
                  <a:schemeClr val="tx1"/>
                </a:solidFill>
                <a:cs typeface="Arial" charset="0"/>
              </a:rPr>
              <a:t>Sustainability of environmental integrity</a:t>
            </a:r>
            <a:endParaRPr lang="en-US" sz="900" baseline="0">
              <a:solidFill>
                <a:schemeClr val="tx1"/>
              </a:solidFill>
              <a:cs typeface="Arial" charset="0"/>
            </a:endParaRPr>
          </a:p>
        </p:txBody>
      </p:sp>
      <p:sp>
        <p:nvSpPr>
          <p:cNvPr id="28685" name="Rectangle 36"/>
          <p:cNvSpPr>
            <a:spLocks noChangeArrowheads="1"/>
          </p:cNvSpPr>
          <p:nvPr/>
        </p:nvSpPr>
        <p:spPr bwMode="auto">
          <a:xfrm>
            <a:off x="3429000" y="2971800"/>
            <a:ext cx="2514600"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baseline="0">
                <a:solidFill>
                  <a:srgbClr val="105454"/>
                </a:solidFill>
                <a:latin typeface="Helvetica Neue" charset="0"/>
                <a:cs typeface="Arial" charset="0"/>
              </a:rPr>
              <a:t>Awareness of facts:</a:t>
            </a:r>
            <a:endParaRPr lang="en-US" sz="1400" baseline="0">
              <a:solidFill>
                <a:srgbClr val="105454"/>
              </a:solidFill>
              <a:latin typeface="Helvetica Neue" charset="0"/>
              <a:cs typeface="Arial" charset="0"/>
            </a:endParaRPr>
          </a:p>
          <a:p>
            <a:r>
              <a:rPr lang="en-US" sz="1400" baseline="0">
                <a:solidFill>
                  <a:schemeClr val="tx1"/>
                </a:solidFill>
                <a:latin typeface="Helvetica Neue" charset="0"/>
                <a:cs typeface="Arial" charset="0"/>
              </a:rPr>
              <a:t>Meadows/Daly framework for sustainable development indicators</a:t>
            </a:r>
            <a:endParaRPr lang="en-US" sz="1000" baseline="0">
              <a:solidFill>
                <a:schemeClr val="tx1"/>
              </a:solidFill>
              <a:cs typeface="Arial" charset="0"/>
            </a:endParaRPr>
          </a:p>
        </p:txBody>
      </p:sp>
      <p:sp>
        <p:nvSpPr>
          <p:cNvPr id="28686" name="Text Box 38"/>
          <p:cNvSpPr txBox="1">
            <a:spLocks noChangeArrowheads="1"/>
          </p:cNvSpPr>
          <p:nvPr/>
        </p:nvSpPr>
        <p:spPr bwMode="auto">
          <a:xfrm>
            <a:off x="2057400" y="990600"/>
            <a:ext cx="533400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r>
              <a:rPr lang="en-US" baseline="0">
                <a:solidFill>
                  <a:srgbClr val="CD4C2C"/>
                </a:solidFill>
                <a:latin typeface="Helvetica Neue" charset="0"/>
                <a:cs typeface="Arial" charset="0"/>
              </a:rPr>
              <a:t>Main point </a:t>
            </a:r>
          </a:p>
          <a:p>
            <a:r>
              <a:rPr lang="en-US" sz="1400" baseline="0">
                <a:solidFill>
                  <a:schemeClr val="tx1"/>
                </a:solidFill>
                <a:latin typeface="Helvetica Neue" charset="0"/>
                <a:cs typeface="Arial" charset="0"/>
              </a:rPr>
              <a:t>Sustainable development is a way of thinking that involves </a:t>
            </a:r>
            <a:br>
              <a:rPr lang="en-US" sz="1400" baseline="0">
                <a:solidFill>
                  <a:schemeClr val="tx1"/>
                </a:solidFill>
                <a:latin typeface="Helvetica Neue" charset="0"/>
                <a:cs typeface="Arial" charset="0"/>
              </a:rPr>
            </a:br>
            <a:r>
              <a:rPr lang="en-US" sz="1400" baseline="0">
                <a:solidFill>
                  <a:schemeClr val="tx1"/>
                </a:solidFill>
                <a:latin typeface="Helvetica Neue" charset="0"/>
                <a:cs typeface="Arial" charset="0"/>
              </a:rPr>
              <a:t>a) living within the thermodynamic limits of the natural system; </a:t>
            </a:r>
            <a:br>
              <a:rPr lang="en-US" sz="1400" baseline="0">
                <a:solidFill>
                  <a:schemeClr val="tx1"/>
                </a:solidFill>
                <a:latin typeface="Helvetica Neue" charset="0"/>
                <a:cs typeface="Arial" charset="0"/>
              </a:rPr>
            </a:br>
            <a:r>
              <a:rPr lang="en-US" sz="1400" baseline="0">
                <a:solidFill>
                  <a:schemeClr val="tx1"/>
                </a:solidFill>
                <a:latin typeface="Helvetica Neue" charset="0"/>
                <a:cs typeface="Arial" charset="0"/>
              </a:rPr>
              <a:t>b) Increasing the sufficiency of real human wealth for all.</a:t>
            </a:r>
            <a:endParaRPr lang="en-US" sz="1000" baseline="0">
              <a:solidFill>
                <a:schemeClr val="tx1"/>
              </a:solidFill>
              <a:cs typeface="Arial" charset="0"/>
            </a:endParaRPr>
          </a:p>
        </p:txBody>
      </p:sp>
      <p:sp>
        <p:nvSpPr>
          <p:cNvPr id="28687" name="Rectangle 39"/>
          <p:cNvSpPr>
            <a:spLocks noChangeArrowheads="1"/>
          </p:cNvSpPr>
          <p:nvPr/>
        </p:nvSpPr>
        <p:spPr bwMode="auto">
          <a:xfrm>
            <a:off x="457200" y="2987675"/>
            <a:ext cx="27432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baseline="0">
                <a:solidFill>
                  <a:srgbClr val="105454"/>
                </a:solidFill>
                <a:latin typeface="Helvetica Neue" charset="0"/>
                <a:cs typeface="Arial" charset="0"/>
              </a:rPr>
              <a:t>Awareness of personal role:</a:t>
            </a:r>
            <a:endParaRPr lang="en-US" sz="1400" baseline="0">
              <a:solidFill>
                <a:srgbClr val="105454"/>
              </a:solidFill>
              <a:latin typeface="Helvetica Neue" charset="0"/>
              <a:cs typeface="Arial" charset="0"/>
            </a:endParaRPr>
          </a:p>
          <a:p>
            <a:r>
              <a:rPr lang="en-US" sz="1400" baseline="0">
                <a:solidFill>
                  <a:schemeClr val="tx1"/>
                </a:solidFill>
                <a:latin typeface="Helvetica Neue" charset="0"/>
                <a:cs typeface="Arial" charset="0"/>
              </a:rPr>
              <a:t>Mindset needed to engage </a:t>
            </a:r>
            <a:br>
              <a:rPr lang="en-US" sz="1400" baseline="0">
                <a:solidFill>
                  <a:schemeClr val="tx1"/>
                </a:solidFill>
                <a:latin typeface="Helvetica Neue" charset="0"/>
                <a:cs typeface="Arial" charset="0"/>
              </a:rPr>
            </a:br>
            <a:r>
              <a:rPr lang="en-US" sz="1400" baseline="0">
                <a:solidFill>
                  <a:schemeClr val="tx1"/>
                </a:solidFill>
                <a:latin typeface="Helvetica Neue" charset="0"/>
                <a:cs typeface="Arial" charset="0"/>
              </a:rPr>
              <a:t>in design for sustainable development</a:t>
            </a:r>
          </a:p>
          <a:p>
            <a:endParaRPr lang="en-US" sz="1400" baseline="0">
              <a:solidFill>
                <a:schemeClr val="tx1"/>
              </a:solidFill>
              <a:latin typeface="Helvetica Neue" charset="0"/>
              <a:cs typeface="Arial" charset="0"/>
            </a:endParaRPr>
          </a:p>
        </p:txBody>
      </p:sp>
      <p:sp>
        <p:nvSpPr>
          <p:cNvPr id="28688" name="Rectangle 40"/>
          <p:cNvSpPr>
            <a:spLocks noChangeArrowheads="1"/>
          </p:cNvSpPr>
          <p:nvPr/>
        </p:nvSpPr>
        <p:spPr bwMode="auto">
          <a:xfrm>
            <a:off x="6400800" y="2971800"/>
            <a:ext cx="2438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baseline="0">
                <a:solidFill>
                  <a:srgbClr val="105454"/>
                </a:solidFill>
                <a:latin typeface="Helvetica Neue" charset="0"/>
                <a:cs typeface="Arial" charset="0"/>
              </a:rPr>
              <a:t>Awareness of strategies:</a:t>
            </a:r>
            <a:endParaRPr lang="en-US" sz="1400" baseline="0">
              <a:solidFill>
                <a:srgbClr val="105454"/>
              </a:solidFill>
              <a:latin typeface="Helvetica Neue" charset="0"/>
              <a:cs typeface="Arial" charset="0"/>
            </a:endParaRPr>
          </a:p>
          <a:p>
            <a:r>
              <a:rPr lang="en-US" sz="1400" baseline="0">
                <a:solidFill>
                  <a:schemeClr val="tx1"/>
                </a:solidFill>
                <a:latin typeface="Helvetica Neue" charset="0"/>
                <a:cs typeface="Arial" charset="0"/>
              </a:rPr>
              <a:t>Design strategies for </a:t>
            </a:r>
            <a:br>
              <a:rPr lang="en-US" sz="1400" baseline="0">
                <a:solidFill>
                  <a:schemeClr val="tx1"/>
                </a:solidFill>
                <a:latin typeface="Helvetica Neue" charset="0"/>
                <a:cs typeface="Arial" charset="0"/>
              </a:rPr>
            </a:br>
            <a:r>
              <a:rPr lang="en-US" sz="1400" baseline="0">
                <a:solidFill>
                  <a:schemeClr val="tx1"/>
                </a:solidFill>
                <a:latin typeface="Helvetica Neue" charset="0"/>
                <a:cs typeface="Arial" charset="0"/>
              </a:rPr>
              <a:t>sustainable development</a:t>
            </a:r>
          </a:p>
        </p:txBody>
      </p:sp>
      <p:sp>
        <p:nvSpPr>
          <p:cNvPr id="28689" name="Line 96"/>
          <p:cNvSpPr>
            <a:spLocks noChangeShapeType="1"/>
          </p:cNvSpPr>
          <p:nvPr/>
        </p:nvSpPr>
        <p:spPr bwMode="auto">
          <a:xfrm>
            <a:off x="3733800" y="4038600"/>
            <a:ext cx="0" cy="457200"/>
          </a:xfrm>
          <a:prstGeom prst="line">
            <a:avLst/>
          </a:prstGeom>
          <a:noFill/>
          <a:ln w="12700">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8690" name="Line 97"/>
          <p:cNvSpPr>
            <a:spLocks noChangeShapeType="1"/>
          </p:cNvSpPr>
          <p:nvPr/>
        </p:nvSpPr>
        <p:spPr bwMode="auto">
          <a:xfrm>
            <a:off x="990600" y="4038600"/>
            <a:ext cx="0" cy="457200"/>
          </a:xfrm>
          <a:prstGeom prst="line">
            <a:avLst/>
          </a:prstGeom>
          <a:noFill/>
          <a:ln w="12700">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8691" name="Line 98"/>
          <p:cNvSpPr>
            <a:spLocks noChangeShapeType="1"/>
          </p:cNvSpPr>
          <p:nvPr/>
        </p:nvSpPr>
        <p:spPr bwMode="auto">
          <a:xfrm>
            <a:off x="7239000" y="4038600"/>
            <a:ext cx="0" cy="990600"/>
          </a:xfrm>
          <a:prstGeom prst="line">
            <a:avLst/>
          </a:prstGeom>
          <a:noFill/>
          <a:ln w="12700">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8692" name="Line 101"/>
          <p:cNvSpPr>
            <a:spLocks noChangeShapeType="1"/>
          </p:cNvSpPr>
          <p:nvPr/>
        </p:nvSpPr>
        <p:spPr bwMode="auto">
          <a:xfrm>
            <a:off x="4724400" y="5029200"/>
            <a:ext cx="0" cy="381000"/>
          </a:xfrm>
          <a:prstGeom prst="line">
            <a:avLst/>
          </a:prstGeom>
          <a:noFill/>
          <a:ln w="12700">
            <a:solidFill>
              <a:srgbClr val="89C24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8693" name="Line 102"/>
          <p:cNvSpPr>
            <a:spLocks noChangeShapeType="1"/>
          </p:cNvSpPr>
          <p:nvPr/>
        </p:nvSpPr>
        <p:spPr bwMode="auto">
          <a:xfrm>
            <a:off x="5105400" y="4038600"/>
            <a:ext cx="0" cy="457200"/>
          </a:xfrm>
          <a:prstGeom prst="line">
            <a:avLst/>
          </a:prstGeom>
          <a:noFill/>
          <a:ln w="12700">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8694" name="Line 103"/>
          <p:cNvSpPr>
            <a:spLocks noChangeShapeType="1"/>
          </p:cNvSpPr>
          <p:nvPr/>
        </p:nvSpPr>
        <p:spPr bwMode="auto">
          <a:xfrm>
            <a:off x="5334000" y="5029200"/>
            <a:ext cx="0" cy="838200"/>
          </a:xfrm>
          <a:prstGeom prst="line">
            <a:avLst/>
          </a:prstGeom>
          <a:noFill/>
          <a:ln w="12700">
            <a:solidFill>
              <a:srgbClr val="89C24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8695" name="Line 104"/>
          <p:cNvSpPr>
            <a:spLocks noChangeShapeType="1"/>
          </p:cNvSpPr>
          <p:nvPr/>
        </p:nvSpPr>
        <p:spPr bwMode="auto">
          <a:xfrm>
            <a:off x="2362200" y="4038600"/>
            <a:ext cx="0" cy="457200"/>
          </a:xfrm>
          <a:prstGeom prst="line">
            <a:avLst/>
          </a:prstGeom>
          <a:noFill/>
          <a:ln w="12700">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8696" name="Line 105"/>
          <p:cNvSpPr>
            <a:spLocks noChangeShapeType="1"/>
          </p:cNvSpPr>
          <p:nvPr/>
        </p:nvSpPr>
        <p:spPr bwMode="auto">
          <a:xfrm>
            <a:off x="6629400" y="4038600"/>
            <a:ext cx="0" cy="457200"/>
          </a:xfrm>
          <a:prstGeom prst="line">
            <a:avLst/>
          </a:prstGeom>
          <a:noFill/>
          <a:ln w="12700">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8697" name="Line 106"/>
          <p:cNvSpPr>
            <a:spLocks noChangeShapeType="1"/>
          </p:cNvSpPr>
          <p:nvPr/>
        </p:nvSpPr>
        <p:spPr bwMode="auto">
          <a:xfrm>
            <a:off x="7772400" y="4038600"/>
            <a:ext cx="0" cy="457200"/>
          </a:xfrm>
          <a:prstGeom prst="line">
            <a:avLst/>
          </a:prstGeom>
          <a:noFill/>
          <a:ln w="12700">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8698" name="Line 107"/>
          <p:cNvSpPr>
            <a:spLocks noChangeShapeType="1"/>
          </p:cNvSpPr>
          <p:nvPr/>
        </p:nvSpPr>
        <p:spPr bwMode="auto">
          <a:xfrm>
            <a:off x="8382000" y="4038600"/>
            <a:ext cx="0" cy="990600"/>
          </a:xfrm>
          <a:prstGeom prst="line">
            <a:avLst/>
          </a:prstGeom>
          <a:noFill/>
          <a:ln w="12700">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8699" name="Line 110"/>
          <p:cNvSpPr>
            <a:spLocks noChangeShapeType="1"/>
          </p:cNvSpPr>
          <p:nvPr/>
        </p:nvSpPr>
        <p:spPr bwMode="auto">
          <a:xfrm flipH="1">
            <a:off x="2133600" y="2209800"/>
            <a:ext cx="304800" cy="533400"/>
          </a:xfrm>
          <a:prstGeom prst="line">
            <a:avLst/>
          </a:prstGeom>
          <a:noFill/>
          <a:ln w="12700">
            <a:solidFill>
              <a:srgbClr val="CD4C2C"/>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8700" name="Line 111"/>
          <p:cNvSpPr>
            <a:spLocks noChangeShapeType="1"/>
          </p:cNvSpPr>
          <p:nvPr/>
        </p:nvSpPr>
        <p:spPr bwMode="auto">
          <a:xfrm>
            <a:off x="6629400" y="2209800"/>
            <a:ext cx="304800" cy="533400"/>
          </a:xfrm>
          <a:prstGeom prst="line">
            <a:avLst/>
          </a:prstGeom>
          <a:noFill/>
          <a:ln w="12700">
            <a:solidFill>
              <a:srgbClr val="CD4C2C"/>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8701" name="Line 113"/>
          <p:cNvSpPr>
            <a:spLocks noChangeShapeType="1"/>
          </p:cNvSpPr>
          <p:nvPr/>
        </p:nvSpPr>
        <p:spPr bwMode="auto">
          <a:xfrm>
            <a:off x="4343400" y="2209800"/>
            <a:ext cx="0" cy="609600"/>
          </a:xfrm>
          <a:prstGeom prst="line">
            <a:avLst/>
          </a:prstGeom>
          <a:noFill/>
          <a:ln w="12700">
            <a:solidFill>
              <a:srgbClr val="CD4C2C"/>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8702" name="Line 101"/>
          <p:cNvSpPr>
            <a:spLocks noChangeShapeType="1"/>
          </p:cNvSpPr>
          <p:nvPr/>
        </p:nvSpPr>
        <p:spPr bwMode="auto">
          <a:xfrm>
            <a:off x="5715000" y="5029200"/>
            <a:ext cx="0" cy="381000"/>
          </a:xfrm>
          <a:prstGeom prst="line">
            <a:avLst/>
          </a:prstGeom>
          <a:noFill/>
          <a:ln w="12700">
            <a:solidFill>
              <a:srgbClr val="89C24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8703" name="Rectangle 14"/>
          <p:cNvSpPr>
            <a:spLocks/>
          </p:cNvSpPr>
          <p:nvPr/>
        </p:nvSpPr>
        <p:spPr bwMode="auto">
          <a:xfrm>
            <a:off x="5410200" y="5334000"/>
            <a:ext cx="11811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000" baseline="0">
                <a:solidFill>
                  <a:schemeClr val="tx1"/>
                </a:solidFill>
                <a:cs typeface="Arial" charset="0"/>
              </a:rPr>
              <a:t>Efficiency of creating well-being</a:t>
            </a:r>
            <a:endParaRPr lang="en-US" sz="900" baseline="0">
              <a:solidFill>
                <a:schemeClr val="tx1"/>
              </a:solidFill>
              <a:cs typeface="Arial" charset="0"/>
            </a:endParaRPr>
          </a:p>
        </p:txBody>
      </p:sp>
      <p:sp>
        <p:nvSpPr>
          <p:cNvPr id="51235" name="Text Box 35"/>
          <p:cNvSpPr txBox="1">
            <a:spLocks noChangeArrowheads="1"/>
          </p:cNvSpPr>
          <p:nvPr/>
        </p:nvSpPr>
        <p:spPr bwMode="auto">
          <a:xfrm>
            <a:off x="19050" y="6580188"/>
            <a:ext cx="8229600" cy="19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0" hangingPunct="0">
              <a:defRPr/>
            </a:pPr>
            <a:r>
              <a:rPr lang="en-US" sz="700" baseline="0" dirty="0">
                <a:solidFill>
                  <a:srgbClr val="808080"/>
                </a:solidFill>
                <a:latin typeface="HelveticaNeue-Light" charset="0"/>
                <a:cs typeface="____" charset="0"/>
              </a:rPr>
              <a:t>This work was made possible by the National Science Foundation</a:t>
            </a:r>
            <a:r>
              <a:rPr lang="ja-JP" altLang="en-US" sz="700" baseline="0" dirty="0">
                <a:solidFill>
                  <a:srgbClr val="808080"/>
                </a:solidFill>
                <a:latin typeface="HelveticaNeue-Light" charset="0"/>
                <a:cs typeface="____" charset="0"/>
              </a:rPr>
              <a:t>’</a:t>
            </a:r>
            <a:r>
              <a:rPr lang="en-US" sz="700" baseline="0" dirty="0">
                <a:solidFill>
                  <a:srgbClr val="808080"/>
                </a:solidFill>
                <a:latin typeface="HelveticaNeue-Light" charset="0"/>
                <a:cs typeface="____" charset="0"/>
              </a:rPr>
              <a:t>s DUE#0717428  | Jane </a:t>
            </a:r>
            <a:r>
              <a:rPr lang="en-US" sz="700" baseline="0" dirty="0" err="1">
                <a:solidFill>
                  <a:srgbClr val="808080"/>
                </a:solidFill>
                <a:latin typeface="HelveticaNeue-Light" charset="0"/>
                <a:cs typeface="____" charset="0"/>
              </a:rPr>
              <a:t>Qiong</a:t>
            </a:r>
            <a:r>
              <a:rPr lang="en-US" sz="700" baseline="0" dirty="0">
                <a:solidFill>
                  <a:srgbClr val="808080"/>
                </a:solidFill>
                <a:latin typeface="HelveticaNeue-Light" charset="0"/>
                <a:cs typeface="____" charset="0"/>
              </a:rPr>
              <a:t> Zhang and Linda Vanasupa </a:t>
            </a:r>
            <a:endParaRPr lang="en-US" sz="700" baseline="0" dirty="0">
              <a:solidFill>
                <a:schemeClr val="tx1"/>
              </a:solidFill>
              <a:cs typeface="__ _____" charset="0"/>
            </a:endParaRPr>
          </a:p>
        </p:txBody>
      </p:sp>
      <p:pic>
        <p:nvPicPr>
          <p:cNvPr id="28705" name="Picture 36" descr=" by-nc.jpg                                                      001E4372Macintosh HD                   7C2609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0050" y="6629400"/>
            <a:ext cx="412750"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2"/>
          <p:cNvSpPr>
            <a:spLocks/>
          </p:cNvSpPr>
          <p:nvPr/>
        </p:nvSpPr>
        <p:spPr bwMode="auto">
          <a:xfrm>
            <a:off x="0" y="4724400"/>
            <a:ext cx="9144000" cy="2133600"/>
          </a:xfrm>
          <a:prstGeom prst="rect">
            <a:avLst/>
          </a:prstGeom>
          <a:solidFill>
            <a:srgbClr val="F0F2E6"/>
          </a:solidFill>
          <a:ln>
            <a:noFill/>
          </a:ln>
          <a:extLst/>
        </p:spPr>
        <p:txBody>
          <a:bodyPr wrap="none" anchor="ctr"/>
          <a:lstStyle/>
          <a:p>
            <a:endParaRPr lang="en-US" baseline="0"/>
          </a:p>
        </p:txBody>
      </p:sp>
      <p:sp>
        <p:nvSpPr>
          <p:cNvPr id="47106" name="Rectangle 1"/>
          <p:cNvSpPr>
            <a:spLocks noGrp="1" noChangeArrowheads="1"/>
          </p:cNvSpPr>
          <p:nvPr>
            <p:ph type="title"/>
          </p:nvPr>
        </p:nvSpPr>
        <p:spPr>
          <a:xfrm>
            <a:off x="2971800" y="90488"/>
            <a:ext cx="6019800" cy="366712"/>
          </a:xfrm>
        </p:spPr>
        <p:txBody>
          <a:bodyPr rIns="132080"/>
          <a:lstStyle/>
          <a:p>
            <a:pPr indent="0" eaLnBrk="1" hangingPunct="1"/>
            <a:r>
              <a:rPr lang="en-US">
                <a:ea typeface="华文细黑" charset="0"/>
                <a:cs typeface="华文细黑" charset="0"/>
              </a:rPr>
              <a:t>Our Earth: A Closed Thermodynamic System</a:t>
            </a:r>
          </a:p>
        </p:txBody>
      </p:sp>
      <p:sp>
        <p:nvSpPr>
          <p:cNvPr id="47107" name="Rectangle 2"/>
          <p:cNvSpPr>
            <a:spLocks/>
          </p:cNvSpPr>
          <p:nvPr/>
        </p:nvSpPr>
        <p:spPr bwMode="auto">
          <a:xfrm>
            <a:off x="533400" y="5105400"/>
            <a:ext cx="8458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b="1" baseline="0">
                <a:solidFill>
                  <a:schemeClr val="tx1"/>
                </a:solidFill>
                <a:latin typeface="Helvetica Neue" charset="0"/>
                <a:cs typeface="Arial" charset="0"/>
              </a:rPr>
              <a:t>Activity </a:t>
            </a:r>
            <a:r>
              <a:rPr lang="en-US" sz="1600" baseline="0">
                <a:solidFill>
                  <a:schemeClr val="tx1"/>
                </a:solidFill>
                <a:latin typeface="Helvetica Neue" charset="0"/>
                <a:cs typeface="Arial" charset="0"/>
              </a:rPr>
              <a:t>(2 minutes)</a:t>
            </a:r>
          </a:p>
          <a:p>
            <a:pPr marL="39688"/>
            <a:endParaRPr lang="en-US" baseline="0">
              <a:solidFill>
                <a:schemeClr val="tx1"/>
              </a:solidFill>
              <a:latin typeface="Helvetica Neue" charset="0"/>
              <a:cs typeface="Arial" charset="0"/>
            </a:endParaRPr>
          </a:p>
          <a:p>
            <a:pPr marL="39688"/>
            <a:r>
              <a:rPr lang="en-US" baseline="0">
                <a:solidFill>
                  <a:schemeClr val="tx1"/>
                </a:solidFill>
                <a:latin typeface="Helvetica Neue" charset="0"/>
                <a:cs typeface="Arial" charset="0"/>
              </a:rPr>
              <a:t>Identify the sources and sinks for materials used in our economy, which sits wholly within a closed, thermodynamic system?  Do the same for energy.</a:t>
            </a:r>
          </a:p>
        </p:txBody>
      </p:sp>
      <p:pic>
        <p:nvPicPr>
          <p:cNvPr id="47108" name="Picture 8" descr="concentric_model-final.jpg                                     005E2AA4Macintosh HD                   C1E680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447800"/>
            <a:ext cx="8186738" cy="246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9"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812956EF-49F8-9E4A-9866-D2EAA00C80DE}" type="slidenum">
              <a:rPr lang="en-US" sz="1000" baseline="0">
                <a:solidFill>
                  <a:srgbClr val="898989"/>
                </a:solidFill>
                <a:latin typeface="Helvetica Neue" charset="0"/>
                <a:cs typeface="Lucida Grande" charset="0"/>
                <a:sym typeface="Lucida Grande" charset="0"/>
              </a:rPr>
              <a:pPr algn="ctr" eaLnBrk="1" hangingPunct="1"/>
              <a:t>10</a:t>
            </a:fld>
            <a:endParaRPr lang="en-US" sz="1200" baseline="0">
              <a:solidFill>
                <a:srgbClr val="898989"/>
              </a:solidFill>
              <a:latin typeface="Lucida Grande" charset="0"/>
              <a:cs typeface="Lucida Grande" charset="0"/>
              <a:sym typeface="Lucida Grande"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
          <p:cNvSpPr>
            <a:spLocks noGrp="1" noChangeArrowheads="1"/>
          </p:cNvSpPr>
          <p:nvPr>
            <p:ph type="title"/>
          </p:nvPr>
        </p:nvSpPr>
        <p:spPr>
          <a:xfrm>
            <a:off x="5181600" y="76200"/>
            <a:ext cx="3962400" cy="366713"/>
          </a:xfrm>
        </p:spPr>
        <p:txBody>
          <a:bodyPr rIns="132080"/>
          <a:lstStyle/>
          <a:p>
            <a:pPr indent="0" eaLnBrk="1" hangingPunct="1"/>
            <a:r>
              <a:rPr lang="en-US">
                <a:ea typeface="华文细黑" charset="0"/>
                <a:cs typeface="华文细黑" charset="0"/>
              </a:rPr>
              <a:t>Accelerated glacial melting</a:t>
            </a:r>
          </a:p>
        </p:txBody>
      </p:sp>
      <p:sp>
        <p:nvSpPr>
          <p:cNvPr id="49154" name="Rectangle 2"/>
          <p:cNvSpPr>
            <a:spLocks/>
          </p:cNvSpPr>
          <p:nvPr/>
        </p:nvSpPr>
        <p:spPr bwMode="auto">
          <a:xfrm>
            <a:off x="63500" y="6611938"/>
            <a:ext cx="35941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endParaRPr lang="en-US" sz="1000" baseline="0">
              <a:solidFill>
                <a:srgbClr val="2E2E2E"/>
              </a:solidFill>
              <a:latin typeface="Lucida Grande" charset="0"/>
              <a:cs typeface="Lucida Grande" charset="0"/>
              <a:sym typeface="Lucida Grande" charset="0"/>
            </a:endParaRPr>
          </a:p>
        </p:txBody>
      </p:sp>
      <p:sp>
        <p:nvSpPr>
          <p:cNvPr id="49155" name="Rectangle 3"/>
          <p:cNvSpPr>
            <a:spLocks/>
          </p:cNvSpPr>
          <p:nvPr/>
        </p:nvSpPr>
        <p:spPr bwMode="auto">
          <a:xfrm>
            <a:off x="4724400" y="3048000"/>
            <a:ext cx="35814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spAutoFit/>
          </a:bodyPr>
          <a:lstStyle/>
          <a:p>
            <a:pPr marL="39688"/>
            <a:r>
              <a:rPr lang="en-US" baseline="0">
                <a:solidFill>
                  <a:srgbClr val="404040"/>
                </a:solidFill>
                <a:latin typeface="Helvetica Neue" charset="0"/>
                <a:cs typeface="Lucida Grande" charset="0"/>
                <a:sym typeface="Lucida Grande" charset="0"/>
              </a:rPr>
              <a:t>12 May 2001</a:t>
            </a:r>
          </a:p>
        </p:txBody>
      </p:sp>
      <p:sp>
        <p:nvSpPr>
          <p:cNvPr id="49156" name="Rectangle 4"/>
          <p:cNvSpPr>
            <a:spLocks/>
          </p:cNvSpPr>
          <p:nvPr/>
        </p:nvSpPr>
        <p:spPr bwMode="auto">
          <a:xfrm>
            <a:off x="4870450" y="3429000"/>
            <a:ext cx="12255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p>
            <a:pPr marL="39688"/>
            <a:r>
              <a:rPr lang="en-US" baseline="0">
                <a:solidFill>
                  <a:srgbClr val="404040"/>
                </a:solidFill>
                <a:latin typeface="Helvetica Neue" charset="0"/>
                <a:cs typeface="Lucida Grande" charset="0"/>
                <a:sym typeface="Lucida Grande" charset="0"/>
              </a:rPr>
              <a:t>7 July 2003</a:t>
            </a:r>
          </a:p>
        </p:txBody>
      </p:sp>
      <p:sp>
        <p:nvSpPr>
          <p:cNvPr id="49157" name="Line 7"/>
          <p:cNvSpPr>
            <a:spLocks noChangeShapeType="1"/>
          </p:cNvSpPr>
          <p:nvPr/>
        </p:nvSpPr>
        <p:spPr bwMode="auto">
          <a:xfrm rot="10800000">
            <a:off x="4038600" y="4876800"/>
            <a:ext cx="0" cy="685800"/>
          </a:xfrm>
          <a:prstGeom prst="line">
            <a:avLst/>
          </a:prstGeom>
          <a:noFill/>
          <a:ln w="25400">
            <a:solidFill>
              <a:srgbClr val="FF0000"/>
            </a:solidFill>
            <a:round/>
            <a:headEnd/>
            <a:tailEnd type="arrow"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49158" name="Rectangle 12"/>
          <p:cNvSpPr>
            <a:spLocks/>
          </p:cNvSpPr>
          <p:nvPr/>
        </p:nvSpPr>
        <p:spPr bwMode="auto">
          <a:xfrm>
            <a:off x="457200" y="533400"/>
            <a:ext cx="8686800"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US" baseline="0">
              <a:solidFill>
                <a:srgbClr val="E0CE93"/>
              </a:solidFill>
            </a:endParaRPr>
          </a:p>
        </p:txBody>
      </p:sp>
      <p:sp>
        <p:nvSpPr>
          <p:cNvPr id="49159"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F3B632A6-B266-674F-B9DE-7D5E7634BD3B}" type="slidenum">
              <a:rPr lang="en-US" sz="1000" baseline="0">
                <a:solidFill>
                  <a:srgbClr val="898989"/>
                </a:solidFill>
                <a:latin typeface="Helvetica Neue" charset="0"/>
                <a:cs typeface="Lucida Grande" charset="0"/>
                <a:sym typeface="Lucida Grande" charset="0"/>
              </a:rPr>
              <a:pPr algn="ctr" eaLnBrk="1" hangingPunct="1"/>
              <a:t>11</a:t>
            </a:fld>
            <a:endParaRPr lang="en-US" sz="1200" baseline="0">
              <a:solidFill>
                <a:srgbClr val="898989"/>
              </a:solidFill>
              <a:latin typeface="Lucida Grande" charset="0"/>
              <a:cs typeface="Lucida Grande" charset="0"/>
              <a:sym typeface="Lucida Grande" charset="0"/>
            </a:endParaRPr>
          </a:p>
        </p:txBody>
      </p:sp>
      <p:pic>
        <p:nvPicPr>
          <p:cNvPr id="49160" name="Picture 1" descr="helheim_ast_2001138_lrg.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533400"/>
            <a:ext cx="4562475" cy="282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1" name="Picture 2" descr="helheim_ast_2003188_lrg.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429000"/>
            <a:ext cx="4572000" cy="282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62" name="Rectangle 5"/>
          <p:cNvSpPr>
            <a:spLocks/>
          </p:cNvSpPr>
          <p:nvPr/>
        </p:nvSpPr>
        <p:spPr bwMode="auto">
          <a:xfrm>
            <a:off x="4572000" y="609600"/>
            <a:ext cx="4556125"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p>
            <a:pPr marL="39688"/>
            <a:r>
              <a:rPr lang="en-US" sz="3200" baseline="0">
                <a:solidFill>
                  <a:srgbClr val="105454"/>
                </a:solidFill>
                <a:latin typeface="Helvetica Neue" charset="0"/>
                <a:cs typeface="Lucida Grande" charset="0"/>
                <a:sym typeface="Lucida Grande" charset="0"/>
              </a:rPr>
              <a:t>Edge of Helheim Glacier, </a:t>
            </a:r>
          </a:p>
          <a:p>
            <a:pPr marL="39688"/>
            <a:r>
              <a:rPr lang="en-US" sz="3200" baseline="0">
                <a:solidFill>
                  <a:srgbClr val="105454"/>
                </a:solidFill>
                <a:latin typeface="Helvetica Neue" charset="0"/>
                <a:cs typeface="Lucida Grande" charset="0"/>
                <a:sym typeface="Lucida Grande" charset="0"/>
              </a:rPr>
              <a:t>Greenland</a:t>
            </a:r>
          </a:p>
        </p:txBody>
      </p:sp>
      <p:sp>
        <p:nvSpPr>
          <p:cNvPr id="49163" name="TextBox 3"/>
          <p:cNvSpPr txBox="1">
            <a:spLocks noChangeArrowheads="1"/>
          </p:cNvSpPr>
          <p:nvPr/>
        </p:nvSpPr>
        <p:spPr bwMode="auto">
          <a:xfrm>
            <a:off x="5334000" y="5410200"/>
            <a:ext cx="3429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a:t>NASA images created by Jesse Allen, Earth Observatory, using data provided courtesy of NASA/GSFC/METI/ERSDAC/JAROS, and the U.S./Japan ASTER Science Team</a:t>
            </a:r>
          </a:p>
        </p:txBody>
      </p:sp>
      <p:sp>
        <p:nvSpPr>
          <p:cNvPr id="49164" name="TextBox 4"/>
          <p:cNvSpPr txBox="1">
            <a:spLocks noChangeArrowheads="1"/>
          </p:cNvSpPr>
          <p:nvPr/>
        </p:nvSpPr>
        <p:spPr bwMode="auto">
          <a:xfrm>
            <a:off x="457200" y="4419600"/>
            <a:ext cx="3213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baseline="0">
                <a:solidFill>
                  <a:srgbClr val="FFFFFF"/>
                </a:solidFill>
              </a:rPr>
              <a:t>Iceberg margin moving inland</a:t>
            </a:r>
          </a:p>
        </p:txBody>
      </p:sp>
      <p:cxnSp>
        <p:nvCxnSpPr>
          <p:cNvPr id="49165" name="Straight Arrow Connector 6"/>
          <p:cNvCxnSpPr>
            <a:cxnSpLocks noChangeShapeType="1"/>
          </p:cNvCxnSpPr>
          <p:nvPr/>
        </p:nvCxnSpPr>
        <p:spPr bwMode="auto">
          <a:xfrm flipH="1">
            <a:off x="2438400" y="5029200"/>
            <a:ext cx="457200" cy="0"/>
          </a:xfrm>
          <a:prstGeom prst="straightConnector1">
            <a:avLst/>
          </a:prstGeom>
          <a:noFill/>
          <a:ln w="9525">
            <a:solidFill>
              <a:schemeClr val="bg1"/>
            </a:solidFill>
            <a:round/>
            <a:headEnd/>
            <a:tailEnd type="arrow" w="med" len="med"/>
          </a:ln>
          <a:extLst>
            <a:ext uri="{909E8E84-426E-40dd-AFC4-6F175D3DCCD1}">
              <a14:hiddenFill xmlns:a14="http://schemas.microsoft.com/office/drawing/2010/main">
                <a:noFill/>
              </a14:hiddenFill>
            </a:ext>
          </a:extLst>
        </p:spPr>
      </p:cxnSp>
      <p:sp>
        <p:nvSpPr>
          <p:cNvPr id="49166" name="TextBox 23"/>
          <p:cNvSpPr txBox="1">
            <a:spLocks noChangeArrowheads="1"/>
          </p:cNvSpPr>
          <p:nvPr/>
        </p:nvSpPr>
        <p:spPr bwMode="auto">
          <a:xfrm>
            <a:off x="2667000" y="3886200"/>
            <a:ext cx="18272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baseline="0">
                <a:solidFill>
                  <a:schemeClr val="bg1"/>
                </a:solidFill>
              </a:rPr>
              <a:t>Terrain exposed</a:t>
            </a:r>
          </a:p>
        </p:txBody>
      </p:sp>
      <p:sp>
        <p:nvSpPr>
          <p:cNvPr id="49167" name="TextBox 24"/>
          <p:cNvSpPr txBox="1">
            <a:spLocks noChangeArrowheads="1"/>
          </p:cNvSpPr>
          <p:nvPr/>
        </p:nvSpPr>
        <p:spPr bwMode="auto">
          <a:xfrm>
            <a:off x="1371600" y="5791200"/>
            <a:ext cx="2905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baseline="0">
                <a:solidFill>
                  <a:schemeClr val="bg1"/>
                </a:solidFill>
              </a:rPr>
              <a:t>Icebergs crumble to ocean</a:t>
            </a:r>
          </a:p>
        </p:txBody>
      </p:sp>
      <p:cxnSp>
        <p:nvCxnSpPr>
          <p:cNvPr id="49168" name="Straight Arrow Connector 25"/>
          <p:cNvCxnSpPr>
            <a:cxnSpLocks noChangeShapeType="1"/>
          </p:cNvCxnSpPr>
          <p:nvPr/>
        </p:nvCxnSpPr>
        <p:spPr bwMode="auto">
          <a:xfrm>
            <a:off x="4038600" y="6172200"/>
            <a:ext cx="457200" cy="0"/>
          </a:xfrm>
          <a:prstGeom prst="straightConnector1">
            <a:avLst/>
          </a:prstGeom>
          <a:noFill/>
          <a:ln w="9525">
            <a:solidFill>
              <a:schemeClr val="bg1"/>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8"/>
          <p:cNvSpPr>
            <a:spLocks/>
          </p:cNvSpPr>
          <p:nvPr/>
        </p:nvSpPr>
        <p:spPr bwMode="auto">
          <a:xfrm>
            <a:off x="0" y="6172200"/>
            <a:ext cx="9144000" cy="685800"/>
          </a:xfrm>
          <a:prstGeom prst="rect">
            <a:avLst/>
          </a:prstGeom>
          <a:solidFill>
            <a:srgbClr val="F0F2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baseline="0"/>
          </a:p>
        </p:txBody>
      </p:sp>
      <p:sp>
        <p:nvSpPr>
          <p:cNvPr id="51202" name="Rectangle 5"/>
          <p:cNvSpPr>
            <a:spLocks/>
          </p:cNvSpPr>
          <p:nvPr/>
        </p:nvSpPr>
        <p:spPr bwMode="auto">
          <a:xfrm>
            <a:off x="3962400" y="5334000"/>
            <a:ext cx="49530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baseline="0">
                <a:solidFill>
                  <a:srgbClr val="606060"/>
                </a:solidFill>
                <a:latin typeface="Helvetica Neue" charset="0"/>
                <a:cs typeface="Arial" charset="0"/>
              </a:rPr>
              <a:t>Area of land needed to generate resources and absorb wastes from human economic activity</a:t>
            </a:r>
            <a:endParaRPr lang="en-US" baseline="0">
              <a:solidFill>
                <a:srgbClr val="606060"/>
              </a:solidFill>
              <a:cs typeface="Arial" charset="0"/>
            </a:endParaRPr>
          </a:p>
        </p:txBody>
      </p:sp>
      <p:sp>
        <p:nvSpPr>
          <p:cNvPr id="51203" name="Rectangle 1"/>
          <p:cNvSpPr>
            <a:spLocks noChangeArrowheads="1"/>
          </p:cNvSpPr>
          <p:nvPr/>
        </p:nvSpPr>
        <p:spPr bwMode="auto">
          <a:xfrm>
            <a:off x="6096000" y="76200"/>
            <a:ext cx="2895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rIns="132080" bIns="50800"/>
          <a:lstStyle/>
          <a:p>
            <a:pPr marL="39688" algn="r"/>
            <a:r>
              <a:rPr lang="en-US" sz="2000" baseline="0">
                <a:solidFill>
                  <a:srgbClr val="404040"/>
                </a:solidFill>
                <a:latin typeface="Helvetica Neue" charset="0"/>
                <a:sym typeface="Lucida Grande" charset="0"/>
              </a:rPr>
              <a:t>Ecological Footprint</a:t>
            </a:r>
          </a:p>
        </p:txBody>
      </p:sp>
      <p:sp>
        <p:nvSpPr>
          <p:cNvPr id="51204"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62852CAC-C6EF-0D48-B8F3-ABB9E9C274CA}" type="slidenum">
              <a:rPr lang="en-US" sz="1000" baseline="0">
                <a:solidFill>
                  <a:srgbClr val="898989"/>
                </a:solidFill>
                <a:latin typeface="Helvetica Neue" charset="0"/>
                <a:cs typeface="Lucida Grande" charset="0"/>
                <a:sym typeface="Lucida Grande" charset="0"/>
              </a:rPr>
              <a:pPr algn="ctr" eaLnBrk="1" hangingPunct="1"/>
              <a:t>12</a:t>
            </a:fld>
            <a:endParaRPr lang="en-US" sz="1200" baseline="0">
              <a:solidFill>
                <a:srgbClr val="898989"/>
              </a:solidFill>
              <a:latin typeface="Lucida Grande" charset="0"/>
              <a:cs typeface="Lucida Grande" charset="0"/>
              <a:sym typeface="Lucida Grande" charset="0"/>
            </a:endParaRPr>
          </a:p>
        </p:txBody>
      </p:sp>
      <p:sp>
        <p:nvSpPr>
          <p:cNvPr id="51205" name="Rectangle 5"/>
          <p:cNvSpPr>
            <a:spLocks/>
          </p:cNvSpPr>
          <p:nvPr/>
        </p:nvSpPr>
        <p:spPr bwMode="auto">
          <a:xfrm>
            <a:off x="1143000" y="5334000"/>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baseline="0">
                <a:solidFill>
                  <a:srgbClr val="606060"/>
                </a:solidFill>
                <a:latin typeface="Helvetica Neue" charset="0"/>
                <a:cs typeface="Arial" charset="0"/>
              </a:rPr>
              <a:t>Ecological Footprint</a:t>
            </a:r>
          </a:p>
          <a:p>
            <a:pPr marL="39688"/>
            <a:r>
              <a:rPr lang="en-US" baseline="0">
                <a:solidFill>
                  <a:srgbClr val="606060"/>
                </a:solidFill>
                <a:latin typeface="Helvetica Neue" charset="0"/>
                <a:cs typeface="Arial" charset="0"/>
              </a:rPr>
              <a:t>(giga hectares)</a:t>
            </a:r>
            <a:endParaRPr lang="en-US" baseline="0">
              <a:solidFill>
                <a:srgbClr val="606060"/>
              </a:solidFill>
              <a:cs typeface="Arial" charset="0"/>
            </a:endParaRPr>
          </a:p>
        </p:txBody>
      </p:sp>
      <p:pic>
        <p:nvPicPr>
          <p:cNvPr id="51206" name="Picture 16" descr="annual biocapacity.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7650" y="838200"/>
            <a:ext cx="8820150" cy="419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7" name="Rectangle 5"/>
          <p:cNvSpPr>
            <a:spLocks/>
          </p:cNvSpPr>
          <p:nvPr/>
        </p:nvSpPr>
        <p:spPr bwMode="auto">
          <a:xfrm>
            <a:off x="3581400" y="5486400"/>
            <a:ext cx="609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baseline="0">
                <a:solidFill>
                  <a:srgbClr val="606060"/>
                </a:solidFill>
                <a:latin typeface="Helvetica Neue" charset="0"/>
                <a:cs typeface="Arial" charset="0"/>
              </a:rPr>
              <a:t>=</a:t>
            </a:r>
            <a:endParaRPr lang="en-US" baseline="0">
              <a:solidFill>
                <a:srgbClr val="606060"/>
              </a:solidFill>
              <a:cs typeface="Arial"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8" descr="map-lg.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 y="685800"/>
            <a:ext cx="6400800"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0" name="Rectangle 25"/>
          <p:cNvSpPr>
            <a:spLocks/>
          </p:cNvSpPr>
          <p:nvPr/>
        </p:nvSpPr>
        <p:spPr bwMode="auto">
          <a:xfrm>
            <a:off x="0" y="5410200"/>
            <a:ext cx="9144000" cy="1447800"/>
          </a:xfrm>
          <a:prstGeom prst="rect">
            <a:avLst/>
          </a:prstGeom>
          <a:solidFill>
            <a:srgbClr val="F0F2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US" baseline="0"/>
          </a:p>
        </p:txBody>
      </p:sp>
      <p:sp>
        <p:nvSpPr>
          <p:cNvPr id="53251" name="Rectangle 1"/>
          <p:cNvSpPr>
            <a:spLocks noGrp="1" noChangeArrowheads="1"/>
          </p:cNvSpPr>
          <p:nvPr>
            <p:ph type="title" idx="4294967295"/>
          </p:nvPr>
        </p:nvSpPr>
        <p:spPr>
          <a:xfrm>
            <a:off x="4800600" y="381000"/>
            <a:ext cx="4191000" cy="304800"/>
          </a:xfrm>
        </p:spPr>
        <p:txBody>
          <a:bodyPr rIns="132080"/>
          <a:lstStyle/>
          <a:p>
            <a:pPr indent="0" eaLnBrk="1" hangingPunct="1"/>
            <a:r>
              <a:rPr lang="en-US">
                <a:solidFill>
                  <a:srgbClr val="2E2E2E"/>
                </a:solidFill>
                <a:ea typeface="华文细黑" charset="0"/>
                <a:cs typeface="Arial" charset="0"/>
                <a:sym typeface="Arial" charset="0"/>
              </a:rPr>
              <a:t>Ecological Footprint</a:t>
            </a:r>
            <a:br>
              <a:rPr lang="en-US">
                <a:solidFill>
                  <a:srgbClr val="2E2E2E"/>
                </a:solidFill>
                <a:ea typeface="华文细黑" charset="0"/>
                <a:cs typeface="Arial" charset="0"/>
                <a:sym typeface="Arial" charset="0"/>
              </a:rPr>
            </a:br>
            <a:endParaRPr lang="en-US" sz="3200" b="1">
              <a:solidFill>
                <a:schemeClr val="tx1"/>
              </a:solidFill>
              <a:latin typeface="Arial" charset="0"/>
              <a:ea typeface="华文细黑" charset="0"/>
              <a:cs typeface="Arial" charset="0"/>
              <a:sym typeface="Arial" charset="0"/>
            </a:endParaRPr>
          </a:p>
        </p:txBody>
      </p:sp>
      <p:sp>
        <p:nvSpPr>
          <p:cNvPr id="53252"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F8400D2E-73D5-C943-A83F-AE53A05A5336}" type="slidenum">
              <a:rPr lang="en-US" sz="1000" baseline="0">
                <a:solidFill>
                  <a:srgbClr val="898989"/>
                </a:solidFill>
                <a:latin typeface="Helvetica Neue" charset="0"/>
                <a:cs typeface="Lucida Grande" charset="0"/>
                <a:sym typeface="Lucida Grande" charset="0"/>
              </a:rPr>
              <a:pPr algn="ctr" eaLnBrk="1" hangingPunct="1"/>
              <a:t>13</a:t>
            </a:fld>
            <a:endParaRPr lang="en-US" sz="1200" baseline="0">
              <a:solidFill>
                <a:srgbClr val="898989"/>
              </a:solidFill>
              <a:latin typeface="Lucida Grande" charset="0"/>
              <a:cs typeface="Lucida Grande" charset="0"/>
              <a:sym typeface="Lucida Grande" charset="0"/>
            </a:endParaRPr>
          </a:p>
        </p:txBody>
      </p:sp>
      <p:sp>
        <p:nvSpPr>
          <p:cNvPr id="12" name="Rectangle 3"/>
          <p:cNvSpPr>
            <a:spLocks/>
          </p:cNvSpPr>
          <p:nvPr/>
        </p:nvSpPr>
        <p:spPr bwMode="auto">
          <a:xfrm>
            <a:off x="381000" y="5638800"/>
            <a:ext cx="6248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baseline="0">
                <a:solidFill>
                  <a:srgbClr val="2E2E2E"/>
                </a:solidFill>
                <a:latin typeface="Helvetica Neue" charset="0"/>
                <a:cs typeface="Arial Narrow" charset="0"/>
                <a:sym typeface="Arial Narrow" charset="0"/>
              </a:rPr>
              <a:t>Area within the Great Lakes watershed ~0.58 M km</a:t>
            </a:r>
            <a:r>
              <a:rPr lang="en-US" sz="2000" baseline="30000">
                <a:solidFill>
                  <a:srgbClr val="2E2E2E"/>
                </a:solidFill>
                <a:latin typeface="Helvetica Neue" charset="0"/>
                <a:cs typeface="Arial Narrow" charset="0"/>
                <a:sym typeface="Arial Narrow" charset="0"/>
              </a:rPr>
              <a:t>2</a:t>
            </a:r>
            <a:endParaRPr lang="en-US" sz="2000" b="1" baseline="30000">
              <a:solidFill>
                <a:srgbClr val="2E2E2E"/>
              </a:solidFill>
              <a:latin typeface="Helvetica Neue" charset="0"/>
              <a:cs typeface="Arial Narrow" charset="0"/>
              <a:sym typeface="Arial Narrow"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1"/>
                                  </p:stCondLst>
                                  <p:childTnLst>
                                    <p:set>
                                      <p:cBhvr>
                                        <p:cTn id="6" dur="1" fill="hold">
                                          <p:stCondLst>
                                            <p:cond delay="499"/>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xit" presetSubtype="0" fill="hold" grpId="1" nodeType="clickEffect">
                                  <p:stCondLst>
                                    <p:cond delay="0"/>
                                  </p:stCondLst>
                                  <p:childTnLst>
                                    <p:set>
                                      <p:cBhvr>
                                        <p:cTn id="10"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P spid="12" grpId="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24" descr="map.jpg                                                        005E2AA4Macintosh HD                   C1E680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325" y="685800"/>
            <a:ext cx="6365875" cy="508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8" name="Rectangle 25"/>
          <p:cNvSpPr>
            <a:spLocks/>
          </p:cNvSpPr>
          <p:nvPr/>
        </p:nvSpPr>
        <p:spPr bwMode="auto">
          <a:xfrm>
            <a:off x="0" y="5410200"/>
            <a:ext cx="9144000" cy="1447800"/>
          </a:xfrm>
          <a:prstGeom prst="rect">
            <a:avLst/>
          </a:prstGeom>
          <a:solidFill>
            <a:srgbClr val="F0F2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US" baseline="0"/>
          </a:p>
        </p:txBody>
      </p:sp>
      <p:sp>
        <p:nvSpPr>
          <p:cNvPr id="55299" name="Rectangle 1"/>
          <p:cNvSpPr>
            <a:spLocks noGrp="1" noChangeArrowheads="1"/>
          </p:cNvSpPr>
          <p:nvPr>
            <p:ph type="title" idx="4294967295"/>
          </p:nvPr>
        </p:nvSpPr>
        <p:spPr>
          <a:xfrm>
            <a:off x="4800600" y="381000"/>
            <a:ext cx="4191000" cy="381000"/>
          </a:xfrm>
        </p:spPr>
        <p:txBody>
          <a:bodyPr rIns="132080"/>
          <a:lstStyle/>
          <a:p>
            <a:pPr indent="0" eaLnBrk="1" hangingPunct="1"/>
            <a:r>
              <a:rPr lang="en-US">
                <a:solidFill>
                  <a:srgbClr val="2E2E2E"/>
                </a:solidFill>
                <a:ea typeface="华文细黑" charset="0"/>
                <a:cs typeface="Arial" charset="0"/>
                <a:sym typeface="Arial" charset="0"/>
              </a:rPr>
              <a:t>Ecological Footprint</a:t>
            </a:r>
            <a:br>
              <a:rPr lang="en-US">
                <a:solidFill>
                  <a:srgbClr val="2E2E2E"/>
                </a:solidFill>
                <a:ea typeface="华文细黑" charset="0"/>
                <a:cs typeface="Arial" charset="0"/>
                <a:sym typeface="Arial" charset="0"/>
              </a:rPr>
            </a:br>
            <a:endParaRPr lang="en-US" sz="3200" b="1">
              <a:solidFill>
                <a:schemeClr val="tx1"/>
              </a:solidFill>
              <a:latin typeface="Arial" charset="0"/>
              <a:ea typeface="华文细黑" charset="0"/>
              <a:cs typeface="Arial" charset="0"/>
              <a:sym typeface="Arial" charset="0"/>
            </a:endParaRPr>
          </a:p>
        </p:txBody>
      </p:sp>
      <p:sp>
        <p:nvSpPr>
          <p:cNvPr id="55300"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5A2ECA1A-FDBA-9F4C-B27F-54D2A30FEE12}" type="slidenum">
              <a:rPr lang="en-US" sz="1000" baseline="0">
                <a:solidFill>
                  <a:srgbClr val="898989"/>
                </a:solidFill>
                <a:latin typeface="Helvetica Neue" charset="0"/>
                <a:cs typeface="Lucida Grande" charset="0"/>
                <a:sym typeface="Lucida Grande" charset="0"/>
              </a:rPr>
              <a:pPr algn="ctr" eaLnBrk="1" hangingPunct="1"/>
              <a:t>14</a:t>
            </a:fld>
            <a:endParaRPr lang="en-US" sz="1200" baseline="0">
              <a:solidFill>
                <a:srgbClr val="898989"/>
              </a:solidFill>
              <a:latin typeface="Lucida Grande" charset="0"/>
              <a:cs typeface="Lucida Grande" charset="0"/>
              <a:sym typeface="Lucida Grande" charset="0"/>
            </a:endParaRPr>
          </a:p>
        </p:txBody>
      </p:sp>
      <p:sp>
        <p:nvSpPr>
          <p:cNvPr id="12" name="Rectangle 6"/>
          <p:cNvSpPr>
            <a:spLocks/>
          </p:cNvSpPr>
          <p:nvPr/>
        </p:nvSpPr>
        <p:spPr bwMode="auto">
          <a:xfrm>
            <a:off x="6781800" y="1676400"/>
            <a:ext cx="20574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spcBef>
                <a:spcPts val="1350"/>
              </a:spcBef>
            </a:pPr>
            <a:r>
              <a:rPr lang="en-US" b="1" baseline="0">
                <a:solidFill>
                  <a:srgbClr val="CD4C2C"/>
                </a:solidFill>
                <a:latin typeface="Helvetica Neue" charset="0"/>
                <a:cs typeface="Arial Narrow" charset="0"/>
                <a:sym typeface="Arial Narrow" charset="0"/>
              </a:rPr>
              <a:t>Current human activity Michigan requires an equivalent of 8 x the actual area, or 4.6 M km</a:t>
            </a:r>
            <a:r>
              <a:rPr lang="en-US" b="1" baseline="30000">
                <a:solidFill>
                  <a:srgbClr val="CD4C2C"/>
                </a:solidFill>
                <a:latin typeface="Helvetica Neue" charset="0"/>
                <a:cs typeface="Arial Narrow" charset="0"/>
                <a:sym typeface="Arial Narrow" charset="0"/>
              </a:rPr>
              <a:t>2</a:t>
            </a:r>
            <a:r>
              <a:rPr lang="en-US" b="1" baseline="0">
                <a:solidFill>
                  <a:srgbClr val="CD4C2C"/>
                </a:solidFill>
                <a:latin typeface="Helvetica Neue" charset="0"/>
                <a:cs typeface="Arial Narrow" charset="0"/>
                <a:sym typeface="Arial Narrow" charset="0"/>
              </a:rPr>
              <a:t>. </a:t>
            </a:r>
          </a:p>
          <a:p>
            <a:pPr marL="39688">
              <a:spcBef>
                <a:spcPts val="1350"/>
              </a:spcBef>
            </a:pPr>
            <a:r>
              <a:rPr lang="en-US" b="1" baseline="0">
                <a:solidFill>
                  <a:srgbClr val="CD4C2C"/>
                </a:solidFill>
                <a:latin typeface="Helvetica Neue" charset="0"/>
                <a:cs typeface="Arial Narrow" charset="0"/>
                <a:sym typeface="Arial Narrow" charset="0"/>
              </a:rPr>
              <a:t>Is this sustainable?</a:t>
            </a:r>
          </a:p>
        </p:txBody>
      </p:sp>
      <p:sp>
        <p:nvSpPr>
          <p:cNvPr id="9" name="Rectangle 3"/>
          <p:cNvSpPr>
            <a:spLocks/>
          </p:cNvSpPr>
          <p:nvPr/>
        </p:nvSpPr>
        <p:spPr bwMode="auto">
          <a:xfrm>
            <a:off x="381000" y="5638800"/>
            <a:ext cx="6248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baseline="0">
                <a:solidFill>
                  <a:srgbClr val="2E2E2E"/>
                </a:solidFill>
                <a:latin typeface="Helvetica Neue" charset="0"/>
                <a:cs typeface="Arial Narrow" charset="0"/>
                <a:sym typeface="Arial Narrow" charset="0"/>
              </a:rPr>
              <a:t>Area within the Great Lakes watershed ~0.58 M km</a:t>
            </a:r>
            <a:r>
              <a:rPr lang="en-US" sz="2000" baseline="30000">
                <a:solidFill>
                  <a:srgbClr val="2E2E2E"/>
                </a:solidFill>
                <a:latin typeface="Helvetica Neue" charset="0"/>
                <a:cs typeface="Arial Narrow" charset="0"/>
                <a:sym typeface="Arial Narrow" charset="0"/>
              </a:rPr>
              <a:t>2</a:t>
            </a:r>
            <a:endParaRPr lang="en-US" sz="2000" b="1" baseline="30000">
              <a:solidFill>
                <a:srgbClr val="2E2E2E"/>
              </a:solidFill>
              <a:latin typeface="Helvetica Neue" charset="0"/>
              <a:cs typeface="Arial Narrow" charset="0"/>
              <a:sym typeface="Arial Narrow"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3000"/>
                                  </p:stCondLst>
                                  <p:childTnLst>
                                    <p:set>
                                      <p:cBhvr>
                                        <p:cTn id="6" dur="1" fill="hold">
                                          <p:stCondLst>
                                            <p:cond delay="499"/>
                                          </p:stCondLst>
                                        </p:cTn>
                                        <p:tgtEl>
                                          <p:spTgt spid="12"/>
                                        </p:tgtEl>
                                        <p:attrNameLst>
                                          <p:attrName>style.visibility</p:attrName>
                                        </p:attrNameLst>
                                      </p:cBhvr>
                                      <p:to>
                                        <p:strVal val="visible"/>
                                      </p:to>
                                    </p:set>
                                  </p:childTnLst>
                                </p:cTn>
                              </p:par>
                            </p:childTnLst>
                          </p:cTn>
                        </p:par>
                        <p:par>
                          <p:cTn id="7" fill="hold" nodeType="afterGroup">
                            <p:stCondLst>
                              <p:cond delay="3500"/>
                            </p:stCondLst>
                            <p:childTnLst>
                              <p:par>
                                <p:cTn id="8" presetID="1" presetClass="entr" presetSubtype="0" fill="hold" grpId="0" nodeType="afterEffect">
                                  <p:stCondLst>
                                    <p:cond delay="1"/>
                                  </p:stCondLst>
                                  <p:childTnLst>
                                    <p:set>
                                      <p:cBhvr>
                                        <p:cTn id="9" dur="1" fill="hold">
                                          <p:stCondLst>
                                            <p:cond delay="499"/>
                                          </p:stCondLst>
                                        </p:cTn>
                                        <p:tgtEl>
                                          <p:spTgt spid="9"/>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xit" presetSubtype="0" fill="hold" grpId="1" nodeType="clickEffect">
                                  <p:stCondLst>
                                    <p:cond delay="0"/>
                                  </p:stCondLst>
                                  <p:childTnLs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P spid="9" grpId="0" autoUpdateAnimBg="0"/>
      <p:bldP spid="9" grpId="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8"/>
          <p:cNvSpPr>
            <a:spLocks/>
          </p:cNvSpPr>
          <p:nvPr/>
        </p:nvSpPr>
        <p:spPr bwMode="auto">
          <a:xfrm>
            <a:off x="0" y="6172200"/>
            <a:ext cx="9144000" cy="685800"/>
          </a:xfrm>
          <a:prstGeom prst="rect">
            <a:avLst/>
          </a:prstGeom>
          <a:solidFill>
            <a:srgbClr val="F0F2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baseline="0"/>
          </a:p>
        </p:txBody>
      </p:sp>
      <p:sp>
        <p:nvSpPr>
          <p:cNvPr id="57346" name="Rectangle 1"/>
          <p:cNvSpPr>
            <a:spLocks/>
          </p:cNvSpPr>
          <p:nvPr/>
        </p:nvSpPr>
        <p:spPr bwMode="auto">
          <a:xfrm>
            <a:off x="0" y="6629400"/>
            <a:ext cx="7854950"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p>
            <a:pPr marL="39688"/>
            <a:r>
              <a:rPr lang="en-US" sz="1000" baseline="0">
                <a:solidFill>
                  <a:schemeClr val="tx1"/>
                </a:solidFill>
                <a:cs typeface="Arial" charset="0"/>
              </a:rPr>
              <a:t>Reproduced from WWF Living-Planet Report 2006, WWF-World Wide Fund For Nature (formerly World Wildlife Fund), Gland, Switzerland</a:t>
            </a:r>
          </a:p>
        </p:txBody>
      </p:sp>
      <p:pic>
        <p:nvPicPr>
          <p:cNvPr id="57347"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 y="6159500"/>
            <a:ext cx="10922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8" name="Rectangle 3"/>
          <p:cNvSpPr>
            <a:spLocks/>
          </p:cNvSpPr>
          <p:nvPr/>
        </p:nvSpPr>
        <p:spPr bwMode="auto">
          <a:xfrm>
            <a:off x="444500" y="6323013"/>
            <a:ext cx="26797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900" i="1" baseline="0">
                <a:solidFill>
                  <a:schemeClr val="tx1"/>
                </a:solidFill>
                <a:cs typeface="Arial" charset="0"/>
              </a:rPr>
              <a:t>© 2006 WWF (panda.org). Some rights reserved.</a:t>
            </a:r>
          </a:p>
        </p:txBody>
      </p:sp>
      <p:pic>
        <p:nvPicPr>
          <p:cNvPr id="57349" name="Picture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1752600"/>
            <a:ext cx="73152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0" name="Rectangle 5"/>
          <p:cNvSpPr>
            <a:spLocks/>
          </p:cNvSpPr>
          <p:nvPr/>
        </p:nvSpPr>
        <p:spPr bwMode="auto">
          <a:xfrm>
            <a:off x="317500" y="914400"/>
            <a:ext cx="41783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baseline="0">
                <a:solidFill>
                  <a:schemeClr val="tx1"/>
                </a:solidFill>
                <a:latin typeface="Helvetica Neue" charset="0"/>
                <a:cs typeface="Arial" charset="0"/>
              </a:rPr>
              <a:t>Global expenses have been ~140% of its ecological footprint income since ~1985.</a:t>
            </a:r>
            <a:endParaRPr lang="en-US" baseline="0">
              <a:solidFill>
                <a:schemeClr val="tx1"/>
              </a:solidFill>
              <a:cs typeface="Arial" charset="0"/>
            </a:endParaRPr>
          </a:p>
        </p:txBody>
      </p:sp>
      <p:sp>
        <p:nvSpPr>
          <p:cNvPr id="57351" name="Rectangle 6"/>
          <p:cNvSpPr>
            <a:spLocks/>
          </p:cNvSpPr>
          <p:nvPr/>
        </p:nvSpPr>
        <p:spPr bwMode="auto">
          <a:xfrm>
            <a:off x="4572000" y="914400"/>
            <a:ext cx="45720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spAutoFit/>
          </a:bodyPr>
          <a:lstStyle/>
          <a:p>
            <a:pPr marL="39688"/>
            <a:r>
              <a:rPr lang="en-US" b="1" baseline="0">
                <a:solidFill>
                  <a:srgbClr val="CD4C2C"/>
                </a:solidFill>
                <a:cs typeface="Arial" charset="0"/>
              </a:rPr>
              <a:t>World average available ~2 gha/person;</a:t>
            </a:r>
          </a:p>
          <a:p>
            <a:pPr marL="39688"/>
            <a:r>
              <a:rPr lang="en-US" b="1" baseline="0">
                <a:solidFill>
                  <a:srgbClr val="CD4C2C"/>
                </a:solidFill>
                <a:cs typeface="Arial" charset="0"/>
              </a:rPr>
              <a:t>US use ~13 gha/person</a:t>
            </a:r>
            <a:endParaRPr lang="en-US" baseline="0">
              <a:solidFill>
                <a:srgbClr val="105454"/>
              </a:solidFill>
              <a:cs typeface="Arial" charset="0"/>
            </a:endParaRPr>
          </a:p>
        </p:txBody>
      </p:sp>
      <p:sp>
        <p:nvSpPr>
          <p:cNvPr id="57352" name="Rectangle 1"/>
          <p:cNvSpPr>
            <a:spLocks noChangeArrowheads="1"/>
          </p:cNvSpPr>
          <p:nvPr/>
        </p:nvSpPr>
        <p:spPr bwMode="auto">
          <a:xfrm>
            <a:off x="6096000" y="76200"/>
            <a:ext cx="2895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rIns="132080" bIns="50800"/>
          <a:lstStyle/>
          <a:p>
            <a:pPr marL="39688" algn="r"/>
            <a:r>
              <a:rPr lang="en-US" sz="2000" baseline="0">
                <a:solidFill>
                  <a:srgbClr val="404040"/>
                </a:solidFill>
                <a:latin typeface="Helvetica Neue" charset="0"/>
                <a:sym typeface="Lucida Grande" charset="0"/>
              </a:rPr>
              <a:t>Ecological Footprint</a:t>
            </a:r>
          </a:p>
        </p:txBody>
      </p:sp>
      <p:sp>
        <p:nvSpPr>
          <p:cNvPr id="57353"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5F10BD2E-97F2-C14C-91E4-CADC00C68E4E}" type="slidenum">
              <a:rPr lang="en-US" sz="1000" baseline="0">
                <a:solidFill>
                  <a:srgbClr val="898989"/>
                </a:solidFill>
                <a:latin typeface="Helvetica Neue" charset="0"/>
                <a:cs typeface="Lucida Grande" charset="0"/>
                <a:sym typeface="Lucida Grande" charset="0"/>
              </a:rPr>
              <a:pPr algn="ctr" eaLnBrk="1" hangingPunct="1"/>
              <a:t>15</a:t>
            </a:fld>
            <a:endParaRPr lang="en-US" sz="1200" baseline="0">
              <a:solidFill>
                <a:srgbClr val="898989"/>
              </a:solidFill>
              <a:latin typeface="Lucida Grande" charset="0"/>
              <a:cs typeface="Lucida Grande" charset="0"/>
              <a:sym typeface="Lucida Grande"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p:cNvSpPr>
          <p:nvPr/>
        </p:nvSpPr>
        <p:spPr bwMode="auto">
          <a:xfrm>
            <a:off x="7535863" y="6446838"/>
            <a:ext cx="1778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nchor="ctr">
            <a:spAutoFit/>
          </a:bodyPr>
          <a:lstStyle/>
          <a:p>
            <a:pPr marL="39688" algn="ctr"/>
            <a:r>
              <a:rPr lang="en-US" sz="1200" baseline="0">
                <a:solidFill>
                  <a:srgbClr val="898989"/>
                </a:solidFill>
                <a:latin typeface="Lucida Grande" charset="0"/>
                <a:cs typeface="Lucida Grande" charset="0"/>
                <a:sym typeface="Lucida Grande" charset="0"/>
              </a:rPr>
              <a:t>7</a:t>
            </a:r>
          </a:p>
        </p:txBody>
      </p:sp>
      <p:pic>
        <p:nvPicPr>
          <p:cNvPr id="59394"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98475"/>
            <a:ext cx="9144000" cy="559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5" name="Rectangle 5"/>
          <p:cNvSpPr>
            <a:spLocks/>
          </p:cNvSpPr>
          <p:nvPr/>
        </p:nvSpPr>
        <p:spPr bwMode="auto">
          <a:xfrm>
            <a:off x="0" y="6096000"/>
            <a:ext cx="9144000" cy="762000"/>
          </a:xfrm>
          <a:prstGeom prst="rect">
            <a:avLst/>
          </a:prstGeom>
          <a:solidFill>
            <a:srgbClr val="E0CE9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baseline="0"/>
          </a:p>
        </p:txBody>
      </p:sp>
      <p:sp>
        <p:nvSpPr>
          <p:cNvPr id="59396" name="Rectangle 10"/>
          <p:cNvSpPr>
            <a:spLocks/>
          </p:cNvSpPr>
          <p:nvPr/>
        </p:nvSpPr>
        <p:spPr bwMode="auto">
          <a:xfrm>
            <a:off x="228600" y="6324600"/>
            <a:ext cx="1219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b="1" baseline="0" dirty="0">
                <a:solidFill>
                  <a:schemeClr val="tx1"/>
                </a:solidFill>
                <a:latin typeface="Helvetica Neue" charset="0"/>
                <a:cs typeface="Arial" charset="0"/>
              </a:rPr>
              <a:t>Activity</a:t>
            </a:r>
            <a:endParaRPr lang="en-US" sz="1200" baseline="0" dirty="0">
              <a:solidFill>
                <a:schemeClr val="tx1"/>
              </a:solidFill>
              <a:cs typeface="Arial" charset="0"/>
            </a:endParaRPr>
          </a:p>
        </p:txBody>
      </p:sp>
      <p:sp>
        <p:nvSpPr>
          <p:cNvPr id="59397"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7843DEBE-7890-6648-AC35-8338DD926EF4}" type="slidenum">
              <a:rPr lang="en-US" sz="1000" baseline="0">
                <a:solidFill>
                  <a:srgbClr val="898989"/>
                </a:solidFill>
                <a:latin typeface="Helvetica Neue" charset="0"/>
                <a:cs typeface="Lucida Grande" charset="0"/>
                <a:sym typeface="Lucida Grande" charset="0"/>
              </a:rPr>
              <a:pPr algn="ctr" eaLnBrk="1" hangingPunct="1"/>
              <a:t>16</a:t>
            </a:fld>
            <a:endParaRPr lang="en-US" sz="1200" baseline="0">
              <a:solidFill>
                <a:srgbClr val="898989"/>
              </a:solidFill>
              <a:latin typeface="Lucida Grande" charset="0"/>
              <a:cs typeface="Lucida Grande" charset="0"/>
              <a:sym typeface="Lucida Grande" charset="0"/>
            </a:endParaRPr>
          </a:p>
        </p:txBody>
      </p:sp>
      <p:sp>
        <p:nvSpPr>
          <p:cNvPr id="59398" name="Text Box 8"/>
          <p:cNvSpPr txBox="1">
            <a:spLocks/>
          </p:cNvSpPr>
          <p:nvPr/>
        </p:nvSpPr>
        <p:spPr bwMode="auto">
          <a:xfrm>
            <a:off x="1371600" y="6216650"/>
            <a:ext cx="777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spcBef>
                <a:spcPct val="50000"/>
              </a:spcBef>
            </a:pPr>
            <a:r>
              <a:rPr lang="en-US" sz="1800" baseline="0">
                <a:solidFill>
                  <a:schemeClr val="tx1"/>
                </a:solidFill>
                <a:latin typeface="Helvetica Neue" charset="0"/>
                <a:cs typeface="Arial" charset="0"/>
              </a:rPr>
              <a:t>Find five resources that are likely to run out first.  How long are these resources expected to last? Do we need the products they support?</a:t>
            </a:r>
          </a:p>
        </p:txBody>
      </p:sp>
      <p:sp>
        <p:nvSpPr>
          <p:cNvPr id="59399" name="Rectangle 3"/>
          <p:cNvSpPr>
            <a:spLocks noGrp="1" noChangeArrowheads="1"/>
          </p:cNvSpPr>
          <p:nvPr>
            <p:ph type="title"/>
          </p:nvPr>
        </p:nvSpPr>
        <p:spPr>
          <a:xfrm>
            <a:off x="4724400" y="0"/>
            <a:ext cx="4343400" cy="609600"/>
          </a:xfrm>
        </p:spPr>
        <p:txBody>
          <a:bodyPr rIns="81279"/>
          <a:lstStyle/>
          <a:p>
            <a:r>
              <a:rPr lang="en-US">
                <a:ea typeface="华文细黑" charset="0"/>
                <a:cs typeface="华文细黑" charset="0"/>
              </a:rPr>
              <a:t>Materials Flows in the Economy</a:t>
            </a:r>
            <a:endParaRPr lang="en-US" sz="1000">
              <a:ea typeface="华文细黑" charset="0"/>
              <a:cs typeface="华文细黑" charset="0"/>
            </a:endParaRPr>
          </a:p>
        </p:txBody>
      </p:sp>
      <p:sp>
        <p:nvSpPr>
          <p:cNvPr id="81929" name="Text Box 9"/>
          <p:cNvSpPr txBox="1">
            <a:spLocks noChangeArrowheads="1"/>
          </p:cNvSpPr>
          <p:nvPr/>
        </p:nvSpPr>
        <p:spPr bwMode="auto">
          <a:xfrm>
            <a:off x="6324600" y="6078538"/>
            <a:ext cx="3048000"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0" hangingPunct="0">
              <a:defRPr/>
            </a:pPr>
            <a:r>
              <a:rPr lang="en-US" sz="1000" baseline="0" dirty="0">
                <a:solidFill>
                  <a:schemeClr val="bg2"/>
                </a:solidFill>
              </a:rPr>
              <a:t>with permission of David Cohen/ New Scientist</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
          <p:cNvSpPr>
            <a:spLocks noGrp="1" noChangeArrowheads="1"/>
          </p:cNvSpPr>
          <p:nvPr>
            <p:ph type="title"/>
          </p:nvPr>
        </p:nvSpPr>
        <p:spPr>
          <a:xfrm>
            <a:off x="3124200" y="90488"/>
            <a:ext cx="5791200" cy="366712"/>
          </a:xfrm>
        </p:spPr>
        <p:txBody>
          <a:bodyPr rIns="132080"/>
          <a:lstStyle/>
          <a:p>
            <a:pPr indent="0" eaLnBrk="1" hangingPunct="1"/>
            <a:r>
              <a:rPr lang="en-US">
                <a:ea typeface="华文细黑" charset="0"/>
                <a:cs typeface="华文细黑" charset="0"/>
              </a:rPr>
              <a:t>Interaction among Human and Environment</a:t>
            </a:r>
          </a:p>
        </p:txBody>
      </p:sp>
      <p:pic>
        <p:nvPicPr>
          <p:cNvPr id="61442"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1524000"/>
            <a:ext cx="240982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3" name="Text Box 5"/>
          <p:cNvSpPr txBox="1">
            <a:spLocks/>
          </p:cNvSpPr>
          <p:nvPr/>
        </p:nvSpPr>
        <p:spPr bwMode="auto">
          <a:xfrm>
            <a:off x="533400" y="1828800"/>
            <a:ext cx="441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spcBef>
                <a:spcPts val="800"/>
              </a:spcBef>
              <a:buClr>
                <a:srgbClr val="000000"/>
              </a:buClr>
              <a:buSzPct val="100000"/>
              <a:buFont typeface="Arial" charset="0"/>
              <a:buNone/>
            </a:pPr>
            <a:r>
              <a:rPr lang="en-US" baseline="0">
                <a:solidFill>
                  <a:srgbClr val="CD4C2C"/>
                </a:solidFill>
                <a:latin typeface="Helvetica Neue" charset="0"/>
                <a:sym typeface="Lucida Grande" charset="0"/>
              </a:rPr>
              <a:t>Evidence of past 30 years:</a:t>
            </a:r>
            <a:endParaRPr lang="en-US" sz="2800" baseline="0">
              <a:solidFill>
                <a:srgbClr val="404040"/>
              </a:solidFill>
              <a:latin typeface="Helvetica Neue" charset="0"/>
              <a:sym typeface="Lucida Grande" charset="0"/>
            </a:endParaRPr>
          </a:p>
          <a:p>
            <a:pPr eaLnBrk="1" hangingPunct="1">
              <a:spcBef>
                <a:spcPct val="50000"/>
              </a:spcBef>
            </a:pPr>
            <a:endParaRPr lang="en-US" sz="1800" baseline="0"/>
          </a:p>
        </p:txBody>
      </p:sp>
      <p:sp>
        <p:nvSpPr>
          <p:cNvPr id="61444" name="Text Box 6"/>
          <p:cNvSpPr txBox="1">
            <a:spLocks/>
          </p:cNvSpPr>
          <p:nvPr/>
        </p:nvSpPr>
        <p:spPr bwMode="auto">
          <a:xfrm>
            <a:off x="914400" y="2438400"/>
            <a:ext cx="61722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spcBef>
                <a:spcPct val="50000"/>
              </a:spcBef>
              <a:buFont typeface="Arial" charset="0"/>
              <a:buChar char="•"/>
            </a:pPr>
            <a:r>
              <a:rPr lang="en-US" baseline="0">
                <a:solidFill>
                  <a:srgbClr val="404040"/>
                </a:solidFill>
                <a:latin typeface="Helvetica Neue" charset="0"/>
                <a:sym typeface="Lucida Grande" charset="0"/>
              </a:rPr>
              <a:t>the shrinking ice in the Arctic; </a:t>
            </a:r>
          </a:p>
          <a:p>
            <a:pPr eaLnBrk="1" hangingPunct="1">
              <a:spcBef>
                <a:spcPct val="50000"/>
              </a:spcBef>
              <a:buFont typeface="Arial" charset="0"/>
              <a:buChar char="•"/>
            </a:pPr>
            <a:r>
              <a:rPr lang="en-US" baseline="0">
                <a:solidFill>
                  <a:srgbClr val="404040"/>
                </a:solidFill>
                <a:latin typeface="Helvetica Neue" charset="0"/>
                <a:sym typeface="Lucida Grande" charset="0"/>
              </a:rPr>
              <a:t>melting glaciers; </a:t>
            </a:r>
          </a:p>
          <a:p>
            <a:pPr eaLnBrk="1" hangingPunct="1">
              <a:spcBef>
                <a:spcPct val="50000"/>
              </a:spcBef>
              <a:buFont typeface="Arial" charset="0"/>
              <a:buChar char="•"/>
            </a:pPr>
            <a:r>
              <a:rPr lang="en-US" baseline="0">
                <a:solidFill>
                  <a:srgbClr val="404040"/>
                </a:solidFill>
                <a:latin typeface="Helvetica Neue" charset="0"/>
                <a:sym typeface="Lucida Grande" charset="0"/>
              </a:rPr>
              <a:t>growth of cities like Las Vegasl </a:t>
            </a:r>
          </a:p>
          <a:p>
            <a:pPr eaLnBrk="1" hangingPunct="1">
              <a:spcBef>
                <a:spcPct val="50000"/>
              </a:spcBef>
              <a:buFont typeface="Arial" charset="0"/>
              <a:buChar char="•"/>
            </a:pPr>
            <a:r>
              <a:rPr lang="en-US" baseline="0">
                <a:solidFill>
                  <a:srgbClr val="404040"/>
                </a:solidFill>
                <a:latin typeface="Helvetica Neue" charset="0"/>
                <a:sym typeface="Lucida Grande" charset="0"/>
              </a:rPr>
              <a:t>forest loss in the Amazon; </a:t>
            </a:r>
          </a:p>
          <a:p>
            <a:pPr eaLnBrk="1" hangingPunct="1">
              <a:spcBef>
                <a:spcPct val="50000"/>
              </a:spcBef>
              <a:buFont typeface="Arial" charset="0"/>
              <a:buChar char="•"/>
            </a:pPr>
            <a:r>
              <a:rPr lang="en-US" baseline="0">
                <a:solidFill>
                  <a:srgbClr val="404040"/>
                </a:solidFill>
                <a:latin typeface="Helvetica Neue" charset="0"/>
                <a:sym typeface="Lucida Grande" charset="0"/>
              </a:rPr>
              <a:t>the decline of the Aral Sea and Lake Chad</a:t>
            </a:r>
          </a:p>
        </p:txBody>
      </p:sp>
      <p:sp>
        <p:nvSpPr>
          <p:cNvPr id="61445"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6A4AC1B4-A099-9A47-999C-A9A20502B543}" type="slidenum">
              <a:rPr lang="en-US" sz="1000" baseline="0">
                <a:solidFill>
                  <a:srgbClr val="898989"/>
                </a:solidFill>
                <a:latin typeface="Helvetica Neue" charset="0"/>
                <a:cs typeface="Lucida Grande" charset="0"/>
                <a:sym typeface="Lucida Grande" charset="0"/>
              </a:rPr>
              <a:pPr algn="ctr" eaLnBrk="1" hangingPunct="1"/>
              <a:t>17</a:t>
            </a:fld>
            <a:endParaRPr lang="en-US" sz="1200" baseline="0">
              <a:solidFill>
                <a:srgbClr val="898989"/>
              </a:solidFill>
              <a:latin typeface="Lucida Grande" charset="0"/>
              <a:cs typeface="Lucida Grande" charset="0"/>
              <a:sym typeface="Lucida Grande" charset="0"/>
            </a:endParaRPr>
          </a:p>
        </p:txBody>
      </p:sp>
      <p:sp>
        <p:nvSpPr>
          <p:cNvPr id="61446" name="Rectangle 6"/>
          <p:cNvSpPr>
            <a:spLocks noChangeArrowheads="1"/>
          </p:cNvSpPr>
          <p:nvPr/>
        </p:nvSpPr>
        <p:spPr bwMode="auto">
          <a:xfrm>
            <a:off x="0" y="6581775"/>
            <a:ext cx="61722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aseline="0">
                <a:latin typeface="Helvetica" charset="0"/>
                <a:cs typeface="Helvetica" charset="0"/>
                <a:sym typeface="Helvetica" charset="0"/>
              </a:rPr>
              <a:t>http://na.unep.net/OnePlanetManyPeople/powerpoints.html</a:t>
            </a:r>
          </a:p>
        </p:txBody>
      </p:sp>
      <p:sp>
        <p:nvSpPr>
          <p:cNvPr id="61447" name="Rectangle 7"/>
          <p:cNvSpPr>
            <a:spLocks noChangeArrowheads="1"/>
          </p:cNvSpPr>
          <p:nvPr/>
        </p:nvSpPr>
        <p:spPr bwMode="auto">
          <a:xfrm>
            <a:off x="5791200" y="1143000"/>
            <a:ext cx="27193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800"/>
              </a:spcBef>
              <a:buClr>
                <a:srgbClr val="000000"/>
              </a:buClr>
              <a:buSzPct val="100000"/>
              <a:buFont typeface="Arial" charset="0"/>
              <a:buNone/>
            </a:pPr>
            <a:r>
              <a:rPr lang="en-US" baseline="0">
                <a:solidFill>
                  <a:schemeClr val="bg2"/>
                </a:solidFill>
                <a:latin typeface="Helvetica Neue" charset="0"/>
                <a:sym typeface="Lucida Grande" charset="0"/>
              </a:rPr>
              <a:t>2 earths needed by 2050</a:t>
            </a:r>
            <a:endParaRPr lang="en-US" sz="2000" baseline="0">
              <a:solidFill>
                <a:schemeClr val="bg2"/>
              </a:solidFill>
              <a:latin typeface="Helvetica Neue" charset="0"/>
              <a:sym typeface="Lucida Grande"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7"/>
          <p:cNvSpPr>
            <a:spLocks/>
          </p:cNvSpPr>
          <p:nvPr/>
        </p:nvSpPr>
        <p:spPr bwMode="auto">
          <a:xfrm>
            <a:off x="0" y="0"/>
            <a:ext cx="9144000" cy="6858000"/>
          </a:xfrm>
          <a:prstGeom prst="rect">
            <a:avLst/>
          </a:prstGeom>
          <a:solidFill>
            <a:srgbClr val="F0F2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US" baseline="0"/>
          </a:p>
        </p:txBody>
      </p:sp>
      <p:sp>
        <p:nvSpPr>
          <p:cNvPr id="63490" name="Rectangle 1"/>
          <p:cNvSpPr>
            <a:spLocks noGrp="1" noChangeArrowheads="1"/>
          </p:cNvSpPr>
          <p:nvPr>
            <p:ph type="title"/>
          </p:nvPr>
        </p:nvSpPr>
        <p:spPr>
          <a:xfrm>
            <a:off x="990600" y="1447800"/>
            <a:ext cx="7467600" cy="1905000"/>
          </a:xfrm>
        </p:spPr>
        <p:txBody>
          <a:bodyPr rIns="132080"/>
          <a:lstStyle/>
          <a:p>
            <a:pPr indent="0" algn="ctr" eaLnBrk="1" hangingPunct="1"/>
            <a:r>
              <a:rPr lang="en-US" sz="3200">
                <a:solidFill>
                  <a:srgbClr val="CD4C2C"/>
                </a:solidFill>
                <a:ea typeface="华文细黑" charset="0"/>
                <a:cs typeface="华文细黑" charset="0"/>
              </a:rPr>
              <a:t>Meadows Framework for Sustainable Development Indicators</a:t>
            </a:r>
            <a:endParaRPr lang="en-US">
              <a:ea typeface="华文细黑" charset="0"/>
              <a:cs typeface="华文细黑" charset="0"/>
            </a:endParaRPr>
          </a:p>
        </p:txBody>
      </p:sp>
      <p:sp>
        <p:nvSpPr>
          <p:cNvPr id="63491" name="Rectangle 2"/>
          <p:cNvSpPr>
            <a:spLocks/>
          </p:cNvSpPr>
          <p:nvPr/>
        </p:nvSpPr>
        <p:spPr bwMode="auto">
          <a:xfrm>
            <a:off x="1219200" y="3429000"/>
            <a:ext cx="6934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nchor="ctr"/>
          <a:lstStyle/>
          <a:p>
            <a:pPr marL="39688" algn="ctr"/>
            <a:r>
              <a:rPr lang="en-US" sz="1200" baseline="0">
                <a:solidFill>
                  <a:srgbClr val="2E2E2E"/>
                </a:solidFill>
                <a:latin typeface="Helvetica Neue" charset="0"/>
                <a:cs typeface="Lucida Grande" charset="0"/>
                <a:sym typeface="Lucida Grande" charset="0"/>
              </a:rPr>
              <a:t>source: D. Meadows, </a:t>
            </a:r>
            <a:r>
              <a:rPr lang="ja-JP" altLang="en-US" sz="1200" baseline="0">
                <a:solidFill>
                  <a:srgbClr val="2E2E2E"/>
                </a:solidFill>
                <a:latin typeface="Helvetica Neue" charset="0"/>
                <a:cs typeface="Lucida Grande" charset="0"/>
                <a:sym typeface="Lucida Grande" charset="0"/>
              </a:rPr>
              <a:t>“</a:t>
            </a:r>
            <a:r>
              <a:rPr lang="en-US" altLang="ja-JP" sz="1200" baseline="0">
                <a:solidFill>
                  <a:srgbClr val="2E2E2E"/>
                </a:solidFill>
                <a:latin typeface="Helvetica Neue" charset="0"/>
                <a:cs typeface="Lucida Grande" charset="0"/>
                <a:sym typeface="Lucida Grande" charset="0"/>
              </a:rPr>
              <a:t>Indicators and Information Systems for Sustainable Development,</a:t>
            </a:r>
            <a:r>
              <a:rPr lang="ja-JP" altLang="en-US" sz="1200" baseline="0">
                <a:solidFill>
                  <a:srgbClr val="2E2E2E"/>
                </a:solidFill>
                <a:latin typeface="Helvetica Neue" charset="0"/>
                <a:cs typeface="Lucida Grande" charset="0"/>
                <a:sym typeface="Lucida Grande" charset="0"/>
              </a:rPr>
              <a:t>”</a:t>
            </a:r>
            <a:r>
              <a:rPr lang="en-US" altLang="ja-JP" sz="1200" baseline="0">
                <a:solidFill>
                  <a:srgbClr val="2E2E2E"/>
                </a:solidFill>
                <a:latin typeface="Helvetica Neue" charset="0"/>
                <a:cs typeface="Lucida Grande" charset="0"/>
                <a:sym typeface="Lucida Grande" charset="0"/>
              </a:rPr>
              <a:t> </a:t>
            </a:r>
            <a:br>
              <a:rPr lang="en-US" altLang="ja-JP" sz="1200" baseline="0">
                <a:solidFill>
                  <a:srgbClr val="2E2E2E"/>
                </a:solidFill>
                <a:latin typeface="Helvetica Neue" charset="0"/>
                <a:cs typeface="Lucida Grande" charset="0"/>
                <a:sym typeface="Lucida Grande" charset="0"/>
              </a:rPr>
            </a:br>
            <a:r>
              <a:rPr lang="en-US" altLang="ja-JP" sz="1200" baseline="0">
                <a:solidFill>
                  <a:srgbClr val="2E2E2E"/>
                </a:solidFill>
                <a:latin typeface="Helvetica Neue" charset="0"/>
                <a:cs typeface="Lucida Grande" charset="0"/>
                <a:sym typeface="Lucida Grande" charset="0"/>
              </a:rPr>
              <a:t>A Report to the Balaton Group, The Sustainability Institute, Hartland, VT (1998)</a:t>
            </a:r>
            <a:endParaRPr lang="en-US" sz="1200" baseline="0">
              <a:solidFill>
                <a:srgbClr val="2E2E2E"/>
              </a:solidFill>
              <a:latin typeface="Helvetica Neue" charset="0"/>
              <a:cs typeface="Lucida Grande" charset="0"/>
              <a:sym typeface="Lucida Grande" charset="0"/>
            </a:endParaRPr>
          </a:p>
        </p:txBody>
      </p:sp>
      <p:sp>
        <p:nvSpPr>
          <p:cNvPr id="63492"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15D4106D-2D92-5744-B47E-2D6AFB3E723E}" type="slidenum">
              <a:rPr lang="en-US" sz="1000" baseline="0">
                <a:solidFill>
                  <a:srgbClr val="898989"/>
                </a:solidFill>
                <a:latin typeface="Helvetica Neue" charset="0"/>
                <a:cs typeface="Lucida Grande" charset="0"/>
                <a:sym typeface="Lucida Grande" charset="0"/>
              </a:rPr>
              <a:pPr algn="ctr" eaLnBrk="1" hangingPunct="1"/>
              <a:t>18</a:t>
            </a:fld>
            <a:endParaRPr lang="en-US" sz="1200" baseline="0">
              <a:solidFill>
                <a:srgbClr val="898989"/>
              </a:solidFill>
              <a:latin typeface="Lucida Grande" charset="0"/>
              <a:cs typeface="Lucida Grande" charset="0"/>
              <a:sym typeface="Lucida Grande"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24" descr="flowercrop.jpg                                                 005E2AA4Macintosh HD                   C1E680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685800"/>
            <a:ext cx="4106863" cy="565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38" name="Rectangle 1"/>
          <p:cNvSpPr>
            <a:spLocks noGrp="1" noChangeArrowheads="1"/>
          </p:cNvSpPr>
          <p:nvPr>
            <p:ph type="title"/>
          </p:nvPr>
        </p:nvSpPr>
        <p:spPr>
          <a:xfrm>
            <a:off x="304800" y="5867400"/>
            <a:ext cx="1905000" cy="762000"/>
          </a:xfrm>
        </p:spPr>
        <p:txBody>
          <a:bodyPr rIns="132080"/>
          <a:lstStyle/>
          <a:p>
            <a:pPr indent="0" eaLnBrk="1" hangingPunct="1"/>
            <a:r>
              <a:rPr lang="en-US" sz="2800">
                <a:solidFill>
                  <a:srgbClr val="105454"/>
                </a:solidFill>
                <a:ea typeface="华文细黑" charset="0"/>
                <a:cs typeface="华文细黑" charset="0"/>
              </a:rPr>
              <a:t>Indicators</a:t>
            </a:r>
            <a:endParaRPr lang="en-US">
              <a:ea typeface="华文细黑" charset="0"/>
              <a:cs typeface="华文细黑" charset="0"/>
            </a:endParaRPr>
          </a:p>
        </p:txBody>
      </p:sp>
      <p:sp>
        <p:nvSpPr>
          <p:cNvPr id="65539" name="Rectangle 4"/>
          <p:cNvSpPr>
            <a:spLocks/>
          </p:cNvSpPr>
          <p:nvPr/>
        </p:nvSpPr>
        <p:spPr bwMode="auto">
          <a:xfrm>
            <a:off x="2362200" y="6019800"/>
            <a:ext cx="6096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baseline="0">
                <a:solidFill>
                  <a:srgbClr val="2E2E2E"/>
                </a:solidFill>
                <a:latin typeface="Helvetica Neue" charset="0"/>
                <a:cs typeface="Arial" charset="0"/>
              </a:rPr>
              <a:t>like </a:t>
            </a:r>
            <a:r>
              <a:rPr lang="ja-JP" altLang="en-US" baseline="0">
                <a:solidFill>
                  <a:srgbClr val="2E2E2E"/>
                </a:solidFill>
                <a:latin typeface="Helvetica Neue" charset="0"/>
                <a:cs typeface="Arial" charset="0"/>
              </a:rPr>
              <a:t>“</a:t>
            </a:r>
            <a:r>
              <a:rPr lang="en-US" altLang="ja-JP" baseline="0">
                <a:solidFill>
                  <a:srgbClr val="2E2E2E"/>
                </a:solidFill>
                <a:latin typeface="Helvetica Neue" charset="0"/>
                <a:cs typeface="Arial" charset="0"/>
              </a:rPr>
              <a:t>design specifications</a:t>
            </a:r>
            <a:r>
              <a:rPr lang="ja-JP" altLang="en-US" baseline="0">
                <a:solidFill>
                  <a:srgbClr val="2E2E2E"/>
                </a:solidFill>
                <a:latin typeface="Helvetica Neue" charset="0"/>
                <a:cs typeface="Arial" charset="0"/>
              </a:rPr>
              <a:t>”</a:t>
            </a:r>
            <a:r>
              <a:rPr lang="en-US" altLang="ja-JP" baseline="0">
                <a:solidFill>
                  <a:srgbClr val="2E2E2E"/>
                </a:solidFill>
                <a:latin typeface="Helvetica Neue" charset="0"/>
                <a:cs typeface="Arial" charset="0"/>
              </a:rPr>
              <a:t>, they help you know when you have achieved your goal</a:t>
            </a:r>
            <a:endParaRPr lang="en-US" baseline="0">
              <a:solidFill>
                <a:srgbClr val="2E2E2E"/>
              </a:solidFill>
              <a:cs typeface="Arial" charset="0"/>
            </a:endParaRPr>
          </a:p>
        </p:txBody>
      </p:sp>
      <p:sp>
        <p:nvSpPr>
          <p:cNvPr id="65540" name="AutoShape 5"/>
          <p:cNvSpPr>
            <a:spLocks/>
          </p:cNvSpPr>
          <p:nvPr/>
        </p:nvSpPr>
        <p:spPr bwMode="auto">
          <a:xfrm rot="5400000" flipH="1">
            <a:off x="5210175" y="1462088"/>
            <a:ext cx="1252537" cy="242888"/>
          </a:xfrm>
          <a:prstGeom prst="triangle">
            <a:avLst>
              <a:gd name="adj" fmla="val 50000"/>
            </a:avLst>
          </a:prstGeom>
          <a:noFill/>
          <a:ln w="15875">
            <a:solidFill>
              <a:srgbClr val="A946CF"/>
            </a:solidFill>
            <a:round/>
            <a:headEnd/>
            <a:tailEnd/>
          </a:ln>
          <a:extLst>
            <a:ext uri="{909E8E84-426E-40dd-AFC4-6F175D3DCCD1}">
              <a14:hiddenFill xmlns:a14="http://schemas.microsoft.com/office/drawing/2010/main">
                <a:solidFill>
                  <a:srgbClr val="FFFFFF"/>
                </a:solidFill>
              </a14:hiddenFill>
            </a:ext>
          </a:extLst>
        </p:spPr>
        <p:txBody>
          <a:bodyPr lIns="0" tIns="0" rIns="40639" bIns="0" anchor="ctr"/>
          <a:lstStyle/>
          <a:p>
            <a:pPr marL="39688"/>
            <a:endParaRPr lang="en-US" baseline="0">
              <a:solidFill>
                <a:schemeClr val="tx1"/>
              </a:solidFill>
              <a:cs typeface="Arial" charset="0"/>
            </a:endParaRPr>
          </a:p>
          <a:p>
            <a:pPr marL="39688"/>
            <a:endParaRPr lang="en-US" baseline="0">
              <a:solidFill>
                <a:schemeClr val="tx1"/>
              </a:solidFill>
              <a:cs typeface="Arial" charset="0"/>
            </a:endParaRPr>
          </a:p>
        </p:txBody>
      </p:sp>
      <p:sp>
        <p:nvSpPr>
          <p:cNvPr id="65541" name="Rectangle 7"/>
          <p:cNvSpPr>
            <a:spLocks/>
          </p:cNvSpPr>
          <p:nvPr/>
        </p:nvSpPr>
        <p:spPr bwMode="auto">
          <a:xfrm>
            <a:off x="6248400" y="1346200"/>
            <a:ext cx="24384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spAutoFit/>
          </a:bodyPr>
          <a:lstStyle/>
          <a:p>
            <a:pPr marL="39688"/>
            <a:r>
              <a:rPr lang="en-US" baseline="0">
                <a:solidFill>
                  <a:srgbClr val="105454"/>
                </a:solidFill>
                <a:cs typeface="Arial" charset="0"/>
              </a:rPr>
              <a:t>Well-being </a:t>
            </a:r>
          </a:p>
        </p:txBody>
      </p:sp>
      <p:sp>
        <p:nvSpPr>
          <p:cNvPr id="65542" name="Rectangle 8"/>
          <p:cNvSpPr>
            <a:spLocks/>
          </p:cNvSpPr>
          <p:nvPr/>
        </p:nvSpPr>
        <p:spPr bwMode="auto">
          <a:xfrm>
            <a:off x="6248400" y="4800600"/>
            <a:ext cx="26289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baseline="0">
                <a:solidFill>
                  <a:srgbClr val="105454"/>
                </a:solidFill>
                <a:cs typeface="Arial" charset="0"/>
              </a:rPr>
              <a:t>Natural capital</a:t>
            </a:r>
          </a:p>
        </p:txBody>
      </p:sp>
      <p:sp>
        <p:nvSpPr>
          <p:cNvPr id="65543" name="Rectangle 10"/>
          <p:cNvSpPr>
            <a:spLocks/>
          </p:cNvSpPr>
          <p:nvPr/>
        </p:nvSpPr>
        <p:spPr bwMode="auto">
          <a:xfrm>
            <a:off x="6248400" y="2800350"/>
            <a:ext cx="27051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baseline="0">
                <a:solidFill>
                  <a:srgbClr val="105454"/>
                </a:solidFill>
                <a:cs typeface="Arial" charset="0"/>
              </a:rPr>
              <a:t>Social, human, and built capital to convert resources to well-being</a:t>
            </a:r>
          </a:p>
        </p:txBody>
      </p:sp>
      <p:sp>
        <p:nvSpPr>
          <p:cNvPr id="65544" name="AutoShape 11"/>
          <p:cNvSpPr>
            <a:spLocks/>
          </p:cNvSpPr>
          <p:nvPr/>
        </p:nvSpPr>
        <p:spPr bwMode="auto">
          <a:xfrm rot="5400000" flipH="1">
            <a:off x="4648200" y="3124200"/>
            <a:ext cx="2438400" cy="304800"/>
          </a:xfrm>
          <a:prstGeom prst="triangle">
            <a:avLst>
              <a:gd name="adj" fmla="val 50000"/>
            </a:avLst>
          </a:prstGeom>
          <a:noFill/>
          <a:ln w="15875">
            <a:solidFill>
              <a:srgbClr val="A946CF"/>
            </a:solidFill>
            <a:round/>
            <a:headEnd/>
            <a:tailEnd/>
          </a:ln>
          <a:extLst>
            <a:ext uri="{909E8E84-426E-40dd-AFC4-6F175D3DCCD1}">
              <a14:hiddenFill xmlns:a14="http://schemas.microsoft.com/office/drawing/2010/main">
                <a:solidFill>
                  <a:srgbClr val="FFFFFF"/>
                </a:solidFill>
              </a14:hiddenFill>
            </a:ext>
          </a:extLst>
        </p:spPr>
        <p:txBody>
          <a:bodyPr lIns="0" tIns="0" rIns="40639" bIns="0" anchor="ctr"/>
          <a:lstStyle/>
          <a:p>
            <a:pPr marL="39688"/>
            <a:endParaRPr lang="en-US" baseline="0">
              <a:solidFill>
                <a:schemeClr val="tx1"/>
              </a:solidFill>
              <a:cs typeface="Arial" charset="0"/>
            </a:endParaRPr>
          </a:p>
          <a:p>
            <a:pPr marL="39688"/>
            <a:endParaRPr lang="en-US" baseline="0">
              <a:solidFill>
                <a:schemeClr val="tx1"/>
              </a:solidFill>
              <a:cs typeface="Arial" charset="0"/>
            </a:endParaRPr>
          </a:p>
        </p:txBody>
      </p:sp>
      <p:sp>
        <p:nvSpPr>
          <p:cNvPr id="65545" name="Rectangle 1"/>
          <p:cNvSpPr>
            <a:spLocks noChangeArrowheads="1"/>
          </p:cNvSpPr>
          <p:nvPr/>
        </p:nvSpPr>
        <p:spPr bwMode="auto">
          <a:xfrm>
            <a:off x="6096000" y="-76200"/>
            <a:ext cx="2895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rIns="132080" bIns="50800" anchor="ctr"/>
          <a:lstStyle/>
          <a:p>
            <a:pPr marL="39688" algn="r"/>
            <a:r>
              <a:rPr lang="en-US" sz="2000" baseline="0">
                <a:solidFill>
                  <a:srgbClr val="2E2E2E"/>
                </a:solidFill>
                <a:latin typeface="Helvetica Neue" charset="0"/>
                <a:sym typeface="Lucida Grande" charset="0"/>
              </a:rPr>
              <a:t>From the Daly Triangle</a:t>
            </a:r>
            <a:endParaRPr lang="en-US" sz="2000" baseline="0">
              <a:solidFill>
                <a:srgbClr val="404040"/>
              </a:solidFill>
              <a:latin typeface="Helvetica Neue" charset="0"/>
              <a:sym typeface="Lucida Grande" charset="0"/>
            </a:endParaRPr>
          </a:p>
        </p:txBody>
      </p:sp>
      <p:sp>
        <p:nvSpPr>
          <p:cNvPr id="65546"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823C1530-0C88-4C4C-B4C5-CACE7341D2D5}" type="slidenum">
              <a:rPr lang="en-US" sz="1000" baseline="0">
                <a:solidFill>
                  <a:srgbClr val="898989"/>
                </a:solidFill>
                <a:latin typeface="Helvetica Neue" charset="0"/>
                <a:cs typeface="Lucida Grande" charset="0"/>
                <a:sym typeface="Lucida Grande" charset="0"/>
              </a:rPr>
              <a:pPr algn="ctr" eaLnBrk="1" hangingPunct="1"/>
              <a:t>19</a:t>
            </a:fld>
            <a:endParaRPr lang="en-US" sz="1200" baseline="0">
              <a:solidFill>
                <a:srgbClr val="898989"/>
              </a:solidFill>
              <a:latin typeface="Lucida Grande" charset="0"/>
              <a:cs typeface="Lucida Grande" charset="0"/>
              <a:sym typeface="Lucida Grande" charset="0"/>
            </a:endParaRPr>
          </a:p>
        </p:txBody>
      </p:sp>
      <p:sp>
        <p:nvSpPr>
          <p:cNvPr id="66585" name="Text Box 25"/>
          <p:cNvSpPr txBox="1">
            <a:spLocks/>
          </p:cNvSpPr>
          <p:nvPr/>
        </p:nvSpPr>
        <p:spPr bwMode="auto">
          <a:xfrm>
            <a:off x="381000" y="893763"/>
            <a:ext cx="2971800" cy="4247317"/>
          </a:xfrm>
          <a:prstGeom prst="rect">
            <a:avLst/>
          </a:prstGeom>
          <a:noFill/>
          <a:ln w="9525">
            <a:noFill/>
            <a:miter lim="800000"/>
            <a:headEnd/>
            <a:tailEnd/>
          </a:ln>
          <a:effectLst/>
        </p:spPr>
        <p:txBody>
          <a:bodyPr>
            <a:spAutoFit/>
          </a:bodyPr>
          <a:lstStyle/>
          <a:p>
            <a:pPr>
              <a:defRPr/>
            </a:pPr>
            <a:endParaRPr lang="en-US" baseline="0" dirty="0">
              <a:solidFill>
                <a:srgbClr val="CD4C2C"/>
              </a:solidFill>
              <a:latin typeface="Helvetica Neue" charset="0"/>
              <a:ea typeface="华文细黑" charset="-122"/>
              <a:cs typeface="华文细黑" charset="-122"/>
            </a:endParaRPr>
          </a:p>
          <a:p>
            <a:pPr>
              <a:defRPr/>
            </a:pPr>
            <a:r>
              <a:rPr lang="en-US" baseline="0" dirty="0">
                <a:ln>
                  <a:solidFill>
                    <a:srgbClr val="A946CF"/>
                  </a:solidFill>
                </a:ln>
                <a:solidFill>
                  <a:srgbClr val="CD4C2C"/>
                </a:solidFill>
                <a:latin typeface="Helvetica Neue" charset="0"/>
                <a:ea typeface="华文细黑" charset="-122"/>
                <a:cs typeface="华文细黑" charset="-122"/>
              </a:rPr>
              <a:t>Ultimate Ends</a:t>
            </a:r>
          </a:p>
          <a:p>
            <a:pPr eaLnBrk="0" hangingPunct="0">
              <a:defRPr/>
            </a:pPr>
            <a:endParaRPr lang="en-US" baseline="0" dirty="0">
              <a:solidFill>
                <a:srgbClr val="CD4C2C"/>
              </a:solidFill>
              <a:latin typeface="Helvetica Neue" charset="0"/>
              <a:ea typeface="华文细黑" charset="-122"/>
              <a:cs typeface="华文细黑" charset="-122"/>
            </a:endParaRPr>
          </a:p>
          <a:p>
            <a:pPr eaLnBrk="0" hangingPunct="0">
              <a:defRPr/>
            </a:pPr>
            <a:endParaRPr lang="en-US" baseline="0" dirty="0">
              <a:solidFill>
                <a:srgbClr val="CD4C2C"/>
              </a:solidFill>
              <a:latin typeface="Helvetica Neue" charset="0"/>
              <a:ea typeface="华文细黑" charset="-122"/>
              <a:cs typeface="华文细黑" charset="-122"/>
            </a:endParaRPr>
          </a:p>
          <a:p>
            <a:pPr eaLnBrk="0" hangingPunct="0">
              <a:defRPr/>
            </a:pPr>
            <a:endParaRPr lang="en-US" baseline="0" dirty="0">
              <a:solidFill>
                <a:srgbClr val="CD4C2C"/>
              </a:solidFill>
              <a:latin typeface="Helvetica Neue" charset="0"/>
              <a:ea typeface="华文细黑" charset="-122"/>
              <a:cs typeface="华文细黑" charset="-122"/>
            </a:endParaRPr>
          </a:p>
          <a:p>
            <a:pPr eaLnBrk="0" hangingPunct="0">
              <a:defRPr/>
            </a:pPr>
            <a:r>
              <a:rPr lang="en-US" baseline="0" dirty="0">
                <a:ln>
                  <a:solidFill>
                    <a:srgbClr val="A946CF"/>
                  </a:solidFill>
                </a:ln>
                <a:solidFill>
                  <a:srgbClr val="CD4C2C"/>
                </a:solidFill>
                <a:latin typeface="Helvetica Neue" charset="0"/>
                <a:ea typeface="华文细黑" charset="-122"/>
                <a:cs typeface="华文细黑" charset="-122"/>
              </a:rPr>
              <a:t>Intermediate Ends</a:t>
            </a:r>
          </a:p>
          <a:p>
            <a:pPr eaLnBrk="0" hangingPunct="0">
              <a:defRPr/>
            </a:pPr>
            <a:endParaRPr lang="en-US" baseline="0" dirty="0">
              <a:solidFill>
                <a:srgbClr val="CD4C2C"/>
              </a:solidFill>
              <a:latin typeface="Helvetica Neue" charset="0"/>
              <a:ea typeface="华文细黑" charset="-122"/>
              <a:cs typeface="华文细黑" charset="-122"/>
            </a:endParaRPr>
          </a:p>
          <a:p>
            <a:pPr eaLnBrk="0" hangingPunct="0">
              <a:defRPr/>
            </a:pPr>
            <a:endParaRPr lang="en-US" baseline="0" dirty="0">
              <a:solidFill>
                <a:srgbClr val="CD4C2C"/>
              </a:solidFill>
              <a:latin typeface="Helvetica Neue" charset="0"/>
              <a:ea typeface="华文细黑" charset="-122"/>
              <a:cs typeface="华文细黑" charset="-122"/>
            </a:endParaRPr>
          </a:p>
          <a:p>
            <a:pPr eaLnBrk="0" hangingPunct="0">
              <a:defRPr/>
            </a:pPr>
            <a:endParaRPr lang="en-US" baseline="0" dirty="0">
              <a:solidFill>
                <a:srgbClr val="CD4C2C"/>
              </a:solidFill>
              <a:latin typeface="Helvetica Neue" charset="0"/>
              <a:ea typeface="华文细黑" charset="-122"/>
              <a:cs typeface="华文细黑" charset="-122"/>
            </a:endParaRPr>
          </a:p>
          <a:p>
            <a:pPr eaLnBrk="0" hangingPunct="0">
              <a:defRPr/>
            </a:pPr>
            <a:r>
              <a:rPr lang="en-US" baseline="0" dirty="0">
                <a:ln>
                  <a:solidFill>
                    <a:srgbClr val="A946CF"/>
                  </a:solidFill>
                </a:ln>
                <a:solidFill>
                  <a:srgbClr val="CD4C2C"/>
                </a:solidFill>
                <a:latin typeface="Helvetica Neue" charset="0"/>
                <a:ea typeface="华文细黑" charset="-122"/>
                <a:cs typeface="华文细黑" charset="-122"/>
              </a:rPr>
              <a:t>Intermediate Means</a:t>
            </a:r>
          </a:p>
          <a:p>
            <a:pPr eaLnBrk="0" hangingPunct="0">
              <a:defRPr/>
            </a:pPr>
            <a:endParaRPr lang="en-US" baseline="0" dirty="0">
              <a:solidFill>
                <a:srgbClr val="CD4C2C"/>
              </a:solidFill>
              <a:latin typeface="Helvetica Neue" charset="0"/>
              <a:ea typeface="华文细黑" charset="-122"/>
              <a:cs typeface="华文细黑" charset="-122"/>
            </a:endParaRPr>
          </a:p>
          <a:p>
            <a:pPr eaLnBrk="0" hangingPunct="0">
              <a:defRPr/>
            </a:pPr>
            <a:endParaRPr lang="en-US" baseline="0" dirty="0">
              <a:solidFill>
                <a:srgbClr val="CD4C2C"/>
              </a:solidFill>
              <a:latin typeface="Helvetica Neue" charset="0"/>
              <a:ea typeface="华文细黑" charset="-122"/>
              <a:cs typeface="华文细黑" charset="-122"/>
            </a:endParaRPr>
          </a:p>
          <a:p>
            <a:pPr eaLnBrk="0" hangingPunct="0">
              <a:defRPr/>
            </a:pPr>
            <a:endParaRPr lang="en-US" baseline="0" dirty="0">
              <a:ln>
                <a:solidFill>
                  <a:srgbClr val="A946CF"/>
                </a:solidFill>
              </a:ln>
              <a:solidFill>
                <a:srgbClr val="CD4C2C"/>
              </a:solidFill>
              <a:latin typeface="Helvetica Neue" charset="0"/>
              <a:ea typeface="华文细黑" charset="-122"/>
              <a:cs typeface="华文细黑" charset="-122"/>
            </a:endParaRPr>
          </a:p>
          <a:p>
            <a:pPr eaLnBrk="0" hangingPunct="0">
              <a:defRPr/>
            </a:pPr>
            <a:endParaRPr lang="en-US" baseline="0" dirty="0">
              <a:ln>
                <a:solidFill>
                  <a:srgbClr val="A946CF"/>
                </a:solidFill>
              </a:ln>
              <a:solidFill>
                <a:srgbClr val="CD4C2C"/>
              </a:solidFill>
              <a:latin typeface="Helvetica Neue" charset="0"/>
              <a:ea typeface="华文细黑" charset="-122"/>
              <a:cs typeface="华文细黑" charset="-122"/>
            </a:endParaRPr>
          </a:p>
          <a:p>
            <a:pPr eaLnBrk="0" hangingPunct="0">
              <a:defRPr/>
            </a:pPr>
            <a:r>
              <a:rPr lang="en-US" baseline="0" dirty="0">
                <a:ln>
                  <a:solidFill>
                    <a:srgbClr val="A946CF"/>
                  </a:solidFill>
                </a:ln>
                <a:solidFill>
                  <a:srgbClr val="CD4C2C"/>
                </a:solidFill>
                <a:latin typeface="Helvetica Neue" charset="0"/>
                <a:ea typeface="华文细黑" charset="-122"/>
                <a:cs typeface="华文细黑" charset="-122"/>
              </a:rPr>
              <a:t>Ultimate </a:t>
            </a:r>
            <a:r>
              <a:rPr lang="en-US" baseline="0" dirty="0">
                <a:ln w="3175" cap="flat" cmpd="sng" algn="ctr">
                  <a:solidFill>
                    <a:srgbClr val="A946CF"/>
                  </a:solidFill>
                  <a:prstDash val="solid"/>
                  <a:round/>
                  <a:headEnd type="none" w="med" len="med"/>
                  <a:tailEnd type="none" w="med" len="med"/>
                </a:ln>
                <a:solidFill>
                  <a:srgbClr val="CD4C2C"/>
                </a:solidFill>
                <a:latin typeface="Helvetica Neue" charset="0"/>
                <a:ea typeface="华文细黑" charset="-122"/>
                <a:cs typeface="华文细黑" charset="-122"/>
              </a:rPr>
              <a:t>Means</a:t>
            </a:r>
          </a:p>
        </p:txBody>
      </p:sp>
      <p:sp>
        <p:nvSpPr>
          <p:cNvPr id="65548" name="Line 26"/>
          <p:cNvSpPr>
            <a:spLocks noChangeShapeType="1"/>
          </p:cNvSpPr>
          <p:nvPr/>
        </p:nvSpPr>
        <p:spPr bwMode="auto">
          <a:xfrm>
            <a:off x="2438400" y="1066800"/>
            <a:ext cx="2819400" cy="0"/>
          </a:xfrm>
          <a:prstGeom prst="line">
            <a:avLst/>
          </a:prstGeom>
          <a:noFill/>
          <a:ln w="9525">
            <a:solidFill>
              <a:srgbClr val="C6BDA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5549" name="Line 27"/>
          <p:cNvSpPr>
            <a:spLocks noChangeShapeType="1"/>
          </p:cNvSpPr>
          <p:nvPr/>
        </p:nvSpPr>
        <p:spPr bwMode="auto">
          <a:xfrm>
            <a:off x="2514600" y="2209800"/>
            <a:ext cx="2743200" cy="0"/>
          </a:xfrm>
          <a:prstGeom prst="line">
            <a:avLst/>
          </a:prstGeom>
          <a:noFill/>
          <a:ln w="9525">
            <a:solidFill>
              <a:srgbClr val="C6BDA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5550" name="Line 29"/>
          <p:cNvSpPr>
            <a:spLocks noChangeShapeType="1"/>
          </p:cNvSpPr>
          <p:nvPr/>
        </p:nvSpPr>
        <p:spPr bwMode="auto">
          <a:xfrm>
            <a:off x="2590800" y="4648200"/>
            <a:ext cx="2743200" cy="0"/>
          </a:xfrm>
          <a:prstGeom prst="line">
            <a:avLst/>
          </a:prstGeom>
          <a:noFill/>
          <a:ln w="9525">
            <a:solidFill>
              <a:srgbClr val="C6BDA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5551" name="AutoShape 5"/>
          <p:cNvSpPr>
            <a:spLocks/>
          </p:cNvSpPr>
          <p:nvPr/>
        </p:nvSpPr>
        <p:spPr bwMode="auto">
          <a:xfrm rot="5400000" flipH="1">
            <a:off x="5067300" y="4914900"/>
            <a:ext cx="1600200" cy="304800"/>
          </a:xfrm>
          <a:prstGeom prst="triangle">
            <a:avLst>
              <a:gd name="adj" fmla="val 50000"/>
            </a:avLst>
          </a:prstGeom>
          <a:noFill/>
          <a:ln w="15875">
            <a:solidFill>
              <a:srgbClr val="A946CF"/>
            </a:solidFill>
            <a:round/>
            <a:headEnd/>
            <a:tailEnd/>
          </a:ln>
          <a:extLst>
            <a:ext uri="{909E8E84-426E-40dd-AFC4-6F175D3DCCD1}">
              <a14:hiddenFill xmlns:a14="http://schemas.microsoft.com/office/drawing/2010/main">
                <a:solidFill>
                  <a:srgbClr val="FFFFFF"/>
                </a:solidFill>
              </a14:hiddenFill>
            </a:ext>
          </a:extLst>
        </p:spPr>
        <p:txBody>
          <a:bodyPr lIns="0" tIns="0" rIns="40639" bIns="0" anchor="ctr"/>
          <a:lstStyle/>
          <a:p>
            <a:pPr marL="39688"/>
            <a:endParaRPr lang="en-US" baseline="0">
              <a:solidFill>
                <a:schemeClr val="tx1"/>
              </a:solidFill>
              <a:cs typeface="Arial" charset="0"/>
            </a:endParaRPr>
          </a:p>
          <a:p>
            <a:pPr marL="39688"/>
            <a:endParaRPr lang="en-US" baseline="0">
              <a:solidFill>
                <a:schemeClr val="tx1"/>
              </a:solidFill>
              <a:cs typeface="Arial" charset="0"/>
            </a:endParaRPr>
          </a:p>
        </p:txBody>
      </p:sp>
      <p:sp>
        <p:nvSpPr>
          <p:cNvPr id="65552" name="Rectangle 19"/>
          <p:cNvSpPr>
            <a:spLocks/>
          </p:cNvSpPr>
          <p:nvPr/>
        </p:nvSpPr>
        <p:spPr bwMode="auto">
          <a:xfrm>
            <a:off x="5562600" y="762000"/>
            <a:ext cx="228600" cy="5105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baseline="0"/>
          </a:p>
        </p:txBody>
      </p:sp>
      <p:sp>
        <p:nvSpPr>
          <p:cNvPr id="65553" name="Text Box 34"/>
          <p:cNvSpPr txBox="1">
            <a:spLocks/>
          </p:cNvSpPr>
          <p:nvPr/>
        </p:nvSpPr>
        <p:spPr bwMode="auto">
          <a:xfrm>
            <a:off x="6400800" y="5073650"/>
            <a:ext cx="2438400"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spcBef>
                <a:spcPct val="50000"/>
              </a:spcBef>
            </a:pPr>
            <a:endParaRPr lang="en-US" sz="1400" baseline="0">
              <a:solidFill>
                <a:srgbClr val="2E2E2E"/>
              </a:solidFill>
              <a:latin typeface="Helvetica Neue" charset="0"/>
            </a:endParaRPr>
          </a:p>
          <a:p>
            <a:pPr eaLnBrk="1" hangingPunct="1">
              <a:spcBef>
                <a:spcPct val="50000"/>
              </a:spcBef>
            </a:pPr>
            <a:endParaRPr lang="en-US" sz="1800" baseline="0"/>
          </a:p>
        </p:txBody>
      </p:sp>
      <p:sp>
        <p:nvSpPr>
          <p:cNvPr id="65554" name="TextBox 22"/>
          <p:cNvSpPr txBox="1">
            <a:spLocks noChangeArrowheads="1"/>
          </p:cNvSpPr>
          <p:nvPr/>
        </p:nvSpPr>
        <p:spPr bwMode="auto">
          <a:xfrm>
            <a:off x="685800" y="1447800"/>
            <a:ext cx="2332038"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400" baseline="0"/>
              <a:t>Harmony, community, </a:t>
            </a:r>
          </a:p>
          <a:p>
            <a:pPr eaLnBrk="1" hangingPunct="1"/>
            <a:r>
              <a:rPr lang="en-US" sz="1400" baseline="0"/>
              <a:t>Enlightenment, self-respect</a:t>
            </a:r>
          </a:p>
        </p:txBody>
      </p:sp>
      <p:sp>
        <p:nvSpPr>
          <p:cNvPr id="65555" name="TextBox 23"/>
          <p:cNvSpPr txBox="1">
            <a:spLocks noChangeArrowheads="1"/>
          </p:cNvSpPr>
          <p:nvPr/>
        </p:nvSpPr>
        <p:spPr bwMode="auto">
          <a:xfrm>
            <a:off x="685800" y="2514600"/>
            <a:ext cx="17526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400" baseline="0"/>
              <a:t>Knowledge, wealth, mobility</a:t>
            </a:r>
          </a:p>
        </p:txBody>
      </p:sp>
      <p:sp>
        <p:nvSpPr>
          <p:cNvPr id="65556" name="TextBox 24"/>
          <p:cNvSpPr txBox="1">
            <a:spLocks noChangeArrowheads="1"/>
          </p:cNvSpPr>
          <p:nvPr/>
        </p:nvSpPr>
        <p:spPr bwMode="auto">
          <a:xfrm>
            <a:off x="685800" y="3667125"/>
            <a:ext cx="1905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400" baseline="0"/>
              <a:t>Labor, tools, infrastructure </a:t>
            </a:r>
          </a:p>
        </p:txBody>
      </p:sp>
      <p:sp>
        <p:nvSpPr>
          <p:cNvPr id="65557" name="Rectangle 16"/>
          <p:cNvSpPr>
            <a:spLocks/>
          </p:cNvSpPr>
          <p:nvPr/>
        </p:nvSpPr>
        <p:spPr bwMode="auto">
          <a:xfrm>
            <a:off x="0" y="5715000"/>
            <a:ext cx="9144000" cy="1143000"/>
          </a:xfrm>
          <a:prstGeom prst="rect">
            <a:avLst/>
          </a:prstGeom>
          <a:solidFill>
            <a:srgbClr val="F0F2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baseline="0"/>
          </a:p>
        </p:txBody>
      </p:sp>
      <p:sp>
        <p:nvSpPr>
          <p:cNvPr id="65558" name="TextBox 26"/>
          <p:cNvSpPr txBox="1">
            <a:spLocks noChangeArrowheads="1"/>
          </p:cNvSpPr>
          <p:nvPr/>
        </p:nvSpPr>
        <p:spPr bwMode="auto">
          <a:xfrm>
            <a:off x="685800" y="5029200"/>
            <a:ext cx="22098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400" baseline="0"/>
              <a:t>Raw materials, solar energy, biosphere, biochemical cycles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8"/>
          <p:cNvSpPr>
            <a:spLocks/>
          </p:cNvSpPr>
          <p:nvPr/>
        </p:nvSpPr>
        <p:spPr bwMode="auto">
          <a:xfrm>
            <a:off x="0" y="0"/>
            <a:ext cx="9144000" cy="6858000"/>
          </a:xfrm>
          <a:prstGeom prst="rect">
            <a:avLst/>
          </a:prstGeom>
          <a:solidFill>
            <a:srgbClr val="F0F2E6"/>
          </a:solidFill>
          <a:ln>
            <a:noFill/>
          </a:ln>
          <a:extLst/>
        </p:spPr>
        <p:txBody>
          <a:bodyPr wrap="none" anchor="ctr"/>
          <a:lstStyle/>
          <a:p>
            <a:pPr algn="ctr"/>
            <a:endParaRPr lang="en-US" baseline="0"/>
          </a:p>
        </p:txBody>
      </p:sp>
      <p:sp>
        <p:nvSpPr>
          <p:cNvPr id="30722" name="Rectangle 1"/>
          <p:cNvSpPr>
            <a:spLocks noChangeArrowheads="1"/>
          </p:cNvSpPr>
          <p:nvPr/>
        </p:nvSpPr>
        <p:spPr bwMode="auto">
          <a:xfrm>
            <a:off x="76200" y="2362200"/>
            <a:ext cx="9067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rIns="132080" bIns="50800" anchor="ctr"/>
          <a:lstStyle/>
          <a:p>
            <a:pPr marL="39688" algn="ctr"/>
            <a:r>
              <a:rPr lang="en-US" sz="4400" baseline="0">
                <a:solidFill>
                  <a:srgbClr val="CD4C2C"/>
                </a:solidFill>
                <a:latin typeface="Helvetica Neue" charset="0"/>
                <a:sym typeface="Lucida Grande" charset="0"/>
              </a:rPr>
              <a:t>Sustainable Development</a:t>
            </a:r>
            <a:endParaRPr lang="en-US" sz="2000" baseline="0">
              <a:solidFill>
                <a:srgbClr val="404040"/>
              </a:solidFill>
              <a:latin typeface="Helvetica Neue" charset="0"/>
              <a:sym typeface="Lucida Grande" charset="0"/>
            </a:endParaRPr>
          </a:p>
        </p:txBody>
      </p:sp>
      <p:sp>
        <p:nvSpPr>
          <p:cNvPr id="30723"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18661ED2-DE32-0A49-B342-4BD0AF74C415}" type="slidenum">
              <a:rPr lang="en-US" sz="1000" baseline="0">
                <a:solidFill>
                  <a:srgbClr val="898989"/>
                </a:solidFill>
                <a:latin typeface="Helvetica Neue" charset="0"/>
                <a:cs typeface="Lucida Grande" charset="0"/>
                <a:sym typeface="Lucida Grande" charset="0"/>
              </a:rPr>
              <a:pPr algn="ctr" eaLnBrk="1" hangingPunct="1"/>
              <a:t>2</a:t>
            </a:fld>
            <a:endParaRPr lang="en-US" sz="1200" baseline="0">
              <a:solidFill>
                <a:srgbClr val="898989"/>
              </a:solidFill>
              <a:latin typeface="Lucida Grande" charset="0"/>
              <a:cs typeface="Lucida Grande" charset="0"/>
              <a:sym typeface="Lucida Grande" charset="0"/>
            </a:endParaRPr>
          </a:p>
        </p:txBody>
      </p:sp>
      <p:sp>
        <p:nvSpPr>
          <p:cNvPr id="30724" name="Rectangle 2"/>
          <p:cNvSpPr>
            <a:spLocks/>
          </p:cNvSpPr>
          <p:nvPr/>
        </p:nvSpPr>
        <p:spPr bwMode="auto">
          <a:xfrm>
            <a:off x="0" y="3429000"/>
            <a:ext cx="91440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nchor="ctr"/>
          <a:lstStyle/>
          <a:p>
            <a:pPr marL="39688" algn="ctr"/>
            <a:r>
              <a:rPr lang="en-US" baseline="0">
                <a:solidFill>
                  <a:srgbClr val="2E2E2E"/>
                </a:solidFill>
                <a:latin typeface="Helvetica Neue" charset="0"/>
                <a:cs typeface="Lucida Grande" charset="0"/>
                <a:sym typeface="Lucida Grande" charset="0"/>
              </a:rPr>
              <a:t>The engineer</a:t>
            </a:r>
            <a:r>
              <a:rPr lang="ja-JP" altLang="en-US" baseline="0">
                <a:solidFill>
                  <a:srgbClr val="2E2E2E"/>
                </a:solidFill>
                <a:latin typeface="Helvetica Neue" charset="0"/>
                <a:cs typeface="Lucida Grande" charset="0"/>
                <a:sym typeface="Lucida Grande" charset="0"/>
              </a:rPr>
              <a:t>’</a:t>
            </a:r>
            <a:r>
              <a:rPr lang="en-US" altLang="ja-JP" baseline="0">
                <a:solidFill>
                  <a:srgbClr val="2E2E2E"/>
                </a:solidFill>
                <a:latin typeface="Helvetica Neue" charset="0"/>
                <a:cs typeface="Lucida Grande" charset="0"/>
                <a:sym typeface="Lucida Grande" charset="0"/>
              </a:rPr>
              <a:t>s role</a:t>
            </a:r>
            <a:endParaRPr lang="en-US" baseline="0">
              <a:solidFill>
                <a:srgbClr val="2E2E2E"/>
              </a:solidFill>
              <a:latin typeface="Helvetica Neue" charset="0"/>
              <a:cs typeface="Lucida Grande" charset="0"/>
              <a:sym typeface="Lucida Grande"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AutoShape 6"/>
          <p:cNvSpPr>
            <a:spLocks/>
          </p:cNvSpPr>
          <p:nvPr/>
        </p:nvSpPr>
        <p:spPr bwMode="auto">
          <a:xfrm rot="-5400000">
            <a:off x="2378075" y="2270125"/>
            <a:ext cx="685800" cy="260350"/>
          </a:xfrm>
          <a:prstGeom prst="triangle">
            <a:avLst>
              <a:gd name="adj" fmla="val 50000"/>
            </a:avLst>
          </a:prstGeom>
          <a:solidFill>
            <a:srgbClr val="DFBC3E"/>
          </a:solidFill>
          <a:ln>
            <a:noFill/>
          </a:ln>
          <a:extLst>
            <a:ext uri="{91240B29-F687-4f45-9708-019B960494DF}">
              <a14:hiddenLine xmlns:a14="http://schemas.microsoft.com/office/drawing/2010/main" w="9525">
                <a:solidFill>
                  <a:srgbClr val="000000"/>
                </a:solidFill>
                <a:round/>
                <a:headEnd/>
                <a:tailEnd/>
              </a14:hiddenLine>
            </a:ext>
          </a:extLst>
        </p:spPr>
        <p:txBody>
          <a:bodyPr vert="eaVert" lIns="0" tIns="0" rIns="40639" bIns="0" anchor="ctr"/>
          <a:lstStyle/>
          <a:p>
            <a:pPr marL="39688"/>
            <a:endParaRPr lang="en-US" baseline="0">
              <a:solidFill>
                <a:schemeClr val="tx1"/>
              </a:solidFill>
              <a:cs typeface="Arial" charset="0"/>
            </a:endParaRPr>
          </a:p>
        </p:txBody>
      </p:sp>
      <p:sp>
        <p:nvSpPr>
          <p:cNvPr id="67586" name="AutoShape 6"/>
          <p:cNvSpPr>
            <a:spLocks/>
          </p:cNvSpPr>
          <p:nvPr/>
        </p:nvSpPr>
        <p:spPr bwMode="auto">
          <a:xfrm rot="-5400000">
            <a:off x="2378075" y="2955925"/>
            <a:ext cx="685800" cy="260350"/>
          </a:xfrm>
          <a:prstGeom prst="triangle">
            <a:avLst>
              <a:gd name="adj" fmla="val 50000"/>
            </a:avLst>
          </a:prstGeom>
          <a:solidFill>
            <a:srgbClr val="DFBC3E"/>
          </a:solidFill>
          <a:ln>
            <a:noFill/>
          </a:ln>
          <a:extLst>
            <a:ext uri="{91240B29-F687-4f45-9708-019B960494DF}">
              <a14:hiddenLine xmlns:a14="http://schemas.microsoft.com/office/drawing/2010/main" w="9525">
                <a:solidFill>
                  <a:srgbClr val="000000"/>
                </a:solidFill>
                <a:round/>
                <a:headEnd/>
                <a:tailEnd/>
              </a14:hiddenLine>
            </a:ext>
          </a:extLst>
        </p:spPr>
        <p:txBody>
          <a:bodyPr vert="eaVert" lIns="0" tIns="0" rIns="40639" bIns="0" anchor="ctr"/>
          <a:lstStyle/>
          <a:p>
            <a:pPr marL="39688"/>
            <a:endParaRPr lang="en-US" baseline="0">
              <a:solidFill>
                <a:schemeClr val="tx1"/>
              </a:solidFill>
              <a:cs typeface="Arial" charset="0"/>
            </a:endParaRPr>
          </a:p>
        </p:txBody>
      </p:sp>
      <p:sp>
        <p:nvSpPr>
          <p:cNvPr id="67587" name="Rectangle 1"/>
          <p:cNvSpPr>
            <a:spLocks noGrp="1" noChangeArrowheads="1"/>
          </p:cNvSpPr>
          <p:nvPr>
            <p:ph type="title"/>
          </p:nvPr>
        </p:nvSpPr>
        <p:spPr>
          <a:xfrm>
            <a:off x="4572000" y="0"/>
            <a:ext cx="4343400" cy="533400"/>
          </a:xfrm>
        </p:spPr>
        <p:txBody>
          <a:bodyPr rIns="132080"/>
          <a:lstStyle/>
          <a:p>
            <a:pPr indent="0" eaLnBrk="1" hangingPunct="1"/>
            <a:r>
              <a:rPr lang="en-US">
                <a:ea typeface="华文细黑" charset="0"/>
                <a:cs typeface="华文细黑" charset="0"/>
              </a:rPr>
              <a:t>Sustainable Development Indicators</a:t>
            </a:r>
          </a:p>
        </p:txBody>
      </p:sp>
      <p:sp>
        <p:nvSpPr>
          <p:cNvPr id="67588" name="Rectangle 3"/>
          <p:cNvSpPr>
            <a:spLocks/>
          </p:cNvSpPr>
          <p:nvPr/>
        </p:nvSpPr>
        <p:spPr bwMode="auto">
          <a:xfrm>
            <a:off x="3652838" y="2057400"/>
            <a:ext cx="1277937"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p>
            <a:pPr marL="39688"/>
            <a:r>
              <a:rPr lang="en-US" baseline="0">
                <a:solidFill>
                  <a:srgbClr val="2E2E2E"/>
                </a:solidFill>
                <a:latin typeface="Helvetica Neue" charset="0"/>
                <a:cs typeface="Arial" charset="0"/>
              </a:rPr>
              <a:t>real human </a:t>
            </a:r>
          </a:p>
          <a:p>
            <a:pPr marL="39688"/>
            <a:r>
              <a:rPr lang="en-US" baseline="0">
                <a:solidFill>
                  <a:srgbClr val="2E2E2E"/>
                </a:solidFill>
                <a:latin typeface="Helvetica Neue" charset="0"/>
                <a:cs typeface="Arial" charset="0"/>
              </a:rPr>
              <a:t>well-being</a:t>
            </a:r>
            <a:endParaRPr lang="en-US" baseline="0">
              <a:solidFill>
                <a:schemeClr val="tx1"/>
              </a:solidFill>
              <a:cs typeface="Arial" charset="0"/>
            </a:endParaRPr>
          </a:p>
        </p:txBody>
      </p:sp>
      <p:sp>
        <p:nvSpPr>
          <p:cNvPr id="67589" name="Rectangle 4"/>
          <p:cNvSpPr>
            <a:spLocks/>
          </p:cNvSpPr>
          <p:nvPr/>
        </p:nvSpPr>
        <p:spPr bwMode="auto">
          <a:xfrm>
            <a:off x="3106738" y="2925763"/>
            <a:ext cx="2398712"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p>
            <a:pPr marL="39688"/>
            <a:r>
              <a:rPr lang="en-US" baseline="0">
                <a:solidFill>
                  <a:srgbClr val="2E2E2E"/>
                </a:solidFill>
                <a:latin typeface="Helvetica Neue" charset="0"/>
                <a:cs typeface="Arial" charset="0"/>
              </a:rPr>
              <a:t>environmental integrity</a:t>
            </a:r>
          </a:p>
        </p:txBody>
      </p:sp>
      <p:sp>
        <p:nvSpPr>
          <p:cNvPr id="67590" name="Line 5"/>
          <p:cNvSpPr>
            <a:spLocks noChangeShapeType="1"/>
          </p:cNvSpPr>
          <p:nvPr/>
        </p:nvSpPr>
        <p:spPr bwMode="auto">
          <a:xfrm rot="10800000" flipH="1">
            <a:off x="3221038" y="2743200"/>
            <a:ext cx="2222500" cy="14288"/>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7591" name="Rectangle 8"/>
          <p:cNvSpPr>
            <a:spLocks/>
          </p:cNvSpPr>
          <p:nvPr/>
        </p:nvSpPr>
        <p:spPr bwMode="auto">
          <a:xfrm>
            <a:off x="609600" y="2197100"/>
            <a:ext cx="19304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b="1" i="1" baseline="0">
                <a:solidFill>
                  <a:srgbClr val="CD4C2C"/>
                </a:solidFill>
                <a:cs typeface="Arial" charset="0"/>
              </a:rPr>
              <a:t>sufficiency</a:t>
            </a:r>
            <a:r>
              <a:rPr lang="en-US" i="1" baseline="0">
                <a:solidFill>
                  <a:schemeClr val="tx1"/>
                </a:solidFill>
                <a:cs typeface="Arial" charset="0"/>
              </a:rPr>
              <a:t> </a:t>
            </a:r>
            <a:r>
              <a:rPr lang="en-US" baseline="0">
                <a:solidFill>
                  <a:srgbClr val="2E2E2E"/>
                </a:solidFill>
                <a:latin typeface="Helvetica Neue" charset="0"/>
                <a:cs typeface="Arial" charset="0"/>
              </a:rPr>
              <a:t>for all</a:t>
            </a:r>
          </a:p>
        </p:txBody>
      </p:sp>
      <p:sp>
        <p:nvSpPr>
          <p:cNvPr id="67592" name="Rectangle 9"/>
          <p:cNvSpPr>
            <a:spLocks/>
          </p:cNvSpPr>
          <p:nvPr/>
        </p:nvSpPr>
        <p:spPr bwMode="auto">
          <a:xfrm>
            <a:off x="973138" y="2895600"/>
            <a:ext cx="154146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p>
            <a:pPr marL="39688"/>
            <a:r>
              <a:rPr lang="en-US" b="1" i="1" baseline="0">
                <a:solidFill>
                  <a:srgbClr val="CD4C2C"/>
                </a:solidFill>
                <a:cs typeface="Arial" charset="0"/>
              </a:rPr>
              <a:t>sustainability</a:t>
            </a:r>
            <a:endParaRPr lang="en-US" i="1" baseline="0">
              <a:solidFill>
                <a:schemeClr val="tx1"/>
              </a:solidFill>
              <a:cs typeface="Arial" charset="0"/>
            </a:endParaRPr>
          </a:p>
        </p:txBody>
      </p:sp>
      <p:sp>
        <p:nvSpPr>
          <p:cNvPr id="67593" name="Rectangle 10"/>
          <p:cNvSpPr>
            <a:spLocks/>
          </p:cNvSpPr>
          <p:nvPr/>
        </p:nvSpPr>
        <p:spPr bwMode="auto">
          <a:xfrm>
            <a:off x="6096000" y="2070100"/>
            <a:ext cx="289560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baseline="0">
                <a:solidFill>
                  <a:srgbClr val="2E2E2E"/>
                </a:solidFill>
                <a:latin typeface="Helvetica Neue" charset="0"/>
                <a:cs typeface="Arial" charset="0"/>
              </a:rPr>
              <a:t>measures ratio,or </a:t>
            </a:r>
            <a:r>
              <a:rPr lang="en-US" b="1" i="1" baseline="0">
                <a:solidFill>
                  <a:srgbClr val="CD4C2C"/>
                </a:solidFill>
                <a:latin typeface="Helvetica Neue" charset="0"/>
                <a:cs typeface="Arial" charset="0"/>
              </a:rPr>
              <a:t>efficiency</a:t>
            </a:r>
            <a:r>
              <a:rPr lang="en-US" baseline="0">
                <a:solidFill>
                  <a:srgbClr val="2E2E2E"/>
                </a:solidFill>
                <a:latin typeface="Helvetica Neue" charset="0"/>
                <a:cs typeface="Arial" charset="0"/>
              </a:rPr>
              <a:t> of converting resources to real human well-being</a:t>
            </a:r>
          </a:p>
        </p:txBody>
      </p:sp>
      <p:sp>
        <p:nvSpPr>
          <p:cNvPr id="67594" name="AutoShape 5"/>
          <p:cNvSpPr>
            <a:spLocks/>
          </p:cNvSpPr>
          <p:nvPr/>
        </p:nvSpPr>
        <p:spPr bwMode="auto">
          <a:xfrm rot="5400000" flipH="1">
            <a:off x="5195888" y="2562225"/>
            <a:ext cx="1252538" cy="242887"/>
          </a:xfrm>
          <a:prstGeom prst="triangle">
            <a:avLst>
              <a:gd name="adj" fmla="val 50000"/>
            </a:avLst>
          </a:prstGeom>
          <a:solidFill>
            <a:srgbClr val="DFBC3E"/>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endParaRPr lang="en-US" baseline="0">
              <a:solidFill>
                <a:schemeClr val="tx1"/>
              </a:solidFill>
              <a:cs typeface="Arial" charset="0"/>
            </a:endParaRPr>
          </a:p>
          <a:p>
            <a:pPr marL="39688"/>
            <a:endParaRPr lang="en-US" baseline="0">
              <a:solidFill>
                <a:schemeClr val="tx1"/>
              </a:solidFill>
              <a:cs typeface="Arial" charset="0"/>
            </a:endParaRPr>
          </a:p>
        </p:txBody>
      </p:sp>
      <p:sp>
        <p:nvSpPr>
          <p:cNvPr id="67595" name="Rectangle 11"/>
          <p:cNvSpPr>
            <a:spLocks/>
          </p:cNvSpPr>
          <p:nvPr/>
        </p:nvSpPr>
        <p:spPr bwMode="auto">
          <a:xfrm>
            <a:off x="2667000" y="2925763"/>
            <a:ext cx="304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spAutoFit/>
          </a:bodyPr>
          <a:lstStyle/>
          <a:p>
            <a:pPr marL="39688"/>
            <a:r>
              <a:rPr lang="en-US" b="1" baseline="0">
                <a:solidFill>
                  <a:srgbClr val="105454"/>
                </a:solidFill>
                <a:latin typeface="Helvetica Neue" charset="0"/>
                <a:cs typeface="Arial" charset="0"/>
              </a:rPr>
              <a:t>2</a:t>
            </a:r>
            <a:endParaRPr lang="en-US" b="1" baseline="0">
              <a:solidFill>
                <a:srgbClr val="2E2E2E"/>
              </a:solidFill>
              <a:cs typeface="Arial" charset="0"/>
            </a:endParaRPr>
          </a:p>
        </p:txBody>
      </p:sp>
      <p:sp>
        <p:nvSpPr>
          <p:cNvPr id="67596" name="Rectangle 11"/>
          <p:cNvSpPr>
            <a:spLocks/>
          </p:cNvSpPr>
          <p:nvPr/>
        </p:nvSpPr>
        <p:spPr bwMode="auto">
          <a:xfrm>
            <a:off x="2667000" y="2209800"/>
            <a:ext cx="3048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spAutoFit/>
          </a:bodyPr>
          <a:lstStyle/>
          <a:p>
            <a:pPr marL="39688"/>
            <a:r>
              <a:rPr lang="en-US" b="1" baseline="0">
                <a:solidFill>
                  <a:srgbClr val="105454"/>
                </a:solidFill>
                <a:latin typeface="Helvetica Neue" charset="0"/>
                <a:cs typeface="Arial" charset="0"/>
              </a:rPr>
              <a:t>1</a:t>
            </a:r>
            <a:endParaRPr lang="en-US" b="1" baseline="0">
              <a:solidFill>
                <a:srgbClr val="2E2E2E"/>
              </a:solidFill>
              <a:cs typeface="Arial" charset="0"/>
            </a:endParaRPr>
          </a:p>
        </p:txBody>
      </p:sp>
      <p:sp>
        <p:nvSpPr>
          <p:cNvPr id="67597" name="Rectangle 11"/>
          <p:cNvSpPr>
            <a:spLocks/>
          </p:cNvSpPr>
          <p:nvPr/>
        </p:nvSpPr>
        <p:spPr bwMode="auto">
          <a:xfrm>
            <a:off x="5715000" y="2514600"/>
            <a:ext cx="3048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spAutoFit/>
          </a:bodyPr>
          <a:lstStyle/>
          <a:p>
            <a:pPr marL="39688"/>
            <a:r>
              <a:rPr lang="en-US" b="1" baseline="0">
                <a:solidFill>
                  <a:srgbClr val="105454"/>
                </a:solidFill>
                <a:latin typeface="Helvetica Neue" charset="0"/>
                <a:cs typeface="Arial" charset="0"/>
              </a:rPr>
              <a:t>3</a:t>
            </a:r>
            <a:endParaRPr lang="en-US" b="1" baseline="0">
              <a:solidFill>
                <a:srgbClr val="2E2E2E"/>
              </a:solidFill>
              <a:cs typeface="Arial" charset="0"/>
            </a:endParaRPr>
          </a:p>
        </p:txBody>
      </p:sp>
      <p:sp>
        <p:nvSpPr>
          <p:cNvPr id="67598" name="Rectangle 1"/>
          <p:cNvSpPr>
            <a:spLocks noChangeArrowheads="1"/>
          </p:cNvSpPr>
          <p:nvPr/>
        </p:nvSpPr>
        <p:spPr bwMode="auto">
          <a:xfrm>
            <a:off x="76200" y="762000"/>
            <a:ext cx="9067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rIns="132080" bIns="50800" anchor="ctr"/>
          <a:lstStyle/>
          <a:p>
            <a:pPr marL="39688" algn="ctr"/>
            <a:r>
              <a:rPr lang="en-US" sz="2800" baseline="0">
                <a:solidFill>
                  <a:srgbClr val="105454"/>
                </a:solidFill>
                <a:latin typeface="Helvetica Neue" charset="0"/>
                <a:sym typeface="Lucida Grande" charset="0"/>
              </a:rPr>
              <a:t>Meadows suggests three indicator types:</a:t>
            </a:r>
          </a:p>
        </p:txBody>
      </p:sp>
      <p:sp>
        <p:nvSpPr>
          <p:cNvPr id="67599"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F7D4B917-0407-CF48-96B9-CD56ACB2E901}" type="slidenum">
              <a:rPr lang="en-US" sz="1000" baseline="0">
                <a:solidFill>
                  <a:srgbClr val="898989"/>
                </a:solidFill>
                <a:latin typeface="Helvetica Neue" charset="0"/>
                <a:cs typeface="Lucida Grande" charset="0"/>
                <a:sym typeface="Lucida Grande" charset="0"/>
              </a:rPr>
              <a:pPr algn="ctr" eaLnBrk="1" hangingPunct="1"/>
              <a:t>20</a:t>
            </a:fld>
            <a:endParaRPr lang="en-US" sz="1200" baseline="0">
              <a:solidFill>
                <a:srgbClr val="898989"/>
              </a:solidFill>
              <a:latin typeface="Lucida Grande" charset="0"/>
              <a:cs typeface="Lucida Grande" charset="0"/>
              <a:sym typeface="Lucida Grande" charset="0"/>
            </a:endParaRPr>
          </a:p>
        </p:txBody>
      </p:sp>
      <p:sp>
        <p:nvSpPr>
          <p:cNvPr id="67600" name="Rectangle 12"/>
          <p:cNvSpPr>
            <a:spLocks/>
          </p:cNvSpPr>
          <p:nvPr/>
        </p:nvSpPr>
        <p:spPr bwMode="auto">
          <a:xfrm>
            <a:off x="0" y="4724400"/>
            <a:ext cx="9144000" cy="2133600"/>
          </a:xfrm>
          <a:prstGeom prst="rect">
            <a:avLst/>
          </a:prstGeom>
          <a:solidFill>
            <a:srgbClr val="F0F2E6"/>
          </a:solidFill>
          <a:ln>
            <a:noFill/>
          </a:ln>
          <a:extLst/>
        </p:spPr>
        <p:txBody>
          <a:bodyPr wrap="none" anchor="ctr"/>
          <a:lstStyle/>
          <a:p>
            <a:endParaRPr lang="en-US" baseline="0"/>
          </a:p>
        </p:txBody>
      </p:sp>
      <p:sp>
        <p:nvSpPr>
          <p:cNvPr id="67601" name="Rectangle 2"/>
          <p:cNvSpPr>
            <a:spLocks/>
          </p:cNvSpPr>
          <p:nvPr/>
        </p:nvSpPr>
        <p:spPr bwMode="auto">
          <a:xfrm>
            <a:off x="533400" y="5105400"/>
            <a:ext cx="8458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b="1" baseline="0">
                <a:solidFill>
                  <a:schemeClr val="tx1"/>
                </a:solidFill>
                <a:latin typeface="Helvetica Neue" charset="0"/>
                <a:cs typeface="Arial" charset="0"/>
              </a:rPr>
              <a:t>Activity </a:t>
            </a:r>
            <a:r>
              <a:rPr lang="en-US" sz="1600" baseline="0">
                <a:solidFill>
                  <a:schemeClr val="tx1"/>
                </a:solidFill>
                <a:latin typeface="Helvetica Neue" charset="0"/>
                <a:cs typeface="Arial" charset="0"/>
              </a:rPr>
              <a:t>(2 minutes)</a:t>
            </a:r>
          </a:p>
          <a:p>
            <a:pPr marL="39688"/>
            <a:endParaRPr lang="en-US" baseline="0">
              <a:solidFill>
                <a:schemeClr val="tx1"/>
              </a:solidFill>
              <a:latin typeface="Helvetica Neue" charset="0"/>
              <a:cs typeface="Arial" charset="0"/>
            </a:endParaRPr>
          </a:p>
          <a:p>
            <a:pPr marL="39688"/>
            <a:r>
              <a:rPr lang="en-US" baseline="0">
                <a:solidFill>
                  <a:schemeClr val="tx1"/>
                </a:solidFill>
                <a:latin typeface="Helvetica Neue" charset="0"/>
                <a:cs typeface="Arial" charset="0"/>
              </a:rPr>
              <a:t>Pick any two of these three types of indicators.  What would be the danger of only measuring these two?</a:t>
            </a:r>
          </a:p>
        </p:txBody>
      </p:sp>
      <p:sp>
        <p:nvSpPr>
          <p:cNvPr id="67602" name="Rectangle 1"/>
          <p:cNvSpPr>
            <a:spLocks noChangeArrowheads="1"/>
          </p:cNvSpPr>
          <p:nvPr/>
        </p:nvSpPr>
        <p:spPr bwMode="auto">
          <a:xfrm>
            <a:off x="0" y="3733800"/>
            <a:ext cx="9067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rIns="132080" bIns="50800" anchor="ctr"/>
          <a:lstStyle/>
          <a:p>
            <a:pPr marL="39688" algn="ctr"/>
            <a:r>
              <a:rPr lang="en-US" baseline="0">
                <a:solidFill>
                  <a:srgbClr val="105454"/>
                </a:solidFill>
                <a:latin typeface="Helvetica Neue" charset="0"/>
                <a:sym typeface="Lucida Grande" charset="0"/>
              </a:rPr>
              <a:t>Indicators = </a:t>
            </a:r>
            <a:r>
              <a:rPr lang="ja-JP" altLang="en-US" baseline="0">
                <a:solidFill>
                  <a:srgbClr val="105454"/>
                </a:solidFill>
                <a:latin typeface="Helvetica Neue" charset="0"/>
                <a:sym typeface="Lucida Grande" charset="0"/>
              </a:rPr>
              <a:t>“</a:t>
            </a:r>
            <a:r>
              <a:rPr lang="en-US" altLang="ja-JP" baseline="0">
                <a:solidFill>
                  <a:srgbClr val="105454"/>
                </a:solidFill>
                <a:latin typeface="Helvetica Neue" charset="0"/>
                <a:sym typeface="Lucida Grande" charset="0"/>
              </a:rPr>
              <a:t>design specifications</a:t>
            </a:r>
            <a:r>
              <a:rPr lang="ja-JP" altLang="en-US" baseline="0">
                <a:solidFill>
                  <a:srgbClr val="105454"/>
                </a:solidFill>
                <a:latin typeface="Helvetica Neue" charset="0"/>
                <a:sym typeface="Lucida Grande" charset="0"/>
              </a:rPr>
              <a:t>”</a:t>
            </a:r>
            <a:endParaRPr lang="en-US" baseline="0">
              <a:solidFill>
                <a:srgbClr val="105454"/>
              </a:solidFill>
              <a:latin typeface="Helvetica Neue" charset="0"/>
              <a:sym typeface="Lucida Grande"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Grp="1" noChangeArrowheads="1"/>
          </p:cNvSpPr>
          <p:nvPr>
            <p:ph type="title"/>
          </p:nvPr>
        </p:nvSpPr>
        <p:spPr>
          <a:xfrm>
            <a:off x="4648200" y="90488"/>
            <a:ext cx="4267200" cy="366712"/>
          </a:xfrm>
        </p:spPr>
        <p:txBody>
          <a:bodyPr rIns="132080"/>
          <a:lstStyle/>
          <a:p>
            <a:pPr indent="0" eaLnBrk="1" hangingPunct="1"/>
            <a:r>
              <a:rPr lang="en-US">
                <a:ea typeface="华文细黑" charset="0"/>
                <a:cs typeface="华文细黑" charset="0"/>
              </a:rPr>
              <a:t>Sustainability of Natural Resources</a:t>
            </a:r>
          </a:p>
        </p:txBody>
      </p:sp>
      <p:sp>
        <p:nvSpPr>
          <p:cNvPr id="69634" name="Rectangle 2"/>
          <p:cNvSpPr>
            <a:spLocks/>
          </p:cNvSpPr>
          <p:nvPr/>
        </p:nvSpPr>
        <p:spPr bwMode="auto">
          <a:xfrm>
            <a:off x="3646488" y="1447800"/>
            <a:ext cx="290671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p>
            <a:pPr marL="39688"/>
            <a:r>
              <a:rPr lang="en-US" baseline="0">
                <a:solidFill>
                  <a:schemeClr val="bg2"/>
                </a:solidFill>
                <a:cs typeface="Arial" charset="0"/>
              </a:rPr>
              <a:t>use rate &lt; regeneration rate</a:t>
            </a:r>
          </a:p>
        </p:txBody>
      </p:sp>
      <p:sp>
        <p:nvSpPr>
          <p:cNvPr id="69635" name="Rectangle 3"/>
          <p:cNvSpPr>
            <a:spLocks/>
          </p:cNvSpPr>
          <p:nvPr/>
        </p:nvSpPr>
        <p:spPr bwMode="auto">
          <a:xfrm>
            <a:off x="758825" y="2332038"/>
            <a:ext cx="250666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p>
            <a:pPr marL="39688"/>
            <a:r>
              <a:rPr lang="en-US" b="1" baseline="0">
                <a:solidFill>
                  <a:srgbClr val="CD4C2C"/>
                </a:solidFill>
                <a:cs typeface="Arial" charset="0"/>
              </a:rPr>
              <a:t>Renewable resources:</a:t>
            </a:r>
          </a:p>
        </p:txBody>
      </p:sp>
      <p:sp>
        <p:nvSpPr>
          <p:cNvPr id="69636" name="Rectangle 4"/>
          <p:cNvSpPr>
            <a:spLocks/>
          </p:cNvSpPr>
          <p:nvPr/>
        </p:nvSpPr>
        <p:spPr bwMode="auto">
          <a:xfrm>
            <a:off x="304800" y="3817938"/>
            <a:ext cx="3276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b="1" baseline="0">
                <a:solidFill>
                  <a:srgbClr val="CD4C2C"/>
                </a:solidFill>
                <a:cs typeface="Arial" charset="0"/>
              </a:rPr>
              <a:t>Non-Renewable resources:</a:t>
            </a:r>
          </a:p>
        </p:txBody>
      </p:sp>
      <p:sp>
        <p:nvSpPr>
          <p:cNvPr id="69637" name="Rectangle 5"/>
          <p:cNvSpPr>
            <a:spLocks/>
          </p:cNvSpPr>
          <p:nvPr/>
        </p:nvSpPr>
        <p:spPr bwMode="auto">
          <a:xfrm>
            <a:off x="1981200" y="5341938"/>
            <a:ext cx="126206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p>
            <a:pPr marL="39688"/>
            <a:r>
              <a:rPr lang="en-US" b="1" baseline="0">
                <a:solidFill>
                  <a:srgbClr val="CD4C2C"/>
                </a:solidFill>
                <a:cs typeface="Arial" charset="0"/>
              </a:rPr>
              <a:t>Pollutants:</a:t>
            </a:r>
          </a:p>
        </p:txBody>
      </p:sp>
      <p:sp>
        <p:nvSpPr>
          <p:cNvPr id="69638" name="TextBox 8"/>
          <p:cNvSpPr txBox="1">
            <a:spLocks noChangeArrowheads="1"/>
          </p:cNvSpPr>
          <p:nvPr/>
        </p:nvSpPr>
        <p:spPr bwMode="auto">
          <a:xfrm>
            <a:off x="3527425" y="2141538"/>
            <a:ext cx="13335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baseline="0">
                <a:solidFill>
                  <a:srgbClr val="2E2E2E"/>
                </a:solidFill>
                <a:latin typeface="Helvetica Neue" charset="0"/>
              </a:rPr>
              <a:t>Metric tons</a:t>
            </a:r>
          </a:p>
        </p:txBody>
      </p:sp>
      <p:cxnSp>
        <p:nvCxnSpPr>
          <p:cNvPr id="69639" name="Straight Connector 10"/>
          <p:cNvCxnSpPr>
            <a:cxnSpLocks noChangeShapeType="1"/>
          </p:cNvCxnSpPr>
          <p:nvPr/>
        </p:nvCxnSpPr>
        <p:spPr bwMode="auto">
          <a:xfrm>
            <a:off x="3679825" y="2522538"/>
            <a:ext cx="914400" cy="1587"/>
          </a:xfrm>
          <a:prstGeom prst="line">
            <a:avLst/>
          </a:prstGeom>
          <a:noFill/>
          <a:ln w="9525">
            <a:solidFill>
              <a:srgbClr val="105454"/>
            </a:solidFill>
            <a:round/>
            <a:headEnd/>
            <a:tailEnd/>
          </a:ln>
          <a:extLst>
            <a:ext uri="{909E8E84-426E-40dd-AFC4-6F175D3DCCD1}">
              <a14:hiddenFill xmlns:a14="http://schemas.microsoft.com/office/drawing/2010/main">
                <a:noFill/>
              </a14:hiddenFill>
            </a:ext>
          </a:extLst>
        </p:spPr>
      </p:cxnSp>
      <p:sp>
        <p:nvSpPr>
          <p:cNvPr id="69640" name="TextBox 11"/>
          <p:cNvSpPr txBox="1">
            <a:spLocks noChangeArrowheads="1"/>
          </p:cNvSpPr>
          <p:nvPr/>
        </p:nvSpPr>
        <p:spPr bwMode="auto">
          <a:xfrm>
            <a:off x="3832225" y="2522538"/>
            <a:ext cx="6191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baseline="0">
                <a:solidFill>
                  <a:srgbClr val="2E2E2E"/>
                </a:solidFill>
                <a:latin typeface="Helvetica Neue" charset="0"/>
              </a:rPr>
              <a:t>year</a:t>
            </a:r>
          </a:p>
        </p:txBody>
      </p:sp>
      <p:sp>
        <p:nvSpPr>
          <p:cNvPr id="69641" name="Double Bracket 12"/>
          <p:cNvSpPr>
            <a:spLocks noChangeArrowheads="1"/>
          </p:cNvSpPr>
          <p:nvPr/>
        </p:nvSpPr>
        <p:spPr bwMode="auto">
          <a:xfrm>
            <a:off x="3581400" y="2065338"/>
            <a:ext cx="1219200" cy="1066800"/>
          </a:xfrm>
          <a:prstGeom prst="bracketPair">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baseline="0"/>
          </a:p>
        </p:txBody>
      </p:sp>
      <p:sp>
        <p:nvSpPr>
          <p:cNvPr id="69642" name="TextBox 13"/>
          <p:cNvSpPr txBox="1">
            <a:spLocks noChangeArrowheads="1"/>
          </p:cNvSpPr>
          <p:nvPr/>
        </p:nvSpPr>
        <p:spPr bwMode="auto">
          <a:xfrm>
            <a:off x="5181600" y="2057400"/>
            <a:ext cx="4349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4000" baseline="0">
                <a:solidFill>
                  <a:srgbClr val="105454"/>
                </a:solidFill>
                <a:latin typeface="Symbol" charset="0"/>
                <a:cs typeface="Symbol" charset="0"/>
              </a:rPr>
              <a:t>≤</a:t>
            </a:r>
          </a:p>
        </p:txBody>
      </p:sp>
      <p:sp>
        <p:nvSpPr>
          <p:cNvPr id="69643" name="TextBox 14"/>
          <p:cNvSpPr txBox="1">
            <a:spLocks noChangeArrowheads="1"/>
          </p:cNvSpPr>
          <p:nvPr/>
        </p:nvSpPr>
        <p:spPr bwMode="auto">
          <a:xfrm>
            <a:off x="4772025" y="2827338"/>
            <a:ext cx="10191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r>
              <a:rPr lang="en-US" sz="1400" baseline="0">
                <a:solidFill>
                  <a:srgbClr val="105454"/>
                </a:solidFill>
                <a:latin typeface="Helvetica Neue" charset="0"/>
              </a:rPr>
              <a:t>consumed</a:t>
            </a:r>
            <a:endParaRPr lang="en-US" sz="1400" baseline="0">
              <a:solidFill>
                <a:srgbClr val="105454"/>
              </a:solidFill>
            </a:endParaRPr>
          </a:p>
        </p:txBody>
      </p:sp>
      <p:sp>
        <p:nvSpPr>
          <p:cNvPr id="69644" name="TextBox 18"/>
          <p:cNvSpPr txBox="1">
            <a:spLocks noChangeArrowheads="1"/>
          </p:cNvSpPr>
          <p:nvPr/>
        </p:nvSpPr>
        <p:spPr bwMode="auto">
          <a:xfrm>
            <a:off x="7086600" y="2801938"/>
            <a:ext cx="11382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400" baseline="0">
                <a:solidFill>
                  <a:srgbClr val="105454"/>
                </a:solidFill>
                <a:latin typeface="Helvetica Neue" charset="0"/>
              </a:rPr>
              <a:t>regenerated</a:t>
            </a:r>
          </a:p>
        </p:txBody>
      </p:sp>
      <p:sp>
        <p:nvSpPr>
          <p:cNvPr id="69645" name="TextBox 25"/>
          <p:cNvSpPr txBox="1">
            <a:spLocks noChangeArrowheads="1"/>
          </p:cNvSpPr>
          <p:nvPr/>
        </p:nvSpPr>
        <p:spPr bwMode="auto">
          <a:xfrm>
            <a:off x="4724400" y="4275138"/>
            <a:ext cx="10842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r>
              <a:rPr lang="en-US" sz="1400" baseline="0">
                <a:solidFill>
                  <a:srgbClr val="105454"/>
                </a:solidFill>
                <a:latin typeface="Helvetica Neue" charset="0"/>
              </a:rPr>
              <a:t>consumed</a:t>
            </a:r>
            <a:endParaRPr lang="en-US" sz="1400" baseline="0">
              <a:latin typeface="Helvetica Neue" charset="0"/>
            </a:endParaRPr>
          </a:p>
        </p:txBody>
      </p:sp>
      <p:sp>
        <p:nvSpPr>
          <p:cNvPr id="69646" name="TextBox 29"/>
          <p:cNvSpPr txBox="1">
            <a:spLocks noChangeArrowheads="1"/>
          </p:cNvSpPr>
          <p:nvPr/>
        </p:nvSpPr>
        <p:spPr bwMode="auto">
          <a:xfrm>
            <a:off x="7086600" y="4249738"/>
            <a:ext cx="1379538"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400" baseline="0">
                <a:solidFill>
                  <a:srgbClr val="105454"/>
                </a:solidFill>
                <a:latin typeface="Helvetica Neue" charset="0"/>
              </a:rPr>
              <a:t>Substitution by</a:t>
            </a:r>
          </a:p>
          <a:p>
            <a:pPr eaLnBrk="1" hangingPunct="1"/>
            <a:r>
              <a:rPr lang="en-US" sz="1400" baseline="0">
                <a:solidFill>
                  <a:srgbClr val="105454"/>
                </a:solidFill>
                <a:latin typeface="Helvetica Neue" charset="0"/>
              </a:rPr>
              <a:t>renewables</a:t>
            </a:r>
            <a:endParaRPr lang="en-US" sz="1400" baseline="0">
              <a:solidFill>
                <a:srgbClr val="CD4C2C"/>
              </a:solidFill>
              <a:latin typeface="Helvetica Neue" charset="0"/>
            </a:endParaRPr>
          </a:p>
        </p:txBody>
      </p:sp>
      <p:sp>
        <p:nvSpPr>
          <p:cNvPr id="69647" name="TextBox 36"/>
          <p:cNvSpPr txBox="1">
            <a:spLocks noChangeArrowheads="1"/>
          </p:cNvSpPr>
          <p:nvPr/>
        </p:nvSpPr>
        <p:spPr bwMode="auto">
          <a:xfrm>
            <a:off x="4572000" y="6019800"/>
            <a:ext cx="1143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r>
              <a:rPr lang="en-US" sz="1400" baseline="0">
                <a:solidFill>
                  <a:srgbClr val="105454"/>
                </a:solidFill>
                <a:latin typeface="Helvetica Neue" charset="0"/>
              </a:rPr>
              <a:t>emitted</a:t>
            </a:r>
            <a:endParaRPr lang="en-US" sz="1400" baseline="0">
              <a:solidFill>
                <a:srgbClr val="105454"/>
              </a:solidFill>
            </a:endParaRPr>
          </a:p>
        </p:txBody>
      </p:sp>
      <p:sp>
        <p:nvSpPr>
          <p:cNvPr id="69648" name="TextBox 40"/>
          <p:cNvSpPr txBox="1">
            <a:spLocks noChangeArrowheads="1"/>
          </p:cNvSpPr>
          <p:nvPr/>
        </p:nvSpPr>
        <p:spPr bwMode="auto">
          <a:xfrm>
            <a:off x="7140575" y="5670550"/>
            <a:ext cx="1470025"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400" baseline="0">
                <a:solidFill>
                  <a:srgbClr val="105454"/>
                </a:solidFill>
                <a:latin typeface="Helvetica Neue" charset="0"/>
              </a:rPr>
              <a:t>Detoxified and absorbed by natural systems</a:t>
            </a:r>
            <a:endParaRPr lang="en-US" sz="1400" baseline="0">
              <a:solidFill>
                <a:srgbClr val="CD4C2C"/>
              </a:solidFill>
              <a:latin typeface="Helvetica Neue" charset="0"/>
            </a:endParaRPr>
          </a:p>
        </p:txBody>
      </p:sp>
      <p:sp>
        <p:nvSpPr>
          <p:cNvPr id="69649" name="Rectangle 1"/>
          <p:cNvSpPr>
            <a:spLocks noChangeArrowheads="1"/>
          </p:cNvSpPr>
          <p:nvPr/>
        </p:nvSpPr>
        <p:spPr bwMode="auto">
          <a:xfrm>
            <a:off x="0" y="762000"/>
            <a:ext cx="9144000"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rIns="132080" bIns="50800" anchor="ctr"/>
          <a:lstStyle/>
          <a:p>
            <a:pPr marL="39688" algn="ctr"/>
            <a:r>
              <a:rPr lang="en-US" sz="2800" baseline="0">
                <a:solidFill>
                  <a:srgbClr val="105454"/>
                </a:solidFill>
                <a:latin typeface="Helvetica Neue" charset="0"/>
                <a:sym typeface="Lucida Grande" charset="0"/>
              </a:rPr>
              <a:t>Daly Rules for Sustainability of Natural Resources</a:t>
            </a:r>
            <a:endParaRPr lang="en-US" sz="2400" baseline="0">
              <a:solidFill>
                <a:srgbClr val="105454"/>
              </a:solidFill>
              <a:latin typeface="Helvetica Neue" charset="0"/>
              <a:sym typeface="Lucida Grande" charset="0"/>
            </a:endParaRPr>
          </a:p>
        </p:txBody>
      </p:sp>
      <p:sp>
        <p:nvSpPr>
          <p:cNvPr id="69650"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0B8B972B-F481-F748-9E59-AA01E14497F0}" type="slidenum">
              <a:rPr lang="en-US" sz="1000" baseline="0">
                <a:solidFill>
                  <a:srgbClr val="898989"/>
                </a:solidFill>
                <a:latin typeface="Helvetica Neue" charset="0"/>
                <a:cs typeface="Lucida Grande" charset="0"/>
                <a:sym typeface="Lucida Grande" charset="0"/>
              </a:rPr>
              <a:pPr algn="ctr" eaLnBrk="1" hangingPunct="1"/>
              <a:t>21</a:t>
            </a:fld>
            <a:endParaRPr lang="en-US" sz="1200" baseline="0">
              <a:solidFill>
                <a:srgbClr val="898989"/>
              </a:solidFill>
              <a:latin typeface="Lucida Grande" charset="0"/>
              <a:cs typeface="Lucida Grande" charset="0"/>
              <a:sym typeface="Lucida Grande" charset="0"/>
            </a:endParaRPr>
          </a:p>
        </p:txBody>
      </p:sp>
      <p:sp>
        <p:nvSpPr>
          <p:cNvPr id="69651" name="TextBox 8"/>
          <p:cNvSpPr txBox="1">
            <a:spLocks noChangeArrowheads="1"/>
          </p:cNvSpPr>
          <p:nvPr/>
        </p:nvSpPr>
        <p:spPr bwMode="auto">
          <a:xfrm>
            <a:off x="3543300" y="3581400"/>
            <a:ext cx="13335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baseline="0">
                <a:solidFill>
                  <a:srgbClr val="2E2E2E"/>
                </a:solidFill>
                <a:latin typeface="Helvetica Neue" charset="0"/>
              </a:rPr>
              <a:t>Metric tons</a:t>
            </a:r>
          </a:p>
        </p:txBody>
      </p:sp>
      <p:cxnSp>
        <p:nvCxnSpPr>
          <p:cNvPr id="69652" name="Straight Connector 10"/>
          <p:cNvCxnSpPr>
            <a:cxnSpLocks noChangeShapeType="1"/>
          </p:cNvCxnSpPr>
          <p:nvPr/>
        </p:nvCxnSpPr>
        <p:spPr bwMode="auto">
          <a:xfrm>
            <a:off x="3695700" y="3962400"/>
            <a:ext cx="914400" cy="1588"/>
          </a:xfrm>
          <a:prstGeom prst="line">
            <a:avLst/>
          </a:prstGeom>
          <a:noFill/>
          <a:ln w="9525">
            <a:solidFill>
              <a:srgbClr val="105454"/>
            </a:solidFill>
            <a:round/>
            <a:headEnd/>
            <a:tailEnd/>
          </a:ln>
          <a:extLst>
            <a:ext uri="{909E8E84-426E-40dd-AFC4-6F175D3DCCD1}">
              <a14:hiddenFill xmlns:a14="http://schemas.microsoft.com/office/drawing/2010/main">
                <a:noFill/>
              </a14:hiddenFill>
            </a:ext>
          </a:extLst>
        </p:spPr>
      </p:cxnSp>
      <p:sp>
        <p:nvSpPr>
          <p:cNvPr id="69653" name="TextBox 11"/>
          <p:cNvSpPr txBox="1">
            <a:spLocks noChangeArrowheads="1"/>
          </p:cNvSpPr>
          <p:nvPr/>
        </p:nvSpPr>
        <p:spPr bwMode="auto">
          <a:xfrm>
            <a:off x="3848100" y="3962400"/>
            <a:ext cx="6191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baseline="0">
                <a:solidFill>
                  <a:srgbClr val="2E2E2E"/>
                </a:solidFill>
                <a:latin typeface="Helvetica Neue" charset="0"/>
              </a:rPr>
              <a:t>year</a:t>
            </a:r>
          </a:p>
        </p:txBody>
      </p:sp>
      <p:sp>
        <p:nvSpPr>
          <p:cNvPr id="69654" name="Double Bracket 12"/>
          <p:cNvSpPr>
            <a:spLocks noChangeArrowheads="1"/>
          </p:cNvSpPr>
          <p:nvPr/>
        </p:nvSpPr>
        <p:spPr bwMode="auto">
          <a:xfrm>
            <a:off x="3597275" y="3505200"/>
            <a:ext cx="1219200" cy="1066800"/>
          </a:xfrm>
          <a:prstGeom prst="bracketPair">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baseline="0"/>
          </a:p>
        </p:txBody>
      </p:sp>
      <p:sp>
        <p:nvSpPr>
          <p:cNvPr id="69655" name="TextBox 8"/>
          <p:cNvSpPr txBox="1">
            <a:spLocks noChangeArrowheads="1"/>
          </p:cNvSpPr>
          <p:nvPr/>
        </p:nvSpPr>
        <p:spPr bwMode="auto">
          <a:xfrm>
            <a:off x="3543300" y="5257800"/>
            <a:ext cx="13335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baseline="0">
                <a:solidFill>
                  <a:srgbClr val="2E2E2E"/>
                </a:solidFill>
                <a:latin typeface="Helvetica Neue" charset="0"/>
              </a:rPr>
              <a:t>Metric tons</a:t>
            </a:r>
          </a:p>
        </p:txBody>
      </p:sp>
      <p:cxnSp>
        <p:nvCxnSpPr>
          <p:cNvPr id="69656" name="Straight Connector 10"/>
          <p:cNvCxnSpPr>
            <a:cxnSpLocks noChangeShapeType="1"/>
          </p:cNvCxnSpPr>
          <p:nvPr/>
        </p:nvCxnSpPr>
        <p:spPr bwMode="auto">
          <a:xfrm>
            <a:off x="3695700" y="5638800"/>
            <a:ext cx="914400" cy="1588"/>
          </a:xfrm>
          <a:prstGeom prst="line">
            <a:avLst/>
          </a:prstGeom>
          <a:noFill/>
          <a:ln w="9525">
            <a:solidFill>
              <a:srgbClr val="105454"/>
            </a:solidFill>
            <a:round/>
            <a:headEnd/>
            <a:tailEnd/>
          </a:ln>
          <a:extLst>
            <a:ext uri="{909E8E84-426E-40dd-AFC4-6F175D3DCCD1}">
              <a14:hiddenFill xmlns:a14="http://schemas.microsoft.com/office/drawing/2010/main">
                <a:noFill/>
              </a14:hiddenFill>
            </a:ext>
          </a:extLst>
        </p:spPr>
      </p:cxnSp>
      <p:sp>
        <p:nvSpPr>
          <p:cNvPr id="69657" name="TextBox 11"/>
          <p:cNvSpPr txBox="1">
            <a:spLocks noChangeArrowheads="1"/>
          </p:cNvSpPr>
          <p:nvPr/>
        </p:nvSpPr>
        <p:spPr bwMode="auto">
          <a:xfrm>
            <a:off x="3848100" y="5638800"/>
            <a:ext cx="6191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baseline="0">
                <a:solidFill>
                  <a:srgbClr val="2E2E2E"/>
                </a:solidFill>
                <a:latin typeface="Helvetica Neue" charset="0"/>
              </a:rPr>
              <a:t>year</a:t>
            </a:r>
          </a:p>
        </p:txBody>
      </p:sp>
      <p:sp>
        <p:nvSpPr>
          <p:cNvPr id="69658" name="Double Bracket 12"/>
          <p:cNvSpPr>
            <a:spLocks noChangeArrowheads="1"/>
          </p:cNvSpPr>
          <p:nvPr/>
        </p:nvSpPr>
        <p:spPr bwMode="auto">
          <a:xfrm>
            <a:off x="3597275" y="5181600"/>
            <a:ext cx="1219200" cy="1066800"/>
          </a:xfrm>
          <a:prstGeom prst="bracketPair">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baseline="0"/>
          </a:p>
        </p:txBody>
      </p:sp>
      <p:sp>
        <p:nvSpPr>
          <p:cNvPr id="69659" name="TextBox 8"/>
          <p:cNvSpPr txBox="1">
            <a:spLocks noChangeArrowheads="1"/>
          </p:cNvSpPr>
          <p:nvPr/>
        </p:nvSpPr>
        <p:spPr bwMode="auto">
          <a:xfrm>
            <a:off x="5867400" y="2133600"/>
            <a:ext cx="13335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baseline="0">
                <a:solidFill>
                  <a:srgbClr val="2E2E2E"/>
                </a:solidFill>
                <a:latin typeface="Helvetica Neue" charset="0"/>
              </a:rPr>
              <a:t>Metric tons</a:t>
            </a:r>
          </a:p>
        </p:txBody>
      </p:sp>
      <p:cxnSp>
        <p:nvCxnSpPr>
          <p:cNvPr id="69660" name="Straight Connector 10"/>
          <p:cNvCxnSpPr>
            <a:cxnSpLocks noChangeShapeType="1"/>
          </p:cNvCxnSpPr>
          <p:nvPr/>
        </p:nvCxnSpPr>
        <p:spPr bwMode="auto">
          <a:xfrm>
            <a:off x="6019800" y="2514600"/>
            <a:ext cx="914400" cy="1588"/>
          </a:xfrm>
          <a:prstGeom prst="line">
            <a:avLst/>
          </a:prstGeom>
          <a:noFill/>
          <a:ln w="9525">
            <a:solidFill>
              <a:srgbClr val="105454"/>
            </a:solidFill>
            <a:round/>
            <a:headEnd/>
            <a:tailEnd/>
          </a:ln>
          <a:extLst>
            <a:ext uri="{909E8E84-426E-40dd-AFC4-6F175D3DCCD1}">
              <a14:hiddenFill xmlns:a14="http://schemas.microsoft.com/office/drawing/2010/main">
                <a:noFill/>
              </a14:hiddenFill>
            </a:ext>
          </a:extLst>
        </p:spPr>
      </p:cxnSp>
      <p:sp>
        <p:nvSpPr>
          <p:cNvPr id="69661" name="TextBox 11"/>
          <p:cNvSpPr txBox="1">
            <a:spLocks noChangeArrowheads="1"/>
          </p:cNvSpPr>
          <p:nvPr/>
        </p:nvSpPr>
        <p:spPr bwMode="auto">
          <a:xfrm>
            <a:off x="6172200" y="2514600"/>
            <a:ext cx="6191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baseline="0">
                <a:solidFill>
                  <a:srgbClr val="2E2E2E"/>
                </a:solidFill>
                <a:latin typeface="Helvetica Neue" charset="0"/>
              </a:rPr>
              <a:t>year</a:t>
            </a:r>
          </a:p>
        </p:txBody>
      </p:sp>
      <p:sp>
        <p:nvSpPr>
          <p:cNvPr id="69662" name="Double Bracket 12"/>
          <p:cNvSpPr>
            <a:spLocks noChangeArrowheads="1"/>
          </p:cNvSpPr>
          <p:nvPr/>
        </p:nvSpPr>
        <p:spPr bwMode="auto">
          <a:xfrm>
            <a:off x="5921375" y="2057400"/>
            <a:ext cx="1219200" cy="1066800"/>
          </a:xfrm>
          <a:prstGeom prst="bracketPair">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baseline="0"/>
          </a:p>
        </p:txBody>
      </p:sp>
      <p:sp>
        <p:nvSpPr>
          <p:cNvPr id="69663" name="TextBox 8"/>
          <p:cNvSpPr txBox="1">
            <a:spLocks noChangeArrowheads="1"/>
          </p:cNvSpPr>
          <p:nvPr/>
        </p:nvSpPr>
        <p:spPr bwMode="auto">
          <a:xfrm>
            <a:off x="5883275" y="3573463"/>
            <a:ext cx="13335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baseline="0">
                <a:solidFill>
                  <a:srgbClr val="2E2E2E"/>
                </a:solidFill>
                <a:latin typeface="Helvetica Neue" charset="0"/>
              </a:rPr>
              <a:t>Metric tons</a:t>
            </a:r>
          </a:p>
        </p:txBody>
      </p:sp>
      <p:cxnSp>
        <p:nvCxnSpPr>
          <p:cNvPr id="69664" name="Straight Connector 10"/>
          <p:cNvCxnSpPr>
            <a:cxnSpLocks noChangeShapeType="1"/>
          </p:cNvCxnSpPr>
          <p:nvPr/>
        </p:nvCxnSpPr>
        <p:spPr bwMode="auto">
          <a:xfrm>
            <a:off x="6035675" y="3954463"/>
            <a:ext cx="914400" cy="1587"/>
          </a:xfrm>
          <a:prstGeom prst="line">
            <a:avLst/>
          </a:prstGeom>
          <a:noFill/>
          <a:ln w="9525">
            <a:solidFill>
              <a:srgbClr val="105454"/>
            </a:solidFill>
            <a:round/>
            <a:headEnd/>
            <a:tailEnd/>
          </a:ln>
          <a:extLst>
            <a:ext uri="{909E8E84-426E-40dd-AFC4-6F175D3DCCD1}">
              <a14:hiddenFill xmlns:a14="http://schemas.microsoft.com/office/drawing/2010/main">
                <a:noFill/>
              </a14:hiddenFill>
            </a:ext>
          </a:extLst>
        </p:spPr>
      </p:cxnSp>
      <p:sp>
        <p:nvSpPr>
          <p:cNvPr id="69665" name="TextBox 11"/>
          <p:cNvSpPr txBox="1">
            <a:spLocks noChangeArrowheads="1"/>
          </p:cNvSpPr>
          <p:nvPr/>
        </p:nvSpPr>
        <p:spPr bwMode="auto">
          <a:xfrm>
            <a:off x="6188075" y="3954463"/>
            <a:ext cx="6191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baseline="0">
                <a:solidFill>
                  <a:srgbClr val="2E2E2E"/>
                </a:solidFill>
                <a:latin typeface="Helvetica Neue" charset="0"/>
              </a:rPr>
              <a:t>year</a:t>
            </a:r>
          </a:p>
        </p:txBody>
      </p:sp>
      <p:sp>
        <p:nvSpPr>
          <p:cNvPr id="69666" name="Double Bracket 12"/>
          <p:cNvSpPr>
            <a:spLocks noChangeArrowheads="1"/>
          </p:cNvSpPr>
          <p:nvPr/>
        </p:nvSpPr>
        <p:spPr bwMode="auto">
          <a:xfrm>
            <a:off x="5937250" y="3497263"/>
            <a:ext cx="1219200" cy="1066800"/>
          </a:xfrm>
          <a:prstGeom prst="bracketPair">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baseline="0"/>
          </a:p>
        </p:txBody>
      </p:sp>
      <p:sp>
        <p:nvSpPr>
          <p:cNvPr id="69667" name="TextBox 8"/>
          <p:cNvSpPr txBox="1">
            <a:spLocks noChangeArrowheads="1"/>
          </p:cNvSpPr>
          <p:nvPr/>
        </p:nvSpPr>
        <p:spPr bwMode="auto">
          <a:xfrm>
            <a:off x="5883275" y="5249863"/>
            <a:ext cx="13335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baseline="0">
                <a:solidFill>
                  <a:srgbClr val="2E2E2E"/>
                </a:solidFill>
                <a:latin typeface="Helvetica Neue" charset="0"/>
              </a:rPr>
              <a:t>Metric tons</a:t>
            </a:r>
          </a:p>
        </p:txBody>
      </p:sp>
      <p:cxnSp>
        <p:nvCxnSpPr>
          <p:cNvPr id="69668" name="Straight Connector 10"/>
          <p:cNvCxnSpPr>
            <a:cxnSpLocks noChangeShapeType="1"/>
          </p:cNvCxnSpPr>
          <p:nvPr/>
        </p:nvCxnSpPr>
        <p:spPr bwMode="auto">
          <a:xfrm>
            <a:off x="6035675" y="5630863"/>
            <a:ext cx="914400" cy="1587"/>
          </a:xfrm>
          <a:prstGeom prst="line">
            <a:avLst/>
          </a:prstGeom>
          <a:noFill/>
          <a:ln w="9525">
            <a:solidFill>
              <a:srgbClr val="105454"/>
            </a:solidFill>
            <a:round/>
            <a:headEnd/>
            <a:tailEnd/>
          </a:ln>
          <a:extLst>
            <a:ext uri="{909E8E84-426E-40dd-AFC4-6F175D3DCCD1}">
              <a14:hiddenFill xmlns:a14="http://schemas.microsoft.com/office/drawing/2010/main">
                <a:noFill/>
              </a14:hiddenFill>
            </a:ext>
          </a:extLst>
        </p:spPr>
      </p:cxnSp>
      <p:sp>
        <p:nvSpPr>
          <p:cNvPr id="69669" name="TextBox 11"/>
          <p:cNvSpPr txBox="1">
            <a:spLocks noChangeArrowheads="1"/>
          </p:cNvSpPr>
          <p:nvPr/>
        </p:nvSpPr>
        <p:spPr bwMode="auto">
          <a:xfrm>
            <a:off x="6188075" y="5630863"/>
            <a:ext cx="6191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baseline="0">
                <a:solidFill>
                  <a:srgbClr val="2E2E2E"/>
                </a:solidFill>
                <a:latin typeface="Helvetica Neue" charset="0"/>
              </a:rPr>
              <a:t>year</a:t>
            </a:r>
          </a:p>
        </p:txBody>
      </p:sp>
      <p:sp>
        <p:nvSpPr>
          <p:cNvPr id="69670" name="Double Bracket 12"/>
          <p:cNvSpPr>
            <a:spLocks noChangeArrowheads="1"/>
          </p:cNvSpPr>
          <p:nvPr/>
        </p:nvSpPr>
        <p:spPr bwMode="auto">
          <a:xfrm>
            <a:off x="5937250" y="5173663"/>
            <a:ext cx="1219200" cy="1066800"/>
          </a:xfrm>
          <a:prstGeom prst="bracketPair">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baseline="0"/>
          </a:p>
        </p:txBody>
      </p:sp>
      <p:sp>
        <p:nvSpPr>
          <p:cNvPr id="69671" name="TextBox 13"/>
          <p:cNvSpPr txBox="1">
            <a:spLocks noChangeArrowheads="1"/>
          </p:cNvSpPr>
          <p:nvPr/>
        </p:nvSpPr>
        <p:spPr bwMode="auto">
          <a:xfrm>
            <a:off x="5181600" y="3581400"/>
            <a:ext cx="4349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4000" baseline="0">
                <a:solidFill>
                  <a:srgbClr val="105454"/>
                </a:solidFill>
                <a:latin typeface="Symbol" charset="0"/>
                <a:cs typeface="Symbol" charset="0"/>
              </a:rPr>
              <a:t>≤</a:t>
            </a:r>
          </a:p>
        </p:txBody>
      </p:sp>
      <p:sp>
        <p:nvSpPr>
          <p:cNvPr id="69672" name="TextBox 13"/>
          <p:cNvSpPr txBox="1">
            <a:spLocks noChangeArrowheads="1"/>
          </p:cNvSpPr>
          <p:nvPr/>
        </p:nvSpPr>
        <p:spPr bwMode="auto">
          <a:xfrm>
            <a:off x="5181600" y="5257800"/>
            <a:ext cx="4349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4000" baseline="0">
                <a:solidFill>
                  <a:srgbClr val="105454"/>
                </a:solidFill>
                <a:latin typeface="Symbol" charset="0"/>
                <a:cs typeface="Symbol" charset="0"/>
              </a:rPr>
              <a:t>≤</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6"/>
          <p:cNvSpPr>
            <a:spLocks/>
          </p:cNvSpPr>
          <p:nvPr/>
        </p:nvSpPr>
        <p:spPr bwMode="auto">
          <a:xfrm>
            <a:off x="0" y="0"/>
            <a:ext cx="9144000" cy="6858000"/>
          </a:xfrm>
          <a:prstGeom prst="rect">
            <a:avLst/>
          </a:prstGeom>
          <a:solidFill>
            <a:srgbClr val="F0F2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US" baseline="0"/>
          </a:p>
        </p:txBody>
      </p:sp>
      <p:sp>
        <p:nvSpPr>
          <p:cNvPr id="71682" name="Rectangle 1"/>
          <p:cNvSpPr>
            <a:spLocks noGrp="1" noChangeArrowheads="1"/>
          </p:cNvSpPr>
          <p:nvPr>
            <p:ph type="title"/>
          </p:nvPr>
        </p:nvSpPr>
        <p:spPr>
          <a:xfrm>
            <a:off x="0" y="2133600"/>
            <a:ext cx="9144000" cy="1600200"/>
          </a:xfrm>
        </p:spPr>
        <p:txBody>
          <a:bodyPr rIns="132080"/>
          <a:lstStyle/>
          <a:p>
            <a:pPr indent="0" algn="ctr" eaLnBrk="1" hangingPunct="1"/>
            <a:r>
              <a:rPr lang="en-US" sz="3200">
                <a:solidFill>
                  <a:srgbClr val="CD4C2C"/>
                </a:solidFill>
                <a:ea typeface="华文细黑" charset="0"/>
                <a:cs typeface="华文细黑" charset="0"/>
              </a:rPr>
              <a:t>Mindset Required for</a:t>
            </a:r>
            <a:br>
              <a:rPr lang="en-US" sz="3200">
                <a:solidFill>
                  <a:srgbClr val="CD4C2C"/>
                </a:solidFill>
                <a:ea typeface="华文细黑" charset="0"/>
                <a:cs typeface="华文细黑" charset="0"/>
              </a:rPr>
            </a:br>
            <a:r>
              <a:rPr lang="en-US" sz="3200">
                <a:solidFill>
                  <a:srgbClr val="CD4C2C"/>
                </a:solidFill>
                <a:ea typeface="华文细黑" charset="0"/>
                <a:cs typeface="华文细黑" charset="0"/>
              </a:rPr>
              <a:t>Designing for Sustainability</a:t>
            </a:r>
            <a:endParaRPr lang="en-US">
              <a:ea typeface="华文细黑" charset="0"/>
              <a:cs typeface="华文细黑" charset="0"/>
            </a:endParaRPr>
          </a:p>
        </p:txBody>
      </p:sp>
      <p:sp>
        <p:nvSpPr>
          <p:cNvPr id="71683"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7C28D37F-7381-C84D-93FD-49A6ED543128}" type="slidenum">
              <a:rPr lang="en-US" sz="1000" baseline="0">
                <a:solidFill>
                  <a:srgbClr val="898989"/>
                </a:solidFill>
                <a:latin typeface="Helvetica Neue" charset="0"/>
                <a:cs typeface="Lucida Grande" charset="0"/>
                <a:sym typeface="Lucida Grande" charset="0"/>
              </a:rPr>
              <a:pPr algn="ctr" eaLnBrk="1" hangingPunct="1"/>
              <a:t>22</a:t>
            </a:fld>
            <a:endParaRPr lang="en-US" sz="1200" baseline="0">
              <a:solidFill>
                <a:srgbClr val="898989"/>
              </a:solidFill>
              <a:latin typeface="Lucida Grande" charset="0"/>
              <a:cs typeface="Lucida Grande" charset="0"/>
              <a:sym typeface="Lucida Grande"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5"/>
          <p:cNvSpPr>
            <a:spLocks/>
          </p:cNvSpPr>
          <p:nvPr/>
        </p:nvSpPr>
        <p:spPr bwMode="auto">
          <a:xfrm>
            <a:off x="6172200" y="0"/>
            <a:ext cx="2971800" cy="6858000"/>
          </a:xfrm>
          <a:prstGeom prst="rect">
            <a:avLst/>
          </a:prstGeom>
          <a:solidFill>
            <a:srgbClr val="CD4C2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baseline="0"/>
          </a:p>
        </p:txBody>
      </p:sp>
      <p:sp>
        <p:nvSpPr>
          <p:cNvPr id="72706" name="Rectangle 2"/>
          <p:cNvSpPr>
            <a:spLocks/>
          </p:cNvSpPr>
          <p:nvPr/>
        </p:nvSpPr>
        <p:spPr bwMode="auto">
          <a:xfrm>
            <a:off x="6324600" y="876300"/>
            <a:ext cx="2743200"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400" i="1" baseline="0">
                <a:solidFill>
                  <a:srgbClr val="E0CE93"/>
                </a:solidFill>
                <a:cs typeface="Arial" charset="0"/>
              </a:rPr>
              <a:t>“We can’t solve problems at </a:t>
            </a:r>
            <a:br>
              <a:rPr lang="en-US" sz="2400" i="1" baseline="0">
                <a:solidFill>
                  <a:srgbClr val="E0CE93"/>
                </a:solidFill>
                <a:cs typeface="Arial" charset="0"/>
              </a:rPr>
            </a:br>
            <a:r>
              <a:rPr lang="en-US" sz="2400" i="1" baseline="0">
                <a:solidFill>
                  <a:srgbClr val="E0CE93"/>
                </a:solidFill>
                <a:cs typeface="Arial" charset="0"/>
              </a:rPr>
              <a:t>the same level of thinking used to </a:t>
            </a:r>
            <a:br>
              <a:rPr lang="en-US" sz="2400" i="1" baseline="0">
                <a:solidFill>
                  <a:srgbClr val="E0CE93"/>
                </a:solidFill>
                <a:cs typeface="Arial" charset="0"/>
              </a:rPr>
            </a:br>
            <a:r>
              <a:rPr lang="en-US" sz="2400" i="1" baseline="0">
                <a:solidFill>
                  <a:srgbClr val="E0CE93"/>
                </a:solidFill>
                <a:cs typeface="Arial" charset="0"/>
              </a:rPr>
              <a:t>create them.</a:t>
            </a:r>
            <a:r>
              <a:rPr lang="ja-JP" altLang="en-US" sz="2400" i="1" baseline="0">
                <a:solidFill>
                  <a:srgbClr val="E0CE93"/>
                </a:solidFill>
                <a:cs typeface="Arial" charset="0"/>
              </a:rPr>
              <a:t>”</a:t>
            </a:r>
            <a:endParaRPr lang="en-US" sz="2400" baseline="0">
              <a:solidFill>
                <a:srgbClr val="E0CE93"/>
              </a:solidFill>
              <a:cs typeface="Arial" charset="0"/>
            </a:endParaRPr>
          </a:p>
        </p:txBody>
      </p:sp>
      <p:sp>
        <p:nvSpPr>
          <p:cNvPr id="72707"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9EF674D7-9439-2844-A51C-58D63DDF00FA}" type="slidenum">
              <a:rPr lang="en-US" sz="1000" baseline="0">
                <a:solidFill>
                  <a:srgbClr val="898989"/>
                </a:solidFill>
                <a:latin typeface="Helvetica Neue" charset="0"/>
                <a:cs typeface="Lucida Grande" charset="0"/>
                <a:sym typeface="Lucida Grande" charset="0"/>
              </a:rPr>
              <a:pPr algn="ctr" eaLnBrk="1" hangingPunct="1"/>
              <a:t>23</a:t>
            </a:fld>
            <a:endParaRPr lang="en-US" sz="1200" baseline="0">
              <a:solidFill>
                <a:srgbClr val="898989"/>
              </a:solidFill>
              <a:latin typeface="Lucida Grande" charset="0"/>
              <a:cs typeface="Lucida Grande" charset="0"/>
              <a:sym typeface="Lucida Grande" charset="0"/>
            </a:endParaRPr>
          </a:p>
        </p:txBody>
      </p:sp>
      <p:pic>
        <p:nvPicPr>
          <p:cNvPr id="72708"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3200400"/>
            <a:ext cx="15494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9" name="TextBox 4"/>
          <p:cNvSpPr txBox="1">
            <a:spLocks noChangeArrowheads="1"/>
          </p:cNvSpPr>
          <p:nvPr/>
        </p:nvSpPr>
        <p:spPr bwMode="auto">
          <a:xfrm>
            <a:off x="6705600" y="5334000"/>
            <a:ext cx="1981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a:t>U.S. Library of Congress, photo of painting by Winifred Rieber.</a:t>
            </a:r>
          </a:p>
        </p:txBody>
      </p:sp>
      <p:sp>
        <p:nvSpPr>
          <p:cNvPr id="12" name="Rectangle 1"/>
          <p:cNvSpPr>
            <a:spLocks noChangeArrowheads="1"/>
          </p:cNvSpPr>
          <p:nvPr/>
        </p:nvSpPr>
        <p:spPr bwMode="auto">
          <a:xfrm>
            <a:off x="304800" y="1295400"/>
            <a:ext cx="3352800" cy="6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rIns="132080" bIns="50800" anchor="ctr"/>
          <a:lstStyle/>
          <a:p>
            <a:pPr marL="39688">
              <a:defRPr/>
            </a:pPr>
            <a:r>
              <a:rPr lang="en-US" sz="2800" baseline="0" dirty="0">
                <a:solidFill>
                  <a:schemeClr val="bg2">
                    <a:lumMod val="75000"/>
                  </a:schemeClr>
                </a:solidFill>
                <a:latin typeface="Helvetica Neue" charset="0"/>
                <a:cs typeface="Arial" charset="0"/>
              </a:rPr>
              <a:t>Levels of Thinking</a:t>
            </a:r>
          </a:p>
        </p:txBody>
      </p:sp>
      <p:pic>
        <p:nvPicPr>
          <p:cNvPr id="72711" name="Picture 8" descr="torbert-3.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04800" y="2273300"/>
            <a:ext cx="5426075"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12" name="TextBox 9"/>
          <p:cNvSpPr txBox="1">
            <a:spLocks noChangeArrowheads="1"/>
          </p:cNvSpPr>
          <p:nvPr/>
        </p:nvSpPr>
        <p:spPr bwMode="auto">
          <a:xfrm>
            <a:off x="762000" y="5410200"/>
            <a:ext cx="4953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a:t>The structure of action. Adapted from Torbert, W. R. (2004). </a:t>
            </a:r>
            <a:r>
              <a:rPr lang="en-US" sz="1800" i="1"/>
              <a:t>Action Inquiry: The Secret of Timely and Transforming Leadership</a:t>
            </a:r>
            <a:r>
              <a:rPr lang="en-US" sz="1800"/>
              <a:t>. San Francisco, California: Berrett-Koehler Publishers. Used with permission.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p:cNvSpPr>
            <a:spLocks noGrp="1" noChangeArrowheads="1"/>
          </p:cNvSpPr>
          <p:nvPr>
            <p:ph type="title"/>
          </p:nvPr>
        </p:nvSpPr>
        <p:spPr>
          <a:xfrm>
            <a:off x="3886200" y="76200"/>
            <a:ext cx="5257800" cy="457200"/>
          </a:xfrm>
        </p:spPr>
        <p:txBody>
          <a:bodyPr rIns="132080"/>
          <a:lstStyle/>
          <a:p>
            <a:pPr indent="0" eaLnBrk="1" hangingPunct="1"/>
            <a:r>
              <a:rPr lang="en-US">
                <a:ea typeface="ＭＳ Ｐゴシック" charset="0"/>
                <a:cs typeface="ＭＳ Ｐゴシック" charset="0"/>
              </a:rPr>
              <a:t>Biases	</a:t>
            </a:r>
          </a:p>
        </p:txBody>
      </p:sp>
      <p:sp>
        <p:nvSpPr>
          <p:cNvPr id="74754"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0BC3639A-8CC4-124F-8E5A-FCFC8F10D310}" type="slidenum">
              <a:rPr lang="en-US" sz="1000" baseline="0">
                <a:solidFill>
                  <a:srgbClr val="898989"/>
                </a:solidFill>
                <a:latin typeface="Helvetica Neue" charset="0"/>
                <a:sym typeface="Lucida Grande" charset="0"/>
              </a:rPr>
              <a:pPr algn="ctr" eaLnBrk="1" hangingPunct="1"/>
              <a:t>24</a:t>
            </a:fld>
            <a:endParaRPr lang="en-US" sz="1200" baseline="0">
              <a:solidFill>
                <a:srgbClr val="898989"/>
              </a:solidFill>
              <a:latin typeface="Lucida Grande" charset="0"/>
              <a:sym typeface="Lucida Grande" charset="0"/>
            </a:endParaRPr>
          </a:p>
        </p:txBody>
      </p:sp>
      <p:cxnSp>
        <p:nvCxnSpPr>
          <p:cNvPr id="74755" name="Straight Connector 6"/>
          <p:cNvCxnSpPr>
            <a:cxnSpLocks noChangeShapeType="1"/>
          </p:cNvCxnSpPr>
          <p:nvPr/>
        </p:nvCxnSpPr>
        <p:spPr bwMode="auto">
          <a:xfrm>
            <a:off x="1447800" y="3351213"/>
            <a:ext cx="3352800" cy="1587"/>
          </a:xfrm>
          <a:prstGeom prst="line">
            <a:avLst/>
          </a:prstGeom>
          <a:noFill/>
          <a:ln w="9525">
            <a:solidFill>
              <a:srgbClr val="C6BDAD"/>
            </a:solidFill>
            <a:round/>
            <a:headEnd/>
            <a:tailEnd/>
          </a:ln>
          <a:extLst>
            <a:ext uri="{909E8E84-426E-40dd-AFC4-6F175D3DCCD1}">
              <a14:hiddenFill xmlns:a14="http://schemas.microsoft.com/office/drawing/2010/main">
                <a:noFill/>
              </a14:hiddenFill>
            </a:ext>
          </a:extLst>
        </p:spPr>
      </p:cxnSp>
      <p:sp>
        <p:nvSpPr>
          <p:cNvPr id="74756" name="TextBox 11"/>
          <p:cNvSpPr txBox="1">
            <a:spLocks noChangeArrowheads="1"/>
          </p:cNvSpPr>
          <p:nvPr/>
        </p:nvSpPr>
        <p:spPr bwMode="auto">
          <a:xfrm>
            <a:off x="555625" y="2101850"/>
            <a:ext cx="31400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b="1" baseline="0">
                <a:solidFill>
                  <a:srgbClr val="CD4C2C"/>
                </a:solidFill>
                <a:latin typeface="Helvetica Neue" charset="0"/>
              </a:rPr>
              <a:t>Pre-industrial (before 1700)</a:t>
            </a:r>
          </a:p>
        </p:txBody>
      </p:sp>
      <p:sp>
        <p:nvSpPr>
          <p:cNvPr id="74757" name="TextBox 12"/>
          <p:cNvSpPr txBox="1">
            <a:spLocks noChangeArrowheads="1"/>
          </p:cNvSpPr>
          <p:nvPr/>
        </p:nvSpPr>
        <p:spPr bwMode="auto">
          <a:xfrm>
            <a:off x="555625" y="3505200"/>
            <a:ext cx="25114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b="1" baseline="0">
                <a:solidFill>
                  <a:srgbClr val="CD4C2C"/>
                </a:solidFill>
                <a:latin typeface="Helvetica Neue" charset="0"/>
              </a:rPr>
              <a:t>Industrial (1700-2000)</a:t>
            </a:r>
          </a:p>
        </p:txBody>
      </p:sp>
      <p:sp>
        <p:nvSpPr>
          <p:cNvPr id="74758" name="TextBox 13"/>
          <p:cNvSpPr txBox="1">
            <a:spLocks noChangeArrowheads="1"/>
          </p:cNvSpPr>
          <p:nvPr/>
        </p:nvSpPr>
        <p:spPr bwMode="auto">
          <a:xfrm>
            <a:off x="555625" y="5029200"/>
            <a:ext cx="25923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b="1" baseline="0">
                <a:solidFill>
                  <a:srgbClr val="CD4C2C"/>
                </a:solidFill>
                <a:latin typeface="Helvetica Neue" charset="0"/>
              </a:rPr>
              <a:t>Post-Industrial (2000-)</a:t>
            </a:r>
          </a:p>
        </p:txBody>
      </p:sp>
      <p:cxnSp>
        <p:nvCxnSpPr>
          <p:cNvPr id="74759" name="Straight Connector 14"/>
          <p:cNvCxnSpPr>
            <a:cxnSpLocks noChangeShapeType="1"/>
          </p:cNvCxnSpPr>
          <p:nvPr/>
        </p:nvCxnSpPr>
        <p:spPr bwMode="auto">
          <a:xfrm>
            <a:off x="1447800" y="4951413"/>
            <a:ext cx="3352800" cy="1587"/>
          </a:xfrm>
          <a:prstGeom prst="line">
            <a:avLst/>
          </a:prstGeom>
          <a:noFill/>
          <a:ln w="9525">
            <a:solidFill>
              <a:srgbClr val="C6BDAD"/>
            </a:solidFill>
            <a:round/>
            <a:headEnd/>
            <a:tailEnd/>
          </a:ln>
          <a:extLst>
            <a:ext uri="{909E8E84-426E-40dd-AFC4-6F175D3DCCD1}">
              <a14:hiddenFill xmlns:a14="http://schemas.microsoft.com/office/drawing/2010/main">
                <a:noFill/>
              </a14:hiddenFill>
            </a:ext>
          </a:extLst>
        </p:spPr>
      </p:cxnSp>
      <p:sp>
        <p:nvSpPr>
          <p:cNvPr id="74760" name="TextBox 15"/>
          <p:cNvSpPr txBox="1">
            <a:spLocks noChangeArrowheads="1"/>
          </p:cNvSpPr>
          <p:nvPr/>
        </p:nvSpPr>
        <p:spPr bwMode="auto">
          <a:xfrm>
            <a:off x="2071688" y="2514600"/>
            <a:ext cx="28813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baseline="0">
                <a:solidFill>
                  <a:srgbClr val="595959"/>
                </a:solidFill>
                <a:latin typeface="Helvetica Neue" charset="0"/>
              </a:rPr>
              <a:t>Labor-intensive</a:t>
            </a:r>
          </a:p>
          <a:p>
            <a:pPr eaLnBrk="1" hangingPunct="1"/>
            <a:r>
              <a:rPr lang="en-US" sz="1800" baseline="0">
                <a:solidFill>
                  <a:srgbClr val="595959"/>
                </a:solidFill>
                <a:latin typeface="Helvetica Neue" charset="0"/>
              </a:rPr>
              <a:t>(human and animal power)</a:t>
            </a:r>
          </a:p>
        </p:txBody>
      </p:sp>
      <p:sp>
        <p:nvSpPr>
          <p:cNvPr id="74761" name="TextBox 16"/>
          <p:cNvSpPr txBox="1">
            <a:spLocks noChangeArrowheads="1"/>
          </p:cNvSpPr>
          <p:nvPr/>
        </p:nvSpPr>
        <p:spPr bwMode="auto">
          <a:xfrm>
            <a:off x="2057400" y="4038600"/>
            <a:ext cx="19653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baseline="0">
                <a:solidFill>
                  <a:srgbClr val="595959"/>
                </a:solidFill>
                <a:latin typeface="Helvetica Neue" charset="0"/>
              </a:rPr>
              <a:t>Energy-intensive</a:t>
            </a:r>
          </a:p>
          <a:p>
            <a:pPr eaLnBrk="1" hangingPunct="1"/>
            <a:r>
              <a:rPr lang="en-US" sz="1800" baseline="0">
                <a:solidFill>
                  <a:srgbClr val="595959"/>
                </a:solidFill>
                <a:latin typeface="Helvetica Neue" charset="0"/>
              </a:rPr>
              <a:t>(fossil fuel power)</a:t>
            </a:r>
          </a:p>
        </p:txBody>
      </p:sp>
      <p:sp>
        <p:nvSpPr>
          <p:cNvPr id="74762" name="TextBox 17"/>
          <p:cNvSpPr txBox="1">
            <a:spLocks noChangeArrowheads="1"/>
          </p:cNvSpPr>
          <p:nvPr/>
        </p:nvSpPr>
        <p:spPr bwMode="auto">
          <a:xfrm>
            <a:off x="2084388" y="5638800"/>
            <a:ext cx="21955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baseline="0">
                <a:solidFill>
                  <a:srgbClr val="595959"/>
                </a:solidFill>
                <a:latin typeface="Helvetica Neue" charset="0"/>
              </a:rPr>
              <a:t>Creativity-intensive </a:t>
            </a:r>
          </a:p>
          <a:p>
            <a:pPr eaLnBrk="1" hangingPunct="1"/>
            <a:r>
              <a:rPr lang="en-US" sz="1800" baseline="0">
                <a:solidFill>
                  <a:srgbClr val="595959"/>
                </a:solidFill>
                <a:latin typeface="Helvetica Neue" charset="0"/>
              </a:rPr>
              <a:t>(innovation power)</a:t>
            </a:r>
          </a:p>
        </p:txBody>
      </p:sp>
      <p:sp>
        <p:nvSpPr>
          <p:cNvPr id="74763" name="Rectangle 1"/>
          <p:cNvSpPr>
            <a:spLocks noChangeArrowheads="1"/>
          </p:cNvSpPr>
          <p:nvPr/>
        </p:nvSpPr>
        <p:spPr bwMode="auto">
          <a:xfrm>
            <a:off x="0" y="1004888"/>
            <a:ext cx="9144000"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rIns="132080" bIns="50800" anchor="ctr"/>
          <a:lstStyle/>
          <a:p>
            <a:pPr marL="39688" algn="ctr"/>
            <a:r>
              <a:rPr lang="en-US" sz="2800" baseline="0">
                <a:solidFill>
                  <a:srgbClr val="105454"/>
                </a:solidFill>
                <a:latin typeface="Helvetica Neue" charset="0"/>
                <a:cs typeface="Arial" charset="0"/>
              </a:rPr>
              <a:t>Required Inputs to Economy: Past and Present</a:t>
            </a:r>
            <a:endParaRPr lang="en-US" sz="2800" baseline="0">
              <a:solidFill>
                <a:schemeClr val="tx1"/>
              </a:solidFill>
              <a:latin typeface="Helvetica Neue" charset="0"/>
              <a:cs typeface="Arial" charset="0"/>
            </a:endParaRPr>
          </a:p>
        </p:txBody>
      </p:sp>
      <p:pic>
        <p:nvPicPr>
          <p:cNvPr id="74764" name="Picture 1045" descr="society.pdf                                                    005E2AA4Macintosh HD                   C1E680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2743200"/>
            <a:ext cx="29718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21" descr="iceberg.jpg                                                    005E2AA4Macintosh HD                   C1E680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8263"/>
            <a:ext cx="9144000" cy="692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2" name="Rectangle 5"/>
          <p:cNvSpPr>
            <a:spLocks/>
          </p:cNvSpPr>
          <p:nvPr/>
        </p:nvSpPr>
        <p:spPr bwMode="auto">
          <a:xfrm>
            <a:off x="4740275" y="900113"/>
            <a:ext cx="9318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sz="2400" baseline="0">
                <a:solidFill>
                  <a:schemeClr val="bg1"/>
                </a:solidFill>
                <a:cs typeface="Helvetica Neue Light" charset="0"/>
              </a:rPr>
              <a:t>Events</a:t>
            </a:r>
            <a:endParaRPr lang="en-US" baseline="0">
              <a:solidFill>
                <a:srgbClr val="111C33"/>
              </a:solidFill>
              <a:cs typeface="Helvetica Neue Light" charset="0"/>
            </a:endParaRPr>
          </a:p>
        </p:txBody>
      </p:sp>
      <p:grpSp>
        <p:nvGrpSpPr>
          <p:cNvPr id="2" name="Group 7"/>
          <p:cNvGrpSpPr>
            <a:grpSpLocks/>
          </p:cNvGrpSpPr>
          <p:nvPr/>
        </p:nvGrpSpPr>
        <p:grpSpPr bwMode="auto">
          <a:xfrm>
            <a:off x="4746625" y="4865688"/>
            <a:ext cx="3435350" cy="1027112"/>
            <a:chOff x="0" y="-80"/>
            <a:chExt cx="3078" cy="921"/>
          </a:xfrm>
        </p:grpSpPr>
        <p:sp>
          <p:nvSpPr>
            <p:cNvPr id="76812" name="Rectangle 8"/>
            <p:cNvSpPr>
              <a:spLocks/>
            </p:cNvSpPr>
            <p:nvPr/>
          </p:nvSpPr>
          <p:spPr bwMode="auto">
            <a:xfrm>
              <a:off x="0" y="-80"/>
              <a:ext cx="180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sz="2400" baseline="0">
                  <a:solidFill>
                    <a:schemeClr val="bg1"/>
                  </a:solidFill>
                  <a:latin typeface="Helvetica Neue" charset="0"/>
                  <a:cs typeface="Helvetica Neue Light" charset="0"/>
                </a:rPr>
                <a:t>Mental models</a:t>
              </a:r>
            </a:p>
          </p:txBody>
        </p:sp>
        <p:sp>
          <p:nvSpPr>
            <p:cNvPr id="76813" name="Rectangle 9"/>
            <p:cNvSpPr>
              <a:spLocks/>
            </p:cNvSpPr>
            <p:nvPr/>
          </p:nvSpPr>
          <p:spPr bwMode="auto">
            <a:xfrm>
              <a:off x="499" y="499"/>
              <a:ext cx="2579"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sz="2500" i="1" baseline="0">
                  <a:solidFill>
                    <a:srgbClr val="CD4C2C"/>
                  </a:solidFill>
                  <a:latin typeface="Helvetica Neue" charset="0"/>
                  <a:cs typeface="Helvetica Neue Light" charset="0"/>
                </a:rPr>
                <a:t>beliefs, assumptions</a:t>
              </a:r>
            </a:p>
          </p:txBody>
        </p:sp>
      </p:grpSp>
      <p:grpSp>
        <p:nvGrpSpPr>
          <p:cNvPr id="3" name="Group 10"/>
          <p:cNvGrpSpPr>
            <a:grpSpLocks/>
          </p:cNvGrpSpPr>
          <p:nvPr/>
        </p:nvGrpSpPr>
        <p:grpSpPr bwMode="auto">
          <a:xfrm>
            <a:off x="4746625" y="3579813"/>
            <a:ext cx="3413125" cy="1000125"/>
            <a:chOff x="0" y="-80"/>
            <a:chExt cx="3057" cy="897"/>
          </a:xfrm>
        </p:grpSpPr>
        <p:sp>
          <p:nvSpPr>
            <p:cNvPr id="76810" name="Rectangle 11"/>
            <p:cNvSpPr>
              <a:spLocks/>
            </p:cNvSpPr>
            <p:nvPr/>
          </p:nvSpPr>
          <p:spPr bwMode="auto">
            <a:xfrm>
              <a:off x="0" y="-80"/>
              <a:ext cx="242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sz="2400" baseline="0">
                  <a:solidFill>
                    <a:schemeClr val="bg1"/>
                  </a:solidFill>
                  <a:latin typeface="Helvetica Neue" charset="0"/>
                  <a:cs typeface="Helvetica Neue Light" charset="0"/>
                </a:rPr>
                <a:t>Systemic structures</a:t>
              </a:r>
            </a:p>
          </p:txBody>
        </p:sp>
        <p:sp>
          <p:nvSpPr>
            <p:cNvPr id="76811" name="Rectangle 12"/>
            <p:cNvSpPr>
              <a:spLocks/>
            </p:cNvSpPr>
            <p:nvPr/>
          </p:nvSpPr>
          <p:spPr bwMode="auto">
            <a:xfrm>
              <a:off x="538" y="475"/>
              <a:ext cx="2519"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sz="2500" i="1" baseline="0">
                  <a:solidFill>
                    <a:srgbClr val="CD4C2C"/>
                  </a:solidFill>
                  <a:latin typeface="Helvetica Neue" charset="0"/>
                  <a:cs typeface="Helvetica Neue Light" charset="0"/>
                </a:rPr>
                <a:t>policies, technology</a:t>
              </a:r>
            </a:p>
          </p:txBody>
        </p:sp>
      </p:grpSp>
      <p:grpSp>
        <p:nvGrpSpPr>
          <p:cNvPr id="4" name="Group 13"/>
          <p:cNvGrpSpPr>
            <a:grpSpLocks/>
          </p:cNvGrpSpPr>
          <p:nvPr/>
        </p:nvGrpSpPr>
        <p:grpSpPr bwMode="auto">
          <a:xfrm>
            <a:off x="4738688" y="2266950"/>
            <a:ext cx="1503362" cy="1063625"/>
            <a:chOff x="0" y="-80"/>
            <a:chExt cx="1345" cy="953"/>
          </a:xfrm>
        </p:grpSpPr>
        <p:sp>
          <p:nvSpPr>
            <p:cNvPr id="76808" name="Rectangle 14"/>
            <p:cNvSpPr>
              <a:spLocks/>
            </p:cNvSpPr>
            <p:nvPr/>
          </p:nvSpPr>
          <p:spPr bwMode="auto">
            <a:xfrm>
              <a:off x="0" y="-80"/>
              <a:ext cx="10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sz="2400" baseline="0">
                  <a:solidFill>
                    <a:schemeClr val="bg1"/>
                  </a:solidFill>
                  <a:latin typeface="Helvetica Neue" charset="0"/>
                  <a:cs typeface="Helvetica Neue Light" charset="0"/>
                </a:rPr>
                <a:t>Patterns</a:t>
              </a:r>
              <a:endParaRPr lang="en-US" baseline="0">
                <a:solidFill>
                  <a:schemeClr val="bg1"/>
                </a:solidFill>
                <a:cs typeface="Helvetica Neue Light" charset="0"/>
              </a:endParaRPr>
            </a:p>
          </p:txBody>
        </p:sp>
        <p:sp>
          <p:nvSpPr>
            <p:cNvPr id="76809" name="Rectangle 15"/>
            <p:cNvSpPr>
              <a:spLocks/>
            </p:cNvSpPr>
            <p:nvPr/>
          </p:nvSpPr>
          <p:spPr bwMode="auto">
            <a:xfrm>
              <a:off x="545" y="532"/>
              <a:ext cx="800"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sz="2500" i="1" baseline="0">
                  <a:solidFill>
                    <a:srgbClr val="CD4C2C"/>
                  </a:solidFill>
                  <a:latin typeface="Helvetica Neue" charset="0"/>
                  <a:cs typeface="Helvetica Neue Light" charset="0"/>
                </a:rPr>
                <a:t>trends</a:t>
              </a:r>
              <a:endParaRPr lang="en-US" sz="2500" i="1" baseline="0">
                <a:solidFill>
                  <a:srgbClr val="FFFFFF"/>
                </a:solidFill>
                <a:latin typeface="Helvetica Neue" charset="0"/>
                <a:cs typeface="Helvetica Neue Light" charset="0"/>
              </a:endParaRPr>
            </a:p>
          </p:txBody>
        </p:sp>
      </p:grpSp>
      <p:sp>
        <p:nvSpPr>
          <p:cNvPr id="76806" name="Rectangle 16"/>
          <p:cNvSpPr>
            <a:spLocks/>
          </p:cNvSpPr>
          <p:nvPr/>
        </p:nvSpPr>
        <p:spPr bwMode="auto">
          <a:xfrm>
            <a:off x="5307013" y="1417638"/>
            <a:ext cx="14684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sz="2500" i="1" baseline="0">
                <a:solidFill>
                  <a:srgbClr val="CD4C2C"/>
                </a:solidFill>
                <a:latin typeface="Helvetica Neue" charset="0"/>
                <a:cs typeface="Helvetica Neue Light" charset="0"/>
              </a:rPr>
              <a:t>symptoms</a:t>
            </a:r>
            <a:endParaRPr lang="en-US" sz="2500" i="1" baseline="0">
              <a:solidFill>
                <a:srgbClr val="111C33"/>
              </a:solidFill>
              <a:latin typeface="Helvetica Neue" charset="0"/>
              <a:cs typeface="Helvetica Neue Light" charset="0"/>
            </a:endParaRPr>
          </a:p>
        </p:txBody>
      </p:sp>
      <p:sp>
        <p:nvSpPr>
          <p:cNvPr id="76807" name="Text Box 18"/>
          <p:cNvSpPr txBox="1">
            <a:spLocks/>
          </p:cNvSpPr>
          <p:nvPr/>
        </p:nvSpPr>
        <p:spPr bwMode="auto">
          <a:xfrm>
            <a:off x="6934200" y="6553200"/>
            <a:ext cx="228600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300" baseline="0">
                <a:solidFill>
                  <a:srgbClr val="C6BDAD"/>
                </a:solidFill>
                <a:latin typeface="Helvetica Neue" charset="0"/>
                <a:cs typeface="Helvetica Neue Light" charset="0"/>
              </a:rPr>
              <a:t> Peter Senge, Bob Doppelt</a:t>
            </a:r>
          </a:p>
          <a:p>
            <a:pPr eaLnBrk="1" hangingPunct="1">
              <a:spcBef>
                <a:spcPct val="50000"/>
              </a:spcBef>
            </a:pPr>
            <a:endParaRPr lang="en-US" sz="1800" baseline="0"/>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8"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28" presetClass="entr" presetSubtype="0" fill="hold" nodeType="click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28" presetClass="entr" presetSubtype="0" fill="hold" nodeType="clickEffect">
                                  <p:stCondLst>
                                    <p:cond delay="0"/>
                                  </p:stCondLst>
                                  <p:childTnLst>
                                    <p:set>
                                      <p:cBhvr>
                                        <p:cTn id="14"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49" name="Picture 15" descr="icebergleverage.jpg                                            005E2AA4Macintosh HD                   C1E680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92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0" name="Rectangle 5"/>
          <p:cNvSpPr>
            <a:spLocks/>
          </p:cNvSpPr>
          <p:nvPr/>
        </p:nvSpPr>
        <p:spPr bwMode="auto">
          <a:xfrm>
            <a:off x="4740275" y="900113"/>
            <a:ext cx="9318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sz="2400" baseline="0">
                <a:solidFill>
                  <a:schemeClr val="bg1"/>
                </a:solidFill>
                <a:cs typeface="Helvetica Neue Light" charset="0"/>
              </a:rPr>
              <a:t>Events</a:t>
            </a:r>
            <a:endParaRPr lang="en-US" baseline="0">
              <a:solidFill>
                <a:srgbClr val="111C33"/>
              </a:solidFill>
              <a:cs typeface="Helvetica Neue Light" charset="0"/>
            </a:endParaRPr>
          </a:p>
        </p:txBody>
      </p:sp>
      <p:grpSp>
        <p:nvGrpSpPr>
          <p:cNvPr id="2" name="Group 7"/>
          <p:cNvGrpSpPr>
            <a:grpSpLocks/>
          </p:cNvGrpSpPr>
          <p:nvPr/>
        </p:nvGrpSpPr>
        <p:grpSpPr bwMode="auto">
          <a:xfrm>
            <a:off x="4746625" y="4865688"/>
            <a:ext cx="3435350" cy="1027112"/>
            <a:chOff x="0" y="-80"/>
            <a:chExt cx="3078" cy="921"/>
          </a:xfrm>
        </p:grpSpPr>
        <p:sp>
          <p:nvSpPr>
            <p:cNvPr id="78860" name="Rectangle 8"/>
            <p:cNvSpPr>
              <a:spLocks/>
            </p:cNvSpPr>
            <p:nvPr/>
          </p:nvSpPr>
          <p:spPr bwMode="auto">
            <a:xfrm>
              <a:off x="0" y="-80"/>
              <a:ext cx="180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sz="2400" baseline="0">
                  <a:solidFill>
                    <a:schemeClr val="bg1"/>
                  </a:solidFill>
                  <a:latin typeface="Helvetica Neue" charset="0"/>
                  <a:cs typeface="Helvetica Neue Light" charset="0"/>
                </a:rPr>
                <a:t>Mental models</a:t>
              </a:r>
            </a:p>
          </p:txBody>
        </p:sp>
        <p:sp>
          <p:nvSpPr>
            <p:cNvPr id="78861" name="Rectangle 9"/>
            <p:cNvSpPr>
              <a:spLocks/>
            </p:cNvSpPr>
            <p:nvPr/>
          </p:nvSpPr>
          <p:spPr bwMode="auto">
            <a:xfrm>
              <a:off x="499" y="499"/>
              <a:ext cx="2579"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sz="2500" i="1" baseline="0">
                  <a:solidFill>
                    <a:srgbClr val="CD4C2C"/>
                  </a:solidFill>
                  <a:latin typeface="Helvetica Neue" charset="0"/>
                  <a:cs typeface="Helvetica Neue Light" charset="0"/>
                </a:rPr>
                <a:t>beliefs, assumptions</a:t>
              </a:r>
            </a:p>
          </p:txBody>
        </p:sp>
      </p:grpSp>
      <p:grpSp>
        <p:nvGrpSpPr>
          <p:cNvPr id="3" name="Group 10"/>
          <p:cNvGrpSpPr>
            <a:grpSpLocks/>
          </p:cNvGrpSpPr>
          <p:nvPr/>
        </p:nvGrpSpPr>
        <p:grpSpPr bwMode="auto">
          <a:xfrm>
            <a:off x="4746625" y="3579813"/>
            <a:ext cx="3413125" cy="1000125"/>
            <a:chOff x="0" y="-80"/>
            <a:chExt cx="3057" cy="897"/>
          </a:xfrm>
        </p:grpSpPr>
        <p:sp>
          <p:nvSpPr>
            <p:cNvPr id="78858" name="Rectangle 11"/>
            <p:cNvSpPr>
              <a:spLocks/>
            </p:cNvSpPr>
            <p:nvPr/>
          </p:nvSpPr>
          <p:spPr bwMode="auto">
            <a:xfrm>
              <a:off x="0" y="-80"/>
              <a:ext cx="242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sz="2400" baseline="0">
                  <a:solidFill>
                    <a:schemeClr val="bg1"/>
                  </a:solidFill>
                  <a:latin typeface="Helvetica Neue" charset="0"/>
                  <a:cs typeface="Helvetica Neue Light" charset="0"/>
                </a:rPr>
                <a:t>Systemic structures</a:t>
              </a:r>
            </a:p>
          </p:txBody>
        </p:sp>
        <p:sp>
          <p:nvSpPr>
            <p:cNvPr id="78859" name="Rectangle 12"/>
            <p:cNvSpPr>
              <a:spLocks/>
            </p:cNvSpPr>
            <p:nvPr/>
          </p:nvSpPr>
          <p:spPr bwMode="auto">
            <a:xfrm>
              <a:off x="538" y="475"/>
              <a:ext cx="2519"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sz="2500" i="1" baseline="0">
                  <a:solidFill>
                    <a:srgbClr val="CD4C2C"/>
                  </a:solidFill>
                  <a:latin typeface="Helvetica Neue" charset="0"/>
                  <a:cs typeface="Helvetica Neue Light" charset="0"/>
                </a:rPr>
                <a:t>policies, technology</a:t>
              </a:r>
            </a:p>
          </p:txBody>
        </p:sp>
      </p:grpSp>
      <p:grpSp>
        <p:nvGrpSpPr>
          <p:cNvPr id="4" name="Group 13"/>
          <p:cNvGrpSpPr>
            <a:grpSpLocks/>
          </p:cNvGrpSpPr>
          <p:nvPr/>
        </p:nvGrpSpPr>
        <p:grpSpPr bwMode="auto">
          <a:xfrm>
            <a:off x="4738688" y="2266950"/>
            <a:ext cx="1503362" cy="1063625"/>
            <a:chOff x="0" y="-80"/>
            <a:chExt cx="1345" cy="953"/>
          </a:xfrm>
        </p:grpSpPr>
        <p:sp>
          <p:nvSpPr>
            <p:cNvPr id="78856" name="Rectangle 14"/>
            <p:cNvSpPr>
              <a:spLocks/>
            </p:cNvSpPr>
            <p:nvPr/>
          </p:nvSpPr>
          <p:spPr bwMode="auto">
            <a:xfrm>
              <a:off x="0" y="-80"/>
              <a:ext cx="10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sz="2400" baseline="0">
                  <a:solidFill>
                    <a:schemeClr val="bg1"/>
                  </a:solidFill>
                  <a:latin typeface="Helvetica Neue" charset="0"/>
                  <a:cs typeface="Helvetica Neue Light" charset="0"/>
                </a:rPr>
                <a:t>Patterns</a:t>
              </a:r>
              <a:endParaRPr lang="en-US" baseline="0">
                <a:solidFill>
                  <a:schemeClr val="bg1"/>
                </a:solidFill>
                <a:cs typeface="Helvetica Neue Light" charset="0"/>
              </a:endParaRPr>
            </a:p>
          </p:txBody>
        </p:sp>
        <p:sp>
          <p:nvSpPr>
            <p:cNvPr id="78857" name="Rectangle 15"/>
            <p:cNvSpPr>
              <a:spLocks/>
            </p:cNvSpPr>
            <p:nvPr/>
          </p:nvSpPr>
          <p:spPr bwMode="auto">
            <a:xfrm>
              <a:off x="545" y="532"/>
              <a:ext cx="800"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sz="2500" i="1" baseline="0">
                  <a:solidFill>
                    <a:srgbClr val="CD4C2C"/>
                  </a:solidFill>
                  <a:latin typeface="Helvetica Neue" charset="0"/>
                  <a:cs typeface="Helvetica Neue Light" charset="0"/>
                </a:rPr>
                <a:t>trends</a:t>
              </a:r>
              <a:endParaRPr lang="en-US" sz="2500" i="1" baseline="0">
                <a:solidFill>
                  <a:srgbClr val="FFFFFF"/>
                </a:solidFill>
                <a:latin typeface="Helvetica Neue" charset="0"/>
                <a:cs typeface="Helvetica Neue Light" charset="0"/>
              </a:endParaRPr>
            </a:p>
          </p:txBody>
        </p:sp>
      </p:grpSp>
      <p:sp>
        <p:nvSpPr>
          <p:cNvPr id="78854" name="Rectangle 16"/>
          <p:cNvSpPr>
            <a:spLocks/>
          </p:cNvSpPr>
          <p:nvPr/>
        </p:nvSpPr>
        <p:spPr bwMode="auto">
          <a:xfrm>
            <a:off x="5307013" y="1417638"/>
            <a:ext cx="14684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sz="2500" i="1" baseline="0">
                <a:solidFill>
                  <a:srgbClr val="CD4C2C"/>
                </a:solidFill>
                <a:latin typeface="Helvetica Neue" charset="0"/>
                <a:cs typeface="Helvetica Neue Light" charset="0"/>
              </a:rPr>
              <a:t>symptoms</a:t>
            </a:r>
            <a:endParaRPr lang="en-US" sz="2500" i="1" baseline="0">
              <a:solidFill>
                <a:srgbClr val="111C33"/>
              </a:solidFill>
              <a:latin typeface="Helvetica Neue" charset="0"/>
              <a:cs typeface="Helvetica Neue Light" charset="0"/>
            </a:endParaRPr>
          </a:p>
        </p:txBody>
      </p:sp>
      <p:sp>
        <p:nvSpPr>
          <p:cNvPr id="78855" name="Text Box 14"/>
          <p:cNvSpPr txBox="1">
            <a:spLocks/>
          </p:cNvSpPr>
          <p:nvPr/>
        </p:nvSpPr>
        <p:spPr bwMode="auto">
          <a:xfrm>
            <a:off x="6934200" y="6553200"/>
            <a:ext cx="228600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300" baseline="0">
                <a:solidFill>
                  <a:srgbClr val="C6BDAD"/>
                </a:solidFill>
                <a:latin typeface="Helvetica Neue" charset="0"/>
                <a:cs typeface="Helvetica Neue Light" charset="0"/>
              </a:rPr>
              <a:t> Peter Senge, Bob Doppelt</a:t>
            </a:r>
          </a:p>
          <a:p>
            <a:pPr eaLnBrk="1" hangingPunct="1">
              <a:spcBef>
                <a:spcPct val="50000"/>
              </a:spcBef>
            </a:pPr>
            <a:endParaRPr lang="en-US" sz="1800" baseline="0"/>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0" presetClass="entr" presetSubtype="0" fill="hold" nodeType="click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0" presetClass="entr" presetSubtype="0" fill="hold" nodeType="clickEffect">
                                  <p:stCondLst>
                                    <p:cond delay="0"/>
                                  </p:stCondLst>
                                  <p:childTnLst>
                                    <p:set>
                                      <p:cBhvr>
                                        <p:cTn id="14"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7" name="Picture 11" descr="mentalmodels.pdf                                               005E2AA4Macintosh HD                   C1E680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838200"/>
            <a:ext cx="75438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898" name="Rectangle 2"/>
          <p:cNvSpPr>
            <a:spLocks noGrp="1" noChangeArrowheads="1"/>
          </p:cNvSpPr>
          <p:nvPr>
            <p:ph type="title"/>
          </p:nvPr>
        </p:nvSpPr>
        <p:spPr>
          <a:xfrm>
            <a:off x="5791200" y="166688"/>
            <a:ext cx="2971800" cy="366712"/>
          </a:xfrm>
        </p:spPr>
        <p:txBody>
          <a:bodyPr rIns="81279"/>
          <a:lstStyle/>
          <a:p>
            <a:r>
              <a:rPr lang="en-US">
                <a:ea typeface="华文细黑" charset="0"/>
                <a:cs typeface="华文细黑" charset="0"/>
              </a:rPr>
              <a:t>Mental Models at Work</a:t>
            </a:r>
          </a:p>
        </p:txBody>
      </p:sp>
      <p:sp>
        <p:nvSpPr>
          <p:cNvPr id="80899" name="Rectangle 6"/>
          <p:cNvSpPr>
            <a:spLocks/>
          </p:cNvSpPr>
          <p:nvPr/>
        </p:nvSpPr>
        <p:spPr bwMode="auto">
          <a:xfrm>
            <a:off x="0" y="4876800"/>
            <a:ext cx="9144000" cy="1981200"/>
          </a:xfrm>
          <a:prstGeom prst="rect">
            <a:avLst/>
          </a:prstGeom>
          <a:solidFill>
            <a:srgbClr val="F0F2E6"/>
          </a:solidFill>
          <a:ln>
            <a:noFill/>
          </a:ln>
          <a:extLst/>
        </p:spPr>
        <p:txBody>
          <a:bodyPr wrap="none" anchor="ctr"/>
          <a:lstStyle/>
          <a:p>
            <a:endParaRPr lang="en-US" baseline="0"/>
          </a:p>
        </p:txBody>
      </p:sp>
      <p:sp>
        <p:nvSpPr>
          <p:cNvPr id="80900" name="Rectangle 6"/>
          <p:cNvSpPr>
            <a:spLocks/>
          </p:cNvSpPr>
          <p:nvPr/>
        </p:nvSpPr>
        <p:spPr bwMode="auto">
          <a:xfrm>
            <a:off x="457200" y="5105400"/>
            <a:ext cx="8610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b="1" baseline="0">
                <a:solidFill>
                  <a:schemeClr val="tx1"/>
                </a:solidFill>
                <a:latin typeface="Helvetica Neue" charset="0"/>
                <a:cs typeface="Arial" charset="0"/>
              </a:rPr>
              <a:t>Activity</a:t>
            </a:r>
            <a:endParaRPr lang="en-US" sz="2000" baseline="0">
              <a:solidFill>
                <a:schemeClr val="tx1"/>
              </a:solidFill>
              <a:latin typeface="Helvetica Neue" charset="0"/>
              <a:cs typeface="Arial" charset="0"/>
            </a:endParaRPr>
          </a:p>
          <a:p>
            <a:pPr marL="39688"/>
            <a:endParaRPr lang="en-US" baseline="0">
              <a:solidFill>
                <a:schemeClr val="tx1"/>
              </a:solidFill>
              <a:latin typeface="Helvetica Neue" charset="0"/>
              <a:cs typeface="Arial" charset="0"/>
            </a:endParaRPr>
          </a:p>
          <a:p>
            <a:pPr marL="39688"/>
            <a:r>
              <a:rPr lang="en-US" baseline="0">
                <a:solidFill>
                  <a:schemeClr val="tx1"/>
                </a:solidFill>
                <a:latin typeface="Helvetica Neue" charset="0"/>
                <a:sym typeface="Lucida Grande" charset="0"/>
              </a:rPr>
              <a:t>What are the mental models at work?</a:t>
            </a:r>
          </a:p>
          <a:p>
            <a:pPr marL="39688"/>
            <a:endParaRPr lang="en-US" baseline="0">
              <a:solidFill>
                <a:schemeClr val="tx1"/>
              </a:solidFill>
              <a:latin typeface="Helvetica Neue" charset="0"/>
              <a:sym typeface="Lucida Grande" charset="0"/>
            </a:endParaRPr>
          </a:p>
          <a:p>
            <a:pPr marL="39688"/>
            <a:r>
              <a:rPr lang="en-US" b="1" baseline="0">
                <a:solidFill>
                  <a:schemeClr val="tx1"/>
                </a:solidFill>
                <a:latin typeface="Helvetica Neue" charset="0"/>
                <a:cs typeface="Arial" charset="0"/>
              </a:rPr>
              <a:t>5 minutes:</a:t>
            </a:r>
            <a:r>
              <a:rPr lang="en-US" baseline="0">
                <a:solidFill>
                  <a:schemeClr val="tx1"/>
                </a:solidFill>
                <a:latin typeface="Helvetica Neue" charset="0"/>
                <a:cs typeface="Arial" charset="0"/>
              </a:rPr>
              <a:t> Identify the mental models that are at work within each of these stages</a:t>
            </a:r>
            <a:endParaRPr lang="en-US" baseline="0">
              <a:solidFill>
                <a:schemeClr val="tx1"/>
              </a:solidFill>
              <a:cs typeface="Arial" charset="0"/>
            </a:endParaRPr>
          </a:p>
        </p:txBody>
      </p:sp>
      <p:sp>
        <p:nvSpPr>
          <p:cNvPr id="80901"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BCE8C3F4-65F7-1743-B48F-02F0D20FB06D}" type="slidenum">
              <a:rPr lang="en-US" sz="1000" baseline="0">
                <a:solidFill>
                  <a:srgbClr val="898989"/>
                </a:solidFill>
                <a:latin typeface="Helvetica Neue" charset="0"/>
                <a:cs typeface="Lucida Grande" charset="0"/>
                <a:sym typeface="Lucida Grande" charset="0"/>
              </a:rPr>
              <a:pPr algn="ctr" eaLnBrk="1" hangingPunct="1"/>
              <a:t>27</a:t>
            </a:fld>
            <a:endParaRPr lang="en-US" sz="1200" baseline="0">
              <a:solidFill>
                <a:srgbClr val="898989"/>
              </a:solidFill>
              <a:latin typeface="Lucida Grande" charset="0"/>
              <a:cs typeface="Lucida Grande" charset="0"/>
              <a:sym typeface="Lucida Grande"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5"/>
          <p:cNvSpPr>
            <a:spLocks/>
          </p:cNvSpPr>
          <p:nvPr/>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baseline="0"/>
          </a:p>
        </p:txBody>
      </p:sp>
      <p:pic>
        <p:nvPicPr>
          <p:cNvPr id="8294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1293813"/>
            <a:ext cx="3048000" cy="228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82947"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3657600"/>
            <a:ext cx="3886200" cy="291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8294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1338263"/>
            <a:ext cx="2438400" cy="209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2949" name="Oval 3"/>
          <p:cNvSpPr>
            <a:spLocks/>
          </p:cNvSpPr>
          <p:nvPr/>
        </p:nvSpPr>
        <p:spPr bwMode="auto">
          <a:xfrm>
            <a:off x="1854200" y="546100"/>
            <a:ext cx="1244600" cy="825500"/>
          </a:xfrm>
          <a:prstGeom prst="ellipse">
            <a:avLst/>
          </a:prstGeom>
          <a:solidFill>
            <a:srgbClr val="FFFFFF">
              <a:alpha val="76077"/>
            </a:srgbClr>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0" tIns="0" rIns="0" bIns="0"/>
          <a:lstStyle/>
          <a:p>
            <a:endParaRPr lang="en-US" baseline="0"/>
          </a:p>
        </p:txBody>
      </p:sp>
      <p:sp>
        <p:nvSpPr>
          <p:cNvPr id="82950" name="Line 5"/>
          <p:cNvSpPr>
            <a:spLocks noChangeShapeType="1"/>
          </p:cNvSpPr>
          <p:nvPr/>
        </p:nvSpPr>
        <p:spPr bwMode="auto">
          <a:xfrm>
            <a:off x="4572000" y="647700"/>
            <a:ext cx="4763" cy="6070600"/>
          </a:xfrm>
          <a:prstGeom prst="line">
            <a:avLst/>
          </a:prstGeom>
          <a:noFill/>
          <a:ln w="25400">
            <a:solidFill>
              <a:schemeClr val="bg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82951" name="Line 6"/>
          <p:cNvSpPr>
            <a:spLocks noChangeShapeType="1"/>
          </p:cNvSpPr>
          <p:nvPr/>
        </p:nvSpPr>
        <p:spPr bwMode="auto">
          <a:xfrm rot="10800000">
            <a:off x="838200" y="3657600"/>
            <a:ext cx="7505700" cy="0"/>
          </a:xfrm>
          <a:prstGeom prst="line">
            <a:avLst/>
          </a:prstGeom>
          <a:noFill/>
          <a:ln w="25400">
            <a:solidFill>
              <a:schemeClr val="bg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nvGrpSpPr>
          <p:cNvPr id="82952" name="Group 7"/>
          <p:cNvGrpSpPr>
            <a:grpSpLocks/>
          </p:cNvGrpSpPr>
          <p:nvPr/>
        </p:nvGrpSpPr>
        <p:grpSpPr bwMode="auto">
          <a:xfrm>
            <a:off x="533400" y="4800600"/>
            <a:ext cx="3824288" cy="1449388"/>
            <a:chOff x="0" y="0"/>
            <a:chExt cx="2497" cy="946"/>
          </a:xfrm>
        </p:grpSpPr>
        <p:pic>
          <p:nvPicPr>
            <p:cNvPr id="82967"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261" cy="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82968"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35" y="0"/>
              <a:ext cx="1262" cy="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sp>
        <p:nvSpPr>
          <p:cNvPr id="82953" name="Rectangle 10"/>
          <p:cNvSpPr>
            <a:spLocks/>
          </p:cNvSpPr>
          <p:nvPr/>
        </p:nvSpPr>
        <p:spPr bwMode="auto">
          <a:xfrm>
            <a:off x="111125" y="3733800"/>
            <a:ext cx="46482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b"/>
          <a:lstStyle/>
          <a:p>
            <a:pPr algn="ctr"/>
            <a:r>
              <a:rPr lang="en-US" sz="4000" baseline="0">
                <a:solidFill>
                  <a:srgbClr val="105454"/>
                </a:solidFill>
                <a:latin typeface="Helvetica Neue" charset="0"/>
                <a:cs typeface="Helvetica Neue" charset="0"/>
                <a:sym typeface="Helvetica Neue" charset="0"/>
              </a:rPr>
              <a:t>Material</a:t>
            </a:r>
            <a:endParaRPr lang="en-US" sz="4400" baseline="0">
              <a:solidFill>
                <a:srgbClr val="2E2E2E"/>
              </a:solidFill>
              <a:latin typeface="Helvetica Neue" charset="0"/>
              <a:cs typeface="Helvetica Neue" charset="0"/>
              <a:sym typeface="Helvetica Neue" charset="0"/>
            </a:endParaRPr>
          </a:p>
        </p:txBody>
      </p:sp>
      <p:sp>
        <p:nvSpPr>
          <p:cNvPr id="82954" name="Rectangle 11"/>
          <p:cNvSpPr>
            <a:spLocks/>
          </p:cNvSpPr>
          <p:nvPr/>
        </p:nvSpPr>
        <p:spPr bwMode="auto">
          <a:xfrm>
            <a:off x="654050" y="5854700"/>
            <a:ext cx="34417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b"/>
          <a:lstStyle/>
          <a:p>
            <a:pPr algn="ctr"/>
            <a:r>
              <a:rPr lang="en-US" sz="2000" i="1" baseline="0">
                <a:solidFill>
                  <a:srgbClr val="4D4D4D"/>
                </a:solidFill>
                <a:latin typeface="Helvetica Neue" charset="0"/>
                <a:cs typeface="Helvetica Neue Light" charset="0"/>
                <a:sym typeface="Helvetica Neue Light" charset="0"/>
              </a:rPr>
              <a:t>objects</a:t>
            </a:r>
          </a:p>
        </p:txBody>
      </p:sp>
      <p:sp>
        <p:nvSpPr>
          <p:cNvPr id="82955" name="Rectangle 13"/>
          <p:cNvSpPr>
            <a:spLocks/>
          </p:cNvSpPr>
          <p:nvPr/>
        </p:nvSpPr>
        <p:spPr bwMode="auto">
          <a:xfrm>
            <a:off x="5686425" y="6248400"/>
            <a:ext cx="16287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r>
              <a:rPr lang="en-US" sz="2000" i="1" baseline="0">
                <a:solidFill>
                  <a:srgbClr val="4D4D4D"/>
                </a:solidFill>
                <a:latin typeface="Helvetica Neue" charset="0"/>
                <a:cs typeface="Helvetica Neue Light" charset="0"/>
                <a:sym typeface="Helvetica Neue Light" charset="0"/>
              </a:rPr>
              <a:t>subject-object</a:t>
            </a:r>
          </a:p>
        </p:txBody>
      </p:sp>
      <p:sp>
        <p:nvSpPr>
          <p:cNvPr id="82956" name="Rectangle 14"/>
          <p:cNvSpPr>
            <a:spLocks/>
          </p:cNvSpPr>
          <p:nvPr/>
        </p:nvSpPr>
        <p:spPr bwMode="auto">
          <a:xfrm>
            <a:off x="5486400" y="3810000"/>
            <a:ext cx="2057400" cy="457200"/>
          </a:xfrm>
          <a:prstGeom prst="rect">
            <a:avLst/>
          </a:prstGeom>
          <a:gradFill rotWithShape="0">
            <a:gsLst>
              <a:gs pos="0">
                <a:srgbClr val="FFFFFF">
                  <a:alpha val="87000"/>
                </a:srgbClr>
              </a:gs>
              <a:gs pos="100000">
                <a:srgbClr val="B7B7B7">
                  <a:alpha val="87000"/>
                </a:srgbClr>
              </a:gs>
            </a:gsLst>
            <a:path path="rect">
              <a:fillToRect l="50301" t="51469" r="49699" b="48531"/>
            </a:path>
          </a:gradFill>
          <a:ln>
            <a:noFill/>
          </a:ln>
          <a:extLst>
            <a:ext uri="{91240B29-F687-4f45-9708-019B960494DF}">
              <a14:hiddenLine xmlns:a14="http://schemas.microsoft.com/office/drawing/2010/main" w="25400">
                <a:solidFill>
                  <a:srgbClr val="000000"/>
                </a:solidFill>
                <a:miter lim="800000"/>
                <a:headEnd/>
                <a:tailEnd/>
              </a14:hiddenLine>
            </a:ext>
          </a:extLst>
        </p:spPr>
        <p:txBody>
          <a:bodyPr lIns="0" tIns="0" rIns="0" bIns="0"/>
          <a:lstStyle/>
          <a:p>
            <a:endParaRPr lang="en-US" baseline="0">
              <a:solidFill>
                <a:schemeClr val="bg1"/>
              </a:solidFill>
            </a:endParaRPr>
          </a:p>
        </p:txBody>
      </p:sp>
      <p:sp>
        <p:nvSpPr>
          <p:cNvPr id="82957" name="Rectangle 15"/>
          <p:cNvSpPr>
            <a:spLocks/>
          </p:cNvSpPr>
          <p:nvPr/>
        </p:nvSpPr>
        <p:spPr bwMode="auto">
          <a:xfrm>
            <a:off x="5649913" y="3759200"/>
            <a:ext cx="182721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r>
              <a:rPr lang="en-US" sz="4000" baseline="0">
                <a:solidFill>
                  <a:srgbClr val="105454"/>
                </a:solidFill>
                <a:latin typeface="Helvetica Neue" charset="0"/>
                <a:cs typeface="Helvetica Neue" charset="0"/>
                <a:sym typeface="Helvetica Neue" charset="0"/>
              </a:rPr>
              <a:t>Efficient</a:t>
            </a:r>
            <a:endParaRPr lang="en-US" sz="4400" baseline="0">
              <a:solidFill>
                <a:srgbClr val="2E2E2E"/>
              </a:solidFill>
              <a:latin typeface="Helvetica Neue" charset="0"/>
              <a:cs typeface="Helvetica Neue" charset="0"/>
              <a:sym typeface="Helvetica Neue" charset="0"/>
            </a:endParaRPr>
          </a:p>
        </p:txBody>
      </p:sp>
      <p:sp>
        <p:nvSpPr>
          <p:cNvPr id="82958" name="Rectangle 16"/>
          <p:cNvSpPr>
            <a:spLocks/>
          </p:cNvSpPr>
          <p:nvPr/>
        </p:nvSpPr>
        <p:spPr bwMode="auto">
          <a:xfrm>
            <a:off x="2024063" y="558800"/>
            <a:ext cx="10731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r>
              <a:rPr lang="en-US" sz="4000" baseline="0">
                <a:solidFill>
                  <a:srgbClr val="105454"/>
                </a:solidFill>
                <a:latin typeface="Helvetica Neue" charset="0"/>
                <a:cs typeface="Helvetica Neue" charset="0"/>
                <a:sym typeface="Helvetica Neue" charset="0"/>
              </a:rPr>
              <a:t>Final</a:t>
            </a:r>
            <a:endParaRPr lang="en-US" sz="4400" b="1" baseline="0">
              <a:solidFill>
                <a:schemeClr val="tx1"/>
              </a:solidFill>
              <a:latin typeface="Helvetica Neue" charset="0"/>
              <a:cs typeface="Helvetica Neue" charset="0"/>
              <a:sym typeface="Helvetica Neue" charset="0"/>
            </a:endParaRPr>
          </a:p>
        </p:txBody>
      </p:sp>
      <p:sp>
        <p:nvSpPr>
          <p:cNvPr id="82959" name="Rectangle 17"/>
          <p:cNvSpPr>
            <a:spLocks/>
          </p:cNvSpPr>
          <p:nvPr/>
        </p:nvSpPr>
        <p:spPr bwMode="auto">
          <a:xfrm>
            <a:off x="825500" y="2895600"/>
            <a:ext cx="34417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b"/>
          <a:lstStyle/>
          <a:p>
            <a:pPr algn="ctr"/>
            <a:r>
              <a:rPr lang="en-US" sz="2000" i="1" baseline="0">
                <a:solidFill>
                  <a:srgbClr val="2E2E2E"/>
                </a:solidFill>
                <a:latin typeface="Helvetica Neue Light" charset="0"/>
                <a:cs typeface="Helvetica Neue Light" charset="0"/>
                <a:sym typeface="Helvetica Neue Light" charset="0"/>
              </a:rPr>
              <a:t>transpersonal</a:t>
            </a:r>
          </a:p>
        </p:txBody>
      </p:sp>
      <p:sp>
        <p:nvSpPr>
          <p:cNvPr id="82960" name="Rectangle 18"/>
          <p:cNvSpPr>
            <a:spLocks/>
          </p:cNvSpPr>
          <p:nvPr/>
        </p:nvSpPr>
        <p:spPr bwMode="auto">
          <a:xfrm>
            <a:off x="5854700" y="546100"/>
            <a:ext cx="157321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r>
              <a:rPr lang="en-US" sz="4000" baseline="0">
                <a:solidFill>
                  <a:srgbClr val="105454"/>
                </a:solidFill>
                <a:latin typeface="Helvetica Neue" charset="0"/>
                <a:cs typeface="Helvetica Neue" charset="0"/>
                <a:sym typeface="Helvetica Neue" charset="0"/>
              </a:rPr>
              <a:t>Formal</a:t>
            </a:r>
            <a:endParaRPr lang="en-US" sz="4400" b="1" baseline="0">
              <a:solidFill>
                <a:schemeClr val="tx1"/>
              </a:solidFill>
              <a:latin typeface="Helvetica Neue" charset="0"/>
              <a:cs typeface="Helvetica Neue" charset="0"/>
              <a:sym typeface="Helvetica Neue" charset="0"/>
            </a:endParaRPr>
          </a:p>
        </p:txBody>
      </p:sp>
      <p:sp>
        <p:nvSpPr>
          <p:cNvPr id="82961" name="Rectangle 19"/>
          <p:cNvSpPr>
            <a:spLocks/>
          </p:cNvSpPr>
          <p:nvPr/>
        </p:nvSpPr>
        <p:spPr bwMode="auto">
          <a:xfrm>
            <a:off x="4800600" y="2882900"/>
            <a:ext cx="34417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b"/>
          <a:lstStyle/>
          <a:p>
            <a:pPr algn="ctr"/>
            <a:r>
              <a:rPr lang="en-US" sz="2000" i="1" baseline="0">
                <a:solidFill>
                  <a:srgbClr val="4D4D4D"/>
                </a:solidFill>
                <a:latin typeface="Helvetica Neue" charset="0"/>
                <a:cs typeface="Helvetica Neue Light" charset="0"/>
                <a:sym typeface="Helvetica Neue Light" charset="0"/>
              </a:rPr>
              <a:t>subject-subject</a:t>
            </a:r>
          </a:p>
        </p:txBody>
      </p:sp>
      <p:sp>
        <p:nvSpPr>
          <p:cNvPr id="82962" name="Rectangle 20"/>
          <p:cNvSpPr>
            <a:spLocks/>
          </p:cNvSpPr>
          <p:nvPr/>
        </p:nvSpPr>
        <p:spPr bwMode="auto">
          <a:xfrm rot="-5400000">
            <a:off x="8238332" y="5934868"/>
            <a:ext cx="15367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r>
              <a:rPr lang="en-US" sz="1200" baseline="0">
                <a:solidFill>
                  <a:schemeClr val="bg2"/>
                </a:solidFill>
                <a:latin typeface="Helvetica Neue Light" charset="0"/>
                <a:cs typeface="Helvetica Neue Light" charset="0"/>
                <a:sym typeface="Helvetica Neue Light" charset="0"/>
              </a:rPr>
              <a:t> Aristotle, Roger Burton</a:t>
            </a:r>
          </a:p>
        </p:txBody>
      </p:sp>
      <p:sp>
        <p:nvSpPr>
          <p:cNvPr id="82963" name="Rectangle 21"/>
          <p:cNvSpPr>
            <a:spLocks/>
          </p:cNvSpPr>
          <p:nvPr/>
        </p:nvSpPr>
        <p:spPr bwMode="auto">
          <a:xfrm>
            <a:off x="1450975" y="4343400"/>
            <a:ext cx="191928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r>
              <a:rPr lang="en-US" sz="2400" baseline="0">
                <a:solidFill>
                  <a:srgbClr val="CD4C2C"/>
                </a:solidFill>
                <a:latin typeface="Helvetica Neue" charset="0"/>
                <a:cs typeface="Helvetica Neue Bold Condensed" charset="0"/>
                <a:sym typeface="Helvetica Neue Bold Condensed" charset="0"/>
              </a:rPr>
              <a:t>natural capital</a:t>
            </a:r>
          </a:p>
        </p:txBody>
      </p:sp>
      <p:sp>
        <p:nvSpPr>
          <p:cNvPr id="82964" name="Rectangle 22"/>
          <p:cNvSpPr>
            <a:spLocks/>
          </p:cNvSpPr>
          <p:nvPr/>
        </p:nvSpPr>
        <p:spPr bwMode="auto">
          <a:xfrm>
            <a:off x="5834063" y="4283075"/>
            <a:ext cx="140493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r>
              <a:rPr lang="en-US" sz="2400" baseline="0">
                <a:solidFill>
                  <a:srgbClr val="CD4C2C"/>
                </a:solidFill>
                <a:latin typeface="Helvetica Neue" charset="0"/>
                <a:cs typeface="Helvetica Neue Bold Condensed" charset="0"/>
                <a:sym typeface="Helvetica Neue Bold Condensed" charset="0"/>
              </a:rPr>
              <a:t>processes</a:t>
            </a:r>
            <a:endParaRPr lang="en-US" sz="2800" baseline="0">
              <a:solidFill>
                <a:srgbClr val="E8424A"/>
              </a:solidFill>
              <a:latin typeface="Helvetica Neue Bold Condensed" charset="0"/>
              <a:cs typeface="Helvetica Neue Bold Condensed" charset="0"/>
              <a:sym typeface="Helvetica Neue Bold Condensed" charset="0"/>
            </a:endParaRPr>
          </a:p>
        </p:txBody>
      </p:sp>
      <p:sp>
        <p:nvSpPr>
          <p:cNvPr id="82965" name="Rectangle 23"/>
          <p:cNvSpPr>
            <a:spLocks/>
          </p:cNvSpPr>
          <p:nvPr/>
        </p:nvSpPr>
        <p:spPr bwMode="auto">
          <a:xfrm>
            <a:off x="6184900" y="1019175"/>
            <a:ext cx="90963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r>
              <a:rPr lang="en-US" sz="2400" baseline="0">
                <a:solidFill>
                  <a:srgbClr val="CD4C2C"/>
                </a:solidFill>
                <a:latin typeface="Helvetica Neue" charset="0"/>
                <a:cs typeface="Helvetica Neue Bold Condensed" charset="0"/>
                <a:sym typeface="Helvetica Neue Bold Condensed" charset="0"/>
              </a:rPr>
              <a:t>design</a:t>
            </a:r>
            <a:endParaRPr lang="en-US" sz="2800" baseline="0">
              <a:solidFill>
                <a:srgbClr val="CD4C2C"/>
              </a:solidFill>
              <a:latin typeface="Helvetica Neue Bold Condensed" charset="0"/>
              <a:cs typeface="Helvetica Neue Bold Condensed" charset="0"/>
              <a:sym typeface="Helvetica Neue Bold Condensed" charset="0"/>
            </a:endParaRPr>
          </a:p>
        </p:txBody>
      </p:sp>
      <p:sp>
        <p:nvSpPr>
          <p:cNvPr id="82966" name="Rectangle 24"/>
          <p:cNvSpPr>
            <a:spLocks/>
          </p:cNvSpPr>
          <p:nvPr/>
        </p:nvSpPr>
        <p:spPr bwMode="auto">
          <a:xfrm>
            <a:off x="2182813" y="1031875"/>
            <a:ext cx="762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r>
              <a:rPr lang="en-US" sz="2400" baseline="0">
                <a:solidFill>
                  <a:srgbClr val="CD4C2C"/>
                </a:solidFill>
                <a:latin typeface="Helvetica Neue" charset="0"/>
                <a:cs typeface="Helvetica Neue Bold Condensed" charset="0"/>
                <a:sym typeface="Helvetica Neue Bold Condensed" charset="0"/>
              </a:rPr>
              <a:t>intent</a:t>
            </a:r>
            <a:endParaRPr lang="en-US" sz="2400" i="1" baseline="0">
              <a:solidFill>
                <a:srgbClr val="CD4C2C"/>
              </a:solidFill>
              <a:latin typeface="Helvetica Neue" charset="0"/>
              <a:cs typeface="Helvetica Neue Bold Condensed" charset="0"/>
              <a:sym typeface="Helvetica Neue Bold Condensed"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p:cNvSpPr>
            <a:spLocks/>
          </p:cNvSpPr>
          <p:nvPr/>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baseline="0"/>
          </a:p>
        </p:txBody>
      </p:sp>
      <p:pic>
        <p:nvPicPr>
          <p:cNvPr id="84994" name="Picture 3"/>
          <p:cNvPicPr>
            <a:picLocks noChangeAspect="1" noChangeArrowheads="1"/>
          </p:cNvPicPr>
          <p:nvPr/>
        </p:nvPicPr>
        <p:blipFill>
          <a:blip r:embed="rId3">
            <a:alphaModFix amt="30000"/>
            <a:extLst>
              <a:ext uri="{28A0092B-C50C-407E-A947-70E740481C1C}">
                <a14:useLocalDpi xmlns:a14="http://schemas.microsoft.com/office/drawing/2010/main" val="0"/>
              </a:ext>
            </a:extLst>
          </a:blip>
          <a:srcRect/>
          <a:stretch>
            <a:fillRect/>
          </a:stretch>
        </p:blipFill>
        <p:spPr bwMode="auto">
          <a:xfrm>
            <a:off x="4953000" y="1293813"/>
            <a:ext cx="3048000" cy="2287587"/>
          </a:xfrm>
          <a:prstGeom prst="rect">
            <a:avLst/>
          </a:prstGeom>
          <a:noFill/>
          <a:ln>
            <a:noFill/>
          </a:ln>
          <a:extLst>
            <a:ext uri="{909E8E84-426E-40dd-AFC4-6F175D3DCCD1}">
              <a14:hiddenFill xmlns:a14="http://schemas.microsoft.com/office/drawing/2010/main">
                <a:solidFill>
                  <a:srgbClr val="FFFFFF">
                    <a:alpha val="30196"/>
                  </a:srgbClr>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84995" name="Picture 4"/>
          <p:cNvPicPr>
            <a:picLocks noChangeAspect="1" noChangeArrowheads="1"/>
          </p:cNvPicPr>
          <p:nvPr/>
        </p:nvPicPr>
        <p:blipFill>
          <a:blip r:embed="rId4">
            <a:alphaModFix amt="30000"/>
            <a:extLst>
              <a:ext uri="{28A0092B-C50C-407E-A947-70E740481C1C}">
                <a14:useLocalDpi xmlns:a14="http://schemas.microsoft.com/office/drawing/2010/main" val="0"/>
              </a:ext>
            </a:extLst>
          </a:blip>
          <a:srcRect/>
          <a:stretch>
            <a:fillRect/>
          </a:stretch>
        </p:blipFill>
        <p:spPr bwMode="auto">
          <a:xfrm>
            <a:off x="4572000" y="3657600"/>
            <a:ext cx="3886200" cy="2914650"/>
          </a:xfrm>
          <a:prstGeom prst="rect">
            <a:avLst/>
          </a:prstGeom>
          <a:noFill/>
          <a:ln>
            <a:noFill/>
          </a:ln>
          <a:extLst>
            <a:ext uri="{909E8E84-426E-40dd-AFC4-6F175D3DCCD1}">
              <a14:hiddenFill xmlns:a14="http://schemas.microsoft.com/office/drawing/2010/main">
                <a:solidFill>
                  <a:srgbClr val="FFFFFF">
                    <a:alpha val="30196"/>
                  </a:srgbClr>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84996" name="Picture 5"/>
          <p:cNvPicPr>
            <a:picLocks noChangeAspect="1" noChangeArrowheads="1"/>
          </p:cNvPicPr>
          <p:nvPr/>
        </p:nvPicPr>
        <p:blipFill>
          <a:blip r:embed="rId5">
            <a:alphaModFix amt="29000"/>
            <a:extLst>
              <a:ext uri="{28A0092B-C50C-407E-A947-70E740481C1C}">
                <a14:useLocalDpi xmlns:a14="http://schemas.microsoft.com/office/drawing/2010/main" val="0"/>
              </a:ext>
            </a:extLst>
          </a:blip>
          <a:srcRect/>
          <a:stretch>
            <a:fillRect/>
          </a:stretch>
        </p:blipFill>
        <p:spPr bwMode="auto">
          <a:xfrm>
            <a:off x="1295400" y="1338263"/>
            <a:ext cx="2438400" cy="2090737"/>
          </a:xfrm>
          <a:prstGeom prst="rect">
            <a:avLst/>
          </a:prstGeom>
          <a:noFill/>
          <a:ln>
            <a:noFill/>
          </a:ln>
          <a:extLst>
            <a:ext uri="{909E8E84-426E-40dd-AFC4-6F175D3DCCD1}">
              <a14:hiddenFill xmlns:a14="http://schemas.microsoft.com/office/drawing/2010/main">
                <a:solidFill>
                  <a:srgbClr val="FFFFFF">
                    <a:alpha val="29019"/>
                  </a:srgbClr>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4997" name="Oval 6"/>
          <p:cNvSpPr>
            <a:spLocks/>
          </p:cNvSpPr>
          <p:nvPr/>
        </p:nvSpPr>
        <p:spPr bwMode="auto">
          <a:xfrm>
            <a:off x="1854200" y="546100"/>
            <a:ext cx="1244600" cy="825500"/>
          </a:xfrm>
          <a:prstGeom prst="ellipse">
            <a:avLst/>
          </a:prstGeom>
          <a:solidFill>
            <a:srgbClr val="FFFFFF">
              <a:alpha val="76077"/>
            </a:srgbClr>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0" tIns="0" rIns="0" bIns="0"/>
          <a:lstStyle/>
          <a:p>
            <a:endParaRPr lang="en-US" baseline="0"/>
          </a:p>
        </p:txBody>
      </p:sp>
      <p:sp>
        <p:nvSpPr>
          <p:cNvPr id="84998" name="Line 7"/>
          <p:cNvSpPr>
            <a:spLocks noChangeShapeType="1"/>
          </p:cNvSpPr>
          <p:nvPr/>
        </p:nvSpPr>
        <p:spPr bwMode="auto">
          <a:xfrm>
            <a:off x="4572000" y="647700"/>
            <a:ext cx="4763" cy="6070600"/>
          </a:xfrm>
          <a:prstGeom prst="line">
            <a:avLst/>
          </a:prstGeom>
          <a:noFill/>
          <a:ln w="25400">
            <a:solidFill>
              <a:schemeClr val="bg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84999" name="Line 8"/>
          <p:cNvSpPr>
            <a:spLocks noChangeShapeType="1"/>
          </p:cNvSpPr>
          <p:nvPr/>
        </p:nvSpPr>
        <p:spPr bwMode="auto">
          <a:xfrm rot="10800000">
            <a:off x="838200" y="3657600"/>
            <a:ext cx="7505700" cy="0"/>
          </a:xfrm>
          <a:prstGeom prst="line">
            <a:avLst/>
          </a:prstGeom>
          <a:noFill/>
          <a:ln w="25400">
            <a:solidFill>
              <a:schemeClr val="bg2"/>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nvGrpSpPr>
          <p:cNvPr id="85000" name="Group 9"/>
          <p:cNvGrpSpPr>
            <a:grpSpLocks/>
          </p:cNvGrpSpPr>
          <p:nvPr/>
        </p:nvGrpSpPr>
        <p:grpSpPr bwMode="auto">
          <a:xfrm>
            <a:off x="533400" y="4800600"/>
            <a:ext cx="3824288" cy="1449388"/>
            <a:chOff x="0" y="0"/>
            <a:chExt cx="2497" cy="946"/>
          </a:xfrm>
        </p:grpSpPr>
        <p:pic>
          <p:nvPicPr>
            <p:cNvPr id="85017" name="Picture 10"/>
            <p:cNvPicPr>
              <a:picLocks noChangeAspect="1" noChangeArrowheads="1"/>
            </p:cNvPicPr>
            <p:nvPr/>
          </p:nvPicPr>
          <p:blipFill>
            <a:blip r:embed="rId6">
              <a:alphaModFix amt="32000"/>
              <a:extLst>
                <a:ext uri="{28A0092B-C50C-407E-A947-70E740481C1C}">
                  <a14:useLocalDpi xmlns:a14="http://schemas.microsoft.com/office/drawing/2010/main" val="0"/>
                </a:ext>
              </a:extLst>
            </a:blip>
            <a:srcRect/>
            <a:stretch>
              <a:fillRect/>
            </a:stretch>
          </p:blipFill>
          <p:spPr bwMode="auto">
            <a:xfrm>
              <a:off x="0" y="0"/>
              <a:ext cx="1261" cy="946"/>
            </a:xfrm>
            <a:prstGeom prst="rect">
              <a:avLst/>
            </a:prstGeom>
            <a:noFill/>
            <a:ln>
              <a:noFill/>
            </a:ln>
            <a:extLst>
              <a:ext uri="{909E8E84-426E-40dd-AFC4-6F175D3DCCD1}">
                <a14:hiddenFill xmlns:a14="http://schemas.microsoft.com/office/drawing/2010/main">
                  <a:solidFill>
                    <a:srgbClr val="FFFFFF">
                      <a:alpha val="32156"/>
                    </a:srgbClr>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85018" name="Picture 11"/>
            <p:cNvPicPr>
              <a:picLocks noChangeAspect="1" noChangeArrowheads="1"/>
            </p:cNvPicPr>
            <p:nvPr/>
          </p:nvPicPr>
          <p:blipFill>
            <a:blip r:embed="rId6">
              <a:alphaModFix amt="32000"/>
              <a:extLst>
                <a:ext uri="{28A0092B-C50C-407E-A947-70E740481C1C}">
                  <a14:useLocalDpi xmlns:a14="http://schemas.microsoft.com/office/drawing/2010/main" val="0"/>
                </a:ext>
              </a:extLst>
            </a:blip>
            <a:srcRect/>
            <a:stretch>
              <a:fillRect/>
            </a:stretch>
          </p:blipFill>
          <p:spPr bwMode="auto">
            <a:xfrm>
              <a:off x="1235" y="0"/>
              <a:ext cx="1262" cy="946"/>
            </a:xfrm>
            <a:prstGeom prst="rect">
              <a:avLst/>
            </a:prstGeom>
            <a:noFill/>
            <a:ln>
              <a:noFill/>
            </a:ln>
            <a:extLst>
              <a:ext uri="{909E8E84-426E-40dd-AFC4-6F175D3DCCD1}">
                <a14:hiddenFill xmlns:a14="http://schemas.microsoft.com/office/drawing/2010/main">
                  <a:solidFill>
                    <a:srgbClr val="FFFFFF">
                      <a:alpha val="32156"/>
                    </a:srgbClr>
                  </a:solidFill>
                </a14:hiddenFill>
              </a:ext>
              <a:ext uri="{91240B29-F687-4f45-9708-019B960494DF}">
                <a14:hiddenLine xmlns:a14="http://schemas.microsoft.com/office/drawing/2010/main" w="12700">
                  <a:solidFill>
                    <a:srgbClr val="000000"/>
                  </a:solidFill>
                  <a:miter lim="800000"/>
                  <a:headEnd/>
                  <a:tailEnd/>
                </a14:hiddenLine>
              </a:ext>
            </a:extLst>
          </p:spPr>
        </p:pic>
      </p:grpSp>
      <p:sp>
        <p:nvSpPr>
          <p:cNvPr id="85001" name="Rectangle 12"/>
          <p:cNvSpPr>
            <a:spLocks/>
          </p:cNvSpPr>
          <p:nvPr/>
        </p:nvSpPr>
        <p:spPr bwMode="auto">
          <a:xfrm>
            <a:off x="111125" y="3733800"/>
            <a:ext cx="46482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b"/>
          <a:lstStyle/>
          <a:p>
            <a:pPr algn="ctr"/>
            <a:r>
              <a:rPr lang="en-US" sz="4000" baseline="0">
                <a:solidFill>
                  <a:srgbClr val="105454"/>
                </a:solidFill>
                <a:latin typeface="Helvetica Neue" charset="0"/>
                <a:cs typeface="Helvetica Neue" charset="0"/>
                <a:sym typeface="Helvetica Neue" charset="0"/>
              </a:rPr>
              <a:t>natural capital</a:t>
            </a:r>
            <a:endParaRPr lang="en-US" sz="4400" baseline="0">
              <a:solidFill>
                <a:srgbClr val="2E2E2E"/>
              </a:solidFill>
              <a:latin typeface="Helvetica Neue" charset="0"/>
              <a:cs typeface="Helvetica Neue" charset="0"/>
              <a:sym typeface="Helvetica Neue" charset="0"/>
            </a:endParaRPr>
          </a:p>
        </p:txBody>
      </p:sp>
      <p:sp>
        <p:nvSpPr>
          <p:cNvPr id="85002" name="Rectangle 17"/>
          <p:cNvSpPr>
            <a:spLocks/>
          </p:cNvSpPr>
          <p:nvPr/>
        </p:nvSpPr>
        <p:spPr bwMode="auto">
          <a:xfrm>
            <a:off x="2028825" y="565150"/>
            <a:ext cx="12715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r>
              <a:rPr lang="en-US" sz="4000" baseline="0">
                <a:solidFill>
                  <a:srgbClr val="105454"/>
                </a:solidFill>
                <a:latin typeface="Helvetica Neue" charset="0"/>
                <a:cs typeface="Helvetica Neue" charset="0"/>
                <a:sym typeface="Helvetica Neue" charset="0"/>
              </a:rPr>
              <a:t>intent</a:t>
            </a:r>
            <a:endParaRPr lang="en-US" sz="4400" b="1" baseline="0">
              <a:solidFill>
                <a:schemeClr val="tx1"/>
              </a:solidFill>
              <a:latin typeface="Helvetica Neue" charset="0"/>
              <a:cs typeface="Helvetica Neue" charset="0"/>
              <a:sym typeface="Helvetica Neue" charset="0"/>
            </a:endParaRPr>
          </a:p>
        </p:txBody>
      </p:sp>
      <p:sp>
        <p:nvSpPr>
          <p:cNvPr id="85003" name="Rectangle 19"/>
          <p:cNvSpPr>
            <a:spLocks/>
          </p:cNvSpPr>
          <p:nvPr/>
        </p:nvSpPr>
        <p:spPr bwMode="auto">
          <a:xfrm>
            <a:off x="5861050" y="552450"/>
            <a:ext cx="151606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r>
              <a:rPr lang="en-US" sz="4000" baseline="0">
                <a:solidFill>
                  <a:srgbClr val="105454"/>
                </a:solidFill>
                <a:latin typeface="Helvetica Neue" charset="0"/>
                <a:cs typeface="Helvetica Neue" charset="0"/>
                <a:sym typeface="Helvetica Neue" charset="0"/>
              </a:rPr>
              <a:t>design</a:t>
            </a:r>
            <a:endParaRPr lang="en-US" sz="4400" b="1" baseline="0">
              <a:solidFill>
                <a:schemeClr val="tx1"/>
              </a:solidFill>
              <a:latin typeface="Helvetica Neue" charset="0"/>
              <a:cs typeface="Helvetica Neue" charset="0"/>
              <a:sym typeface="Helvetica Neue" charset="0"/>
            </a:endParaRPr>
          </a:p>
        </p:txBody>
      </p:sp>
      <p:sp>
        <p:nvSpPr>
          <p:cNvPr id="85004" name="Rectangle 36"/>
          <p:cNvSpPr>
            <a:spLocks/>
          </p:cNvSpPr>
          <p:nvPr/>
        </p:nvSpPr>
        <p:spPr bwMode="auto">
          <a:xfrm rot="-5400000">
            <a:off x="7905750" y="5538788"/>
            <a:ext cx="2141538"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r>
              <a:rPr lang="en-US" sz="1200" baseline="0">
                <a:solidFill>
                  <a:schemeClr val="bg2"/>
                </a:solidFill>
                <a:latin typeface="Helvetica Neue Light" charset="0"/>
                <a:cs typeface="Helvetica Neue Light" charset="0"/>
                <a:sym typeface="Helvetica Neue Light" charset="0"/>
              </a:rPr>
              <a:t>Roger Burton, Donella Meadows</a:t>
            </a:r>
          </a:p>
        </p:txBody>
      </p:sp>
      <p:sp>
        <p:nvSpPr>
          <p:cNvPr id="85005" name="Oval 39"/>
          <p:cNvSpPr>
            <a:spLocks/>
          </p:cNvSpPr>
          <p:nvPr/>
        </p:nvSpPr>
        <p:spPr bwMode="auto">
          <a:xfrm>
            <a:off x="2462213" y="4906963"/>
            <a:ext cx="381000" cy="381000"/>
          </a:xfrm>
          <a:prstGeom prst="ellipse">
            <a:avLst/>
          </a:prstGeom>
          <a:solidFill>
            <a:srgbClr val="DFBC3E"/>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0" tIns="0" rIns="0" bIns="0"/>
          <a:lstStyle/>
          <a:p>
            <a:endParaRPr lang="en-US" baseline="0"/>
          </a:p>
        </p:txBody>
      </p:sp>
      <p:sp>
        <p:nvSpPr>
          <p:cNvPr id="85006" name="Oval 42"/>
          <p:cNvSpPr>
            <a:spLocks/>
          </p:cNvSpPr>
          <p:nvPr/>
        </p:nvSpPr>
        <p:spPr bwMode="auto">
          <a:xfrm>
            <a:off x="4991100" y="4729163"/>
            <a:ext cx="723900" cy="698500"/>
          </a:xfrm>
          <a:prstGeom prst="ellipse">
            <a:avLst/>
          </a:prstGeom>
          <a:solidFill>
            <a:srgbClr val="DFBC3E"/>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0" tIns="0" rIns="0" bIns="0"/>
          <a:lstStyle/>
          <a:p>
            <a:endParaRPr lang="en-US" baseline="0"/>
          </a:p>
        </p:txBody>
      </p:sp>
      <p:sp>
        <p:nvSpPr>
          <p:cNvPr id="85007" name="Oval 44"/>
          <p:cNvSpPr>
            <a:spLocks/>
          </p:cNvSpPr>
          <p:nvPr/>
        </p:nvSpPr>
        <p:spPr bwMode="auto">
          <a:xfrm>
            <a:off x="1676400" y="1625600"/>
            <a:ext cx="1816100" cy="1803400"/>
          </a:xfrm>
          <a:prstGeom prst="ellipse">
            <a:avLst/>
          </a:prstGeom>
          <a:solidFill>
            <a:srgbClr val="DFBC3E"/>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0" tIns="0" rIns="0" bIns="0"/>
          <a:lstStyle/>
          <a:p>
            <a:endParaRPr lang="en-US" baseline="0">
              <a:solidFill>
                <a:srgbClr val="C6BDAD"/>
              </a:solidFill>
            </a:endParaRPr>
          </a:p>
        </p:txBody>
      </p:sp>
      <p:sp>
        <p:nvSpPr>
          <p:cNvPr id="85008" name="Oval 47"/>
          <p:cNvSpPr>
            <a:spLocks/>
          </p:cNvSpPr>
          <p:nvPr/>
        </p:nvSpPr>
        <p:spPr bwMode="auto">
          <a:xfrm>
            <a:off x="4724400" y="1435100"/>
            <a:ext cx="1079500" cy="1079500"/>
          </a:xfrm>
          <a:prstGeom prst="ellipse">
            <a:avLst/>
          </a:prstGeom>
          <a:solidFill>
            <a:srgbClr val="DFBC3E"/>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0" tIns="0" rIns="0" bIns="0"/>
          <a:lstStyle/>
          <a:p>
            <a:endParaRPr lang="en-US" baseline="0"/>
          </a:p>
        </p:txBody>
      </p:sp>
      <p:sp>
        <p:nvSpPr>
          <p:cNvPr id="85009" name="Rectangle 48"/>
          <p:cNvSpPr>
            <a:spLocks/>
          </p:cNvSpPr>
          <p:nvPr/>
        </p:nvSpPr>
        <p:spPr bwMode="auto">
          <a:xfrm>
            <a:off x="4953000" y="1600200"/>
            <a:ext cx="32639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b"/>
          <a:lstStyle/>
          <a:p>
            <a:pPr algn="ctr"/>
            <a:r>
              <a:rPr lang="en-US" sz="2400" baseline="0">
                <a:solidFill>
                  <a:srgbClr val="CD4C2C"/>
                </a:solidFill>
                <a:latin typeface="Helvetica Neue" charset="0"/>
                <a:cs typeface="Helvetica Neue Bold Condensed" charset="0"/>
                <a:sym typeface="Helvetica Neue Bold Condensed" charset="0"/>
              </a:rPr>
              <a:t>Redefining goals</a:t>
            </a:r>
          </a:p>
        </p:txBody>
      </p:sp>
      <p:sp>
        <p:nvSpPr>
          <p:cNvPr id="85010" name="Rectangle 45"/>
          <p:cNvSpPr>
            <a:spLocks/>
          </p:cNvSpPr>
          <p:nvPr/>
        </p:nvSpPr>
        <p:spPr bwMode="auto">
          <a:xfrm>
            <a:off x="533400" y="1371600"/>
            <a:ext cx="1981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b"/>
          <a:lstStyle/>
          <a:p>
            <a:pPr algn="r"/>
            <a:r>
              <a:rPr lang="en-US" sz="2400" baseline="0">
                <a:solidFill>
                  <a:srgbClr val="CD4C2C"/>
                </a:solidFill>
                <a:latin typeface="Helvetica Neue" charset="0"/>
                <a:cs typeface="Helvetica Neue Bold Condensed" charset="0"/>
                <a:sym typeface="Helvetica Neue Bold Condensed" charset="0"/>
              </a:rPr>
              <a:t>Envisioning new purpose</a:t>
            </a:r>
            <a:endParaRPr lang="en-US" sz="2400" baseline="0">
              <a:solidFill>
                <a:srgbClr val="CD4C2C"/>
              </a:solidFill>
              <a:latin typeface="Helvetica Neue Bold Condensed" charset="0"/>
              <a:cs typeface="Helvetica Neue Bold Condensed" charset="0"/>
              <a:sym typeface="Helvetica Neue Bold Condensed" charset="0"/>
            </a:endParaRPr>
          </a:p>
        </p:txBody>
      </p:sp>
      <p:sp>
        <p:nvSpPr>
          <p:cNvPr id="85011" name="Oval 53"/>
          <p:cNvSpPr>
            <a:spLocks/>
          </p:cNvSpPr>
          <p:nvPr/>
        </p:nvSpPr>
        <p:spPr bwMode="auto">
          <a:xfrm>
            <a:off x="5715000" y="2667000"/>
            <a:ext cx="927100" cy="927100"/>
          </a:xfrm>
          <a:prstGeom prst="ellipse">
            <a:avLst/>
          </a:prstGeom>
          <a:solidFill>
            <a:srgbClr val="DFBC3E"/>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0" tIns="0" rIns="0" bIns="0"/>
          <a:lstStyle/>
          <a:p>
            <a:endParaRPr lang="en-US" baseline="0"/>
          </a:p>
        </p:txBody>
      </p:sp>
      <p:sp>
        <p:nvSpPr>
          <p:cNvPr id="85012" name="Rectangle 52"/>
          <p:cNvSpPr>
            <a:spLocks/>
          </p:cNvSpPr>
          <p:nvPr/>
        </p:nvSpPr>
        <p:spPr bwMode="auto">
          <a:xfrm>
            <a:off x="6400800" y="2667000"/>
            <a:ext cx="28956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b"/>
          <a:lstStyle/>
          <a:p>
            <a:r>
              <a:rPr lang="en-US" sz="2400" baseline="0">
                <a:solidFill>
                  <a:srgbClr val="CD4C2C"/>
                </a:solidFill>
                <a:latin typeface="Helvetica Neue" charset="0"/>
                <a:cs typeface="Helvetica Neue Bold Condensed" charset="0"/>
                <a:sym typeface="Helvetica Neue Bold Condensed" charset="0"/>
              </a:rPr>
              <a:t>Empowering </a:t>
            </a:r>
            <a:br>
              <a:rPr lang="en-US" sz="2400" baseline="0">
                <a:solidFill>
                  <a:srgbClr val="CD4C2C"/>
                </a:solidFill>
                <a:latin typeface="Helvetica Neue" charset="0"/>
                <a:cs typeface="Helvetica Neue Bold Condensed" charset="0"/>
                <a:sym typeface="Helvetica Neue Bold Condensed" charset="0"/>
              </a:rPr>
            </a:br>
            <a:r>
              <a:rPr lang="en-US" sz="2400" baseline="0">
                <a:solidFill>
                  <a:srgbClr val="CD4C2C"/>
                </a:solidFill>
                <a:latin typeface="Helvetica Neue" charset="0"/>
                <a:cs typeface="Helvetica Neue Bold Condensed" charset="0"/>
                <a:sym typeface="Helvetica Neue Bold Condensed" charset="0"/>
              </a:rPr>
              <a:t>    self-organization</a:t>
            </a:r>
            <a:endParaRPr lang="en-US" sz="2400" baseline="0">
              <a:solidFill>
                <a:srgbClr val="CD4C2C"/>
              </a:solidFill>
              <a:latin typeface="Helvetica Neue Bold Condensed" charset="0"/>
              <a:cs typeface="Helvetica Neue Bold Condensed" charset="0"/>
              <a:sym typeface="Helvetica Neue Bold Condensed" charset="0"/>
            </a:endParaRPr>
          </a:p>
        </p:txBody>
      </p:sp>
      <p:sp>
        <p:nvSpPr>
          <p:cNvPr id="85013" name="Rectangle 41"/>
          <p:cNvSpPr>
            <a:spLocks/>
          </p:cNvSpPr>
          <p:nvPr/>
        </p:nvSpPr>
        <p:spPr bwMode="auto">
          <a:xfrm>
            <a:off x="5346700" y="4800600"/>
            <a:ext cx="32639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b"/>
          <a:lstStyle/>
          <a:p>
            <a:pPr algn="ctr"/>
            <a:r>
              <a:rPr lang="en-US" sz="2400" baseline="0">
                <a:solidFill>
                  <a:srgbClr val="CD4C2C"/>
                </a:solidFill>
                <a:latin typeface="Helvetica Neue" charset="0"/>
                <a:cs typeface="Helvetica Neue Bold Condensed" charset="0"/>
                <a:sym typeface="Helvetica Neue Bold Condensed" charset="0"/>
              </a:rPr>
              <a:t>Changing System Rules</a:t>
            </a:r>
          </a:p>
        </p:txBody>
      </p:sp>
      <p:sp>
        <p:nvSpPr>
          <p:cNvPr id="85014" name="Rectangle 38"/>
          <p:cNvSpPr>
            <a:spLocks/>
          </p:cNvSpPr>
          <p:nvPr/>
        </p:nvSpPr>
        <p:spPr bwMode="auto">
          <a:xfrm>
            <a:off x="177800" y="4495800"/>
            <a:ext cx="24892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b"/>
          <a:lstStyle/>
          <a:p>
            <a:pPr algn="r"/>
            <a:r>
              <a:rPr lang="en-US" sz="2400" baseline="0">
                <a:solidFill>
                  <a:srgbClr val="CD4C2C"/>
                </a:solidFill>
                <a:latin typeface="Helvetica Neue" charset="0"/>
                <a:cs typeface="Helvetica Neue Bold Condensed" charset="0"/>
                <a:sym typeface="Helvetica Neue Bold Condensed" charset="0"/>
              </a:rPr>
              <a:t>Altering numbers, stocks and flows</a:t>
            </a:r>
          </a:p>
        </p:txBody>
      </p:sp>
      <p:sp>
        <p:nvSpPr>
          <p:cNvPr id="85015" name="AutoShape 50"/>
          <p:cNvSpPr>
            <a:spLocks/>
          </p:cNvSpPr>
          <p:nvPr/>
        </p:nvSpPr>
        <p:spPr bwMode="auto">
          <a:xfrm>
            <a:off x="2971800" y="1752600"/>
            <a:ext cx="2843213" cy="4191000"/>
          </a:xfrm>
          <a:prstGeom prst="curvedLeftArrow">
            <a:avLst>
              <a:gd name="adj1" fmla="val 29481"/>
              <a:gd name="adj2" fmla="val 58961"/>
              <a:gd name="adj3" fmla="val 33333"/>
            </a:avLst>
          </a:pr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baseline="0"/>
          </a:p>
        </p:txBody>
      </p:sp>
      <p:sp>
        <p:nvSpPr>
          <p:cNvPr id="85016" name="Rectangle 16"/>
          <p:cNvSpPr>
            <a:spLocks/>
          </p:cNvSpPr>
          <p:nvPr/>
        </p:nvSpPr>
        <p:spPr bwMode="auto">
          <a:xfrm>
            <a:off x="5656263" y="3876675"/>
            <a:ext cx="234473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pPr algn="ctr"/>
            <a:r>
              <a:rPr lang="en-US" sz="4000" baseline="0">
                <a:solidFill>
                  <a:srgbClr val="105454"/>
                </a:solidFill>
                <a:latin typeface="Helvetica Neue" charset="0"/>
                <a:cs typeface="Helvetica Neue" charset="0"/>
                <a:sym typeface="Helvetica Neue" charset="0"/>
              </a:rPr>
              <a:t>processes</a:t>
            </a:r>
            <a:endParaRPr lang="en-US" sz="4400" baseline="0">
              <a:solidFill>
                <a:srgbClr val="2E2E2E"/>
              </a:solidFill>
              <a:latin typeface="Helvetica Neue" charset="0"/>
              <a:cs typeface="Helvetica Neue" charset="0"/>
              <a:sym typeface="Helvetica Neue"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7"/>
          <p:cNvSpPr>
            <a:spLocks/>
          </p:cNvSpPr>
          <p:nvPr/>
        </p:nvSpPr>
        <p:spPr bwMode="auto">
          <a:xfrm>
            <a:off x="1447800" y="3657600"/>
            <a:ext cx="1828800" cy="685800"/>
          </a:xfrm>
          <a:prstGeom prst="rect">
            <a:avLst/>
          </a:prstGeom>
          <a:solidFill>
            <a:srgbClr val="F0F2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baseline="0"/>
          </a:p>
        </p:txBody>
      </p:sp>
      <p:sp>
        <p:nvSpPr>
          <p:cNvPr id="32770" name="Rectangle 21"/>
          <p:cNvSpPr>
            <a:spLocks/>
          </p:cNvSpPr>
          <p:nvPr/>
        </p:nvSpPr>
        <p:spPr bwMode="auto">
          <a:xfrm>
            <a:off x="0" y="4724400"/>
            <a:ext cx="9144000" cy="2133600"/>
          </a:xfrm>
          <a:prstGeom prst="rect">
            <a:avLst/>
          </a:prstGeom>
          <a:solidFill>
            <a:srgbClr val="F0F2E6"/>
          </a:solidFill>
          <a:ln>
            <a:noFill/>
          </a:ln>
          <a:extLst/>
        </p:spPr>
        <p:txBody>
          <a:bodyPr wrap="none" anchor="ctr"/>
          <a:lstStyle/>
          <a:p>
            <a:endParaRPr lang="en-US" baseline="0"/>
          </a:p>
        </p:txBody>
      </p:sp>
      <p:sp>
        <p:nvSpPr>
          <p:cNvPr id="32771" name="Rectangle 1"/>
          <p:cNvSpPr>
            <a:spLocks noGrp="1" noChangeArrowheads="1"/>
          </p:cNvSpPr>
          <p:nvPr>
            <p:ph type="title"/>
          </p:nvPr>
        </p:nvSpPr>
        <p:spPr>
          <a:xfrm>
            <a:off x="5715000" y="117475"/>
            <a:ext cx="3276600" cy="339725"/>
          </a:xfrm>
        </p:spPr>
        <p:txBody>
          <a:bodyPr rIns="132080"/>
          <a:lstStyle/>
          <a:p>
            <a:pPr indent="0" eaLnBrk="1" hangingPunct="1"/>
            <a:r>
              <a:rPr lang="en-US">
                <a:ea typeface="华文细黑" charset="0"/>
                <a:cs typeface="华文细黑" charset="0"/>
              </a:rPr>
              <a:t>Sustainable Development</a:t>
            </a:r>
          </a:p>
        </p:txBody>
      </p:sp>
      <p:sp>
        <p:nvSpPr>
          <p:cNvPr id="32772" name="Rectangle 6"/>
          <p:cNvSpPr>
            <a:spLocks/>
          </p:cNvSpPr>
          <p:nvPr/>
        </p:nvSpPr>
        <p:spPr bwMode="auto">
          <a:xfrm>
            <a:off x="533400" y="5105400"/>
            <a:ext cx="83058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b="1" baseline="0">
                <a:solidFill>
                  <a:schemeClr val="tx1"/>
                </a:solidFill>
                <a:latin typeface="Helvetica Neue" charset="0"/>
                <a:cs typeface="Arial" charset="0"/>
              </a:rPr>
              <a:t>Activity</a:t>
            </a:r>
            <a:endParaRPr lang="en-US" sz="2000" baseline="0">
              <a:solidFill>
                <a:schemeClr val="tx1"/>
              </a:solidFill>
              <a:latin typeface="Helvetica Neue" charset="0"/>
              <a:cs typeface="Arial" charset="0"/>
            </a:endParaRPr>
          </a:p>
          <a:p>
            <a:pPr marL="39688"/>
            <a:endParaRPr lang="en-US" baseline="0">
              <a:solidFill>
                <a:schemeClr val="tx1"/>
              </a:solidFill>
              <a:latin typeface="Helvetica Neue" charset="0"/>
              <a:cs typeface="Arial" charset="0"/>
            </a:endParaRPr>
          </a:p>
          <a:p>
            <a:pPr marL="39688"/>
            <a:r>
              <a:rPr lang="en-US" baseline="0">
                <a:solidFill>
                  <a:schemeClr val="tx1"/>
                </a:solidFill>
                <a:latin typeface="Helvetica Neue" charset="0"/>
                <a:cs typeface="Arial" charset="0"/>
              </a:rPr>
              <a:t>What happens when expenses exceed income? Give examples of </a:t>
            </a:r>
            <a:r>
              <a:rPr lang="en-US" i="1" baseline="0">
                <a:solidFill>
                  <a:schemeClr val="tx1"/>
                </a:solidFill>
                <a:latin typeface="Helvetica Neue" charset="0"/>
                <a:cs typeface="Arial" charset="0"/>
              </a:rPr>
              <a:t>income, principle, </a:t>
            </a:r>
            <a:r>
              <a:rPr lang="en-US" baseline="0">
                <a:solidFill>
                  <a:schemeClr val="tx1"/>
                </a:solidFill>
                <a:latin typeface="Helvetica Neue" charset="0"/>
                <a:cs typeface="Arial" charset="0"/>
              </a:rPr>
              <a:t>and </a:t>
            </a:r>
            <a:r>
              <a:rPr lang="en-US" i="1" baseline="0">
                <a:solidFill>
                  <a:schemeClr val="tx1"/>
                </a:solidFill>
                <a:latin typeface="Helvetica Neue" charset="0"/>
                <a:cs typeface="Arial" charset="0"/>
              </a:rPr>
              <a:t>expenditures </a:t>
            </a:r>
            <a:r>
              <a:rPr lang="en-US" baseline="0">
                <a:solidFill>
                  <a:schemeClr val="tx1"/>
                </a:solidFill>
                <a:latin typeface="Helvetica Neue" charset="0"/>
                <a:cs typeface="Arial" charset="0"/>
              </a:rPr>
              <a:t>for economic, social and natural resources.</a:t>
            </a:r>
            <a:endParaRPr lang="en-US" baseline="0">
              <a:solidFill>
                <a:schemeClr val="tx1"/>
              </a:solidFill>
              <a:cs typeface="Arial" charset="0"/>
            </a:endParaRPr>
          </a:p>
        </p:txBody>
      </p:sp>
      <p:sp>
        <p:nvSpPr>
          <p:cNvPr id="32773" name="Rectangle 7"/>
          <p:cNvSpPr>
            <a:spLocks/>
          </p:cNvSpPr>
          <p:nvPr/>
        </p:nvSpPr>
        <p:spPr bwMode="auto">
          <a:xfrm>
            <a:off x="1577975" y="3505200"/>
            <a:ext cx="1622425"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ot"/>
                <a:round/>
                <a:headEnd/>
                <a:tailEnd/>
              </a14:hiddenLine>
            </a:ext>
          </a:extLst>
        </p:spPr>
        <p:txBody>
          <a:bodyPr lIns="0" tIns="0" rIns="40639" bIns="0" anchor="ctr"/>
          <a:lstStyle/>
          <a:p>
            <a:pPr marL="39688" algn="ctr"/>
            <a:r>
              <a:rPr lang="en-US" sz="1200" baseline="0">
                <a:solidFill>
                  <a:srgbClr val="105454"/>
                </a:solidFill>
                <a:cs typeface="Arial" charset="0"/>
              </a:rPr>
              <a:t>principle</a:t>
            </a:r>
          </a:p>
          <a:p>
            <a:pPr marL="39688" algn="ctr"/>
            <a:r>
              <a:rPr lang="en-US" sz="1200" baseline="0">
                <a:solidFill>
                  <a:srgbClr val="105454"/>
                </a:solidFill>
                <a:cs typeface="Arial" charset="0"/>
              </a:rPr>
              <a:t>(economic, social </a:t>
            </a:r>
            <a:br>
              <a:rPr lang="en-US" sz="1200" baseline="0">
                <a:solidFill>
                  <a:srgbClr val="105454"/>
                </a:solidFill>
                <a:cs typeface="Arial" charset="0"/>
              </a:rPr>
            </a:br>
            <a:r>
              <a:rPr lang="en-US" sz="1200" baseline="0">
                <a:solidFill>
                  <a:srgbClr val="105454"/>
                </a:solidFill>
                <a:cs typeface="Arial" charset="0"/>
              </a:rPr>
              <a:t>and natural resources)</a:t>
            </a:r>
            <a:endParaRPr lang="en-US" sz="1200" baseline="0">
              <a:solidFill>
                <a:schemeClr val="tx1"/>
              </a:solidFill>
              <a:cs typeface="Arial" charset="0"/>
            </a:endParaRPr>
          </a:p>
        </p:txBody>
      </p:sp>
      <p:sp>
        <p:nvSpPr>
          <p:cNvPr id="32774" name="AutoShape 8"/>
          <p:cNvSpPr>
            <a:spLocks/>
          </p:cNvSpPr>
          <p:nvPr/>
        </p:nvSpPr>
        <p:spPr bwMode="auto">
          <a:xfrm>
            <a:off x="685800" y="3765550"/>
            <a:ext cx="863600" cy="457200"/>
          </a:xfrm>
          <a:prstGeom prst="rightArrow">
            <a:avLst>
              <a:gd name="adj1" fmla="val 50000"/>
              <a:gd name="adj2" fmla="val 47222"/>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200" baseline="0">
                <a:solidFill>
                  <a:schemeClr val="tx1"/>
                </a:solidFill>
                <a:cs typeface="Arial" charset="0"/>
              </a:rPr>
              <a:t>income</a:t>
            </a:r>
          </a:p>
        </p:txBody>
      </p:sp>
      <p:sp>
        <p:nvSpPr>
          <p:cNvPr id="32775" name="Rectangle 9"/>
          <p:cNvSpPr>
            <a:spLocks/>
          </p:cNvSpPr>
          <p:nvPr/>
        </p:nvSpPr>
        <p:spPr bwMode="auto">
          <a:xfrm>
            <a:off x="1295400" y="3048000"/>
            <a:ext cx="256540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baseline="0">
                <a:solidFill>
                  <a:srgbClr val="105454"/>
                </a:solidFill>
                <a:latin typeface="Helvetica Neue" charset="0"/>
                <a:cs typeface="Arial" charset="0"/>
              </a:rPr>
              <a:t>expenses ≤ income</a:t>
            </a:r>
          </a:p>
        </p:txBody>
      </p:sp>
      <p:sp>
        <p:nvSpPr>
          <p:cNvPr id="32776" name="Line 10"/>
          <p:cNvSpPr>
            <a:spLocks noChangeShapeType="1"/>
          </p:cNvSpPr>
          <p:nvPr/>
        </p:nvSpPr>
        <p:spPr bwMode="auto">
          <a:xfrm>
            <a:off x="4572000" y="1828800"/>
            <a:ext cx="0" cy="260350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2777" name="Rectangle 12"/>
          <p:cNvSpPr>
            <a:spLocks/>
          </p:cNvSpPr>
          <p:nvPr/>
        </p:nvSpPr>
        <p:spPr bwMode="auto">
          <a:xfrm>
            <a:off x="4953000" y="3078163"/>
            <a:ext cx="28003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p>
            <a:pPr marL="39688"/>
            <a:r>
              <a:rPr lang="en-US" baseline="0">
                <a:solidFill>
                  <a:srgbClr val="105454"/>
                </a:solidFill>
                <a:latin typeface="Helvetica Neue" charset="0"/>
                <a:cs typeface="Arial" charset="0"/>
              </a:rPr>
              <a:t>comfort, happiness, health</a:t>
            </a:r>
          </a:p>
        </p:txBody>
      </p:sp>
      <p:sp>
        <p:nvSpPr>
          <p:cNvPr id="32778" name="Text Box 14"/>
          <p:cNvSpPr txBox="1">
            <a:spLocks/>
          </p:cNvSpPr>
          <p:nvPr/>
        </p:nvSpPr>
        <p:spPr bwMode="auto">
          <a:xfrm>
            <a:off x="1127125" y="2209800"/>
            <a:ext cx="29876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baseline="0">
                <a:solidFill>
                  <a:schemeClr val="tx1"/>
                </a:solidFill>
                <a:latin typeface="Helvetica Neue" charset="0"/>
                <a:cs typeface="Lucida Grande" charset="0"/>
                <a:sym typeface="Lucida Grande" charset="0"/>
              </a:rPr>
              <a:t>Using regenerated income, not principle</a:t>
            </a:r>
          </a:p>
        </p:txBody>
      </p:sp>
      <p:sp>
        <p:nvSpPr>
          <p:cNvPr id="32779" name="Text Box 15"/>
          <p:cNvSpPr txBox="1">
            <a:spLocks/>
          </p:cNvSpPr>
          <p:nvPr/>
        </p:nvSpPr>
        <p:spPr bwMode="auto">
          <a:xfrm>
            <a:off x="4876800" y="2209800"/>
            <a:ext cx="3200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800" baseline="0">
                <a:solidFill>
                  <a:schemeClr val="tx1"/>
                </a:solidFill>
                <a:latin typeface="Helvetica Neue" charset="0"/>
                <a:sym typeface="Lucida Grande" charset="0"/>
              </a:rPr>
              <a:t>Increasing sufficiency of real human </a:t>
            </a:r>
            <a:r>
              <a:rPr lang="ja-JP" altLang="en-US" sz="1800" baseline="0">
                <a:solidFill>
                  <a:schemeClr val="tx1"/>
                </a:solidFill>
                <a:latin typeface="Helvetica Neue" charset="0"/>
                <a:sym typeface="Lucida Grande" charset="0"/>
              </a:rPr>
              <a:t>“</a:t>
            </a:r>
            <a:r>
              <a:rPr lang="en-US" altLang="ja-JP" sz="1800" baseline="0">
                <a:solidFill>
                  <a:schemeClr val="tx1"/>
                </a:solidFill>
                <a:latin typeface="Helvetica Neue" charset="0"/>
                <a:sym typeface="Lucida Grande" charset="0"/>
              </a:rPr>
              <a:t>well-being</a:t>
            </a:r>
            <a:r>
              <a:rPr lang="ja-JP" altLang="en-US" sz="1800" baseline="0">
                <a:solidFill>
                  <a:schemeClr val="tx1"/>
                </a:solidFill>
                <a:latin typeface="Helvetica Neue" charset="0"/>
                <a:sym typeface="Lucida Grande" charset="0"/>
              </a:rPr>
              <a:t>”</a:t>
            </a:r>
            <a:r>
              <a:rPr lang="en-US" altLang="ja-JP" sz="1800" baseline="0">
                <a:solidFill>
                  <a:schemeClr val="tx1"/>
                </a:solidFill>
                <a:latin typeface="Helvetica Neue" charset="0"/>
                <a:sym typeface="Lucida Grande" charset="0"/>
              </a:rPr>
              <a:t> for all</a:t>
            </a:r>
            <a:endParaRPr lang="en-US" sz="1600" baseline="0">
              <a:solidFill>
                <a:srgbClr val="404040"/>
              </a:solidFill>
              <a:latin typeface="Helvetica Neue" charset="0"/>
              <a:sym typeface="Lucida Grande" charset="0"/>
            </a:endParaRPr>
          </a:p>
        </p:txBody>
      </p:sp>
      <p:sp>
        <p:nvSpPr>
          <p:cNvPr id="32780" name="Rectangle 1"/>
          <p:cNvSpPr>
            <a:spLocks noChangeArrowheads="1"/>
          </p:cNvSpPr>
          <p:nvPr/>
        </p:nvSpPr>
        <p:spPr bwMode="auto">
          <a:xfrm>
            <a:off x="76200" y="838200"/>
            <a:ext cx="9067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rIns="132080" bIns="50800" anchor="ctr"/>
          <a:lstStyle/>
          <a:p>
            <a:pPr marL="39688" algn="ctr"/>
            <a:r>
              <a:rPr lang="en-US" sz="3200" baseline="0">
                <a:solidFill>
                  <a:srgbClr val="CD4C2C"/>
                </a:solidFill>
                <a:latin typeface="Helvetica Neue" charset="0"/>
                <a:sym typeface="Lucida Grande" charset="0"/>
              </a:rPr>
              <a:t>Sustainable Development</a:t>
            </a:r>
            <a:endParaRPr lang="en-US" sz="2000" baseline="0">
              <a:solidFill>
                <a:srgbClr val="404040"/>
              </a:solidFill>
              <a:latin typeface="Helvetica Neue" charset="0"/>
              <a:sym typeface="Lucida Grande" charset="0"/>
            </a:endParaRPr>
          </a:p>
        </p:txBody>
      </p:sp>
      <p:sp>
        <p:nvSpPr>
          <p:cNvPr id="32781" name="AutoShape 8"/>
          <p:cNvSpPr>
            <a:spLocks/>
          </p:cNvSpPr>
          <p:nvPr/>
        </p:nvSpPr>
        <p:spPr bwMode="auto">
          <a:xfrm>
            <a:off x="3276600" y="3765550"/>
            <a:ext cx="863600" cy="457200"/>
          </a:xfrm>
          <a:prstGeom prst="rightArrow">
            <a:avLst>
              <a:gd name="adj1" fmla="val 50000"/>
              <a:gd name="adj2" fmla="val 47222"/>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40639" bIns="0" anchor="ctr"/>
          <a:lstStyle/>
          <a:p>
            <a:pPr marL="39688"/>
            <a:r>
              <a:rPr lang="en-US" sz="1200" baseline="0">
                <a:cs typeface="Arial" charset="0"/>
              </a:rPr>
              <a:t>expenses</a:t>
            </a:r>
            <a:endParaRPr lang="en-US" sz="1000" baseline="0">
              <a:cs typeface="Arial" charset="0"/>
            </a:endParaRPr>
          </a:p>
        </p:txBody>
      </p:sp>
      <p:sp>
        <p:nvSpPr>
          <p:cNvPr id="32782"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BE7E3407-F11B-114A-B572-CBB285017C63}" type="slidenum">
              <a:rPr lang="en-US" sz="1000" baseline="0">
                <a:solidFill>
                  <a:srgbClr val="898989"/>
                </a:solidFill>
                <a:latin typeface="Helvetica Neue" charset="0"/>
                <a:cs typeface="Lucida Grande" charset="0"/>
                <a:sym typeface="Lucida Grande" charset="0"/>
              </a:rPr>
              <a:pPr algn="ctr" eaLnBrk="1" hangingPunct="1"/>
              <a:t>3</a:t>
            </a:fld>
            <a:endParaRPr lang="en-US" sz="1200" baseline="0">
              <a:solidFill>
                <a:srgbClr val="898989"/>
              </a:solidFill>
              <a:latin typeface="Lucida Grande" charset="0"/>
              <a:cs typeface="Lucida Grande" charset="0"/>
              <a:sym typeface="Lucida Grande" charset="0"/>
            </a:endParaRPr>
          </a:p>
        </p:txBody>
      </p:sp>
      <p:sp>
        <p:nvSpPr>
          <p:cNvPr id="32783" name="Line 32"/>
          <p:cNvSpPr>
            <a:spLocks noChangeShapeType="1"/>
          </p:cNvSpPr>
          <p:nvPr/>
        </p:nvSpPr>
        <p:spPr bwMode="auto">
          <a:xfrm flipH="1">
            <a:off x="2895600" y="1600200"/>
            <a:ext cx="304800" cy="533400"/>
          </a:xfrm>
          <a:prstGeom prst="line">
            <a:avLst/>
          </a:prstGeom>
          <a:noFill/>
          <a:ln w="12700">
            <a:solidFill>
              <a:srgbClr val="CD4C2C"/>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2784" name="Line 33"/>
          <p:cNvSpPr>
            <a:spLocks noChangeShapeType="1"/>
          </p:cNvSpPr>
          <p:nvPr/>
        </p:nvSpPr>
        <p:spPr bwMode="auto">
          <a:xfrm>
            <a:off x="5791200" y="1600200"/>
            <a:ext cx="304800" cy="533400"/>
          </a:xfrm>
          <a:prstGeom prst="line">
            <a:avLst/>
          </a:prstGeom>
          <a:noFill/>
          <a:ln w="12700">
            <a:solidFill>
              <a:srgbClr val="CD4C2C"/>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need for </a:t>
            </a:r>
            <a:r>
              <a:rPr lang="en-US" dirty="0" err="1" smtClean="0"/>
              <a:t>interdisciplinarity</a:t>
            </a:r>
            <a:endParaRPr lang="en-US" dirty="0"/>
          </a:p>
        </p:txBody>
      </p:sp>
      <p:sp>
        <p:nvSpPr>
          <p:cNvPr id="4" name="Slide Number Placeholder 3"/>
          <p:cNvSpPr>
            <a:spLocks noGrp="1"/>
          </p:cNvSpPr>
          <p:nvPr>
            <p:ph type="sldNum" sz="quarter" idx="10"/>
          </p:nvPr>
        </p:nvSpPr>
        <p:spPr/>
        <p:txBody>
          <a:bodyPr/>
          <a:lstStyle/>
          <a:p>
            <a:pPr>
              <a:defRPr/>
            </a:pPr>
            <a:fld id="{B475A23D-36E1-FA4C-8A48-8F59592F9876}" type="slidenum">
              <a:rPr lang="en-US" smtClean="0"/>
              <a:pPr>
                <a:defRPr/>
              </a:pPr>
              <a:t>30</a:t>
            </a:fld>
            <a:endParaRPr lang="en-US"/>
          </a:p>
        </p:txBody>
      </p:sp>
      <p:pic>
        <p:nvPicPr>
          <p:cNvPr id="6" name="Picture 5" descr="elephant parab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838200"/>
            <a:ext cx="8495452" cy="4419600"/>
          </a:xfrm>
          <a:prstGeom prst="rect">
            <a:avLst/>
          </a:prstGeom>
        </p:spPr>
      </p:pic>
      <p:sp>
        <p:nvSpPr>
          <p:cNvPr id="7" name="Rectangle 6"/>
          <p:cNvSpPr>
            <a:spLocks/>
          </p:cNvSpPr>
          <p:nvPr/>
        </p:nvSpPr>
        <p:spPr bwMode="auto">
          <a:xfrm>
            <a:off x="0" y="4876800"/>
            <a:ext cx="9144000" cy="1981200"/>
          </a:xfrm>
          <a:prstGeom prst="rect">
            <a:avLst/>
          </a:prstGeom>
          <a:solidFill>
            <a:srgbClr val="F0F2E6"/>
          </a:solidFill>
          <a:ln>
            <a:noFill/>
          </a:ln>
          <a:extLst/>
        </p:spPr>
        <p:txBody>
          <a:bodyPr wrap="none" anchor="ctr"/>
          <a:lstStyle/>
          <a:p>
            <a:endParaRPr lang="en-US" baseline="0"/>
          </a:p>
        </p:txBody>
      </p:sp>
      <p:sp>
        <p:nvSpPr>
          <p:cNvPr id="8" name="Rectangle 6"/>
          <p:cNvSpPr>
            <a:spLocks/>
          </p:cNvSpPr>
          <p:nvPr/>
        </p:nvSpPr>
        <p:spPr bwMode="auto">
          <a:xfrm>
            <a:off x="457200" y="5105400"/>
            <a:ext cx="8610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b="1" baseline="0">
                <a:solidFill>
                  <a:schemeClr val="tx1"/>
                </a:solidFill>
                <a:latin typeface="Helvetica Neue" charset="0"/>
                <a:cs typeface="Arial" charset="0"/>
              </a:rPr>
              <a:t>Activity</a:t>
            </a:r>
            <a:endParaRPr lang="en-US" sz="2000" baseline="0">
              <a:solidFill>
                <a:schemeClr val="tx1"/>
              </a:solidFill>
              <a:latin typeface="Helvetica Neue" charset="0"/>
              <a:cs typeface="Arial" charset="0"/>
            </a:endParaRPr>
          </a:p>
          <a:p>
            <a:pPr marL="39688"/>
            <a:endParaRPr lang="en-US" baseline="0">
              <a:solidFill>
                <a:schemeClr val="tx1"/>
              </a:solidFill>
              <a:latin typeface="Helvetica Neue" charset="0"/>
              <a:cs typeface="Arial" charset="0"/>
            </a:endParaRPr>
          </a:p>
          <a:p>
            <a:pPr marL="39688"/>
            <a:r>
              <a:rPr lang="en-US" baseline="0">
                <a:solidFill>
                  <a:schemeClr val="tx1"/>
                </a:solidFill>
                <a:latin typeface="Helvetica Neue" charset="0"/>
                <a:sym typeface="Lucida Grande" charset="0"/>
              </a:rPr>
              <a:t>What are the mental models at work?</a:t>
            </a:r>
          </a:p>
          <a:p>
            <a:pPr marL="39688"/>
            <a:endParaRPr lang="en-US" baseline="0">
              <a:solidFill>
                <a:schemeClr val="tx1"/>
              </a:solidFill>
              <a:latin typeface="Helvetica Neue" charset="0"/>
              <a:sym typeface="Lucida Grande" charset="0"/>
            </a:endParaRPr>
          </a:p>
          <a:p>
            <a:pPr marL="39688"/>
            <a:r>
              <a:rPr lang="en-US" b="1" baseline="0">
                <a:solidFill>
                  <a:schemeClr val="tx1"/>
                </a:solidFill>
                <a:latin typeface="Helvetica Neue" charset="0"/>
                <a:cs typeface="Arial" charset="0"/>
              </a:rPr>
              <a:t>5 minutes:</a:t>
            </a:r>
            <a:r>
              <a:rPr lang="en-US" baseline="0">
                <a:solidFill>
                  <a:schemeClr val="tx1"/>
                </a:solidFill>
                <a:latin typeface="Helvetica Neue" charset="0"/>
                <a:cs typeface="Arial" charset="0"/>
              </a:rPr>
              <a:t> Identify the mental models that are at work within each of these stages</a:t>
            </a:r>
            <a:endParaRPr lang="en-US" baseline="0">
              <a:solidFill>
                <a:schemeClr val="tx1"/>
              </a:solidFill>
              <a:cs typeface="Arial" charset="0"/>
            </a:endParaRPr>
          </a:p>
        </p:txBody>
      </p:sp>
    </p:spTree>
    <p:extLst>
      <p:ext uri="{BB962C8B-B14F-4D97-AF65-F5344CB8AC3E}">
        <p14:creationId xmlns:p14="http://schemas.microsoft.com/office/powerpoint/2010/main" val="2870948699"/>
      </p:ext>
    </p:extLst>
  </p:cSld>
  <p:clrMapOvr>
    <a:masterClrMapping/>
  </p:clrMapOvr>
  <p:transition xmlns:p14="http://schemas.microsoft.com/office/powerpoint/2010/mai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6"/>
          <p:cNvSpPr>
            <a:spLocks/>
          </p:cNvSpPr>
          <p:nvPr/>
        </p:nvSpPr>
        <p:spPr bwMode="auto">
          <a:xfrm>
            <a:off x="0" y="0"/>
            <a:ext cx="9144000" cy="6858000"/>
          </a:xfrm>
          <a:prstGeom prst="rect">
            <a:avLst/>
          </a:prstGeom>
          <a:solidFill>
            <a:srgbClr val="F0F2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US" baseline="0"/>
          </a:p>
        </p:txBody>
      </p:sp>
      <p:sp>
        <p:nvSpPr>
          <p:cNvPr id="97282" name="Rectangle 1"/>
          <p:cNvSpPr>
            <a:spLocks noGrp="1" noChangeArrowheads="1"/>
          </p:cNvSpPr>
          <p:nvPr>
            <p:ph type="title"/>
          </p:nvPr>
        </p:nvSpPr>
        <p:spPr bwMode="auto">
          <a:xfrm>
            <a:off x="0" y="2133600"/>
            <a:ext cx="9144000" cy="1600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132080" bIns="45720" numCol="1" anchor="t" anchorCtr="0" compatLnSpc="1">
            <a:prstTxWarp prst="textNoShape">
              <a:avLst/>
            </a:prstTxWarp>
          </a:bodyPr>
          <a:lstStyle/>
          <a:p>
            <a:pPr algn="ctr" eaLnBrk="1" hangingPunct="1"/>
            <a:r>
              <a:rPr lang="en-US" sz="3200">
                <a:solidFill>
                  <a:srgbClr val="CD4C2C"/>
                </a:solidFill>
                <a:latin typeface="Helvetica Neue Light" charset="0"/>
                <a:ea typeface="华文细黑" charset="0"/>
                <a:cs typeface="华文细黑" charset="0"/>
              </a:rPr>
              <a:t>Design Strategies for </a:t>
            </a:r>
            <a:br>
              <a:rPr lang="en-US" sz="3200">
                <a:solidFill>
                  <a:srgbClr val="CD4C2C"/>
                </a:solidFill>
                <a:latin typeface="Helvetica Neue Light" charset="0"/>
                <a:ea typeface="华文细黑" charset="0"/>
                <a:cs typeface="华文细黑" charset="0"/>
              </a:rPr>
            </a:br>
            <a:r>
              <a:rPr lang="en-US" sz="3200">
                <a:solidFill>
                  <a:srgbClr val="CD4C2C"/>
                </a:solidFill>
                <a:latin typeface="Helvetica Neue Light" charset="0"/>
                <a:ea typeface="华文细黑" charset="0"/>
                <a:cs typeface="华文细黑" charset="0"/>
              </a:rPr>
              <a:t>Sustainable Development</a:t>
            </a:r>
            <a:endParaRPr lang="en-US">
              <a:latin typeface="Helvetica Neue Light" charset="0"/>
              <a:ea typeface="华文细黑" charset="0"/>
              <a:cs typeface="华文细黑" charset="0"/>
            </a:endParaRPr>
          </a:p>
        </p:txBody>
      </p:sp>
      <p:sp>
        <p:nvSpPr>
          <p:cNvPr id="97283"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506DD730-D073-7545-9F39-D4D7C6CE2466}" type="slidenum">
              <a:rPr lang="en-US" sz="1000" baseline="0">
                <a:solidFill>
                  <a:srgbClr val="898989"/>
                </a:solidFill>
                <a:latin typeface="Helvetica Neue" charset="0"/>
                <a:cs typeface="Lucida Grande" charset="0"/>
                <a:sym typeface="Lucida Grande" charset="0"/>
              </a:rPr>
              <a:pPr algn="ctr" eaLnBrk="1" hangingPunct="1"/>
              <a:t>31</a:t>
            </a:fld>
            <a:endParaRPr lang="en-US" sz="1200" baseline="0">
              <a:solidFill>
                <a:srgbClr val="898989"/>
              </a:solidFill>
              <a:latin typeface="Lucida Grande" charset="0"/>
              <a:cs typeface="Lucida Grande" charset="0"/>
              <a:sym typeface="Lucida Grande"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3"/>
          <p:cNvSpPr>
            <a:spLocks noGrp="1" noChangeArrowheads="1"/>
          </p:cNvSpPr>
          <p:nvPr>
            <p:ph type="title"/>
          </p:nvPr>
        </p:nvSpPr>
        <p:spPr>
          <a:xfrm>
            <a:off x="4572000" y="0"/>
            <a:ext cx="4343400" cy="609600"/>
          </a:xfrm>
        </p:spPr>
        <p:txBody>
          <a:bodyPr rIns="81279"/>
          <a:lstStyle/>
          <a:p>
            <a:r>
              <a:rPr lang="en-US">
                <a:ea typeface="华文细黑" charset="0"/>
                <a:cs typeface="华文细黑" charset="0"/>
              </a:rPr>
              <a:t>Life Cycle Assessment (LCA)</a:t>
            </a:r>
            <a:endParaRPr lang="en-US" sz="1000">
              <a:ea typeface="华文细黑" charset="0"/>
              <a:cs typeface="华文细黑" charset="0"/>
            </a:endParaRPr>
          </a:p>
        </p:txBody>
      </p:sp>
      <p:sp>
        <p:nvSpPr>
          <p:cNvPr id="98306" name="Rectangle 5"/>
          <p:cNvSpPr>
            <a:spLocks noChangeArrowheads="1"/>
          </p:cNvSpPr>
          <p:nvPr/>
        </p:nvSpPr>
        <p:spPr bwMode="auto">
          <a:xfrm>
            <a:off x="4724400" y="1905000"/>
            <a:ext cx="43434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rIns="81279" bIns="50800" anchor="ctr"/>
          <a:lstStyle/>
          <a:p>
            <a:pPr marL="457200" indent="-457200" eaLnBrk="0" hangingPunct="0">
              <a:spcAft>
                <a:spcPts val="1200"/>
              </a:spcAft>
              <a:buFont typeface="Courier New" charset="0"/>
              <a:buChar char="o"/>
            </a:pPr>
            <a:r>
              <a:rPr lang="en-US" sz="2000" baseline="0" dirty="0">
                <a:solidFill>
                  <a:srgbClr val="CD4C2C"/>
                </a:solidFill>
                <a:latin typeface="Helvetica Neue" charset="0"/>
                <a:sym typeface="Lucida Grande" charset="0"/>
              </a:rPr>
              <a:t>Inventories inputs and outputs of product or process life cycle;</a:t>
            </a:r>
          </a:p>
          <a:p>
            <a:pPr marL="457200" indent="-457200" eaLnBrk="0" hangingPunct="0">
              <a:spcAft>
                <a:spcPts val="1200"/>
              </a:spcAft>
              <a:buFont typeface="Courier New" charset="0"/>
              <a:buChar char="o"/>
            </a:pPr>
            <a:r>
              <a:rPr lang="en-US" sz="2000" baseline="0" dirty="0">
                <a:solidFill>
                  <a:srgbClr val="CD4C2C"/>
                </a:solidFill>
                <a:latin typeface="Helvetica Neue" charset="0"/>
                <a:sym typeface="Lucida Grande" charset="0"/>
              </a:rPr>
              <a:t>Converts inventory to impact in categories (e.g. global warming, acidification, aquatic toxicity, human health);</a:t>
            </a:r>
          </a:p>
          <a:p>
            <a:pPr marL="457200" indent="-457200" eaLnBrk="0" hangingPunct="0">
              <a:spcAft>
                <a:spcPts val="1200"/>
              </a:spcAft>
              <a:buFont typeface="Courier New" charset="0"/>
              <a:buChar char="o"/>
            </a:pPr>
            <a:r>
              <a:rPr lang="en-US" sz="2000" baseline="0" dirty="0">
                <a:solidFill>
                  <a:srgbClr val="CD4C2C"/>
                </a:solidFill>
                <a:latin typeface="Helvetica Neue" charset="0"/>
                <a:sym typeface="Lucida Grande" charset="0"/>
              </a:rPr>
              <a:t>Applies value-based weighting of categories to compute a single impact number.</a:t>
            </a:r>
          </a:p>
          <a:p>
            <a:pPr marL="457200" indent="-457200" eaLnBrk="0" hangingPunct="0">
              <a:buFont typeface="Courier New" charset="0"/>
              <a:buChar char="o"/>
            </a:pPr>
            <a:endParaRPr lang="en-US" sz="2400" baseline="0" dirty="0">
              <a:solidFill>
                <a:srgbClr val="CD4C2C"/>
              </a:solidFill>
              <a:latin typeface="Helvetica Neue" charset="0"/>
              <a:sym typeface="Lucida Grande" charset="0"/>
            </a:endParaRPr>
          </a:p>
          <a:p>
            <a:pPr marL="457200" indent="-457200" eaLnBrk="0" hangingPunct="0">
              <a:buFont typeface="Courier New" charset="0"/>
              <a:buChar char="o"/>
            </a:pPr>
            <a:endParaRPr lang="en-US" sz="2400" baseline="0" dirty="0">
              <a:solidFill>
                <a:srgbClr val="CD4C2C"/>
              </a:solidFill>
              <a:latin typeface="Helvetica Neue" charset="0"/>
              <a:sym typeface="Lucida Grande" charset="0"/>
            </a:endParaRPr>
          </a:p>
          <a:p>
            <a:pPr marL="457200" indent="-457200" eaLnBrk="0" hangingPunct="0">
              <a:buFont typeface="Courier New" charset="0"/>
              <a:buChar char="o"/>
            </a:pPr>
            <a:endParaRPr lang="en-US" sz="2400" baseline="0" dirty="0">
              <a:solidFill>
                <a:srgbClr val="CD4C2C"/>
              </a:solidFill>
              <a:latin typeface="Helvetica Neue" charset="0"/>
              <a:sym typeface="Lucida Grande" charset="0"/>
            </a:endParaRPr>
          </a:p>
          <a:p>
            <a:pPr marL="457200" indent="-457200" eaLnBrk="0" hangingPunct="0">
              <a:buFont typeface="Courier New" charset="0"/>
              <a:buChar char="o"/>
            </a:pPr>
            <a:endParaRPr lang="en-US" sz="1000" baseline="0" dirty="0">
              <a:solidFill>
                <a:srgbClr val="404040"/>
              </a:solidFill>
              <a:latin typeface="Helvetica Neue" charset="0"/>
              <a:sym typeface="Lucida Grande" charset="0"/>
            </a:endParaRPr>
          </a:p>
        </p:txBody>
      </p:sp>
      <p:sp>
        <p:nvSpPr>
          <p:cNvPr id="98307" name="Rectangle 7"/>
          <p:cNvSpPr>
            <a:spLocks/>
          </p:cNvSpPr>
          <p:nvPr/>
        </p:nvSpPr>
        <p:spPr bwMode="auto">
          <a:xfrm>
            <a:off x="0" y="5029200"/>
            <a:ext cx="9144000" cy="1828800"/>
          </a:xfrm>
          <a:prstGeom prst="rect">
            <a:avLst/>
          </a:prstGeom>
          <a:solidFill>
            <a:srgbClr val="F0F2E6"/>
          </a:solidFill>
          <a:ln>
            <a:noFill/>
          </a:ln>
          <a:extLst/>
        </p:spPr>
        <p:txBody>
          <a:bodyPr wrap="none" anchor="ctr"/>
          <a:lstStyle/>
          <a:p>
            <a:endParaRPr lang="en-US" baseline="0"/>
          </a:p>
        </p:txBody>
      </p:sp>
      <p:sp>
        <p:nvSpPr>
          <p:cNvPr id="98308" name="Rectangle 10"/>
          <p:cNvSpPr>
            <a:spLocks/>
          </p:cNvSpPr>
          <p:nvPr/>
        </p:nvSpPr>
        <p:spPr bwMode="auto">
          <a:xfrm>
            <a:off x="609600" y="5334000"/>
            <a:ext cx="8013700"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b="1" baseline="0">
                <a:solidFill>
                  <a:schemeClr val="tx1"/>
                </a:solidFill>
                <a:latin typeface="Helvetica Neue" charset="0"/>
                <a:cs typeface="Arial" charset="0"/>
              </a:rPr>
              <a:t>Activity </a:t>
            </a:r>
            <a:r>
              <a:rPr lang="en-US" sz="1400" baseline="0">
                <a:solidFill>
                  <a:schemeClr val="tx1"/>
                </a:solidFill>
                <a:latin typeface="Helvetica Neue" charset="0"/>
                <a:cs typeface="Arial" charset="0"/>
              </a:rPr>
              <a:t>(5 minutes)</a:t>
            </a:r>
            <a:endParaRPr lang="en-US" sz="2000" baseline="0">
              <a:solidFill>
                <a:schemeClr val="tx1"/>
              </a:solidFill>
              <a:latin typeface="Helvetica Neue" charset="0"/>
              <a:cs typeface="Arial" charset="0"/>
            </a:endParaRPr>
          </a:p>
          <a:p>
            <a:pPr marL="39688"/>
            <a:endParaRPr lang="en-US" baseline="0">
              <a:solidFill>
                <a:schemeClr val="tx1"/>
              </a:solidFill>
              <a:latin typeface="Helvetica Neue" charset="0"/>
              <a:cs typeface="Arial" charset="0"/>
            </a:endParaRPr>
          </a:p>
          <a:p>
            <a:pPr marL="39688"/>
            <a:r>
              <a:rPr lang="en-US" baseline="0">
                <a:solidFill>
                  <a:schemeClr val="tx1"/>
                </a:solidFill>
                <a:latin typeface="Helvetica Neue" charset="0"/>
                <a:cs typeface="Arial" charset="0"/>
              </a:rPr>
              <a:t>What is more valuable, to reduce atmospheric carbon dioxide emissions, to prevent aquatic toxicity, or to protect human health?</a:t>
            </a:r>
          </a:p>
        </p:txBody>
      </p:sp>
      <p:sp>
        <p:nvSpPr>
          <p:cNvPr id="98309"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76796E15-7371-0945-9659-0C894575D425}" type="slidenum">
              <a:rPr lang="en-US" sz="1000" baseline="0">
                <a:solidFill>
                  <a:srgbClr val="898989"/>
                </a:solidFill>
                <a:latin typeface="Helvetica Neue" charset="0"/>
                <a:cs typeface="Lucida Grande" charset="0"/>
                <a:sym typeface="Lucida Grande" charset="0"/>
              </a:rPr>
              <a:pPr algn="ctr" eaLnBrk="1" hangingPunct="1"/>
              <a:t>32</a:t>
            </a:fld>
            <a:endParaRPr lang="en-US" sz="1200" baseline="0">
              <a:solidFill>
                <a:srgbClr val="898989"/>
              </a:solidFill>
              <a:latin typeface="Lucida Grande" charset="0"/>
              <a:cs typeface="Lucida Grande" charset="0"/>
              <a:sym typeface="Lucida Grande" charset="0"/>
            </a:endParaRPr>
          </a:p>
        </p:txBody>
      </p:sp>
      <p:sp>
        <p:nvSpPr>
          <p:cNvPr id="98310" name="TextBox 7"/>
          <p:cNvSpPr txBox="1">
            <a:spLocks noChangeArrowheads="1"/>
          </p:cNvSpPr>
          <p:nvPr/>
        </p:nvSpPr>
        <p:spPr bwMode="auto">
          <a:xfrm>
            <a:off x="5410200" y="4648200"/>
            <a:ext cx="36242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eaLnBrk="1" hangingPunct="1"/>
            <a:r>
              <a:rPr lang="en-US" sz="1200" baseline="0"/>
              <a:t>For more, see Chapter 7: Mihelcic and Zimmerman</a:t>
            </a:r>
          </a:p>
        </p:txBody>
      </p:sp>
      <p:pic>
        <p:nvPicPr>
          <p:cNvPr id="98311" name="Picture 8" descr="lifecycle-on earth.ep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4200" y="914400"/>
            <a:ext cx="3759200"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0353" name="Straight Connector 10"/>
          <p:cNvCxnSpPr>
            <a:cxnSpLocks noChangeShapeType="1"/>
          </p:cNvCxnSpPr>
          <p:nvPr/>
        </p:nvCxnSpPr>
        <p:spPr bwMode="auto">
          <a:xfrm rot="5400000">
            <a:off x="1905001" y="3657600"/>
            <a:ext cx="5486400" cy="3175"/>
          </a:xfrm>
          <a:prstGeom prst="line">
            <a:avLst/>
          </a:prstGeom>
          <a:noFill/>
          <a:ln w="9525">
            <a:solidFill>
              <a:srgbClr val="C6BDAD"/>
            </a:solidFill>
            <a:round/>
            <a:headEnd/>
            <a:tailEnd/>
          </a:ln>
          <a:extLst>
            <a:ext uri="{909E8E84-426E-40dd-AFC4-6F175D3DCCD1}">
              <a14:hiddenFill xmlns:a14="http://schemas.microsoft.com/office/drawing/2010/main">
                <a:noFill/>
              </a14:hiddenFill>
            </a:ext>
          </a:extLst>
        </p:spPr>
      </p:cxnSp>
      <p:sp>
        <p:nvSpPr>
          <p:cNvPr id="100354" name="Rectangle 3"/>
          <p:cNvSpPr>
            <a:spLocks noGrp="1" noChangeArrowheads="1"/>
          </p:cNvSpPr>
          <p:nvPr>
            <p:ph type="title"/>
          </p:nvPr>
        </p:nvSpPr>
        <p:spPr>
          <a:xfrm>
            <a:off x="4572000" y="0"/>
            <a:ext cx="4343400" cy="609600"/>
          </a:xfrm>
        </p:spPr>
        <p:txBody>
          <a:bodyPr rIns="81279"/>
          <a:lstStyle/>
          <a:p>
            <a:r>
              <a:rPr lang="en-US">
                <a:ea typeface="华文细黑" charset="0"/>
                <a:cs typeface="华文细黑" charset="0"/>
              </a:rPr>
              <a:t>Life Cycle Assessment (LCA)</a:t>
            </a:r>
            <a:endParaRPr lang="en-US" sz="1000">
              <a:ea typeface="华文细黑" charset="0"/>
              <a:cs typeface="华文细黑" charset="0"/>
            </a:endParaRPr>
          </a:p>
        </p:txBody>
      </p:sp>
      <p:sp>
        <p:nvSpPr>
          <p:cNvPr id="100355" name="Rectangle 10"/>
          <p:cNvSpPr>
            <a:spLocks/>
          </p:cNvSpPr>
          <p:nvPr/>
        </p:nvSpPr>
        <p:spPr bwMode="auto">
          <a:xfrm>
            <a:off x="457200" y="2286000"/>
            <a:ext cx="23622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b="1" baseline="0">
                <a:solidFill>
                  <a:schemeClr val="tx1"/>
                </a:solidFill>
                <a:latin typeface="Helvetica Neue" charset="0"/>
                <a:cs typeface="Arial" charset="0"/>
              </a:rPr>
              <a:t>Strengths</a:t>
            </a:r>
            <a:endParaRPr lang="en-US" sz="2000" baseline="0">
              <a:solidFill>
                <a:schemeClr val="tx1"/>
              </a:solidFill>
              <a:latin typeface="Helvetica Neue" charset="0"/>
              <a:cs typeface="Arial" charset="0"/>
            </a:endParaRPr>
          </a:p>
          <a:p>
            <a:pPr marL="39688"/>
            <a:endParaRPr lang="en-US" baseline="0">
              <a:solidFill>
                <a:schemeClr val="tx1"/>
              </a:solidFill>
              <a:latin typeface="Helvetica Neue" charset="0"/>
              <a:cs typeface="Arial" charset="0"/>
            </a:endParaRPr>
          </a:p>
          <a:p>
            <a:pPr marL="39688">
              <a:spcAft>
                <a:spcPts val="1200"/>
              </a:spcAft>
            </a:pPr>
            <a:r>
              <a:rPr lang="en-US" baseline="0">
                <a:solidFill>
                  <a:schemeClr val="tx1"/>
                </a:solidFill>
                <a:latin typeface="Helvetica Neue" charset="0"/>
                <a:cs typeface="Arial" charset="0"/>
              </a:rPr>
              <a:t>Considers whole cycle,</a:t>
            </a:r>
          </a:p>
          <a:p>
            <a:pPr marL="39688">
              <a:spcAft>
                <a:spcPts val="1200"/>
              </a:spcAft>
            </a:pPr>
            <a:r>
              <a:rPr lang="en-US" baseline="0">
                <a:solidFill>
                  <a:schemeClr val="tx1"/>
                </a:solidFill>
                <a:latin typeface="Helvetica Neue" charset="0"/>
                <a:cs typeface="Arial" charset="0"/>
              </a:rPr>
              <a:t>Allows consideration of multiple criteria</a:t>
            </a:r>
          </a:p>
          <a:p>
            <a:pPr marL="39688">
              <a:spcAft>
                <a:spcPts val="1200"/>
              </a:spcAft>
            </a:pPr>
            <a:r>
              <a:rPr lang="en-US" baseline="0">
                <a:solidFill>
                  <a:schemeClr val="tx1"/>
                </a:solidFill>
                <a:latin typeface="Helvetica Neue" charset="0"/>
                <a:cs typeface="Arial" charset="0"/>
              </a:rPr>
              <a:t>Facilitates comparison and deeper reflection</a:t>
            </a:r>
          </a:p>
          <a:p>
            <a:pPr marL="39688"/>
            <a:endParaRPr lang="en-US" baseline="0">
              <a:solidFill>
                <a:schemeClr val="tx1"/>
              </a:solidFill>
              <a:latin typeface="Helvetica Neue" charset="0"/>
              <a:cs typeface="Arial" charset="0"/>
            </a:endParaRPr>
          </a:p>
          <a:p>
            <a:pPr marL="39688"/>
            <a:endParaRPr lang="en-US" baseline="0">
              <a:solidFill>
                <a:schemeClr val="tx1"/>
              </a:solidFill>
              <a:latin typeface="Helvetica Neue" charset="0"/>
              <a:cs typeface="Arial" charset="0"/>
            </a:endParaRPr>
          </a:p>
        </p:txBody>
      </p:sp>
      <p:sp>
        <p:nvSpPr>
          <p:cNvPr id="100356"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C6791469-9601-4248-B3EA-A37F00FF171B}" type="slidenum">
              <a:rPr lang="en-US" sz="1000" baseline="0">
                <a:solidFill>
                  <a:srgbClr val="898989"/>
                </a:solidFill>
                <a:latin typeface="Helvetica Neue" charset="0"/>
                <a:cs typeface="Lucida Grande" charset="0"/>
                <a:sym typeface="Lucida Grande" charset="0"/>
              </a:rPr>
              <a:pPr algn="ctr" eaLnBrk="1" hangingPunct="1"/>
              <a:t>33</a:t>
            </a:fld>
            <a:endParaRPr lang="en-US" sz="1200" baseline="0">
              <a:solidFill>
                <a:srgbClr val="898989"/>
              </a:solidFill>
              <a:latin typeface="Lucida Grande" charset="0"/>
              <a:cs typeface="Lucida Grande" charset="0"/>
              <a:sym typeface="Lucida Grande" charset="0"/>
            </a:endParaRPr>
          </a:p>
        </p:txBody>
      </p:sp>
      <p:pic>
        <p:nvPicPr>
          <p:cNvPr id="100357" name="Picture 7" descr="lifecycle-on earth.ep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1892300"/>
            <a:ext cx="3759200"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58" name="Rectangle 10"/>
          <p:cNvSpPr>
            <a:spLocks/>
          </p:cNvSpPr>
          <p:nvPr/>
        </p:nvSpPr>
        <p:spPr bwMode="auto">
          <a:xfrm>
            <a:off x="7010400" y="2286000"/>
            <a:ext cx="16764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lgn="r"/>
            <a:r>
              <a:rPr lang="en-US" sz="2000" b="1" baseline="0">
                <a:solidFill>
                  <a:schemeClr val="tx1"/>
                </a:solidFill>
                <a:latin typeface="Helvetica Neue" charset="0"/>
                <a:cs typeface="Arial" charset="0"/>
              </a:rPr>
              <a:t>Limits</a:t>
            </a:r>
            <a:endParaRPr lang="en-US" sz="2000" baseline="0">
              <a:solidFill>
                <a:schemeClr val="tx1"/>
              </a:solidFill>
              <a:latin typeface="Helvetica Neue" charset="0"/>
              <a:cs typeface="Arial" charset="0"/>
            </a:endParaRPr>
          </a:p>
          <a:p>
            <a:pPr marL="39688" algn="r"/>
            <a:endParaRPr lang="en-US" baseline="0">
              <a:solidFill>
                <a:schemeClr val="tx1"/>
              </a:solidFill>
              <a:latin typeface="Helvetica Neue" charset="0"/>
              <a:cs typeface="Arial" charset="0"/>
            </a:endParaRPr>
          </a:p>
          <a:p>
            <a:pPr marL="39688" algn="r">
              <a:spcAft>
                <a:spcPts val="1200"/>
              </a:spcAft>
            </a:pPr>
            <a:r>
              <a:rPr lang="en-US" baseline="0">
                <a:solidFill>
                  <a:schemeClr val="tx1"/>
                </a:solidFill>
                <a:latin typeface="Helvetica Neue" charset="0"/>
                <a:cs typeface="Arial" charset="0"/>
              </a:rPr>
              <a:t>Costly</a:t>
            </a:r>
          </a:p>
          <a:p>
            <a:pPr marL="39688" algn="r">
              <a:spcAft>
                <a:spcPts val="1200"/>
              </a:spcAft>
            </a:pPr>
            <a:r>
              <a:rPr lang="en-US" baseline="0">
                <a:solidFill>
                  <a:schemeClr val="tx1"/>
                </a:solidFill>
                <a:latin typeface="Helvetica Neue" charset="0"/>
                <a:cs typeface="Arial" charset="0"/>
              </a:rPr>
              <a:t>Imprecision of data</a:t>
            </a:r>
          </a:p>
          <a:p>
            <a:pPr marL="39688" algn="r">
              <a:spcAft>
                <a:spcPts val="1200"/>
              </a:spcAft>
            </a:pPr>
            <a:r>
              <a:rPr lang="en-US" baseline="0">
                <a:solidFill>
                  <a:schemeClr val="tx1"/>
                </a:solidFill>
                <a:latin typeface="Helvetica Neue" charset="0"/>
                <a:cs typeface="Arial" charset="0"/>
              </a:rPr>
              <a:t>Hidden embedded values</a:t>
            </a:r>
          </a:p>
          <a:p>
            <a:pPr marL="39688" algn="r"/>
            <a:endParaRPr lang="en-US" baseline="0">
              <a:solidFill>
                <a:schemeClr val="tx1"/>
              </a:solidFill>
              <a:latin typeface="Helvetica Neue" charset="0"/>
              <a:cs typeface="Arial"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1"/>
          <p:cNvSpPr>
            <a:spLocks noGrp="1" noChangeArrowheads="1"/>
          </p:cNvSpPr>
          <p:nvPr>
            <p:ph type="title"/>
          </p:nvPr>
        </p:nvSpPr>
        <p:spPr>
          <a:xfrm>
            <a:off x="2667000" y="76200"/>
            <a:ext cx="6477000" cy="457200"/>
          </a:xfrm>
        </p:spPr>
        <p:txBody>
          <a:bodyPr rIns="132080"/>
          <a:lstStyle/>
          <a:p>
            <a:pPr indent="0" eaLnBrk="1" hangingPunct="1"/>
            <a:r>
              <a:rPr lang="en-US">
                <a:ea typeface="华文细黑" charset="0"/>
                <a:cs typeface="华文细黑" charset="0"/>
              </a:rPr>
              <a:t>Four I</a:t>
            </a:r>
            <a:r>
              <a:rPr lang="ja-JP" altLang="en-US">
                <a:ea typeface="华文细黑" charset="0"/>
                <a:cs typeface="华文细黑" charset="0"/>
              </a:rPr>
              <a:t>’</a:t>
            </a:r>
            <a:r>
              <a:rPr lang="en-US" altLang="ja-JP">
                <a:ea typeface="华文细黑" charset="0"/>
                <a:cs typeface="华文细黑" charset="0"/>
              </a:rPr>
              <a:t>s</a:t>
            </a:r>
            <a:endParaRPr lang="en-US">
              <a:ea typeface="华文细黑" charset="0"/>
              <a:cs typeface="华文细黑" charset="0"/>
            </a:endParaRPr>
          </a:p>
        </p:txBody>
      </p:sp>
      <p:pic>
        <p:nvPicPr>
          <p:cNvPr id="102402" name="Picture 3" descr="lifecycle-on earth.ep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095500"/>
            <a:ext cx="3759200"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03" name="Rectangle 1"/>
          <p:cNvSpPr>
            <a:spLocks noChangeArrowheads="1"/>
          </p:cNvSpPr>
          <p:nvPr/>
        </p:nvSpPr>
        <p:spPr bwMode="auto">
          <a:xfrm>
            <a:off x="381000" y="990600"/>
            <a:ext cx="9144000"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rIns="132080" bIns="50800" anchor="ctr"/>
          <a:lstStyle/>
          <a:p>
            <a:pPr marL="39688"/>
            <a:r>
              <a:rPr lang="en-US" sz="2800" baseline="0">
                <a:solidFill>
                  <a:srgbClr val="105454"/>
                </a:solidFill>
                <a:latin typeface="Helvetica Neue" charset="0"/>
                <a:cs typeface="Arial" charset="0"/>
              </a:rPr>
              <a:t>1. Inherency of non-toxicity</a:t>
            </a:r>
            <a:endParaRPr lang="en-US" sz="2800" baseline="0">
              <a:solidFill>
                <a:schemeClr val="tx1"/>
              </a:solidFill>
              <a:latin typeface="Helvetica Neue" charset="0"/>
              <a:cs typeface="Arial" charset="0"/>
            </a:endParaRPr>
          </a:p>
        </p:txBody>
      </p:sp>
      <p:pic>
        <p:nvPicPr>
          <p:cNvPr id="102404" name="Picture 5" descr="lifecycle-on earth benign.eps"/>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56200" y="2095500"/>
            <a:ext cx="3759200"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0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94200" y="3352800"/>
            <a:ext cx="635000"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10240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1000" y="3505200"/>
            <a:ext cx="4953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1"/>
          <p:cNvSpPr>
            <a:spLocks noGrp="1" noChangeArrowheads="1"/>
          </p:cNvSpPr>
          <p:nvPr>
            <p:ph type="title"/>
          </p:nvPr>
        </p:nvSpPr>
        <p:spPr>
          <a:xfrm>
            <a:off x="2667000" y="76200"/>
            <a:ext cx="6477000" cy="457200"/>
          </a:xfrm>
        </p:spPr>
        <p:txBody>
          <a:bodyPr rIns="132080"/>
          <a:lstStyle/>
          <a:p>
            <a:pPr indent="0" eaLnBrk="1" hangingPunct="1"/>
            <a:r>
              <a:rPr lang="en-US">
                <a:ea typeface="华文细黑" charset="0"/>
                <a:cs typeface="华文细黑" charset="0"/>
              </a:rPr>
              <a:t>Four I</a:t>
            </a:r>
            <a:r>
              <a:rPr lang="ja-JP" altLang="en-US">
                <a:ea typeface="华文细黑" charset="0"/>
                <a:cs typeface="华文细黑" charset="0"/>
              </a:rPr>
              <a:t>’</a:t>
            </a:r>
            <a:r>
              <a:rPr lang="en-US" altLang="ja-JP">
                <a:ea typeface="华文细黑" charset="0"/>
                <a:cs typeface="华文细黑" charset="0"/>
              </a:rPr>
              <a:t>s</a:t>
            </a:r>
            <a:endParaRPr lang="en-US">
              <a:ea typeface="华文细黑" charset="0"/>
              <a:cs typeface="华文细黑" charset="0"/>
            </a:endParaRPr>
          </a:p>
        </p:txBody>
      </p:sp>
      <p:sp>
        <p:nvSpPr>
          <p:cNvPr id="104450" name="Rectangle 1"/>
          <p:cNvSpPr>
            <a:spLocks noChangeArrowheads="1"/>
          </p:cNvSpPr>
          <p:nvPr/>
        </p:nvSpPr>
        <p:spPr bwMode="auto">
          <a:xfrm>
            <a:off x="381000" y="990600"/>
            <a:ext cx="9144000"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rIns="132080" bIns="50800" anchor="ctr"/>
          <a:lstStyle/>
          <a:p>
            <a:pPr marL="39688"/>
            <a:r>
              <a:rPr lang="en-US" sz="2800" baseline="0">
                <a:solidFill>
                  <a:srgbClr val="105454"/>
                </a:solidFill>
                <a:latin typeface="Helvetica Neue" charset="0"/>
                <a:cs typeface="Arial" charset="0"/>
              </a:rPr>
              <a:t>2. Integration</a:t>
            </a:r>
            <a:endParaRPr lang="en-US" sz="2800" baseline="0">
              <a:solidFill>
                <a:schemeClr val="tx1"/>
              </a:solidFill>
              <a:latin typeface="Helvetica Neue" charset="0"/>
              <a:cs typeface="Arial" charset="0"/>
            </a:endParaRPr>
          </a:p>
        </p:txBody>
      </p:sp>
      <p:pic>
        <p:nvPicPr>
          <p:cNvPr id="104451" name="Picture 11" descr="mentalmodels.pdf                                               005E2AA4Macintosh HD                   C1E680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981200"/>
            <a:ext cx="75438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1"/>
          <p:cNvSpPr>
            <a:spLocks noGrp="1" noChangeArrowheads="1"/>
          </p:cNvSpPr>
          <p:nvPr>
            <p:ph type="title"/>
          </p:nvPr>
        </p:nvSpPr>
        <p:spPr>
          <a:xfrm>
            <a:off x="2667000" y="76200"/>
            <a:ext cx="6477000" cy="457200"/>
          </a:xfrm>
        </p:spPr>
        <p:txBody>
          <a:bodyPr rIns="132080"/>
          <a:lstStyle/>
          <a:p>
            <a:pPr indent="0" eaLnBrk="1" hangingPunct="1"/>
            <a:r>
              <a:rPr lang="en-US">
                <a:ea typeface="华文细黑" charset="0"/>
                <a:cs typeface="华文细黑" charset="0"/>
              </a:rPr>
              <a:t>Four I</a:t>
            </a:r>
            <a:r>
              <a:rPr lang="ja-JP" altLang="en-US">
                <a:ea typeface="华文细黑" charset="0"/>
                <a:cs typeface="华文细黑" charset="0"/>
              </a:rPr>
              <a:t>’</a:t>
            </a:r>
            <a:r>
              <a:rPr lang="en-US" altLang="ja-JP">
                <a:ea typeface="华文细黑" charset="0"/>
                <a:cs typeface="华文细黑" charset="0"/>
              </a:rPr>
              <a:t>s</a:t>
            </a:r>
            <a:endParaRPr lang="en-US">
              <a:ea typeface="华文细黑" charset="0"/>
              <a:cs typeface="华文细黑" charset="0"/>
            </a:endParaRPr>
          </a:p>
        </p:txBody>
      </p:sp>
      <p:sp>
        <p:nvSpPr>
          <p:cNvPr id="105474" name="Rectangle 1"/>
          <p:cNvSpPr>
            <a:spLocks noChangeArrowheads="1"/>
          </p:cNvSpPr>
          <p:nvPr/>
        </p:nvSpPr>
        <p:spPr bwMode="auto">
          <a:xfrm>
            <a:off x="381000" y="990600"/>
            <a:ext cx="9144000"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rIns="132080" bIns="50800" anchor="ctr"/>
          <a:lstStyle/>
          <a:p>
            <a:pPr marL="39688"/>
            <a:r>
              <a:rPr lang="en-US" sz="2800" baseline="0">
                <a:solidFill>
                  <a:srgbClr val="105454"/>
                </a:solidFill>
                <a:latin typeface="Helvetica Neue" charset="0"/>
                <a:cs typeface="Arial" charset="0"/>
              </a:rPr>
              <a:t>3. Interdisciplinarity</a:t>
            </a:r>
            <a:endParaRPr lang="en-US" sz="2800" baseline="0">
              <a:solidFill>
                <a:schemeClr val="tx1"/>
              </a:solidFill>
              <a:latin typeface="Helvetica Neue" charset="0"/>
              <a:cs typeface="Arial" charset="0"/>
            </a:endParaRPr>
          </a:p>
        </p:txBody>
      </p:sp>
      <p:sp>
        <p:nvSpPr>
          <p:cNvPr id="6" name="Rectangle 3"/>
          <p:cNvSpPr>
            <a:spLocks/>
          </p:cNvSpPr>
          <p:nvPr/>
        </p:nvSpPr>
        <p:spPr bwMode="auto">
          <a:xfrm>
            <a:off x="914400" y="2362200"/>
            <a:ext cx="3962400" cy="1066800"/>
          </a:xfrm>
          <a:prstGeom prst="rect">
            <a:avLst/>
          </a:prstGeom>
          <a:noFill/>
          <a:ln w="12700" cap="flat">
            <a:noFill/>
            <a:miter lim="800000"/>
            <a:headEnd type="none" w="med" len="med"/>
            <a:tailEnd type="none" w="med" len="med"/>
          </a:ln>
          <a:effectLst>
            <a:outerShdw blurRad="50800" dist="38100" dir="2700000">
              <a:srgbClr val="000000">
                <a:alpha val="43000"/>
              </a:srgbClr>
            </a:outerShdw>
          </a:effectLst>
        </p:spPr>
        <p:txBody>
          <a:bodyPr lIns="0" tIns="0" rIns="0" bIns="0" anchor="b"/>
          <a:lstStyle/>
          <a:p>
            <a:pPr algn="r">
              <a:defRPr/>
            </a:pPr>
            <a:r>
              <a:rPr lang="en-US" sz="6000" b="1" baseline="0" dirty="0">
                <a:solidFill>
                  <a:srgbClr val="BAA8D2"/>
                </a:solidFill>
                <a:latin typeface="Helvetica Neue" pitchFamily="-106" charset="0"/>
                <a:ea typeface="Helvetica Neue" pitchFamily="-106" charset="0"/>
                <a:cs typeface="Helvetica Neue" pitchFamily="-106" charset="0"/>
                <a:sym typeface="Helvetica Neue" pitchFamily="-106" charset="0"/>
              </a:rPr>
              <a:t>domain</a:t>
            </a:r>
            <a:r>
              <a:rPr lang="en-US" sz="6000" b="1" baseline="0" dirty="0">
                <a:solidFill>
                  <a:srgbClr val="BF3F2D"/>
                </a:solidFill>
                <a:latin typeface="Helvetica Neue" pitchFamily="-106" charset="0"/>
                <a:ea typeface="Helvetica Neue" pitchFamily="-106" charset="0"/>
                <a:cs typeface="Helvetica Neue" pitchFamily="-106" charset="0"/>
                <a:sym typeface="Helvetica Neue" pitchFamily="-106" charset="0"/>
              </a:rPr>
              <a:t> </a:t>
            </a:r>
          </a:p>
        </p:txBody>
      </p:sp>
      <p:sp>
        <p:nvSpPr>
          <p:cNvPr id="7" name="Rectangle 4"/>
          <p:cNvSpPr>
            <a:spLocks/>
          </p:cNvSpPr>
          <p:nvPr/>
        </p:nvSpPr>
        <p:spPr bwMode="auto">
          <a:xfrm>
            <a:off x="977900" y="2697163"/>
            <a:ext cx="1504950" cy="274637"/>
          </a:xfrm>
          <a:prstGeom prst="rect">
            <a:avLst/>
          </a:prstGeom>
          <a:noFill/>
          <a:ln w="12700" cap="flat">
            <a:noFill/>
            <a:miter lim="800000"/>
            <a:headEnd type="none" w="med" len="med"/>
            <a:tailEnd type="none" w="med" len="med"/>
          </a:ln>
          <a:effectLst>
            <a:outerShdw blurRad="50800" dist="38100" dir="2700000">
              <a:srgbClr val="000000">
                <a:alpha val="43000"/>
              </a:srgbClr>
            </a:outerShdw>
          </a:effectLst>
        </p:spPr>
        <p:txBody>
          <a:bodyPr wrap="none" lIns="0" tIns="0" rIns="0" bIns="0" anchor="b">
            <a:spAutoFit/>
          </a:bodyPr>
          <a:lstStyle/>
          <a:p>
            <a:pPr>
              <a:defRPr/>
            </a:pPr>
            <a:r>
              <a:rPr lang="en-US" baseline="0" dirty="0">
                <a:solidFill>
                  <a:srgbClr val="281D16"/>
                </a:solidFill>
                <a:latin typeface="Helvetica Neue" pitchFamily="-106" charset="0"/>
                <a:ea typeface="Helvetica Neue" pitchFamily="-106" charset="0"/>
                <a:cs typeface="Helvetica Neue" pitchFamily="-106" charset="0"/>
                <a:sym typeface="Helvetica Neue" pitchFamily="-106" charset="0"/>
              </a:rPr>
              <a:t>expand design</a:t>
            </a:r>
          </a:p>
        </p:txBody>
      </p:sp>
      <p:pic>
        <p:nvPicPr>
          <p:cNvPr id="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3733800"/>
            <a:ext cx="7097713"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xit" presetSubtype="32" fill="hold" nodeType="clickEffect">
                                  <p:stCondLst>
                                    <p:cond delay="0"/>
                                  </p:stCondLst>
                                  <p:childTnLst>
                                    <p:anim calcmode="lin" valueType="num">
                                      <p:cBhvr>
                                        <p:cTn id="6" dur="500"/>
                                        <p:tgtEl>
                                          <p:spTgt spid="9"/>
                                        </p:tgtEl>
                                        <p:attrNameLst>
                                          <p:attrName>ppt_w</p:attrName>
                                        </p:attrNameLst>
                                      </p:cBhvr>
                                      <p:tavLst>
                                        <p:tav tm="0">
                                          <p:val>
                                            <p:strVal val="ppt_w"/>
                                          </p:val>
                                        </p:tav>
                                        <p:tav tm="100000">
                                          <p:val>
                                            <p:fltVal val="0"/>
                                          </p:val>
                                        </p:tav>
                                      </p:tavLst>
                                    </p:anim>
                                    <p:anim calcmode="lin" valueType="num">
                                      <p:cBhvr>
                                        <p:cTn id="7" dur="500"/>
                                        <p:tgtEl>
                                          <p:spTgt spid="9"/>
                                        </p:tgtEl>
                                        <p:attrNameLst>
                                          <p:attrName>ppt_h</p:attrName>
                                        </p:attrNameLst>
                                      </p:cBhvr>
                                      <p:tavLst>
                                        <p:tav tm="0">
                                          <p:val>
                                            <p:strVal val="ppt_h"/>
                                          </p:val>
                                        </p:tav>
                                        <p:tav tm="100000">
                                          <p:val>
                                            <p:fltVal val="0"/>
                                          </p:val>
                                        </p:tav>
                                      </p:tavLst>
                                    </p:anim>
                                    <p:set>
                                      <p:cBhvr>
                                        <p:cTn id="8"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1"/>
          <p:cNvSpPr>
            <a:spLocks noGrp="1" noChangeArrowheads="1"/>
          </p:cNvSpPr>
          <p:nvPr>
            <p:ph type="title"/>
          </p:nvPr>
        </p:nvSpPr>
        <p:spPr>
          <a:xfrm>
            <a:off x="2667000" y="76200"/>
            <a:ext cx="6477000" cy="457200"/>
          </a:xfrm>
        </p:spPr>
        <p:txBody>
          <a:bodyPr rIns="132080"/>
          <a:lstStyle/>
          <a:p>
            <a:pPr indent="0" eaLnBrk="1" hangingPunct="1"/>
            <a:r>
              <a:rPr lang="en-US">
                <a:ea typeface="华文细黑" charset="0"/>
                <a:cs typeface="华文细黑" charset="0"/>
              </a:rPr>
              <a:t>Four I</a:t>
            </a:r>
            <a:r>
              <a:rPr lang="ja-JP" altLang="en-US">
                <a:ea typeface="华文细黑" charset="0"/>
                <a:cs typeface="华文细黑" charset="0"/>
              </a:rPr>
              <a:t>’</a:t>
            </a:r>
            <a:r>
              <a:rPr lang="en-US" altLang="ja-JP">
                <a:ea typeface="华文细黑" charset="0"/>
                <a:cs typeface="华文细黑" charset="0"/>
              </a:rPr>
              <a:t>s</a:t>
            </a:r>
            <a:endParaRPr lang="en-US">
              <a:ea typeface="华文细黑" charset="0"/>
              <a:cs typeface="华文细黑" charset="0"/>
            </a:endParaRPr>
          </a:p>
        </p:txBody>
      </p:sp>
      <p:sp>
        <p:nvSpPr>
          <p:cNvPr id="106498" name="Rectangle 1"/>
          <p:cNvSpPr>
            <a:spLocks noChangeArrowheads="1"/>
          </p:cNvSpPr>
          <p:nvPr/>
        </p:nvSpPr>
        <p:spPr bwMode="auto">
          <a:xfrm>
            <a:off x="381000" y="990600"/>
            <a:ext cx="9144000"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rIns="132080" bIns="50800" anchor="ctr"/>
          <a:lstStyle/>
          <a:p>
            <a:pPr marL="39688"/>
            <a:r>
              <a:rPr lang="en-US" sz="2800" baseline="0">
                <a:solidFill>
                  <a:srgbClr val="105454"/>
                </a:solidFill>
                <a:latin typeface="Helvetica Neue" charset="0"/>
                <a:cs typeface="Arial" charset="0"/>
              </a:rPr>
              <a:t>3. Interdisciplinarity</a:t>
            </a:r>
            <a:endParaRPr lang="en-US" sz="2800" baseline="0">
              <a:solidFill>
                <a:schemeClr val="tx1"/>
              </a:solidFill>
              <a:latin typeface="Helvetica Neue" charset="0"/>
              <a:cs typeface="Arial"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00200"/>
            <a:ext cx="9144000" cy="473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6" name="Rectangle 3"/>
          <p:cNvSpPr>
            <a:spLocks/>
          </p:cNvSpPr>
          <p:nvPr/>
        </p:nvSpPr>
        <p:spPr bwMode="auto">
          <a:xfrm>
            <a:off x="914400" y="2362200"/>
            <a:ext cx="3962400" cy="1066800"/>
          </a:xfrm>
          <a:prstGeom prst="rect">
            <a:avLst/>
          </a:prstGeom>
          <a:noFill/>
          <a:ln w="12700" cap="flat">
            <a:noFill/>
            <a:miter lim="800000"/>
            <a:headEnd type="none" w="med" len="med"/>
            <a:tailEnd type="none" w="med" len="med"/>
          </a:ln>
          <a:effectLst>
            <a:outerShdw blurRad="50800" dist="38100" dir="2700000">
              <a:srgbClr val="000000">
                <a:alpha val="43000"/>
              </a:srgbClr>
            </a:outerShdw>
          </a:effectLst>
        </p:spPr>
        <p:txBody>
          <a:bodyPr lIns="0" tIns="0" rIns="0" bIns="0" anchor="b"/>
          <a:lstStyle/>
          <a:p>
            <a:pPr algn="r">
              <a:defRPr/>
            </a:pPr>
            <a:r>
              <a:rPr lang="en-US" sz="6000" b="1" baseline="0" dirty="0">
                <a:solidFill>
                  <a:srgbClr val="BAA8D2">
                    <a:alpha val="50000"/>
                  </a:srgbClr>
                </a:solidFill>
                <a:latin typeface="Helvetica Neue" pitchFamily="-106" charset="0"/>
                <a:ea typeface="Helvetica Neue" pitchFamily="-106" charset="0"/>
                <a:cs typeface="Helvetica Neue" pitchFamily="-106" charset="0"/>
                <a:sym typeface="Helvetica Neue" pitchFamily="-106" charset="0"/>
              </a:rPr>
              <a:t>domain </a:t>
            </a:r>
          </a:p>
        </p:txBody>
      </p:sp>
      <p:sp>
        <p:nvSpPr>
          <p:cNvPr id="7" name="Rectangle 4"/>
          <p:cNvSpPr>
            <a:spLocks/>
          </p:cNvSpPr>
          <p:nvPr/>
        </p:nvSpPr>
        <p:spPr bwMode="auto">
          <a:xfrm>
            <a:off x="977900" y="2697163"/>
            <a:ext cx="1504950" cy="274637"/>
          </a:xfrm>
          <a:prstGeom prst="rect">
            <a:avLst/>
          </a:prstGeom>
          <a:noFill/>
          <a:ln w="12700" cap="flat">
            <a:noFill/>
            <a:miter lim="800000"/>
            <a:headEnd type="none" w="med" len="med"/>
            <a:tailEnd type="none" w="med" len="med"/>
          </a:ln>
          <a:effectLst>
            <a:outerShdw blurRad="50800" dist="38100" dir="2700000">
              <a:srgbClr val="000000">
                <a:alpha val="43000"/>
              </a:srgbClr>
            </a:outerShdw>
          </a:effectLst>
        </p:spPr>
        <p:txBody>
          <a:bodyPr wrap="none" lIns="0" tIns="0" rIns="0" bIns="0" anchor="b">
            <a:spAutoFit/>
          </a:bodyPr>
          <a:lstStyle/>
          <a:p>
            <a:pPr>
              <a:defRPr/>
            </a:pPr>
            <a:r>
              <a:rPr lang="en-US" baseline="0" dirty="0">
                <a:solidFill>
                  <a:srgbClr val="281D16"/>
                </a:solidFill>
                <a:latin typeface="Helvetica Neue" pitchFamily="-106" charset="0"/>
                <a:ea typeface="Helvetica Neue" pitchFamily="-106" charset="0"/>
                <a:cs typeface="Helvetica Neue" pitchFamily="-106" charset="0"/>
                <a:sym typeface="Helvetica Neue" pitchFamily="-106" charset="0"/>
              </a:rPr>
              <a:t>expand design</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1"/>
          <p:cNvSpPr>
            <a:spLocks noGrp="1" noChangeArrowheads="1"/>
          </p:cNvSpPr>
          <p:nvPr>
            <p:ph type="title"/>
          </p:nvPr>
        </p:nvSpPr>
        <p:spPr>
          <a:xfrm>
            <a:off x="2667000" y="76200"/>
            <a:ext cx="6477000" cy="457200"/>
          </a:xfrm>
        </p:spPr>
        <p:txBody>
          <a:bodyPr rIns="132080"/>
          <a:lstStyle/>
          <a:p>
            <a:pPr indent="0" eaLnBrk="1" hangingPunct="1"/>
            <a:r>
              <a:rPr lang="en-US">
                <a:ea typeface="华文细黑" charset="0"/>
                <a:cs typeface="华文细黑" charset="0"/>
              </a:rPr>
              <a:t>Four I</a:t>
            </a:r>
            <a:r>
              <a:rPr lang="ja-JP" altLang="en-US">
                <a:ea typeface="华文细黑" charset="0"/>
                <a:cs typeface="华文细黑" charset="0"/>
              </a:rPr>
              <a:t>’</a:t>
            </a:r>
            <a:r>
              <a:rPr lang="en-US" altLang="ja-JP">
                <a:ea typeface="华文细黑" charset="0"/>
                <a:cs typeface="华文细黑" charset="0"/>
              </a:rPr>
              <a:t>s</a:t>
            </a:r>
            <a:endParaRPr lang="en-US">
              <a:ea typeface="华文细黑" charset="0"/>
              <a:cs typeface="华文细黑" charset="0"/>
            </a:endParaRPr>
          </a:p>
        </p:txBody>
      </p:sp>
      <p:sp>
        <p:nvSpPr>
          <p:cNvPr id="108546" name="Rectangle 1"/>
          <p:cNvSpPr>
            <a:spLocks noChangeArrowheads="1"/>
          </p:cNvSpPr>
          <p:nvPr/>
        </p:nvSpPr>
        <p:spPr bwMode="auto">
          <a:xfrm>
            <a:off x="381000" y="990600"/>
            <a:ext cx="9144000"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rIns="132080" bIns="50800" anchor="ctr"/>
          <a:lstStyle/>
          <a:p>
            <a:pPr marL="39688"/>
            <a:r>
              <a:rPr lang="en-US" sz="2800" baseline="0">
                <a:solidFill>
                  <a:srgbClr val="105454"/>
                </a:solidFill>
                <a:latin typeface="Helvetica Neue" charset="0"/>
                <a:cs typeface="Arial" charset="0"/>
              </a:rPr>
              <a:t>4. International</a:t>
            </a:r>
            <a:endParaRPr lang="en-US" sz="2800" baseline="0">
              <a:solidFill>
                <a:schemeClr val="tx1"/>
              </a:solidFill>
              <a:latin typeface="Helvetica Neue" charset="0"/>
              <a:cs typeface="Arial" charset="0"/>
            </a:endParaRPr>
          </a:p>
        </p:txBody>
      </p:sp>
      <p:pic>
        <p:nvPicPr>
          <p:cNvPr id="108547" name="Picture 4" descr="us-chinatradecomparison-2.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533400"/>
            <a:ext cx="7543800" cy="631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48" name="Rectangle 1"/>
          <p:cNvSpPr>
            <a:spLocks noChangeArrowheads="1"/>
          </p:cNvSpPr>
          <p:nvPr/>
        </p:nvSpPr>
        <p:spPr bwMode="auto">
          <a:xfrm>
            <a:off x="152400" y="381000"/>
            <a:ext cx="9144000"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rIns="132080" bIns="50800" anchor="ctr"/>
          <a:lstStyle/>
          <a:p>
            <a:pPr marL="39688"/>
            <a:r>
              <a:rPr lang="en-US" sz="2800" baseline="0">
                <a:solidFill>
                  <a:srgbClr val="105454"/>
                </a:solidFill>
                <a:latin typeface="Helvetica Neue" charset="0"/>
                <a:cs typeface="Arial" charset="0"/>
              </a:rPr>
              <a:t>4. International</a:t>
            </a:r>
            <a:endParaRPr lang="en-US" sz="2800" baseline="0">
              <a:solidFill>
                <a:schemeClr val="tx1"/>
              </a:solidFill>
              <a:latin typeface="Helvetica Neue" charset="0"/>
              <a:cs typeface="Arial" charset="0"/>
            </a:endParaRPr>
          </a:p>
        </p:txBody>
      </p:sp>
      <p:sp>
        <p:nvSpPr>
          <p:cNvPr id="108549" name="Rectangle 1"/>
          <p:cNvSpPr>
            <a:spLocks noChangeArrowheads="1"/>
          </p:cNvSpPr>
          <p:nvPr/>
        </p:nvSpPr>
        <p:spPr bwMode="auto">
          <a:xfrm rot="-5400000">
            <a:off x="6782594" y="3885406"/>
            <a:ext cx="42370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t>(reprinted with permission of Jess Bachman, </a:t>
            </a:r>
            <a:r>
              <a:rPr lang="en-US" u="sng"/>
              <a:t>WallStats.com</a:t>
            </a:r>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7813" y="-2087563"/>
            <a:ext cx="9447213" cy="132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34818" name="Rectangle 2"/>
          <p:cNvSpPr>
            <a:spLocks/>
          </p:cNvSpPr>
          <p:nvPr/>
        </p:nvSpPr>
        <p:spPr bwMode="auto">
          <a:xfrm>
            <a:off x="6616700" y="2482850"/>
            <a:ext cx="2732088" cy="2643188"/>
          </a:xfrm>
          <a:prstGeom prst="rect">
            <a:avLst/>
          </a:prstGeom>
          <a:gradFill rotWithShape="0">
            <a:gsLst>
              <a:gs pos="0">
                <a:srgbClr val="D1EAF2"/>
              </a:gs>
              <a:gs pos="62695">
                <a:srgbClr val="A3CCE7"/>
              </a:gs>
              <a:gs pos="100000">
                <a:srgbClr val="76ADDC"/>
              </a:gs>
            </a:gsLst>
            <a:lin ang="18300000" scaled="1"/>
          </a:gradFill>
          <a:ln>
            <a:noFill/>
          </a:ln>
          <a:extLst>
            <a:ext uri="{91240B29-F687-4f45-9708-019B960494DF}">
              <a14:hiddenLine xmlns:a14="http://schemas.microsoft.com/office/drawing/2010/main" w="76200">
                <a:solidFill>
                  <a:srgbClr val="000000"/>
                </a:solidFill>
                <a:miter lim="800000"/>
                <a:headEnd/>
                <a:tailEnd/>
              </a14:hiddenLine>
            </a:ext>
          </a:extLst>
        </p:spPr>
        <p:txBody>
          <a:bodyPr lIns="0" tIns="0" rIns="0" bIns="0"/>
          <a:lstStyle/>
          <a:p>
            <a:endParaRPr lang="en-US" baseline="0"/>
          </a:p>
        </p:txBody>
      </p:sp>
      <p:grpSp>
        <p:nvGrpSpPr>
          <p:cNvPr id="34819" name="Group 3"/>
          <p:cNvGrpSpPr>
            <a:grpSpLocks/>
          </p:cNvGrpSpPr>
          <p:nvPr/>
        </p:nvGrpSpPr>
        <p:grpSpPr bwMode="auto">
          <a:xfrm>
            <a:off x="6527800" y="4875213"/>
            <a:ext cx="2911475" cy="5116512"/>
            <a:chOff x="0" y="0"/>
            <a:chExt cx="2608" cy="4584"/>
          </a:xfrm>
        </p:grpSpPr>
        <p:sp>
          <p:nvSpPr>
            <p:cNvPr id="34826" name="Rectangle 4"/>
            <p:cNvSpPr>
              <a:spLocks/>
            </p:cNvSpPr>
            <p:nvPr/>
          </p:nvSpPr>
          <p:spPr bwMode="auto">
            <a:xfrm>
              <a:off x="80" y="80"/>
              <a:ext cx="2448" cy="4424"/>
            </a:xfrm>
            <a:prstGeom prst="rect">
              <a:avLst/>
            </a:prstGeom>
            <a:solidFill>
              <a:srgbClr val="0A0804"/>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en-US" baseline="0"/>
            </a:p>
          </p:txBody>
        </p:sp>
        <p:pic>
          <p:nvPicPr>
            <p:cNvPr id="34827" name="Picture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608" cy="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sp>
        <p:nvSpPr>
          <p:cNvPr id="34820" name="Rectangle 6"/>
          <p:cNvSpPr>
            <a:spLocks/>
          </p:cNvSpPr>
          <p:nvPr/>
        </p:nvSpPr>
        <p:spPr bwMode="auto">
          <a:xfrm>
            <a:off x="6616700" y="-160338"/>
            <a:ext cx="2732088" cy="2643188"/>
          </a:xfrm>
          <a:prstGeom prst="rect">
            <a:avLst/>
          </a:prstGeom>
          <a:gradFill rotWithShape="0">
            <a:gsLst>
              <a:gs pos="0">
                <a:srgbClr val="76ADDC"/>
              </a:gs>
              <a:gs pos="15543">
                <a:srgbClr val="76ADDC"/>
              </a:gs>
              <a:gs pos="51294">
                <a:srgbClr val="88BBE0"/>
              </a:gs>
              <a:gs pos="68912">
                <a:srgbClr val="99C8E4"/>
              </a:gs>
              <a:gs pos="100000">
                <a:srgbClr val="99C8E4"/>
              </a:gs>
            </a:gsLst>
            <a:lin ang="432000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lIns="0" tIns="0" rIns="0" bIns="0"/>
          <a:lstStyle/>
          <a:p>
            <a:endParaRPr lang="en-US" baseline="0"/>
          </a:p>
        </p:txBody>
      </p:sp>
      <p:sp>
        <p:nvSpPr>
          <p:cNvPr id="34821" name="Rectangle 7"/>
          <p:cNvSpPr>
            <a:spLocks/>
          </p:cNvSpPr>
          <p:nvPr/>
        </p:nvSpPr>
        <p:spPr bwMode="auto">
          <a:xfrm>
            <a:off x="3540125" y="198438"/>
            <a:ext cx="1970088" cy="102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sz="6700" b="1" baseline="0">
                <a:solidFill>
                  <a:srgbClr val="281D16"/>
                </a:solidFill>
                <a:latin typeface="Helvetica Neue" charset="0"/>
                <a:cs typeface="Helvetica Neue" charset="0"/>
                <a:sym typeface="Helvetica Neue" charset="0"/>
              </a:rPr>
              <a:t>ends</a:t>
            </a:r>
          </a:p>
        </p:txBody>
      </p:sp>
      <p:sp>
        <p:nvSpPr>
          <p:cNvPr id="34822" name="Rectangle 8"/>
          <p:cNvSpPr>
            <a:spLocks/>
          </p:cNvSpPr>
          <p:nvPr/>
        </p:nvSpPr>
        <p:spPr bwMode="auto">
          <a:xfrm>
            <a:off x="2903538" y="4886325"/>
            <a:ext cx="271145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sz="6700" b="1" baseline="0">
                <a:solidFill>
                  <a:srgbClr val="A23BCA"/>
                </a:solidFill>
                <a:latin typeface="Helvetica Neue" charset="0"/>
                <a:cs typeface="Helvetica Neue" charset="0"/>
                <a:sym typeface="Helvetica Neue" charset="0"/>
              </a:rPr>
              <a:t>means</a:t>
            </a:r>
          </a:p>
        </p:txBody>
      </p:sp>
      <p:sp>
        <p:nvSpPr>
          <p:cNvPr id="34823" name="Rectangle 9"/>
          <p:cNvSpPr>
            <a:spLocks/>
          </p:cNvSpPr>
          <p:nvPr/>
        </p:nvSpPr>
        <p:spPr bwMode="auto">
          <a:xfrm>
            <a:off x="2641600" y="1171575"/>
            <a:ext cx="38830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baseline="0">
                <a:solidFill>
                  <a:srgbClr val="281D16"/>
                </a:solidFill>
                <a:latin typeface="Helvetica Neue" charset="0"/>
                <a:cs typeface="Helvetica Neue" charset="0"/>
                <a:sym typeface="Helvetica Neue" charset="0"/>
              </a:rPr>
              <a:t>happiness, community, enlightenment</a:t>
            </a:r>
          </a:p>
        </p:txBody>
      </p:sp>
      <p:sp>
        <p:nvSpPr>
          <p:cNvPr id="34824" name="Rectangle 10"/>
          <p:cNvSpPr>
            <a:spLocks/>
          </p:cNvSpPr>
          <p:nvPr/>
        </p:nvSpPr>
        <p:spPr bwMode="auto">
          <a:xfrm>
            <a:off x="2681288" y="6021388"/>
            <a:ext cx="34861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baseline="0">
                <a:solidFill>
                  <a:srgbClr val="A23BCA"/>
                </a:solidFill>
                <a:latin typeface="Helvetica Neue" charset="0"/>
                <a:cs typeface="Helvetica Neue" charset="0"/>
                <a:sym typeface="Helvetica Neue" charset="0"/>
              </a:rPr>
              <a:t>technology, wealth, natural capital</a:t>
            </a:r>
          </a:p>
        </p:txBody>
      </p:sp>
      <p:sp>
        <p:nvSpPr>
          <p:cNvPr id="34825" name="Rectangle 11"/>
          <p:cNvSpPr>
            <a:spLocks/>
          </p:cNvSpPr>
          <p:nvPr/>
        </p:nvSpPr>
        <p:spPr bwMode="auto">
          <a:xfrm rot="-5400000">
            <a:off x="-763588" y="1022351"/>
            <a:ext cx="2030413"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sz="1700" baseline="0">
                <a:solidFill>
                  <a:srgbClr val="FFFFFF"/>
                </a:solidFill>
                <a:cs typeface="Helvetica Neue Light" charset="0"/>
              </a:rPr>
              <a:t>H. Daly, D. Meadows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7813" y="-2087563"/>
            <a:ext cx="9447213" cy="132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36866" name="Rectangle 2"/>
          <p:cNvSpPr>
            <a:spLocks/>
          </p:cNvSpPr>
          <p:nvPr/>
        </p:nvSpPr>
        <p:spPr bwMode="auto">
          <a:xfrm>
            <a:off x="6616700" y="2482850"/>
            <a:ext cx="2732088" cy="2643188"/>
          </a:xfrm>
          <a:prstGeom prst="rect">
            <a:avLst/>
          </a:prstGeom>
          <a:gradFill rotWithShape="0">
            <a:gsLst>
              <a:gs pos="0">
                <a:srgbClr val="D1EAF2"/>
              </a:gs>
              <a:gs pos="62695">
                <a:srgbClr val="A3CCE7"/>
              </a:gs>
              <a:gs pos="100000">
                <a:srgbClr val="76ADDC"/>
              </a:gs>
            </a:gsLst>
            <a:lin ang="18300000" scaled="1"/>
          </a:gradFill>
          <a:ln>
            <a:noFill/>
          </a:ln>
          <a:extLst>
            <a:ext uri="{91240B29-F687-4f45-9708-019B960494DF}">
              <a14:hiddenLine xmlns:a14="http://schemas.microsoft.com/office/drawing/2010/main" w="76200">
                <a:solidFill>
                  <a:srgbClr val="000000"/>
                </a:solidFill>
                <a:miter lim="800000"/>
                <a:headEnd/>
                <a:tailEnd/>
              </a14:hiddenLine>
            </a:ext>
          </a:extLst>
        </p:spPr>
        <p:txBody>
          <a:bodyPr lIns="0" tIns="0" rIns="0" bIns="0"/>
          <a:lstStyle/>
          <a:p>
            <a:endParaRPr lang="en-US" baseline="0"/>
          </a:p>
        </p:txBody>
      </p:sp>
      <p:grpSp>
        <p:nvGrpSpPr>
          <p:cNvPr id="36867" name="Group 3"/>
          <p:cNvGrpSpPr>
            <a:grpSpLocks/>
          </p:cNvGrpSpPr>
          <p:nvPr/>
        </p:nvGrpSpPr>
        <p:grpSpPr bwMode="auto">
          <a:xfrm>
            <a:off x="6527800" y="4875213"/>
            <a:ext cx="2911475" cy="5116512"/>
            <a:chOff x="0" y="0"/>
            <a:chExt cx="2608" cy="4584"/>
          </a:xfrm>
        </p:grpSpPr>
        <p:sp>
          <p:nvSpPr>
            <p:cNvPr id="36875" name="Rectangle 4"/>
            <p:cNvSpPr>
              <a:spLocks/>
            </p:cNvSpPr>
            <p:nvPr/>
          </p:nvSpPr>
          <p:spPr bwMode="auto">
            <a:xfrm>
              <a:off x="80" y="80"/>
              <a:ext cx="2448" cy="4424"/>
            </a:xfrm>
            <a:prstGeom prst="rect">
              <a:avLst/>
            </a:prstGeom>
            <a:solidFill>
              <a:srgbClr val="0A0804"/>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en-US" baseline="0"/>
            </a:p>
          </p:txBody>
        </p:sp>
        <p:pic>
          <p:nvPicPr>
            <p:cNvPr id="36876" name="Picture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608" cy="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sp>
        <p:nvSpPr>
          <p:cNvPr id="36868" name="Rectangle 6"/>
          <p:cNvSpPr>
            <a:spLocks/>
          </p:cNvSpPr>
          <p:nvPr/>
        </p:nvSpPr>
        <p:spPr bwMode="auto">
          <a:xfrm>
            <a:off x="6616700" y="-160338"/>
            <a:ext cx="2732088" cy="2643188"/>
          </a:xfrm>
          <a:prstGeom prst="rect">
            <a:avLst/>
          </a:prstGeom>
          <a:gradFill rotWithShape="0">
            <a:gsLst>
              <a:gs pos="0">
                <a:srgbClr val="76ADDC"/>
              </a:gs>
              <a:gs pos="15543">
                <a:srgbClr val="76ADDC"/>
              </a:gs>
              <a:gs pos="51294">
                <a:srgbClr val="88BBE0"/>
              </a:gs>
              <a:gs pos="68912">
                <a:srgbClr val="99C8E4"/>
              </a:gs>
              <a:gs pos="100000">
                <a:srgbClr val="99C8E4"/>
              </a:gs>
            </a:gsLst>
            <a:lin ang="432000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lIns="0" tIns="0" rIns="0" bIns="0"/>
          <a:lstStyle/>
          <a:p>
            <a:endParaRPr lang="en-US" baseline="0"/>
          </a:p>
        </p:txBody>
      </p:sp>
      <p:sp>
        <p:nvSpPr>
          <p:cNvPr id="36869" name="Rectangle 7"/>
          <p:cNvSpPr>
            <a:spLocks/>
          </p:cNvSpPr>
          <p:nvPr/>
        </p:nvSpPr>
        <p:spPr bwMode="auto">
          <a:xfrm>
            <a:off x="3540125" y="198438"/>
            <a:ext cx="1970088" cy="102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sz="6700" b="1" baseline="0">
                <a:solidFill>
                  <a:srgbClr val="281D16"/>
                </a:solidFill>
                <a:latin typeface="Helvetica Neue" charset="0"/>
                <a:cs typeface="Helvetica Neue" charset="0"/>
                <a:sym typeface="Helvetica Neue" charset="0"/>
              </a:rPr>
              <a:t>ends</a:t>
            </a:r>
          </a:p>
        </p:txBody>
      </p:sp>
      <p:sp>
        <p:nvSpPr>
          <p:cNvPr id="36870" name="Rectangle 8"/>
          <p:cNvSpPr>
            <a:spLocks/>
          </p:cNvSpPr>
          <p:nvPr/>
        </p:nvSpPr>
        <p:spPr bwMode="auto">
          <a:xfrm>
            <a:off x="2903538" y="4886325"/>
            <a:ext cx="271145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sz="6700" b="1" baseline="0">
                <a:solidFill>
                  <a:srgbClr val="A23BCA"/>
                </a:solidFill>
                <a:latin typeface="Helvetica Neue" charset="0"/>
                <a:cs typeface="Helvetica Neue" charset="0"/>
                <a:sym typeface="Helvetica Neue" charset="0"/>
              </a:rPr>
              <a:t>means</a:t>
            </a:r>
          </a:p>
        </p:txBody>
      </p:sp>
      <p:sp>
        <p:nvSpPr>
          <p:cNvPr id="36871" name="Rectangle 9"/>
          <p:cNvSpPr>
            <a:spLocks/>
          </p:cNvSpPr>
          <p:nvPr/>
        </p:nvSpPr>
        <p:spPr bwMode="auto">
          <a:xfrm>
            <a:off x="2641600" y="1171575"/>
            <a:ext cx="38830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baseline="0">
                <a:solidFill>
                  <a:srgbClr val="281D16"/>
                </a:solidFill>
                <a:latin typeface="Helvetica Neue" charset="0"/>
                <a:cs typeface="Helvetica Neue" charset="0"/>
                <a:sym typeface="Helvetica Neue" charset="0"/>
              </a:rPr>
              <a:t>happiness, community, enlightenment</a:t>
            </a:r>
          </a:p>
        </p:txBody>
      </p:sp>
      <p:sp>
        <p:nvSpPr>
          <p:cNvPr id="36872" name="Rectangle 10"/>
          <p:cNvSpPr>
            <a:spLocks/>
          </p:cNvSpPr>
          <p:nvPr/>
        </p:nvSpPr>
        <p:spPr bwMode="auto">
          <a:xfrm>
            <a:off x="2681288" y="6021388"/>
            <a:ext cx="34861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baseline="0">
                <a:solidFill>
                  <a:srgbClr val="A23BCA"/>
                </a:solidFill>
                <a:latin typeface="Helvetica Neue" charset="0"/>
                <a:cs typeface="Helvetica Neue" charset="0"/>
                <a:sym typeface="Helvetica Neue" charset="0"/>
              </a:rPr>
              <a:t>technology, wealth, natural capital</a:t>
            </a:r>
          </a:p>
        </p:txBody>
      </p:sp>
      <p:sp>
        <p:nvSpPr>
          <p:cNvPr id="36873" name="AutoShape 11"/>
          <p:cNvSpPr>
            <a:spLocks/>
          </p:cNvSpPr>
          <p:nvPr/>
        </p:nvSpPr>
        <p:spPr bwMode="auto">
          <a:xfrm>
            <a:off x="2911475" y="1919288"/>
            <a:ext cx="5946775" cy="2625725"/>
          </a:xfrm>
          <a:prstGeom prst="roundRect">
            <a:avLst>
              <a:gd name="adj" fmla="val 5102"/>
            </a:avLst>
          </a:prstGeom>
          <a:solidFill>
            <a:srgbClr val="473627">
              <a:alpha val="80783"/>
            </a:srgbClr>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107152" tIns="107152" rIns="107152" bIns="107152" anchor="ctr"/>
          <a:lstStyle/>
          <a:p>
            <a:pPr algn="r"/>
            <a:r>
              <a:rPr lang="en-US" sz="2500" i="1" baseline="0">
                <a:solidFill>
                  <a:srgbClr val="FFFFFF"/>
                </a:solidFill>
                <a:cs typeface="Helvetica Neue Light" charset="0"/>
              </a:rPr>
              <a:t>I dedicate my professional knowledge and skill to the advancement and betterment of human [health, happiness and fortune].</a:t>
            </a:r>
          </a:p>
          <a:p>
            <a:endParaRPr lang="en-US" sz="2500" baseline="0">
              <a:solidFill>
                <a:schemeClr val="tx1"/>
              </a:solidFill>
              <a:cs typeface="Helvetica Neue Light" charset="0"/>
            </a:endParaRPr>
          </a:p>
          <a:p>
            <a:pPr algn="r"/>
            <a:r>
              <a:rPr lang="en-US" sz="1700" baseline="0">
                <a:solidFill>
                  <a:srgbClr val="FFFFFF"/>
                </a:solidFill>
                <a:cs typeface="Helvetica Neue Light" charset="0"/>
              </a:rPr>
              <a:t>NSPE Engineer</a:t>
            </a:r>
            <a:r>
              <a:rPr lang="ja-JP" altLang="en-US" sz="1700" baseline="0">
                <a:solidFill>
                  <a:srgbClr val="FFFFFF"/>
                </a:solidFill>
                <a:cs typeface="Helvetica Neue Light" charset="0"/>
              </a:rPr>
              <a:t>’</a:t>
            </a:r>
            <a:r>
              <a:rPr lang="en-US" altLang="ja-JP" sz="1700" baseline="0">
                <a:solidFill>
                  <a:srgbClr val="FFFFFF"/>
                </a:solidFill>
                <a:cs typeface="Helvetica Neue Light" charset="0"/>
              </a:rPr>
              <a:t>s Creed, 1957</a:t>
            </a:r>
            <a:endParaRPr lang="en-US" sz="1700" baseline="0">
              <a:solidFill>
                <a:srgbClr val="FFFFFF"/>
              </a:solidFill>
              <a:cs typeface="Helvetica Neue Light" charset="0"/>
            </a:endParaRPr>
          </a:p>
        </p:txBody>
      </p:sp>
      <p:sp>
        <p:nvSpPr>
          <p:cNvPr id="36874" name="Rectangle 12"/>
          <p:cNvSpPr>
            <a:spLocks/>
          </p:cNvSpPr>
          <p:nvPr/>
        </p:nvSpPr>
        <p:spPr bwMode="auto">
          <a:xfrm rot="-5400000">
            <a:off x="-763587" y="1023938"/>
            <a:ext cx="2030412"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spAutoFit/>
          </a:bodyPr>
          <a:lstStyle/>
          <a:p>
            <a:r>
              <a:rPr lang="en-US" sz="1700" baseline="0">
                <a:solidFill>
                  <a:srgbClr val="FFFFFF"/>
                </a:solidFill>
                <a:cs typeface="Helvetica Neue Light" charset="0"/>
              </a:rPr>
              <a:t>H. Daly, D. Meadows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5"/>
          <p:cNvSpPr>
            <a:spLocks/>
          </p:cNvSpPr>
          <p:nvPr/>
        </p:nvSpPr>
        <p:spPr bwMode="auto">
          <a:xfrm>
            <a:off x="0" y="3657600"/>
            <a:ext cx="9144000" cy="3200400"/>
          </a:xfrm>
          <a:prstGeom prst="rect">
            <a:avLst/>
          </a:prstGeom>
          <a:solidFill>
            <a:srgbClr val="F0F2E6"/>
          </a:solidFill>
          <a:ln>
            <a:noFill/>
          </a:ln>
          <a:extLst/>
        </p:spPr>
        <p:txBody>
          <a:bodyPr wrap="none" anchor="ctr"/>
          <a:lstStyle/>
          <a:p>
            <a:endParaRPr lang="en-US" baseline="0"/>
          </a:p>
        </p:txBody>
      </p:sp>
      <p:sp>
        <p:nvSpPr>
          <p:cNvPr id="38914" name="Rectangle 1"/>
          <p:cNvSpPr>
            <a:spLocks/>
          </p:cNvSpPr>
          <p:nvPr/>
        </p:nvSpPr>
        <p:spPr bwMode="auto">
          <a:xfrm>
            <a:off x="6781800" y="177800"/>
            <a:ext cx="2095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baseline="0">
                <a:solidFill>
                  <a:srgbClr val="2E2E2E"/>
                </a:solidFill>
                <a:latin typeface="Helvetica Neue" charset="0"/>
                <a:cs typeface="Arial" charset="0"/>
              </a:rPr>
              <a:t>Engineer</a:t>
            </a:r>
            <a:r>
              <a:rPr lang="ja-JP" altLang="en-US" sz="2000" baseline="0">
                <a:solidFill>
                  <a:srgbClr val="2E2E2E"/>
                </a:solidFill>
                <a:latin typeface="Helvetica Neue" charset="0"/>
                <a:cs typeface="Arial" charset="0"/>
              </a:rPr>
              <a:t>’</a:t>
            </a:r>
            <a:r>
              <a:rPr lang="en-US" altLang="ja-JP" sz="2000" baseline="0">
                <a:solidFill>
                  <a:srgbClr val="2E2E2E"/>
                </a:solidFill>
                <a:latin typeface="Helvetica Neue" charset="0"/>
                <a:cs typeface="Arial" charset="0"/>
              </a:rPr>
              <a:t>s Creed</a:t>
            </a:r>
            <a:endParaRPr lang="en-US" sz="2000" baseline="0">
              <a:solidFill>
                <a:srgbClr val="2E2E2E"/>
              </a:solidFill>
              <a:latin typeface="Helvetica Neue" charset="0"/>
              <a:cs typeface="Arial" charset="0"/>
            </a:endParaRPr>
          </a:p>
        </p:txBody>
      </p:sp>
      <p:sp>
        <p:nvSpPr>
          <p:cNvPr id="38915" name="Rectangle 2"/>
          <p:cNvSpPr>
            <a:spLocks/>
          </p:cNvSpPr>
          <p:nvPr/>
        </p:nvSpPr>
        <p:spPr bwMode="auto">
          <a:xfrm>
            <a:off x="609600" y="1676400"/>
            <a:ext cx="8305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400" baseline="0">
                <a:solidFill>
                  <a:srgbClr val="CD4C2C"/>
                </a:solidFill>
                <a:latin typeface="Helvetica Neue" charset="0"/>
                <a:cs typeface="Arial" charset="0"/>
              </a:rPr>
              <a:t>I dedicate my professional knowledge to the advancement and betterment of human welfare*.</a:t>
            </a:r>
            <a:r>
              <a:rPr lang="en-US" baseline="0">
                <a:solidFill>
                  <a:schemeClr val="tx1"/>
                </a:solidFill>
                <a:latin typeface="Helvetica Neue" charset="0"/>
                <a:cs typeface="Arial" charset="0"/>
              </a:rPr>
              <a:t> </a:t>
            </a:r>
          </a:p>
          <a:p>
            <a:pPr marL="39688"/>
            <a:endParaRPr lang="en-US" baseline="0">
              <a:solidFill>
                <a:schemeClr val="tx1"/>
              </a:solidFill>
              <a:latin typeface="Helvetica Neue" charset="0"/>
              <a:cs typeface="Arial" charset="0"/>
            </a:endParaRPr>
          </a:p>
        </p:txBody>
      </p:sp>
      <p:sp>
        <p:nvSpPr>
          <p:cNvPr id="38916" name="Rectangle 3"/>
          <p:cNvSpPr>
            <a:spLocks/>
          </p:cNvSpPr>
          <p:nvPr/>
        </p:nvSpPr>
        <p:spPr bwMode="auto">
          <a:xfrm>
            <a:off x="4343400" y="2159000"/>
            <a:ext cx="42672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lgn="r"/>
            <a:r>
              <a:rPr lang="en-US" sz="1400" baseline="0">
                <a:solidFill>
                  <a:srgbClr val="2E2E2E"/>
                </a:solidFill>
                <a:latin typeface="Helvetica Neue" charset="0"/>
                <a:cs typeface="Arial" charset="0"/>
              </a:rPr>
              <a:t>*</a:t>
            </a:r>
            <a:r>
              <a:rPr lang="en-US" sz="1400" i="1" baseline="0">
                <a:solidFill>
                  <a:srgbClr val="2E2E2E"/>
                </a:solidFill>
                <a:latin typeface="Helvetica Neue" charset="0"/>
                <a:cs typeface="Arial" charset="0"/>
              </a:rPr>
              <a:t>welfare</a:t>
            </a:r>
            <a:r>
              <a:rPr lang="en-US" sz="1400" baseline="0">
                <a:solidFill>
                  <a:srgbClr val="2E2E2E"/>
                </a:solidFill>
                <a:latin typeface="Helvetica Neue" charset="0"/>
                <a:cs typeface="Arial" charset="0"/>
              </a:rPr>
              <a:t>-health, happiness and fortune</a:t>
            </a:r>
          </a:p>
        </p:txBody>
      </p:sp>
      <p:sp>
        <p:nvSpPr>
          <p:cNvPr id="38917" name="Rectangle 4"/>
          <p:cNvSpPr>
            <a:spLocks/>
          </p:cNvSpPr>
          <p:nvPr/>
        </p:nvSpPr>
        <p:spPr bwMode="auto">
          <a:xfrm>
            <a:off x="558800" y="3911600"/>
            <a:ext cx="8280400" cy="149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b="1" baseline="0">
                <a:solidFill>
                  <a:schemeClr val="tx1"/>
                </a:solidFill>
                <a:latin typeface="Helvetica Neue" charset="0"/>
                <a:cs typeface="Arial" charset="0"/>
              </a:rPr>
              <a:t>Activity</a:t>
            </a:r>
            <a:endParaRPr lang="en-US" sz="2000" baseline="0">
              <a:solidFill>
                <a:schemeClr val="tx1"/>
              </a:solidFill>
              <a:latin typeface="Helvetica Neue" charset="0"/>
              <a:cs typeface="Arial" charset="0"/>
            </a:endParaRPr>
          </a:p>
          <a:p>
            <a:pPr marL="39688"/>
            <a:endParaRPr lang="en-US" baseline="0">
              <a:solidFill>
                <a:schemeClr val="tx1"/>
              </a:solidFill>
              <a:latin typeface="Helvetica Neue" charset="0"/>
              <a:cs typeface="Arial" charset="0"/>
            </a:endParaRPr>
          </a:p>
          <a:p>
            <a:pPr marL="39688"/>
            <a:r>
              <a:rPr lang="en-US" baseline="0">
                <a:solidFill>
                  <a:schemeClr val="tx1"/>
                </a:solidFill>
                <a:latin typeface="Helvetica Neue" charset="0"/>
                <a:cs typeface="Arial" charset="0"/>
              </a:rPr>
              <a:t>Describe how preserving the environment is consistent with the </a:t>
            </a:r>
            <a:r>
              <a:rPr lang="ja-JP" altLang="en-US" baseline="0">
                <a:solidFill>
                  <a:schemeClr val="tx1"/>
                </a:solidFill>
                <a:latin typeface="Helvetica Neue" charset="0"/>
                <a:cs typeface="Arial" charset="0"/>
              </a:rPr>
              <a:t>“</a:t>
            </a:r>
            <a:r>
              <a:rPr lang="en-US" altLang="ja-JP" baseline="0">
                <a:solidFill>
                  <a:schemeClr val="tx1"/>
                </a:solidFill>
                <a:latin typeface="Helvetica Neue" charset="0"/>
                <a:cs typeface="Arial" charset="0"/>
              </a:rPr>
              <a:t>enhancement and betterment of human welfare</a:t>
            </a:r>
            <a:r>
              <a:rPr lang="ja-JP" altLang="en-US" baseline="0">
                <a:solidFill>
                  <a:schemeClr val="tx1"/>
                </a:solidFill>
                <a:latin typeface="Helvetica Neue" charset="0"/>
                <a:cs typeface="Arial" charset="0"/>
              </a:rPr>
              <a:t>”</a:t>
            </a:r>
            <a:r>
              <a:rPr lang="en-US" altLang="ja-JP" baseline="0">
                <a:solidFill>
                  <a:schemeClr val="tx1"/>
                </a:solidFill>
                <a:latin typeface="Helvetica Neue" charset="0"/>
                <a:cs typeface="Arial" charset="0"/>
              </a:rPr>
              <a:t> stated in the Engineer</a:t>
            </a:r>
            <a:r>
              <a:rPr lang="ja-JP" altLang="en-US" baseline="0">
                <a:solidFill>
                  <a:schemeClr val="tx1"/>
                </a:solidFill>
                <a:latin typeface="Helvetica Neue" charset="0"/>
                <a:cs typeface="Arial" charset="0"/>
              </a:rPr>
              <a:t>’</a:t>
            </a:r>
            <a:r>
              <a:rPr lang="en-US" altLang="ja-JP" baseline="0">
                <a:solidFill>
                  <a:schemeClr val="tx1"/>
                </a:solidFill>
                <a:latin typeface="Helvetica Neue" charset="0"/>
                <a:cs typeface="Arial" charset="0"/>
              </a:rPr>
              <a:t>s Creed.   </a:t>
            </a:r>
            <a:endParaRPr lang="en-US" baseline="0">
              <a:solidFill>
                <a:schemeClr val="tx1"/>
              </a:solidFill>
              <a:latin typeface="Helvetica Neue" charset="0"/>
              <a:cs typeface="Arial" charset="0"/>
            </a:endParaRPr>
          </a:p>
        </p:txBody>
      </p:sp>
      <p:sp>
        <p:nvSpPr>
          <p:cNvPr id="38918" name="Rectangle 5"/>
          <p:cNvSpPr>
            <a:spLocks/>
          </p:cNvSpPr>
          <p:nvPr/>
        </p:nvSpPr>
        <p:spPr bwMode="auto">
          <a:xfrm>
            <a:off x="558800" y="5207000"/>
            <a:ext cx="801370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b="1" baseline="0">
                <a:solidFill>
                  <a:schemeClr val="tx1"/>
                </a:solidFill>
                <a:latin typeface="Helvetica Neue" charset="0"/>
                <a:cs typeface="Arial" charset="0"/>
              </a:rPr>
              <a:t>Alternative Activity</a:t>
            </a:r>
            <a:endParaRPr lang="en-US" sz="2000" baseline="0">
              <a:solidFill>
                <a:schemeClr val="tx1"/>
              </a:solidFill>
              <a:latin typeface="Helvetica Neue" charset="0"/>
              <a:cs typeface="Arial" charset="0"/>
            </a:endParaRPr>
          </a:p>
          <a:p>
            <a:pPr marL="39688"/>
            <a:endParaRPr lang="en-US" baseline="0">
              <a:solidFill>
                <a:schemeClr val="tx1"/>
              </a:solidFill>
              <a:latin typeface="Helvetica Neue" charset="0"/>
              <a:cs typeface="Arial" charset="0"/>
            </a:endParaRPr>
          </a:p>
          <a:p>
            <a:pPr marL="39688"/>
            <a:r>
              <a:rPr lang="en-US" baseline="0">
                <a:solidFill>
                  <a:schemeClr val="tx1"/>
                </a:solidFill>
                <a:latin typeface="Helvetica Neue" charset="0"/>
                <a:cs typeface="Arial" charset="0"/>
              </a:rPr>
              <a:t>Draw a causal loop diagram that illustrates how preserving the environment is consistent with the </a:t>
            </a:r>
            <a:r>
              <a:rPr lang="ja-JP" altLang="en-US" baseline="0">
                <a:solidFill>
                  <a:schemeClr val="tx1"/>
                </a:solidFill>
                <a:latin typeface="Helvetica Neue" charset="0"/>
                <a:cs typeface="Arial" charset="0"/>
              </a:rPr>
              <a:t>“</a:t>
            </a:r>
            <a:r>
              <a:rPr lang="en-US" altLang="ja-JP" baseline="0">
                <a:solidFill>
                  <a:schemeClr val="tx1"/>
                </a:solidFill>
                <a:latin typeface="Helvetica Neue" charset="0"/>
                <a:cs typeface="Arial" charset="0"/>
              </a:rPr>
              <a:t>enhancement and betterment of human welfare</a:t>
            </a:r>
            <a:r>
              <a:rPr lang="ja-JP" altLang="en-US" baseline="0">
                <a:solidFill>
                  <a:schemeClr val="tx1"/>
                </a:solidFill>
                <a:latin typeface="Helvetica Neue" charset="0"/>
                <a:cs typeface="Arial" charset="0"/>
              </a:rPr>
              <a:t>”</a:t>
            </a:r>
            <a:r>
              <a:rPr lang="en-US" altLang="ja-JP" baseline="0">
                <a:solidFill>
                  <a:schemeClr val="tx1"/>
                </a:solidFill>
                <a:latin typeface="Helvetica Neue" charset="0"/>
                <a:cs typeface="Arial" charset="0"/>
              </a:rPr>
              <a:t> stated in the Engineer</a:t>
            </a:r>
            <a:r>
              <a:rPr lang="ja-JP" altLang="en-US" baseline="0">
                <a:solidFill>
                  <a:schemeClr val="tx1"/>
                </a:solidFill>
                <a:latin typeface="Helvetica Neue" charset="0"/>
                <a:cs typeface="Arial" charset="0"/>
              </a:rPr>
              <a:t>’</a:t>
            </a:r>
            <a:r>
              <a:rPr lang="en-US" altLang="ja-JP" baseline="0">
                <a:solidFill>
                  <a:schemeClr val="tx1"/>
                </a:solidFill>
                <a:latin typeface="Helvetica Neue" charset="0"/>
                <a:cs typeface="Arial" charset="0"/>
              </a:rPr>
              <a:t>s Creed.   </a:t>
            </a:r>
            <a:endParaRPr lang="en-US" baseline="0">
              <a:solidFill>
                <a:schemeClr val="tx1"/>
              </a:solidFill>
              <a:latin typeface="Helvetica Neue" charset="0"/>
              <a:cs typeface="Arial" charset="0"/>
            </a:endParaRPr>
          </a:p>
        </p:txBody>
      </p:sp>
      <p:sp>
        <p:nvSpPr>
          <p:cNvPr id="38919"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389FFEDF-6226-E34A-82C9-58A0212C4D12}" type="slidenum">
              <a:rPr lang="en-US" sz="1000" baseline="0">
                <a:solidFill>
                  <a:srgbClr val="898989"/>
                </a:solidFill>
                <a:latin typeface="Helvetica Neue" charset="0"/>
                <a:cs typeface="Lucida Grande" charset="0"/>
                <a:sym typeface="Lucida Grande" charset="0"/>
              </a:rPr>
              <a:pPr algn="ctr" eaLnBrk="1" hangingPunct="1"/>
              <a:t>6</a:t>
            </a:fld>
            <a:endParaRPr lang="en-US" sz="1200" baseline="0">
              <a:solidFill>
                <a:srgbClr val="898989"/>
              </a:solidFill>
              <a:latin typeface="Lucida Grande" charset="0"/>
              <a:cs typeface="Lucida Grande" charset="0"/>
              <a:sym typeface="Lucida Grande" charset="0"/>
            </a:endParaRPr>
          </a:p>
        </p:txBody>
      </p:sp>
      <p:sp>
        <p:nvSpPr>
          <p:cNvPr id="38920" name="Rectangle 1"/>
          <p:cNvSpPr>
            <a:spLocks/>
          </p:cNvSpPr>
          <p:nvPr/>
        </p:nvSpPr>
        <p:spPr bwMode="auto">
          <a:xfrm>
            <a:off x="609600" y="762000"/>
            <a:ext cx="8382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800" baseline="0">
                <a:solidFill>
                  <a:srgbClr val="105454"/>
                </a:solidFill>
                <a:latin typeface="Helvetica Neue" charset="0"/>
                <a:cs typeface="Arial" charset="0"/>
              </a:rPr>
              <a:t>Engineer</a:t>
            </a:r>
            <a:r>
              <a:rPr lang="ja-JP" altLang="en-US" sz="2800" baseline="0">
                <a:solidFill>
                  <a:srgbClr val="105454"/>
                </a:solidFill>
                <a:latin typeface="Helvetica Neue" charset="0"/>
                <a:cs typeface="Arial" charset="0"/>
              </a:rPr>
              <a:t>’</a:t>
            </a:r>
            <a:r>
              <a:rPr lang="en-US" altLang="ja-JP" sz="2800" baseline="0">
                <a:solidFill>
                  <a:srgbClr val="105454"/>
                </a:solidFill>
                <a:latin typeface="Helvetica Neue" charset="0"/>
                <a:cs typeface="Arial" charset="0"/>
              </a:rPr>
              <a:t>s Creed</a:t>
            </a:r>
            <a:r>
              <a:rPr lang="en-US" altLang="ja-JP" baseline="0">
                <a:solidFill>
                  <a:srgbClr val="105454"/>
                </a:solidFill>
                <a:latin typeface="Helvetica Neue" charset="0"/>
                <a:cs typeface="Arial" charset="0"/>
              </a:rPr>
              <a:t> </a:t>
            </a:r>
          </a:p>
          <a:p>
            <a:pPr marL="39688"/>
            <a:r>
              <a:rPr lang="en-US" baseline="0">
                <a:solidFill>
                  <a:srgbClr val="2E2E2E"/>
                </a:solidFill>
                <a:latin typeface="Helvetica Neue" charset="0"/>
                <a:cs typeface="Arial" charset="0"/>
              </a:rPr>
              <a:t>(</a:t>
            </a:r>
            <a:r>
              <a:rPr lang="en-US" i="1" baseline="0">
                <a:solidFill>
                  <a:srgbClr val="2E2E2E"/>
                </a:solidFill>
                <a:latin typeface="Helvetica Neue" charset="0"/>
                <a:cs typeface="Arial" charset="0"/>
              </a:rPr>
              <a:t>National Society of Professional Engineers, 1957</a:t>
            </a:r>
            <a:r>
              <a:rPr lang="en-US" baseline="0">
                <a:solidFill>
                  <a:srgbClr val="2E2E2E"/>
                </a:solidFill>
                <a:latin typeface="Helvetica Neue" charset="0"/>
                <a:cs typeface="Arial" charset="0"/>
              </a:rPr>
              <a:t>)</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0"/>
          <p:cNvSpPr>
            <a:spLocks/>
          </p:cNvSpPr>
          <p:nvPr/>
        </p:nvSpPr>
        <p:spPr bwMode="auto">
          <a:xfrm>
            <a:off x="0" y="3886200"/>
            <a:ext cx="9144000" cy="2971800"/>
          </a:xfrm>
          <a:prstGeom prst="rect">
            <a:avLst/>
          </a:prstGeom>
          <a:solidFill>
            <a:srgbClr val="F0F2E6"/>
          </a:solidFill>
          <a:ln>
            <a:noFill/>
          </a:ln>
          <a:extLst/>
        </p:spPr>
        <p:txBody>
          <a:bodyPr wrap="none" anchor="ctr"/>
          <a:lstStyle/>
          <a:p>
            <a:endParaRPr lang="en-US" baseline="0"/>
          </a:p>
        </p:txBody>
      </p:sp>
      <p:pic>
        <p:nvPicPr>
          <p:cNvPr id="40962"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500" y="1219200"/>
            <a:ext cx="7759700"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40963" name="Rectangle 2"/>
          <p:cNvSpPr>
            <a:spLocks/>
          </p:cNvSpPr>
          <p:nvPr/>
        </p:nvSpPr>
        <p:spPr bwMode="auto">
          <a:xfrm>
            <a:off x="727075" y="2916238"/>
            <a:ext cx="14366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p>
            <a:pPr marL="39688"/>
            <a:r>
              <a:rPr lang="en-US" baseline="0">
                <a:solidFill>
                  <a:srgbClr val="CD4C2C"/>
                </a:solidFill>
                <a:latin typeface="Helvetica Neue" charset="0"/>
                <a:cs typeface="Arial" charset="0"/>
              </a:rPr>
              <a:t>Sustainability</a:t>
            </a:r>
            <a:endParaRPr lang="en-US" baseline="0">
              <a:solidFill>
                <a:srgbClr val="CD4C2C"/>
              </a:solidFill>
              <a:cs typeface="Arial" charset="0"/>
            </a:endParaRPr>
          </a:p>
        </p:txBody>
      </p:sp>
      <p:sp>
        <p:nvSpPr>
          <p:cNvPr id="40964" name="Rectangle 3"/>
          <p:cNvSpPr>
            <a:spLocks/>
          </p:cNvSpPr>
          <p:nvPr/>
        </p:nvSpPr>
        <p:spPr bwMode="auto">
          <a:xfrm>
            <a:off x="3051175" y="2916238"/>
            <a:ext cx="73977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p>
            <a:pPr marL="39688"/>
            <a:r>
              <a:rPr lang="en-US" baseline="0">
                <a:solidFill>
                  <a:srgbClr val="CD4C2C"/>
                </a:solidFill>
                <a:latin typeface="Helvetica Neue" charset="0"/>
                <a:cs typeface="Arial" charset="0"/>
              </a:rPr>
              <a:t>Health</a:t>
            </a:r>
            <a:endParaRPr lang="en-US" baseline="0">
              <a:solidFill>
                <a:schemeClr val="tx1"/>
              </a:solidFill>
              <a:cs typeface="Arial" charset="0"/>
            </a:endParaRPr>
          </a:p>
        </p:txBody>
      </p:sp>
      <p:sp>
        <p:nvSpPr>
          <p:cNvPr id="40965" name="Rectangle 4"/>
          <p:cNvSpPr>
            <a:spLocks/>
          </p:cNvSpPr>
          <p:nvPr/>
        </p:nvSpPr>
        <p:spPr bwMode="auto">
          <a:xfrm>
            <a:off x="4689475" y="2916238"/>
            <a:ext cx="72707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p>
            <a:pPr marL="39688"/>
            <a:r>
              <a:rPr lang="en-US" baseline="0">
                <a:solidFill>
                  <a:srgbClr val="CD4C2C"/>
                </a:solidFill>
                <a:latin typeface="Helvetica Neue" charset="0"/>
                <a:cs typeface="Arial" charset="0"/>
              </a:rPr>
              <a:t>Safety</a:t>
            </a:r>
            <a:endParaRPr lang="en-US" baseline="0">
              <a:solidFill>
                <a:schemeClr val="tx1"/>
              </a:solidFill>
              <a:latin typeface="Helvetica Neue" charset="0"/>
              <a:cs typeface="Arial" charset="0"/>
            </a:endParaRPr>
          </a:p>
        </p:txBody>
      </p:sp>
      <p:sp>
        <p:nvSpPr>
          <p:cNvPr id="40966" name="Rectangle 5"/>
          <p:cNvSpPr>
            <a:spLocks/>
          </p:cNvSpPr>
          <p:nvPr/>
        </p:nvSpPr>
        <p:spPr bwMode="auto">
          <a:xfrm>
            <a:off x="6326188" y="2916238"/>
            <a:ext cx="1674812"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p>
            <a:pPr marL="39688"/>
            <a:r>
              <a:rPr lang="en-US" baseline="0">
                <a:solidFill>
                  <a:srgbClr val="CD4C2C"/>
                </a:solidFill>
                <a:latin typeface="Helvetica Neue" charset="0"/>
                <a:cs typeface="Arial" charset="0"/>
              </a:rPr>
              <a:t>The joy of living</a:t>
            </a:r>
          </a:p>
        </p:txBody>
      </p:sp>
      <p:sp>
        <p:nvSpPr>
          <p:cNvPr id="40967" name="Line 6"/>
          <p:cNvSpPr>
            <a:spLocks noChangeShapeType="1"/>
          </p:cNvSpPr>
          <p:nvPr/>
        </p:nvSpPr>
        <p:spPr bwMode="auto">
          <a:xfrm rot="10800000" flipH="1">
            <a:off x="1577975" y="2230438"/>
            <a:ext cx="2527300" cy="546100"/>
          </a:xfrm>
          <a:prstGeom prst="line">
            <a:avLst/>
          </a:prstGeom>
          <a:noFill/>
          <a:ln w="9525">
            <a:solidFill>
              <a:srgbClr val="CD4C2C"/>
            </a:solidFill>
            <a:round/>
            <a:headEnd type="triangle"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0968" name="Line 7"/>
          <p:cNvSpPr>
            <a:spLocks noChangeShapeType="1"/>
          </p:cNvSpPr>
          <p:nvPr/>
        </p:nvSpPr>
        <p:spPr bwMode="auto">
          <a:xfrm rot="10800000" flipH="1">
            <a:off x="3521075" y="2268538"/>
            <a:ext cx="1079500" cy="520700"/>
          </a:xfrm>
          <a:prstGeom prst="line">
            <a:avLst/>
          </a:prstGeom>
          <a:noFill/>
          <a:ln w="9525">
            <a:solidFill>
              <a:srgbClr val="CD4C2C"/>
            </a:solidFill>
            <a:round/>
            <a:headEnd type="triangle"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0969" name="Line 8"/>
          <p:cNvSpPr>
            <a:spLocks noChangeShapeType="1"/>
          </p:cNvSpPr>
          <p:nvPr/>
        </p:nvSpPr>
        <p:spPr bwMode="auto">
          <a:xfrm rot="10800000" flipH="1">
            <a:off x="5083175" y="2293938"/>
            <a:ext cx="12700" cy="544512"/>
          </a:xfrm>
          <a:prstGeom prst="line">
            <a:avLst/>
          </a:prstGeom>
          <a:noFill/>
          <a:ln w="9525">
            <a:solidFill>
              <a:srgbClr val="CD4C2C"/>
            </a:solidFill>
            <a:round/>
            <a:headEnd type="triangle"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0970" name="Line 9"/>
          <p:cNvSpPr>
            <a:spLocks noChangeShapeType="1"/>
          </p:cNvSpPr>
          <p:nvPr/>
        </p:nvSpPr>
        <p:spPr bwMode="auto">
          <a:xfrm rot="10800000">
            <a:off x="5667375" y="2255838"/>
            <a:ext cx="1092200" cy="558800"/>
          </a:xfrm>
          <a:prstGeom prst="line">
            <a:avLst/>
          </a:prstGeom>
          <a:noFill/>
          <a:ln w="9525">
            <a:solidFill>
              <a:srgbClr val="CD4C2C"/>
            </a:solidFill>
            <a:round/>
            <a:headEnd type="triangle" w="med" len="me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0971" name="Rectangle 10"/>
          <p:cNvSpPr>
            <a:spLocks/>
          </p:cNvSpPr>
          <p:nvPr/>
        </p:nvSpPr>
        <p:spPr bwMode="auto">
          <a:xfrm>
            <a:off x="609600" y="4114800"/>
            <a:ext cx="8013700" cy="245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r>
              <a:rPr lang="en-US" sz="2000" b="1" baseline="0" dirty="0">
                <a:solidFill>
                  <a:schemeClr val="tx1"/>
                </a:solidFill>
                <a:latin typeface="Helvetica Neue" charset="0"/>
                <a:cs typeface="Arial" charset="0"/>
              </a:rPr>
              <a:t>Activity</a:t>
            </a:r>
            <a:endParaRPr lang="en-US" baseline="0" dirty="0">
              <a:solidFill>
                <a:schemeClr val="tx1"/>
              </a:solidFill>
              <a:latin typeface="Helvetica Neue" charset="0"/>
              <a:cs typeface="Arial" charset="0"/>
            </a:endParaRPr>
          </a:p>
          <a:p>
            <a:pPr marL="39688"/>
            <a:endParaRPr lang="en-US" baseline="0" dirty="0">
              <a:solidFill>
                <a:schemeClr val="tx1"/>
              </a:solidFill>
              <a:latin typeface="Helvetica Neue" charset="0"/>
              <a:cs typeface="Arial" charset="0"/>
            </a:endParaRPr>
          </a:p>
          <a:p>
            <a:pPr marL="39688"/>
            <a:r>
              <a:rPr lang="en-US" baseline="0" dirty="0">
                <a:solidFill>
                  <a:schemeClr val="tx1"/>
                </a:solidFill>
                <a:latin typeface="Helvetica Neue" charset="0"/>
                <a:cs typeface="Arial" charset="0"/>
              </a:rPr>
              <a:t>How do each of the four areas fit within the role of the engineer as expressed in the Engineer</a:t>
            </a:r>
            <a:r>
              <a:rPr lang="ja-JP" altLang="en-US" baseline="0" dirty="0">
                <a:solidFill>
                  <a:schemeClr val="tx1"/>
                </a:solidFill>
                <a:latin typeface="Helvetica Neue" charset="0"/>
                <a:cs typeface="Arial" charset="0"/>
              </a:rPr>
              <a:t>’</a:t>
            </a:r>
            <a:r>
              <a:rPr lang="en-US" altLang="ja-JP" baseline="0" dirty="0">
                <a:solidFill>
                  <a:schemeClr val="tx1"/>
                </a:solidFill>
                <a:latin typeface="Helvetica Neue" charset="0"/>
                <a:cs typeface="Arial" charset="0"/>
              </a:rPr>
              <a:t>s Creed?</a:t>
            </a:r>
          </a:p>
          <a:p>
            <a:pPr marL="39688"/>
            <a:endParaRPr lang="en-US" baseline="0" dirty="0">
              <a:solidFill>
                <a:schemeClr val="tx1"/>
              </a:solidFill>
              <a:latin typeface="Helvetica Neue" charset="0"/>
              <a:cs typeface="Arial" charset="0"/>
            </a:endParaRPr>
          </a:p>
          <a:p>
            <a:pPr marL="39688"/>
            <a:r>
              <a:rPr lang="en-US" sz="2000" b="1" baseline="0" dirty="0">
                <a:solidFill>
                  <a:schemeClr val="tx1"/>
                </a:solidFill>
                <a:latin typeface="Helvetica Neue" charset="0"/>
                <a:cs typeface="Arial" charset="0"/>
              </a:rPr>
              <a:t>Alternative Activity</a:t>
            </a:r>
            <a:endParaRPr lang="en-US" sz="2000" baseline="0" dirty="0">
              <a:solidFill>
                <a:schemeClr val="tx1"/>
              </a:solidFill>
              <a:latin typeface="Helvetica Neue" charset="0"/>
              <a:cs typeface="Arial" charset="0"/>
            </a:endParaRPr>
          </a:p>
          <a:p>
            <a:pPr marL="39688"/>
            <a:endParaRPr lang="en-US" baseline="0" dirty="0">
              <a:solidFill>
                <a:schemeClr val="tx1"/>
              </a:solidFill>
              <a:latin typeface="Helvetica Neue" charset="0"/>
              <a:cs typeface="Arial" charset="0"/>
            </a:endParaRPr>
          </a:p>
          <a:p>
            <a:pPr marL="39688"/>
            <a:r>
              <a:rPr lang="en-US" baseline="0" dirty="0">
                <a:solidFill>
                  <a:schemeClr val="tx1"/>
                </a:solidFill>
                <a:latin typeface="Helvetica Neue" charset="0"/>
                <a:cs typeface="Arial" charset="0"/>
              </a:rPr>
              <a:t>Draw a causal loop diagram showing how the four areas fit within the role of the engineer as expressed in the Engineer</a:t>
            </a:r>
            <a:r>
              <a:rPr lang="ja-JP" altLang="en-US" baseline="0" dirty="0">
                <a:solidFill>
                  <a:schemeClr val="tx1"/>
                </a:solidFill>
                <a:latin typeface="Helvetica Neue" charset="0"/>
                <a:cs typeface="Arial" charset="0"/>
              </a:rPr>
              <a:t>’</a:t>
            </a:r>
            <a:r>
              <a:rPr lang="en-US" altLang="ja-JP" baseline="0" dirty="0">
                <a:solidFill>
                  <a:schemeClr val="tx1"/>
                </a:solidFill>
                <a:latin typeface="Helvetica Neue" charset="0"/>
                <a:cs typeface="Arial" charset="0"/>
              </a:rPr>
              <a:t>s Creed?</a:t>
            </a:r>
            <a:endParaRPr lang="en-US" baseline="0" dirty="0">
              <a:solidFill>
                <a:schemeClr val="tx1"/>
              </a:solidFill>
              <a:latin typeface="Helvetica Neue" charset="0"/>
              <a:cs typeface="Arial" charset="0"/>
            </a:endParaRPr>
          </a:p>
        </p:txBody>
      </p:sp>
      <p:sp>
        <p:nvSpPr>
          <p:cNvPr id="40972" name="Rectangle 12"/>
          <p:cNvSpPr>
            <a:spLocks noGrp="1" noChangeArrowheads="1"/>
          </p:cNvSpPr>
          <p:nvPr>
            <p:ph type="title"/>
          </p:nvPr>
        </p:nvSpPr>
        <p:spPr>
          <a:xfrm>
            <a:off x="4343400" y="76200"/>
            <a:ext cx="4572000" cy="457200"/>
          </a:xfrm>
        </p:spPr>
        <p:txBody>
          <a:bodyPr rIns="132080"/>
          <a:lstStyle/>
          <a:p>
            <a:pPr indent="0" eaLnBrk="1" hangingPunct="1"/>
            <a:r>
              <a:rPr lang="en-US">
                <a:ea typeface="华文细黑" charset="0"/>
                <a:cs typeface="华文细黑" charset="0"/>
              </a:rPr>
              <a:t>Grand Challenges of Engineering</a:t>
            </a:r>
          </a:p>
        </p:txBody>
      </p:sp>
      <p:sp>
        <p:nvSpPr>
          <p:cNvPr id="40973"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4FF095B3-F72F-6B42-8A48-58906159387F}" type="slidenum">
              <a:rPr lang="en-US" sz="1000" baseline="0">
                <a:solidFill>
                  <a:srgbClr val="898989"/>
                </a:solidFill>
                <a:latin typeface="Helvetica Neue" charset="0"/>
                <a:cs typeface="Lucida Grande" charset="0"/>
                <a:sym typeface="Lucida Grande" charset="0"/>
              </a:rPr>
              <a:pPr algn="ctr" eaLnBrk="1" hangingPunct="1"/>
              <a:t>7</a:t>
            </a:fld>
            <a:endParaRPr lang="en-US" sz="1200" baseline="0">
              <a:solidFill>
                <a:srgbClr val="898989"/>
              </a:solidFill>
              <a:latin typeface="Lucida Grande" charset="0"/>
              <a:cs typeface="Lucida Grande" charset="0"/>
              <a:sym typeface="Lucida Grande"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1"/>
          <p:cNvSpPr>
            <a:spLocks/>
          </p:cNvSpPr>
          <p:nvPr/>
        </p:nvSpPr>
        <p:spPr bwMode="auto">
          <a:xfrm>
            <a:off x="0" y="4724400"/>
            <a:ext cx="9144000" cy="2133600"/>
          </a:xfrm>
          <a:prstGeom prst="rect">
            <a:avLst/>
          </a:prstGeom>
          <a:solidFill>
            <a:srgbClr val="F0F2E6"/>
          </a:solidFill>
          <a:ln>
            <a:noFill/>
          </a:ln>
          <a:extLst/>
        </p:spPr>
        <p:txBody>
          <a:bodyPr wrap="none" anchor="ctr"/>
          <a:lstStyle/>
          <a:p>
            <a:endParaRPr lang="en-US" baseline="0"/>
          </a:p>
        </p:txBody>
      </p:sp>
      <p:sp>
        <p:nvSpPr>
          <p:cNvPr id="43010" name="Rectangle 1"/>
          <p:cNvSpPr>
            <a:spLocks noGrp="1" noChangeArrowheads="1"/>
          </p:cNvSpPr>
          <p:nvPr>
            <p:ph type="title"/>
          </p:nvPr>
        </p:nvSpPr>
        <p:spPr/>
        <p:txBody>
          <a:bodyPr rIns="132080"/>
          <a:lstStyle/>
          <a:p>
            <a:pPr indent="0" eaLnBrk="1" hangingPunct="1"/>
            <a:r>
              <a:rPr lang="en-US">
                <a:ea typeface="华文细黑" charset="0"/>
                <a:cs typeface="华文细黑" charset="0"/>
              </a:rPr>
              <a:t>Sustainable Development</a:t>
            </a:r>
          </a:p>
        </p:txBody>
      </p:sp>
      <p:sp>
        <p:nvSpPr>
          <p:cNvPr id="43011" name="Rectangle 3"/>
          <p:cNvSpPr>
            <a:spLocks/>
          </p:cNvSpPr>
          <p:nvPr/>
        </p:nvSpPr>
        <p:spPr bwMode="auto">
          <a:xfrm>
            <a:off x="533400" y="5105400"/>
            <a:ext cx="76327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9688">
              <a:spcBef>
                <a:spcPts val="1150"/>
              </a:spcBef>
            </a:pPr>
            <a:r>
              <a:rPr lang="en-US" sz="2000" b="1" baseline="0">
                <a:solidFill>
                  <a:schemeClr val="tx1"/>
                </a:solidFill>
                <a:latin typeface="Helvetica Neue" charset="0"/>
                <a:cs typeface="Arial" charset="0"/>
              </a:rPr>
              <a:t>Classroom Activity </a:t>
            </a:r>
            <a:endParaRPr lang="en-US" b="1" baseline="0">
              <a:solidFill>
                <a:schemeClr val="tx1"/>
              </a:solidFill>
              <a:latin typeface="Helvetica Neue" charset="0"/>
              <a:cs typeface="Arial" charset="0"/>
            </a:endParaRPr>
          </a:p>
          <a:p>
            <a:pPr marL="39688">
              <a:spcBef>
                <a:spcPts val="1150"/>
              </a:spcBef>
            </a:pPr>
            <a:r>
              <a:rPr lang="en-US" baseline="0">
                <a:solidFill>
                  <a:schemeClr val="tx1"/>
                </a:solidFill>
                <a:latin typeface="Helvetica Neue" charset="0"/>
                <a:cs typeface="Arial" charset="0"/>
              </a:rPr>
              <a:t>(2 minutes)</a:t>
            </a:r>
          </a:p>
          <a:p>
            <a:pPr marL="39688">
              <a:spcBef>
                <a:spcPts val="1150"/>
              </a:spcBef>
            </a:pPr>
            <a:r>
              <a:rPr lang="en-US" baseline="0">
                <a:solidFill>
                  <a:schemeClr val="tx1"/>
                </a:solidFill>
                <a:latin typeface="Helvetica Neue" charset="0"/>
                <a:cs typeface="Arial" charset="0"/>
              </a:rPr>
              <a:t>Discuss the above definition. What are needs of the present? What are needs of future generations? How those needs are met?</a:t>
            </a:r>
          </a:p>
        </p:txBody>
      </p:sp>
      <p:sp>
        <p:nvSpPr>
          <p:cNvPr id="43012" name="Text Box 7"/>
          <p:cNvSpPr txBox="1">
            <a:spLocks/>
          </p:cNvSpPr>
          <p:nvPr/>
        </p:nvSpPr>
        <p:spPr bwMode="auto">
          <a:xfrm>
            <a:off x="457200" y="1624013"/>
            <a:ext cx="8305800" cy="218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spcBef>
                <a:spcPts val="800"/>
              </a:spcBef>
              <a:buClr>
                <a:srgbClr val="000000"/>
              </a:buClr>
              <a:buSzPct val="100000"/>
              <a:buFont typeface="Arial" charset="0"/>
              <a:buNone/>
            </a:pPr>
            <a:r>
              <a:rPr lang="ja-JP" altLang="en-US" sz="2800" baseline="0">
                <a:solidFill>
                  <a:srgbClr val="105454"/>
                </a:solidFill>
                <a:latin typeface="Helvetica Neue" charset="0"/>
                <a:sym typeface="Lucida Grande" charset="0"/>
              </a:rPr>
              <a:t>“</a:t>
            </a:r>
            <a:r>
              <a:rPr lang="en-US" altLang="ja-JP" sz="2800" baseline="0">
                <a:solidFill>
                  <a:srgbClr val="105454"/>
                </a:solidFill>
                <a:latin typeface="Helvetica Neue" charset="0"/>
                <a:sym typeface="Lucida Grande" charset="0"/>
              </a:rPr>
              <a:t>Sustainable development meets the needs </a:t>
            </a:r>
            <a:br>
              <a:rPr lang="en-US" altLang="ja-JP" sz="2800" baseline="0">
                <a:solidFill>
                  <a:srgbClr val="105454"/>
                </a:solidFill>
                <a:latin typeface="Helvetica Neue" charset="0"/>
                <a:sym typeface="Lucida Grande" charset="0"/>
              </a:rPr>
            </a:br>
            <a:r>
              <a:rPr lang="en-US" altLang="ja-JP" sz="2800" baseline="0">
                <a:solidFill>
                  <a:srgbClr val="105454"/>
                </a:solidFill>
                <a:latin typeface="Helvetica Neue" charset="0"/>
                <a:sym typeface="Lucida Grande" charset="0"/>
              </a:rPr>
              <a:t>of the present without compromising the ability </a:t>
            </a:r>
            <a:br>
              <a:rPr lang="en-US" altLang="ja-JP" sz="2800" baseline="0">
                <a:solidFill>
                  <a:srgbClr val="105454"/>
                </a:solidFill>
                <a:latin typeface="Helvetica Neue" charset="0"/>
                <a:sym typeface="Lucida Grande" charset="0"/>
              </a:rPr>
            </a:br>
            <a:r>
              <a:rPr lang="en-US" altLang="ja-JP" sz="2800" baseline="0">
                <a:solidFill>
                  <a:srgbClr val="105454"/>
                </a:solidFill>
                <a:latin typeface="Helvetica Neue" charset="0"/>
                <a:sym typeface="Lucida Grande" charset="0"/>
              </a:rPr>
              <a:t>of future generations to meet their own needs</a:t>
            </a:r>
            <a:r>
              <a:rPr lang="ja-JP" altLang="en-US" sz="2800" baseline="0">
                <a:solidFill>
                  <a:srgbClr val="105454"/>
                </a:solidFill>
                <a:latin typeface="Helvetica Neue" charset="0"/>
                <a:sym typeface="Lucida Grande" charset="0"/>
              </a:rPr>
              <a:t>”</a:t>
            </a:r>
            <a:r>
              <a:rPr lang="en-US" altLang="ja-JP" sz="2800" baseline="0">
                <a:solidFill>
                  <a:srgbClr val="105454"/>
                </a:solidFill>
                <a:latin typeface="Helvetica Neue" charset="0"/>
                <a:sym typeface="Lucida Grande" charset="0"/>
              </a:rPr>
              <a:t> </a:t>
            </a:r>
          </a:p>
          <a:p>
            <a:pPr eaLnBrk="1" hangingPunct="1">
              <a:spcBef>
                <a:spcPts val="800"/>
              </a:spcBef>
              <a:buClr>
                <a:srgbClr val="000000"/>
              </a:buClr>
              <a:buSzPct val="100000"/>
              <a:buFont typeface="Arial" charset="0"/>
              <a:buNone/>
            </a:pPr>
            <a:endParaRPr lang="en-US" sz="2800" baseline="0">
              <a:solidFill>
                <a:srgbClr val="105454"/>
              </a:solidFill>
              <a:latin typeface="Helvetica Neue" charset="0"/>
              <a:sym typeface="Lucida Grande" charset="0"/>
            </a:endParaRPr>
          </a:p>
          <a:p>
            <a:pPr algn="r" eaLnBrk="1" hangingPunct="1">
              <a:spcBef>
                <a:spcPts val="800"/>
              </a:spcBef>
              <a:buClr>
                <a:srgbClr val="000000"/>
              </a:buClr>
              <a:buSzPct val="100000"/>
              <a:buFont typeface="Arial" charset="0"/>
              <a:buNone/>
            </a:pPr>
            <a:r>
              <a:rPr lang="en-US" sz="1200" baseline="0">
                <a:solidFill>
                  <a:srgbClr val="404040"/>
                </a:solidFill>
                <a:latin typeface="Helvetica Neue" charset="0"/>
                <a:sym typeface="Lucida Grande" charset="0"/>
              </a:rPr>
              <a:t>(The </a:t>
            </a:r>
            <a:r>
              <a:rPr lang="en-US" sz="1200" baseline="0">
                <a:solidFill>
                  <a:srgbClr val="2E2E2E"/>
                </a:solidFill>
                <a:latin typeface="Helvetica Neue" charset="0"/>
                <a:sym typeface="Lucida Grande" charset="0"/>
              </a:rPr>
              <a:t>World Commission on Environment and Development, United Nations,1987)</a:t>
            </a:r>
            <a:endParaRPr lang="en-US" sz="1200" baseline="0">
              <a:solidFill>
                <a:srgbClr val="404040"/>
              </a:solidFill>
              <a:latin typeface="Helvetica Neue" charset="0"/>
              <a:sym typeface="Lucida Grande" charset="0"/>
            </a:endParaRPr>
          </a:p>
        </p:txBody>
      </p:sp>
      <p:sp>
        <p:nvSpPr>
          <p:cNvPr id="43013"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9344762F-75FE-1742-8B80-6429562CA74D}" type="slidenum">
              <a:rPr lang="en-US" sz="1000" baseline="0">
                <a:solidFill>
                  <a:srgbClr val="898989"/>
                </a:solidFill>
                <a:latin typeface="Helvetica Neue" charset="0"/>
                <a:cs typeface="Lucida Grande" charset="0"/>
                <a:sym typeface="Lucida Grande" charset="0"/>
              </a:rPr>
              <a:pPr algn="ctr" eaLnBrk="1" hangingPunct="1"/>
              <a:t>8</a:t>
            </a:fld>
            <a:endParaRPr lang="en-US" sz="1200" baseline="0">
              <a:solidFill>
                <a:srgbClr val="898989"/>
              </a:solidFill>
              <a:latin typeface="Lucida Grande" charset="0"/>
              <a:cs typeface="Lucida Grande" charset="0"/>
              <a:sym typeface="Lucida Grande"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a:spLocks/>
          </p:cNvSpPr>
          <p:nvPr/>
        </p:nvSpPr>
        <p:spPr bwMode="auto">
          <a:xfrm>
            <a:off x="0" y="0"/>
            <a:ext cx="9144000" cy="6858000"/>
          </a:xfrm>
          <a:prstGeom prst="rect">
            <a:avLst/>
          </a:prstGeom>
          <a:solidFill>
            <a:srgbClr val="F0F2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US" baseline="0"/>
          </a:p>
        </p:txBody>
      </p:sp>
      <p:sp>
        <p:nvSpPr>
          <p:cNvPr id="45058" name="Rectangle 1"/>
          <p:cNvSpPr>
            <a:spLocks noGrp="1" noChangeArrowheads="1"/>
          </p:cNvSpPr>
          <p:nvPr>
            <p:ph type="title"/>
          </p:nvPr>
        </p:nvSpPr>
        <p:spPr>
          <a:xfrm>
            <a:off x="990600" y="1447800"/>
            <a:ext cx="7467600" cy="1905000"/>
          </a:xfrm>
        </p:spPr>
        <p:txBody>
          <a:bodyPr rIns="132080"/>
          <a:lstStyle/>
          <a:p>
            <a:pPr indent="0" algn="ctr" eaLnBrk="1" hangingPunct="1"/>
            <a:r>
              <a:rPr lang="en-US" sz="3200">
                <a:solidFill>
                  <a:srgbClr val="CD4C2C"/>
                </a:solidFill>
                <a:ea typeface="华文细黑" charset="0"/>
                <a:cs typeface="华文细黑" charset="0"/>
              </a:rPr>
              <a:t>Facts: The signs for needed change</a:t>
            </a:r>
            <a:endParaRPr lang="en-US">
              <a:ea typeface="华文细黑" charset="0"/>
              <a:cs typeface="华文细黑" charset="0"/>
            </a:endParaRPr>
          </a:p>
        </p:txBody>
      </p:sp>
      <p:sp>
        <p:nvSpPr>
          <p:cNvPr id="45059" name="Slide Number Placeholder 3"/>
          <p:cNvSpPr txBox="1">
            <a:spLocks noGrp="1"/>
          </p:cNvSpPr>
          <p:nvPr/>
        </p:nvSpPr>
        <p:spPr bwMode="auto">
          <a:xfrm>
            <a:off x="8761413" y="6565900"/>
            <a:ext cx="30638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sz="2400" baseline="-25000">
                <a:solidFill>
                  <a:srgbClr val="000000"/>
                </a:solidFill>
                <a:latin typeface="Arial" charset="0"/>
                <a:ea typeface="华文细黑" charset="0"/>
                <a:cs typeface="华文细黑" charset="0"/>
                <a:sym typeface="Arial" charset="0"/>
              </a:defRPr>
            </a:lvl1pPr>
            <a:lvl2pPr marL="742950" indent="-285750" eaLnBrk="0" hangingPunct="0">
              <a:defRPr sz="2400" baseline="-25000">
                <a:solidFill>
                  <a:srgbClr val="000000"/>
                </a:solidFill>
                <a:latin typeface="Arial" charset="0"/>
                <a:ea typeface="华文细黑" charset="0"/>
                <a:cs typeface="华文细黑" charset="0"/>
                <a:sym typeface="Arial" charset="0"/>
              </a:defRPr>
            </a:lvl2pPr>
            <a:lvl3pPr marL="1143000" indent="-228600" eaLnBrk="0" hangingPunct="0">
              <a:defRPr sz="2400" baseline="-25000">
                <a:solidFill>
                  <a:srgbClr val="000000"/>
                </a:solidFill>
                <a:latin typeface="Arial" charset="0"/>
                <a:ea typeface="华文细黑" charset="0"/>
                <a:cs typeface="华文细黑" charset="0"/>
                <a:sym typeface="Arial" charset="0"/>
              </a:defRPr>
            </a:lvl3pPr>
            <a:lvl4pPr marL="1600200" indent="-228600" eaLnBrk="0" hangingPunct="0">
              <a:defRPr sz="2400" baseline="-25000">
                <a:solidFill>
                  <a:srgbClr val="000000"/>
                </a:solidFill>
                <a:latin typeface="Arial" charset="0"/>
                <a:ea typeface="华文细黑" charset="0"/>
                <a:cs typeface="华文细黑" charset="0"/>
                <a:sym typeface="Arial" charset="0"/>
              </a:defRPr>
            </a:lvl4pPr>
            <a:lvl5pPr marL="2057400" indent="-228600" eaLnBrk="0" hangingPunct="0">
              <a:defRPr sz="2400" baseline="-25000">
                <a:solidFill>
                  <a:srgbClr val="000000"/>
                </a:solidFill>
                <a:latin typeface="Arial" charset="0"/>
                <a:ea typeface="华文细黑" charset="0"/>
                <a:cs typeface="华文细黑" charset="0"/>
                <a:sym typeface="Arial" charset="0"/>
              </a:defRPr>
            </a:lvl5pPr>
            <a:lvl6pPr marL="25146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6pPr>
            <a:lvl7pPr marL="29718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7pPr>
            <a:lvl8pPr marL="34290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8pPr>
            <a:lvl9pPr marL="3886200" indent="-228600" eaLnBrk="0" fontAlgn="base" hangingPunct="0">
              <a:spcBef>
                <a:spcPct val="0"/>
              </a:spcBef>
              <a:spcAft>
                <a:spcPct val="0"/>
              </a:spcAft>
              <a:defRPr sz="2400" baseline="-25000">
                <a:solidFill>
                  <a:srgbClr val="000000"/>
                </a:solidFill>
                <a:latin typeface="Arial" charset="0"/>
                <a:ea typeface="华文细黑" charset="0"/>
                <a:cs typeface="华文细黑" charset="0"/>
                <a:sym typeface="Arial" charset="0"/>
              </a:defRPr>
            </a:lvl9pPr>
          </a:lstStyle>
          <a:p>
            <a:pPr algn="ctr" eaLnBrk="1" hangingPunct="1"/>
            <a:fld id="{EABF4B1C-0ACB-CC40-9771-ED13DCD1A2C7}" type="slidenum">
              <a:rPr lang="en-US" sz="1000" baseline="0">
                <a:solidFill>
                  <a:srgbClr val="898989"/>
                </a:solidFill>
                <a:latin typeface="Helvetica Neue" charset="0"/>
                <a:cs typeface="Lucida Grande" charset="0"/>
                <a:sym typeface="Lucida Grande" charset="0"/>
              </a:rPr>
              <a:pPr algn="ctr" eaLnBrk="1" hangingPunct="1"/>
              <a:t>9</a:t>
            </a:fld>
            <a:endParaRPr lang="en-US" sz="1200" baseline="0">
              <a:solidFill>
                <a:srgbClr val="898989"/>
              </a:solidFill>
              <a:latin typeface="Lucida Grande" charset="0"/>
              <a:cs typeface="Lucida Grande" charset="0"/>
              <a:sym typeface="Lucida Grande"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Office Theme">
      <a:majorFont>
        <a:latin typeface="Lucida Grande"/>
        <a:ea typeface="华文细黑"/>
        <a:cs typeface="华文细黑"/>
      </a:majorFont>
      <a:minorFont>
        <a:latin typeface="Lucida Grande"/>
        <a:ea typeface="华文细黑"/>
        <a:cs typeface="华文细黑"/>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rgbClr val="000000"/>
            </a:solidFill>
            <a:effectLst/>
            <a:latin typeface="Arial" charset="0"/>
            <a:ea typeface="华文细黑" charset="-122"/>
            <a:cs typeface="华文细黑" charset="-122"/>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rgbClr val="000000"/>
            </a:solidFill>
            <a:effectLst/>
            <a:latin typeface="Arial" charset="0"/>
            <a:ea typeface="华文细黑" charset="-122"/>
            <a:cs typeface="华文细黑" charset="-122"/>
            <a:sym typeface="Arial" charset="0"/>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1_Office Theme">
      <a:majorFont>
        <a:latin typeface="Lucida Grande"/>
        <a:ea typeface="华文细黑"/>
        <a:cs typeface="华文细黑"/>
      </a:majorFont>
      <a:minorFont>
        <a:latin typeface="Lucida Grande"/>
        <a:ea typeface="华文细黑"/>
        <a:cs typeface="华文细黑"/>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rgbClr val="000000"/>
            </a:solidFill>
            <a:effectLst/>
            <a:latin typeface="Arial" charset="0"/>
            <a:ea typeface="华文细黑" charset="-122"/>
            <a:cs typeface="华文细黑" charset="-122"/>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rgbClr val="000000"/>
            </a:solidFill>
            <a:effectLst/>
            <a:latin typeface="Arial" charset="0"/>
            <a:ea typeface="华文细黑" charset="-122"/>
            <a:cs typeface="华文细黑" charset="-122"/>
            <a:sym typeface="Arial" charset="0"/>
          </a:defRPr>
        </a:defPPr>
      </a:lstStyle>
    </a:lnDef>
  </a:objectDefaults>
  <a:extraClrSchemeLst>
    <a:extraClrScheme>
      <a:clrScheme name="1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Blank copy">
  <a:themeElements>
    <a:clrScheme name="">
      <a:dk1>
        <a:srgbClr val="000000"/>
      </a:dk1>
      <a:lt1>
        <a:srgbClr val="FFFFFF"/>
      </a:lt1>
      <a:dk2>
        <a:srgbClr val="000000"/>
      </a:dk2>
      <a:lt2>
        <a:srgbClr val="808080"/>
      </a:lt2>
      <a:accent1>
        <a:srgbClr val="BFBFBF"/>
      </a:accent1>
      <a:accent2>
        <a:srgbClr val="333399"/>
      </a:accent2>
      <a:accent3>
        <a:srgbClr val="FFFFFF"/>
      </a:accent3>
      <a:accent4>
        <a:srgbClr val="000000"/>
      </a:accent4>
      <a:accent5>
        <a:srgbClr val="DCDCDC"/>
      </a:accent5>
      <a:accent6>
        <a:srgbClr val="2D2D8A"/>
      </a:accent6>
      <a:hlink>
        <a:srgbClr val="009999"/>
      </a:hlink>
      <a:folHlink>
        <a:srgbClr val="99CC00"/>
      </a:folHlink>
    </a:clrScheme>
    <a:fontScheme name="Blank copy">
      <a:majorFont>
        <a:latin typeface="Helvetica Neue Light"/>
        <a:ea typeface="华文细黑"/>
        <a:cs typeface="华文细黑"/>
      </a:majorFont>
      <a:minorFont>
        <a:latin typeface="Helvetica Neue"/>
        <a:ea typeface="华文细黑"/>
        <a:cs typeface="华文细黑"/>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rgbClr val="000000"/>
            </a:solidFill>
            <a:effectLst/>
            <a:latin typeface="Arial" charset="0"/>
            <a:ea typeface="华文细黑" charset="-122"/>
            <a:cs typeface="华文细黑" charset="-122"/>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rgbClr val="000000"/>
            </a:solidFill>
            <a:effectLst/>
            <a:latin typeface="Arial" charset="0"/>
            <a:ea typeface="华文细黑" charset="-122"/>
            <a:cs typeface="华文细黑" charset="-122"/>
            <a:sym typeface="Arial" charset="0"/>
          </a:defRPr>
        </a:defPPr>
      </a:lstStyle>
    </a:lnDef>
  </a:objectDefaults>
  <a:extraClrSchemeLst>
    <a:extraClrScheme>
      <a:clrScheme name="Blank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Blank">
  <a:themeElements>
    <a:clrScheme name="">
      <a:dk1>
        <a:srgbClr val="000000"/>
      </a:dk1>
      <a:lt1>
        <a:srgbClr val="FFFFFF"/>
      </a:lt1>
      <a:dk2>
        <a:srgbClr val="000000"/>
      </a:dk2>
      <a:lt2>
        <a:srgbClr val="808080"/>
      </a:lt2>
      <a:accent1>
        <a:srgbClr val="BFBFBF"/>
      </a:accent1>
      <a:accent2>
        <a:srgbClr val="333399"/>
      </a:accent2>
      <a:accent3>
        <a:srgbClr val="FFFFFF"/>
      </a:accent3>
      <a:accent4>
        <a:srgbClr val="000000"/>
      </a:accent4>
      <a:accent5>
        <a:srgbClr val="DCDCDC"/>
      </a:accent5>
      <a:accent6>
        <a:srgbClr val="2D2D8A"/>
      </a:accent6>
      <a:hlink>
        <a:srgbClr val="009999"/>
      </a:hlink>
      <a:folHlink>
        <a:srgbClr val="99CC00"/>
      </a:folHlink>
    </a:clrScheme>
    <a:fontScheme name="Blank">
      <a:majorFont>
        <a:latin typeface="Helvetica Neue Light"/>
        <a:ea typeface="华文细黑"/>
        <a:cs typeface="华文细黑"/>
      </a:majorFont>
      <a:minorFont>
        <a:latin typeface="Helvetica Neue"/>
        <a:ea typeface="华文细黑"/>
        <a:cs typeface="华文细黑"/>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rgbClr val="000000"/>
            </a:solidFill>
            <a:effectLst/>
            <a:latin typeface="Arial" charset="0"/>
            <a:ea typeface="华文细黑" charset="-122"/>
            <a:cs typeface="华文细黑" charset="-122"/>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rgbClr val="000000"/>
            </a:solidFill>
            <a:effectLst/>
            <a:latin typeface="Arial" charset="0"/>
            <a:ea typeface="华文细黑" charset="-122"/>
            <a:cs typeface="华文细黑" charset="-122"/>
            <a:sym typeface="Arial"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6622</TotalTime>
  <Pages>0</Pages>
  <Words>7684</Words>
  <Characters>0</Characters>
  <Application>Microsoft Macintosh PowerPoint</Application>
  <PresentationFormat>On-screen Show (4:3)</PresentationFormat>
  <Lines>0</Lines>
  <Paragraphs>590</Paragraphs>
  <Slides>38</Slides>
  <Notes>37</Notes>
  <HiddenSlides>0</HiddenSlides>
  <MMClips>0</MMClips>
  <ScaleCrop>false</ScaleCrop>
  <HeadingPairs>
    <vt:vector size="4" baseType="variant">
      <vt:variant>
        <vt:lpstr>Theme</vt:lpstr>
      </vt:variant>
      <vt:variant>
        <vt:i4>4</vt:i4>
      </vt:variant>
      <vt:variant>
        <vt:lpstr>Slide Titles</vt:lpstr>
      </vt:variant>
      <vt:variant>
        <vt:i4>38</vt:i4>
      </vt:variant>
    </vt:vector>
  </HeadingPairs>
  <TitlesOfParts>
    <vt:vector size="42" baseType="lpstr">
      <vt:lpstr>Office Theme</vt:lpstr>
      <vt:lpstr>1_Office Theme</vt:lpstr>
      <vt:lpstr>Blank copy</vt:lpstr>
      <vt:lpstr>Blank</vt:lpstr>
      <vt:lpstr>Storyboard</vt:lpstr>
      <vt:lpstr>PowerPoint Presentation</vt:lpstr>
      <vt:lpstr>Sustainable Development</vt:lpstr>
      <vt:lpstr>PowerPoint Presentation</vt:lpstr>
      <vt:lpstr>PowerPoint Presentation</vt:lpstr>
      <vt:lpstr>PowerPoint Presentation</vt:lpstr>
      <vt:lpstr>Grand Challenges of Engineering</vt:lpstr>
      <vt:lpstr>Sustainable Development</vt:lpstr>
      <vt:lpstr>Facts: The signs for needed change</vt:lpstr>
      <vt:lpstr>Our Earth: A Closed Thermodynamic System</vt:lpstr>
      <vt:lpstr>Accelerated glacial melting</vt:lpstr>
      <vt:lpstr>PowerPoint Presentation</vt:lpstr>
      <vt:lpstr>Ecological Footprint </vt:lpstr>
      <vt:lpstr>Ecological Footprint </vt:lpstr>
      <vt:lpstr>PowerPoint Presentation</vt:lpstr>
      <vt:lpstr>Materials Flows in the Economy</vt:lpstr>
      <vt:lpstr>Interaction among Human and Environment</vt:lpstr>
      <vt:lpstr>Meadows Framework for Sustainable Development Indicators</vt:lpstr>
      <vt:lpstr>Indicators</vt:lpstr>
      <vt:lpstr>Sustainable Development Indicators</vt:lpstr>
      <vt:lpstr>Sustainability of Natural Resources</vt:lpstr>
      <vt:lpstr>Mindset Required for Designing for Sustainability</vt:lpstr>
      <vt:lpstr>PowerPoint Presentation</vt:lpstr>
      <vt:lpstr>Biases </vt:lpstr>
      <vt:lpstr>PowerPoint Presentation</vt:lpstr>
      <vt:lpstr>PowerPoint Presentation</vt:lpstr>
      <vt:lpstr>Mental Models at Work</vt:lpstr>
      <vt:lpstr>PowerPoint Presentation</vt:lpstr>
      <vt:lpstr>PowerPoint Presentation</vt:lpstr>
      <vt:lpstr>The need for interdisciplinarity</vt:lpstr>
      <vt:lpstr>Design Strategies for  Sustainable Development</vt:lpstr>
      <vt:lpstr>Life Cycle Assessment (LCA)</vt:lpstr>
      <vt:lpstr>Life Cycle Assessment (LCA)</vt:lpstr>
      <vt:lpstr>Four I’s</vt:lpstr>
      <vt:lpstr>Four I’s</vt:lpstr>
      <vt:lpstr>Four I’s</vt:lpstr>
      <vt:lpstr>Four I’s</vt:lpstr>
      <vt:lpstr>Four I’s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ppawelzi</dc:creator>
  <cp:keywords/>
  <dc:description/>
  <cp:lastModifiedBy>LINDA VANASUPA</cp:lastModifiedBy>
  <cp:revision>256</cp:revision>
  <cp:lastPrinted>2009-07-26T02:02:39Z</cp:lastPrinted>
  <dcterms:created xsi:type="dcterms:W3CDTF">2009-07-25T21:49:48Z</dcterms:created>
  <dcterms:modified xsi:type="dcterms:W3CDTF">2012-08-16T02:50:07Z</dcterms:modified>
</cp:coreProperties>
</file>