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84" r:id="rId2"/>
    <p:sldId id="290" r:id="rId3"/>
    <p:sldId id="316" r:id="rId4"/>
    <p:sldId id="322" r:id="rId5"/>
    <p:sldId id="328" r:id="rId6"/>
    <p:sldId id="315" r:id="rId7"/>
    <p:sldId id="298" r:id="rId8"/>
    <p:sldId id="329" r:id="rId9"/>
    <p:sldId id="302" r:id="rId10"/>
    <p:sldId id="321" r:id="rId11"/>
    <p:sldId id="303" r:id="rId12"/>
    <p:sldId id="304" r:id="rId13"/>
    <p:sldId id="273" r:id="rId14"/>
    <p:sldId id="300" r:id="rId15"/>
    <p:sldId id="301" r:id="rId16"/>
    <p:sldId id="295" r:id="rId17"/>
    <p:sldId id="327" r:id="rId18"/>
    <p:sldId id="299" r:id="rId19"/>
    <p:sldId id="307" r:id="rId20"/>
    <p:sldId id="305" r:id="rId21"/>
    <p:sldId id="306" r:id="rId22"/>
    <p:sldId id="311" r:id="rId23"/>
    <p:sldId id="312" r:id="rId24"/>
    <p:sldId id="309" r:id="rId25"/>
    <p:sldId id="310" r:id="rId26"/>
    <p:sldId id="313" r:id="rId27"/>
    <p:sldId id="325" r:id="rId28"/>
    <p:sldId id="326" r:id="rId29"/>
    <p:sldId id="324" r:id="rId30"/>
    <p:sldId id="314" r:id="rId31"/>
  </p:sldIdLst>
  <p:sldSz cx="9144000" cy="6858000" type="screen4x3"/>
  <p:notesSz cx="6858000" cy="9144000"/>
  <p:defaultTextStyle>
    <a:defPPr>
      <a:defRPr lang="en-US"/>
    </a:defPPr>
    <a:lvl1pPr algn="l" rtl="0" fontAlgn="base">
      <a:spcBef>
        <a:spcPct val="0"/>
      </a:spcBef>
      <a:spcAft>
        <a:spcPct val="0"/>
      </a:spcAft>
      <a:defRPr sz="2400" kern="1200" baseline="-250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baseline="-250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baseline="-250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baseline="-250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baseline="-250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baseline="-250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baseline="-250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baseline="-250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baseline="-25000">
        <a:solidFill>
          <a:schemeClr val="tx1"/>
        </a:solidFill>
        <a:latin typeface="Arial" charset="0"/>
        <a:ea typeface="ＭＳ Ｐゴシック" charset="0"/>
        <a:cs typeface="ＭＳ Ｐゴシック"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DA VANASUP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B5C0D4"/>
    <a:srgbClr val="EDEDED"/>
    <a:srgbClr val="E9E8FF"/>
    <a:srgbClr val="BFBFBF"/>
    <a:srgbClr val="404040"/>
    <a:srgbClr val="79427B"/>
    <a:srgbClr val="CD4C2C"/>
    <a:srgbClr val="89C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63" autoAdjust="0"/>
  </p:normalViewPr>
  <p:slideViewPr>
    <p:cSldViewPr>
      <p:cViewPr>
        <p:scale>
          <a:sx n="100" d="100"/>
          <a:sy n="100" d="100"/>
        </p:scale>
        <p:origin x="-159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200" d="100"/>
          <a:sy n="200" d="100"/>
        </p:scale>
        <p:origin x="-1016" y="421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Sheet1!$H$2</c:f>
              <c:strCache>
                <c:ptCount val="1"/>
                <c:pt idx="0">
                  <c:v>Eco Footprint</c:v>
                </c:pt>
              </c:strCache>
            </c:strRef>
          </c:tx>
          <c:invertIfNegative val="0"/>
          <c:cat>
            <c:strRef>
              <c:f>Sheet1!$G$3:$G$6</c:f>
              <c:strCache>
                <c:ptCount val="4"/>
                <c:pt idx="0">
                  <c:v>China</c:v>
                </c:pt>
                <c:pt idx="1">
                  <c:v>Germany</c:v>
                </c:pt>
                <c:pt idx="2">
                  <c:v>New Zealand</c:v>
                </c:pt>
                <c:pt idx="3">
                  <c:v>United States</c:v>
                </c:pt>
              </c:strCache>
            </c:strRef>
          </c:cat>
          <c:val>
            <c:numRef>
              <c:f>Sheet1!$H$3:$H$6</c:f>
              <c:numCache>
                <c:formatCode>General</c:formatCode>
                <c:ptCount val="4"/>
                <c:pt idx="0">
                  <c:v>2.1</c:v>
                </c:pt>
                <c:pt idx="1">
                  <c:v>4.2</c:v>
                </c:pt>
                <c:pt idx="2">
                  <c:v>7.7</c:v>
                </c:pt>
                <c:pt idx="3">
                  <c:v>9.4</c:v>
                </c:pt>
              </c:numCache>
            </c:numRef>
          </c:val>
        </c:ser>
        <c:ser>
          <c:idx val="1"/>
          <c:order val="1"/>
          <c:tx>
            <c:strRef>
              <c:f>Sheet1!$I$2</c:f>
              <c:strCache>
                <c:ptCount val="1"/>
                <c:pt idx="0">
                  <c:v>Bio Capacity</c:v>
                </c:pt>
              </c:strCache>
            </c:strRef>
          </c:tx>
          <c:invertIfNegative val="0"/>
          <c:cat>
            <c:strRef>
              <c:f>Sheet1!$G$3:$G$6</c:f>
              <c:strCache>
                <c:ptCount val="4"/>
                <c:pt idx="0">
                  <c:v>China</c:v>
                </c:pt>
                <c:pt idx="1">
                  <c:v>Germany</c:v>
                </c:pt>
                <c:pt idx="2">
                  <c:v>New Zealand</c:v>
                </c:pt>
                <c:pt idx="3">
                  <c:v>United States</c:v>
                </c:pt>
              </c:strCache>
            </c:strRef>
          </c:cat>
          <c:val>
            <c:numRef>
              <c:f>Sheet1!$I$3:$I$6</c:f>
              <c:numCache>
                <c:formatCode>General</c:formatCode>
                <c:ptCount val="4"/>
                <c:pt idx="0">
                  <c:v>0.9</c:v>
                </c:pt>
                <c:pt idx="1">
                  <c:v>1.9</c:v>
                </c:pt>
                <c:pt idx="2">
                  <c:v>14.1</c:v>
                </c:pt>
                <c:pt idx="3">
                  <c:v>5.0</c:v>
                </c:pt>
              </c:numCache>
            </c:numRef>
          </c:val>
        </c:ser>
        <c:dLbls>
          <c:showLegendKey val="0"/>
          <c:showVal val="0"/>
          <c:showCatName val="0"/>
          <c:showSerName val="0"/>
          <c:showPercent val="0"/>
          <c:showBubbleSize val="0"/>
        </c:dLbls>
        <c:gapWidth val="150"/>
        <c:shape val="cylinder"/>
        <c:axId val="2108213080"/>
        <c:axId val="-2132664008"/>
        <c:axId val="0"/>
      </c:bar3DChart>
      <c:catAx>
        <c:axId val="2108213080"/>
        <c:scaling>
          <c:orientation val="minMax"/>
        </c:scaling>
        <c:delete val="0"/>
        <c:axPos val="l"/>
        <c:majorTickMark val="none"/>
        <c:minorTickMark val="none"/>
        <c:tickLblPos val="nextTo"/>
        <c:txPr>
          <a:bodyPr/>
          <a:lstStyle/>
          <a:p>
            <a:pPr>
              <a:defRPr sz="2000">
                <a:latin typeface="Helvetica Neue"/>
              </a:defRPr>
            </a:pPr>
            <a:endParaRPr lang="en-US"/>
          </a:p>
        </c:txPr>
        <c:crossAx val="-2132664008"/>
        <c:crosses val="autoZero"/>
        <c:auto val="1"/>
        <c:lblAlgn val="ctr"/>
        <c:lblOffset val="100"/>
        <c:noMultiLvlLbl val="0"/>
      </c:catAx>
      <c:valAx>
        <c:axId val="-2132664008"/>
        <c:scaling>
          <c:orientation val="minMax"/>
        </c:scaling>
        <c:delete val="0"/>
        <c:axPos val="b"/>
        <c:majorGridlines/>
        <c:title>
          <c:tx>
            <c:rich>
              <a:bodyPr/>
              <a:lstStyle/>
              <a:p>
                <a:pPr>
                  <a:defRPr sz="1800" b="0" i="0">
                    <a:latin typeface="Helvetica Neue"/>
                  </a:defRPr>
                </a:pPr>
                <a:r>
                  <a:rPr lang="en-US" sz="1800" b="0" i="0">
                    <a:latin typeface="Helvetica Neue"/>
                  </a:rPr>
                  <a:t>Hectares per Capita</a:t>
                </a:r>
              </a:p>
            </c:rich>
          </c:tx>
          <c:layout/>
          <c:overlay val="0"/>
        </c:title>
        <c:numFmt formatCode="General" sourceLinked="1"/>
        <c:majorTickMark val="out"/>
        <c:minorTickMark val="none"/>
        <c:tickLblPos val="nextTo"/>
        <c:crossAx val="2108213080"/>
        <c:crosses val="autoZero"/>
        <c:crossBetween val="between"/>
      </c:valAx>
    </c:plotArea>
    <c:legend>
      <c:legendPos val="r"/>
      <c:layout>
        <c:manualLayout>
          <c:xMode val="edge"/>
          <c:yMode val="edge"/>
          <c:x val="0.397109376814624"/>
          <c:y val="0.573612110986127"/>
          <c:w val="0.300530741179476"/>
          <c:h val="0.22658530183727"/>
        </c:manualLayout>
      </c:layout>
      <c:overlay val="0"/>
      <c:txPr>
        <a:bodyPr/>
        <a:lstStyle/>
        <a:p>
          <a:pPr>
            <a:defRPr sz="2000">
              <a:latin typeface="Helvetica Neue"/>
            </a:defRPr>
          </a:pPr>
          <a:endParaRPr lang="en-US"/>
        </a:p>
      </c:txPr>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lgn="l">
              <a:defRPr sz="1200" baseline="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baseline="0"/>
            </a:lvl1pPr>
          </a:lstStyle>
          <a:p>
            <a:pPr>
              <a:defRPr/>
            </a:pPr>
            <a:fld id="{DA66A445-D2C7-0043-800E-9DE8E36FD17C}" type="datetime1">
              <a:rPr lang="en-US"/>
              <a:pPr>
                <a:defRPr/>
              </a:pPr>
              <a:t>8/15/12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lgn="l">
              <a:defRPr sz="1200" baseline="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baseline="0"/>
            </a:lvl1pPr>
          </a:lstStyle>
          <a:p>
            <a:pPr>
              <a:defRPr/>
            </a:pPr>
            <a:fld id="{FC35F102-8D86-8E41-939F-D19350DFF45E}" type="slidenum">
              <a:rPr lang="en-US"/>
              <a:pPr>
                <a:defRPr/>
              </a:pPr>
              <a:t>‹#›</a:t>
            </a:fld>
            <a:endParaRPr lang="en-US"/>
          </a:p>
        </p:txBody>
      </p:sp>
    </p:spTree>
    <p:extLst>
      <p:ext uri="{BB962C8B-B14F-4D97-AF65-F5344CB8AC3E}">
        <p14:creationId xmlns:p14="http://schemas.microsoft.com/office/powerpoint/2010/main" val="301761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pitchFamily="-110"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mn-lt"/>
        <a:ea typeface="ヒラギノ角ゴ Pro W3" pitchFamily="-110"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mn-lt"/>
        <a:ea typeface="ヒラギノ角ゴ Pro W3" pitchFamily="-110" charset="-128"/>
        <a:cs typeface="ヒラギノ角ゴ Pro W3"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footprintnetwork.org/images/uploads/2010_NFA_data_tables.pdf" TargetMode="External"/><Relationship Id="rId4" Type="http://schemas.openxmlformats.org/officeDocument/2006/relationships/hyperlink" Target="http://www.footprintnetwork.org/en/index.php/GFN/page/ecological_debtors_and_creditors/" TargetMode="External"/><Relationship Id="rId5" Type="http://schemas.openxmlformats.org/officeDocument/2006/relationships/hyperlink" Target="http://www.footprintnetwork.org/en/index.php/GFN/page/world_footprint/" TargetMode="External"/><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footprintnetwork.org/images/uploads/2010_NFA_data_tables.pdf" TargetMode="External"/><Relationship Id="rId4" Type="http://schemas.openxmlformats.org/officeDocument/2006/relationships/hyperlink" Target="http://www.footprintnetwork.org/en/index.php/GFN/page/ecological_debtors_and_creditors/" TargetMode="External"/><Relationship Id="rId5" Type="http://schemas.openxmlformats.org/officeDocument/2006/relationships/hyperlink" Target="http://www.footprintnetwork.org/en/index.php/GFN/page/world_footprint/" TargetMode="External"/><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en.wikipedia.org/wiki/Wind_turbines" TargetMode="External"/><Relationship Id="rId4" Type="http://schemas.openxmlformats.org/officeDocument/2006/relationships/hyperlink" Target="http://en.wikipedia.org/wiki/Solar_panel" TargetMode="External"/><Relationship Id="rId5" Type="http://schemas.openxmlformats.org/officeDocument/2006/relationships/hyperlink" Target="http://en.wikipedia.org/wiki/Bio-gas" TargetMode="External"/><Relationship Id="rId6" Type="http://schemas.openxmlformats.org/officeDocument/2006/relationships/hyperlink" Target="http://en.wikipedia.org/wiki/Sewage" TargetMode="External"/><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onlinelibrary.wiley.com/doi/10.1111/jiec.2009.13.issue-6/issuetoc" TargetMode="External"/><Relationship Id="rId4" Type="http://schemas.openxmlformats.org/officeDocument/2006/relationships/hyperlink" Target="http://onlinelibrary.wiley.com/doi/10.1111/j.1530-9290.2009.00169.x/full%23f1" TargetMode="External"/><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2"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dirty="0">
              <a:latin typeface="Calibri"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Calibri" charset="0"/>
                <a:ea typeface="ＭＳ Ｐゴシック" charset="0"/>
                <a:cs typeface="ＭＳ Ｐゴシック" charset="0"/>
              </a:rPr>
              <a:t>The ecological footprint is a concept that provides a measure of the area of arable (or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land that is required to support the annual life style of an individual.  Of course, this term can be analyzed for an entire nation state by aggregating the data for the population. </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The basics of the ecological footprint can be found at the website maintained by the Global Footprint Network (http://</a:t>
            </a:r>
            <a:r>
              <a:rPr lang="en-US" dirty="0" err="1">
                <a:latin typeface="Calibri" charset="0"/>
                <a:ea typeface="ＭＳ Ｐゴシック" charset="0"/>
                <a:cs typeface="ＭＳ Ｐゴシック" charset="0"/>
              </a:rPr>
              <a:t>www.footprintnetwork.org</a:t>
            </a:r>
            <a:r>
              <a:rPr lang="en-US" dirty="0">
                <a:latin typeface="Calibri" charset="0"/>
                <a:ea typeface="ＭＳ Ｐゴシック" charset="0"/>
                <a:cs typeface="ＭＳ Ｐゴシック" charset="0"/>
              </a:rPr>
              <a:t>/en/</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/GFN/). The original research for the methodology was published by </a:t>
            </a:r>
            <a:r>
              <a:rPr lang="en-US" dirty="0" err="1">
                <a:latin typeface="Calibri" charset="0"/>
                <a:ea typeface="ＭＳ Ｐゴシック" charset="0"/>
                <a:cs typeface="ＭＳ Ｐゴシック" charset="0"/>
              </a:rPr>
              <a:t>Wackernagel</a:t>
            </a:r>
            <a:r>
              <a:rPr lang="en-US" dirty="0">
                <a:latin typeface="Calibri" charset="0"/>
                <a:ea typeface="ＭＳ Ｐゴシック" charset="0"/>
                <a:cs typeface="ＭＳ Ｐゴシック" charset="0"/>
              </a:rPr>
              <a:t>, M., N.B. Schulz, D. </a:t>
            </a:r>
            <a:r>
              <a:rPr lang="en-US" dirty="0" err="1">
                <a:latin typeface="Calibri" charset="0"/>
                <a:ea typeface="ＭＳ Ｐゴシック" charset="0"/>
                <a:cs typeface="ＭＳ Ｐゴシック" charset="0"/>
              </a:rPr>
              <a:t>Deumling</a:t>
            </a:r>
            <a:r>
              <a:rPr lang="en-US" dirty="0">
                <a:latin typeface="Calibri" charset="0"/>
                <a:ea typeface="ＭＳ Ｐゴシック" charset="0"/>
                <a:cs typeface="ＭＳ Ｐゴシック" charset="0"/>
              </a:rPr>
              <a:t>, A. </a:t>
            </a:r>
            <a:r>
              <a:rPr lang="en-US" dirty="0" err="1">
                <a:latin typeface="Calibri" charset="0"/>
                <a:ea typeface="ＭＳ Ｐゴシック" charset="0"/>
                <a:cs typeface="ＭＳ Ｐゴシック" charset="0"/>
              </a:rPr>
              <a:t>Callejas</a:t>
            </a:r>
            <a:r>
              <a:rPr lang="en-US" dirty="0">
                <a:latin typeface="Calibri" charset="0"/>
                <a:ea typeface="ＭＳ Ｐゴシック" charset="0"/>
                <a:cs typeface="ＭＳ Ｐゴシック" charset="0"/>
              </a:rPr>
              <a:t> Linares, M. Jenkins, V. </a:t>
            </a:r>
            <a:r>
              <a:rPr lang="en-US" dirty="0" err="1">
                <a:latin typeface="Calibri" charset="0"/>
                <a:ea typeface="ＭＳ Ｐゴシック" charset="0"/>
                <a:cs typeface="ＭＳ Ｐゴシック" charset="0"/>
              </a:rPr>
              <a:t>Kapos</a:t>
            </a:r>
            <a:r>
              <a:rPr lang="en-US" dirty="0">
                <a:latin typeface="Calibri" charset="0"/>
                <a:ea typeface="ＭＳ Ｐゴシック" charset="0"/>
                <a:cs typeface="ＭＳ Ｐゴシック" charset="0"/>
              </a:rPr>
              <a:t>, C. </a:t>
            </a:r>
            <a:r>
              <a:rPr lang="en-US" dirty="0" err="1">
                <a:latin typeface="Calibri" charset="0"/>
                <a:ea typeface="ＭＳ Ｐゴシック" charset="0"/>
                <a:cs typeface="ＭＳ Ｐゴシック" charset="0"/>
              </a:rPr>
              <a:t>Monfreda</a:t>
            </a:r>
            <a:r>
              <a:rPr lang="en-US" dirty="0">
                <a:latin typeface="Calibri" charset="0"/>
                <a:ea typeface="ＭＳ Ｐゴシック" charset="0"/>
                <a:cs typeface="ＭＳ Ｐゴシック" charset="0"/>
              </a:rPr>
              <a:t>, J. </a:t>
            </a:r>
            <a:r>
              <a:rPr lang="en-US" dirty="0" err="1">
                <a:latin typeface="Calibri" charset="0"/>
                <a:ea typeface="ＭＳ Ｐゴシック" charset="0"/>
                <a:cs typeface="ＭＳ Ｐゴシック" charset="0"/>
              </a:rPr>
              <a:t>Loh</a:t>
            </a:r>
            <a:r>
              <a:rPr lang="en-US" dirty="0">
                <a:latin typeface="Calibri" charset="0"/>
                <a:ea typeface="ＭＳ Ｐゴシック" charset="0"/>
                <a:cs typeface="ＭＳ Ｐゴシック" charset="0"/>
              </a:rPr>
              <a:t>, N. Myers, R. </a:t>
            </a:r>
            <a:r>
              <a:rPr lang="en-US" dirty="0" err="1">
                <a:latin typeface="Calibri" charset="0"/>
                <a:ea typeface="ＭＳ Ｐゴシック" charset="0"/>
                <a:cs typeface="ＭＳ Ｐゴシック" charset="0"/>
              </a:rPr>
              <a:t>Nargaard</a:t>
            </a:r>
            <a:r>
              <a:rPr lang="en-US" dirty="0">
                <a:latin typeface="Calibri" charset="0"/>
                <a:ea typeface="ＭＳ Ｐゴシック" charset="0"/>
                <a:cs typeface="ＭＳ Ｐゴシック" charset="0"/>
              </a:rPr>
              <a:t>, and J. Randers (2002). Tracking the Ecological Overshoot of the Human Economy. </a:t>
            </a:r>
            <a:r>
              <a:rPr lang="en-US" i="1" dirty="0">
                <a:latin typeface="Calibri" charset="0"/>
                <a:ea typeface="ＭＳ Ｐゴシック" charset="0"/>
                <a:cs typeface="ＭＳ Ｐゴシック" charset="0"/>
              </a:rPr>
              <a:t>Proceedings of the National Academies of Sciences 99</a:t>
            </a:r>
            <a:r>
              <a:rPr lang="en-US" dirty="0">
                <a:latin typeface="Calibri" charset="0"/>
                <a:ea typeface="ＭＳ Ｐゴシック" charset="0"/>
                <a:cs typeface="ＭＳ Ｐゴシック" charset="0"/>
              </a:rPr>
              <a:t>, 9299-9271.</a:t>
            </a:r>
          </a:p>
          <a:p>
            <a:endParaRPr lang="en-US" dirty="0">
              <a:latin typeface="Calibri" charset="0"/>
              <a:ea typeface="ＭＳ Ｐゴシック" charset="0"/>
              <a:cs typeface="ＭＳ Ｐゴシック" charset="0"/>
            </a:endParaRPr>
          </a:p>
          <a:p>
            <a:r>
              <a:rPr lang="en-US" b="1" dirty="0">
                <a:latin typeface="Calibri" charset="0"/>
                <a:ea typeface="ＭＳ Ｐゴシック" charset="0"/>
                <a:cs typeface="ＭＳ Ｐゴシック" charset="0"/>
              </a:rPr>
              <a:t>Warning:</a:t>
            </a:r>
            <a:r>
              <a:rPr lang="en-US" dirty="0">
                <a:latin typeface="Calibri" charset="0"/>
                <a:ea typeface="ＭＳ Ｐゴシック" charset="0"/>
                <a:cs typeface="ＭＳ Ｐゴシック" charset="0"/>
              </a:rPr>
              <a:t> There are many assumptions embedded the computation of the ecological footprint.  It is essentially a computation involving an accounting of stocks (primarily timber, fish, food and livestock) and flows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of all these).  It also includes the absorption of CO2 as a waste </a:t>
            </a:r>
            <a:r>
              <a:rPr lang="en-US" dirty="0" smtClean="0">
                <a:latin typeface="Calibri" charset="0"/>
                <a:ea typeface="ＭＳ Ｐゴシック" charset="0"/>
                <a:cs typeface="ＭＳ Ｐゴシック" charset="0"/>
              </a:rPr>
              <a:t>product,</a:t>
            </a:r>
            <a:r>
              <a:rPr lang="en-US" baseline="0" dirty="0" smtClean="0">
                <a:latin typeface="Calibri" charset="0"/>
                <a:ea typeface="ＭＳ Ｐゴシック" charset="0"/>
                <a:cs typeface="ＭＳ Ｐゴシック" charset="0"/>
              </a:rPr>
              <a:t> but no other “waste,” such as chemical toxins.</a:t>
            </a:r>
            <a:endParaRPr lang="en-US"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Note that these computation represent an aggregate of behavior for a period of a year.  Also note that there are many stocks that are unaccounted for in the environmental footprint. There are also many flows of wastes that are unaccounted for. Also note that what passes for what is produced in a year can be more or less what is harvested in that given year. Take the example of timber. We know a tree takes many years to grow before it is harvested for use.  So it is a false notion to think that the earth’s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land produces so much timber in “a year.” In fact, there is so much timber harvested in a year. The mass of timber harvested serves as a proxy for what is produced by the land. </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The ecological footprint is often thought of in terms of a bank account with the principle serving as the stock area of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land and the interest serving as the flow of goods that are produced in a year. What then does it mean to “exceed the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capacity” of earth in a year?  That is, if you use more than is generated by the interest, Is it really possible to “borrow” from the principle?  Can we globally eat more fish in a year than Is actually harvested?  No.  Almost all the “overshoot” in the ecological footprint (the overage “consumed” compared to what is produced) comes from dealing with absorbing the anthropogenic CO2 that is annually generated. This shows up in the equations as a “debt” or accumulation of CO2 in the atmosphere, waiting for the debt to be absorbed in future years. </a:t>
            </a:r>
            <a:endParaRPr lang="en-US" dirty="0" smtClean="0">
              <a:latin typeface="Calibri" charset="0"/>
              <a:ea typeface="ＭＳ Ｐゴシック" charset="0"/>
              <a:cs typeface="ＭＳ Ｐゴシック" charset="0"/>
            </a:endParaRPr>
          </a:p>
          <a:p>
            <a:endParaRPr lang="en-US" b="1"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1.7, 1.8, 2.3,  4.2, 4.3, 4.4, 6.5</a:t>
            </a:r>
            <a:endParaRPr lang="en-US" b="1" dirty="0" smtClean="0">
              <a:latin typeface="Calibri" charset="0"/>
              <a:ea typeface="ＭＳ Ｐゴシック" charset="0"/>
              <a:cs typeface="ＭＳ Ｐゴシック" charset="0"/>
            </a:endParaRPr>
          </a:p>
          <a:p>
            <a:endParaRPr lang="en-US" b="1" dirty="0">
              <a:latin typeface="Calibri" charset="0"/>
              <a:ea typeface="ＭＳ Ｐゴシック" charset="0"/>
              <a:cs typeface="ＭＳ Ｐゴシック" charset="0"/>
            </a:endParaRP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B7C39E8A-18A0-5640-83F2-A02C06373D19}" type="slidenum">
              <a:rPr lang="en-US" sz="1200" baseline="0"/>
              <a:pPr eaLnBrk="1" hangingPunct="1"/>
              <a:t>12</a:t>
            </a:fld>
            <a:endParaRPr lang="en-US" sz="1200" baseline="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latin typeface="Calibri" charset="0"/>
                <a:ea typeface="ＭＳ Ｐゴシック" charset="0"/>
                <a:cs typeface="ＭＳ Ｐゴシック" charset="0"/>
              </a:rPr>
              <a:t>This slide depicts flows</a:t>
            </a:r>
            <a:r>
              <a:rPr lang="en-US" baseline="0" dirty="0" smtClean="0">
                <a:latin typeface="Calibri" charset="0"/>
                <a:ea typeface="ＭＳ Ｐゴシック" charset="0"/>
                <a:cs typeface="ＭＳ Ｐゴシック" charset="0"/>
              </a:rPr>
              <a:t> of the primary resources and wastes within the ecological footprint computation. Note that the ecological footprint is an accounting method based on conservation of mass.  That is, if you produce X amount of CO2 each year, in order to maintain the system balance, you need to somehow consume X amount of CO2 per year. Key things to know about the ecological footprint. </a:t>
            </a: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Only tracks the flow of organic goods (man-made, synthetic goods and fossil fuels are only considered in the computation of CO2 as waste);</a:t>
            </a: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Uses land area to produce goods or absorb CO2 as the universal accounting measure;</a:t>
            </a: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Is concerned with the balance of FLOWS of mass (not the absolute stock of , say “forests”) in a particular time period, usually a year;</a:t>
            </a:r>
          </a:p>
          <a:p>
            <a:pPr marL="171450" indent="-171450" eaLnBrk="1" hangingPunct="1">
              <a:spcBef>
                <a:spcPct val="0"/>
              </a:spcBef>
              <a:buFont typeface="Arial"/>
              <a:buChar char="•"/>
            </a:pPr>
            <a:r>
              <a:rPr lang="en-US" baseline="0" dirty="0" smtClean="0">
                <a:latin typeface="Calibri" charset="0"/>
                <a:ea typeface="ＭＳ Ｐゴシック" charset="0"/>
                <a:cs typeface="ＭＳ Ｐゴシック" charset="0"/>
              </a:rPr>
              <a:t>Uses historical production and consumption data that is reported to intergovernmental agencies.</a:t>
            </a:r>
            <a:endParaRPr lang="en-US" dirty="0" smtClean="0">
              <a:latin typeface="Calibri" charset="0"/>
              <a:ea typeface="ＭＳ Ｐゴシック" charset="0"/>
              <a:cs typeface="ＭＳ Ｐゴシック" charset="0"/>
            </a:endParaRPr>
          </a:p>
          <a:p>
            <a:pPr eaLnBrk="1" hangingPunct="1">
              <a:spcBef>
                <a:spcPct val="0"/>
              </a:spcBef>
            </a:pPr>
            <a:endParaRPr lang="en-US" dirty="0" smtClean="0">
              <a:latin typeface="Calibri" charset="0"/>
              <a:ea typeface="ＭＳ Ｐゴシック" charset="0"/>
              <a:cs typeface="ＭＳ Ｐゴシック" charset="0"/>
            </a:endParaRPr>
          </a:p>
          <a:p>
            <a:pPr eaLnBrk="1" hangingPunct="1">
              <a:spcBef>
                <a:spcPct val="0"/>
              </a:spcBef>
            </a:pPr>
            <a:r>
              <a:rPr lang="en-US" dirty="0" err="1" smtClean="0">
                <a:latin typeface="Calibri" charset="0"/>
                <a:ea typeface="ＭＳ Ｐゴシック" charset="0"/>
                <a:cs typeface="ＭＳ Ｐゴシック" charset="0"/>
              </a:rPr>
              <a:t>Bioproductivity</a:t>
            </a:r>
            <a:r>
              <a:rPr lang="en-US" dirty="0" smtClean="0">
                <a:latin typeface="Calibri" charset="0"/>
                <a:ea typeface="ＭＳ Ｐゴシック" charset="0"/>
                <a:cs typeface="ＭＳ Ｐゴシック" charset="0"/>
              </a:rPr>
              <a:t> </a:t>
            </a:r>
            <a:r>
              <a:rPr lang="en-US" dirty="0">
                <a:latin typeface="Calibri" charset="0"/>
                <a:ea typeface="ＭＳ Ｐゴシック" charset="0"/>
                <a:cs typeface="ＭＳ Ｐゴシック" charset="0"/>
              </a:rPr>
              <a:t>is a measure of the rate that the earth can produce goods and services that have mass. The goods that we refer to are things like food for the entire food chain and lumber.  They would also include anything that is consumed in the annual consumption supply chain, such as petroleum.  As depicted in the dashed oval on the right, some of the goods are renewable, such as wood or food.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services include the sequestration of CO2. It also includes all the processes that nature engages in to support life on earth. Since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is a flow measure (i.e., it measures the rate of different processes), it is difficult to depict in a static diagram.</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In this diagram, arrows are used to depict the flow of different types of mass. The flows depicted here are those that are used to compute the ecological footprint, using the methodology of the Global Footprint Network (http://</a:t>
            </a:r>
            <a:r>
              <a:rPr lang="en-US" dirty="0" err="1">
                <a:latin typeface="Calibri" charset="0"/>
                <a:ea typeface="ＭＳ Ｐゴシック" charset="0"/>
                <a:cs typeface="ＭＳ Ｐゴシック" charset="0"/>
              </a:rPr>
              <a:t>www.footprintnetwork.org</a:t>
            </a:r>
            <a:r>
              <a:rPr lang="en-US" dirty="0">
                <a:latin typeface="Calibri" charset="0"/>
                <a:ea typeface="ＭＳ Ｐゴシック" charset="0"/>
                <a:cs typeface="ＭＳ Ｐゴシック" charset="0"/>
              </a:rPr>
              <a:t>/en/</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/GFN/). The ecological footprint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uses yields of primary products (from cropland, forest, grazing land and fisheries) to calculate the area necessary to support a given activity. </a:t>
            </a:r>
            <a:r>
              <a:rPr lang="en-US" altLang="ja-JP" dirty="0" err="1">
                <a:latin typeface="Calibri" charset="0"/>
                <a:ea typeface="ＭＳ Ｐゴシック" charset="0"/>
                <a:cs typeface="ＭＳ Ｐゴシック" charset="0"/>
              </a:rPr>
              <a:t>Biocapacity</a:t>
            </a:r>
            <a:r>
              <a:rPr lang="en-US" altLang="ja-JP" dirty="0">
                <a:latin typeface="Calibri" charset="0"/>
                <a:ea typeface="ＭＳ Ｐゴシック" charset="0"/>
                <a:cs typeface="ＭＳ Ｐゴシック" charset="0"/>
              </a:rPr>
              <a:t> is measured by calculating the amount of biologically productive land and sea area available to provide the resources a population consumes and to absorb its wastes, given current technology and management practices. Countries differ in the productivity of their ecosystems, and this is reflected in the accounts.</a:t>
            </a:r>
            <a:r>
              <a:rPr lang="ja-JP" altLang="en-US" dirty="0">
                <a:latin typeface="Calibri" charset="0"/>
                <a:ea typeface="ＭＳ Ｐゴシック" charset="0"/>
                <a:cs typeface="ＭＳ Ｐゴシック" charset="0"/>
              </a:rPr>
              <a:t>”</a:t>
            </a:r>
            <a:endParaRPr lang="en-US" altLang="ja-JP"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A nation</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consumption is calculated by adding imports to and subtracting exports from its national production. Results from this analysis shed light on a country</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ecological impact. For example, the </a:t>
            </a:r>
            <a:r>
              <a:rPr lang="en-US" altLang="ja-JP" dirty="0">
                <a:latin typeface="Calibri" charset="0"/>
                <a:ea typeface="ＭＳ Ｐゴシック" charset="0"/>
                <a:cs typeface="ＭＳ Ｐゴシック" charset="0"/>
                <a:hlinkClick r:id="rId3"/>
              </a:rPr>
              <a:t>National Footprint Accounts </a:t>
            </a:r>
            <a:r>
              <a:rPr lang="en-US" altLang="ja-JP" dirty="0">
                <a:latin typeface="Calibri" charset="0"/>
                <a:ea typeface="ＭＳ Ｐゴシック" charset="0"/>
                <a:cs typeface="ＭＳ Ｐゴシック" charset="0"/>
              </a:rPr>
              <a:t>identify whether or not a country</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Ecological Footprint exceeds its </a:t>
            </a:r>
            <a:r>
              <a:rPr lang="en-US" altLang="ja-JP" dirty="0" err="1">
                <a:latin typeface="Calibri" charset="0"/>
                <a:ea typeface="ＭＳ Ｐゴシック" charset="0"/>
                <a:cs typeface="ＭＳ Ｐゴシック" charset="0"/>
              </a:rPr>
              <a:t>biocapacity</a:t>
            </a:r>
            <a:r>
              <a:rPr lang="en-US" altLang="ja-JP" dirty="0">
                <a:latin typeface="Calibri" charset="0"/>
                <a:ea typeface="ＭＳ Ｐゴシック" charset="0"/>
                <a:cs typeface="ＭＳ Ｐゴシック" charset="0"/>
              </a:rPr>
              <a:t>. A country has an ecological reserve if its Footprint is smaller than its </a:t>
            </a:r>
            <a:r>
              <a:rPr lang="en-US" altLang="ja-JP" dirty="0" err="1">
                <a:latin typeface="Calibri" charset="0"/>
                <a:ea typeface="ＭＳ Ｐゴシック" charset="0"/>
                <a:cs typeface="ＭＳ Ｐゴシック" charset="0"/>
              </a:rPr>
              <a:t>biocapacity</a:t>
            </a:r>
            <a:r>
              <a:rPr lang="en-US" altLang="ja-JP" dirty="0">
                <a:latin typeface="Calibri" charset="0"/>
                <a:ea typeface="ＭＳ Ｐゴシック" charset="0"/>
                <a:cs typeface="ＭＳ Ｐゴシック" charset="0"/>
              </a:rPr>
              <a:t>; otherwise it is operating with an ecological deficit. The former are often referred to as </a:t>
            </a:r>
            <a:r>
              <a:rPr lang="en-US" altLang="ja-JP" dirty="0">
                <a:latin typeface="Calibri" charset="0"/>
                <a:ea typeface="ＭＳ Ｐゴシック" charset="0"/>
                <a:cs typeface="ＭＳ Ｐゴシック" charset="0"/>
                <a:hlinkClick r:id="rId4" tooltip="ecological creditors"/>
              </a:rPr>
              <a:t>ecological creditors</a:t>
            </a:r>
            <a:r>
              <a:rPr lang="en-US" altLang="ja-JP" dirty="0">
                <a:latin typeface="Calibri" charset="0"/>
                <a:ea typeface="ＭＳ Ｐゴシック" charset="0"/>
                <a:cs typeface="ＭＳ Ｐゴシック" charset="0"/>
              </a:rPr>
              <a:t>, and the latter </a:t>
            </a:r>
            <a:r>
              <a:rPr lang="en-US" altLang="ja-JP" dirty="0">
                <a:latin typeface="Calibri" charset="0"/>
                <a:ea typeface="ＭＳ Ｐゴシック" charset="0"/>
                <a:cs typeface="ＭＳ Ｐゴシック" charset="0"/>
                <a:hlinkClick r:id="rId4" tooltip="ecological debtors."/>
              </a:rPr>
              <a:t>ecological debtors.</a:t>
            </a:r>
            <a:endParaRPr lang="en-US" altLang="ja-JP"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Today, most countries, and the world as a whole, are running ecological deficits. The world</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ecological deficit is referred to as global </a:t>
            </a:r>
            <a:r>
              <a:rPr lang="en-US" altLang="ja-JP" dirty="0">
                <a:latin typeface="Calibri" charset="0"/>
                <a:ea typeface="ＭＳ Ｐゴシック" charset="0"/>
                <a:cs typeface="ＭＳ Ｐゴシック" charset="0"/>
                <a:hlinkClick r:id="rId5" tooltip="ecological overshoot. "/>
              </a:rPr>
              <a:t>ecological overshoot. </a:t>
            </a:r>
            <a:r>
              <a:rPr lang="en-US" altLang="ja-JP" dirty="0">
                <a:latin typeface="Calibri" charset="0"/>
                <a:ea typeface="ＭＳ Ｐゴシック" charset="0"/>
                <a:cs typeface="ＭＳ Ｐゴシック" charset="0"/>
              </a:rPr>
              <a:t> </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(from http://</a:t>
            </a:r>
            <a:r>
              <a:rPr lang="en-US" dirty="0" err="1">
                <a:latin typeface="Calibri" charset="0"/>
                <a:ea typeface="ＭＳ Ｐゴシック" charset="0"/>
                <a:cs typeface="ＭＳ Ｐゴシック" charset="0"/>
              </a:rPr>
              <a:t>www.footprintnetwork.org</a:t>
            </a:r>
            <a:r>
              <a:rPr lang="en-US" dirty="0">
                <a:latin typeface="Calibri" charset="0"/>
                <a:ea typeface="ＭＳ Ｐゴシック" charset="0"/>
                <a:cs typeface="ＭＳ Ｐゴシック" charset="0"/>
              </a:rPr>
              <a:t>/en/</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/GFN/page/methodology/).</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Imagine that the image depicted here shows the annual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flows. The darker green arrows in this image illustrates the flows of earth</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primary products (cropland, forest, grazing land, fisheries).  The products are annually consumed (illustrated by the dashed oval on the right) and that activity of consumption emits CO2 and toxins, illustrated by the lighter green arrows pointing to the left. The ecological footprint computations used by the Global Footprint Network account for the CO2 that is annually emitted.  The computations do NOT account for the petroleum oil that is consumed to produce much of the CO2 nor do they account for the </a:t>
            </a:r>
            <a:r>
              <a:rPr lang="en-US" altLang="ja-JP" dirty="0" err="1">
                <a:latin typeface="Calibri" charset="0"/>
                <a:ea typeface="ＭＳ Ｐゴシック" charset="0"/>
                <a:cs typeface="ＭＳ Ｐゴシック" charset="0"/>
              </a:rPr>
              <a:t>persistant</a:t>
            </a:r>
            <a:r>
              <a:rPr lang="en-US" altLang="ja-JP" dirty="0">
                <a:latin typeface="Calibri" charset="0"/>
                <a:ea typeface="ＭＳ Ｐゴシック" charset="0"/>
                <a:cs typeface="ＭＳ Ｐゴシック" charset="0"/>
              </a:rPr>
              <a:t> organic pollutants or toxins annually emitted into the environment.  The effect of these toxins is reflected in reduced </a:t>
            </a:r>
            <a:r>
              <a:rPr lang="en-US" altLang="ja-JP" dirty="0" err="1">
                <a:latin typeface="Calibri" charset="0"/>
                <a:ea typeface="ＭＳ Ｐゴシック" charset="0"/>
                <a:cs typeface="ＭＳ Ｐゴシック" charset="0"/>
              </a:rPr>
              <a:t>bioproductivity</a:t>
            </a:r>
            <a:r>
              <a:rPr lang="en-US" altLang="ja-JP" dirty="0">
                <a:latin typeface="Calibri" charset="0"/>
                <a:ea typeface="ＭＳ Ｐゴシック" charset="0"/>
                <a:cs typeface="ＭＳ Ｐゴシック" charset="0"/>
              </a:rPr>
              <a:t> of the earth, as is displacing </a:t>
            </a:r>
            <a:r>
              <a:rPr lang="en-US" altLang="ja-JP" dirty="0" err="1">
                <a:latin typeface="Calibri" charset="0"/>
                <a:ea typeface="ＭＳ Ｐゴシック" charset="0"/>
                <a:cs typeface="ＭＳ Ｐゴシック" charset="0"/>
              </a:rPr>
              <a:t>bioproductive</a:t>
            </a:r>
            <a:r>
              <a:rPr lang="en-US" altLang="ja-JP" dirty="0">
                <a:latin typeface="Calibri" charset="0"/>
                <a:ea typeface="ＭＳ Ｐゴシック" charset="0"/>
                <a:cs typeface="ＭＳ Ｐゴシック" charset="0"/>
              </a:rPr>
              <a:t> land with non-productive land for the built environment.  The dashed oval at the bottom of the globe conceptually depicts the loss of </a:t>
            </a:r>
            <a:r>
              <a:rPr lang="en-US" altLang="ja-JP" dirty="0" err="1">
                <a:latin typeface="Calibri" charset="0"/>
                <a:ea typeface="ＭＳ Ｐゴシック" charset="0"/>
                <a:cs typeface="ＭＳ Ｐゴシック" charset="0"/>
              </a:rPr>
              <a:t>bioproductive</a:t>
            </a:r>
            <a:r>
              <a:rPr lang="en-US" altLang="ja-JP" dirty="0">
                <a:latin typeface="Calibri" charset="0"/>
                <a:ea typeface="ＭＳ Ｐゴシック" charset="0"/>
                <a:cs typeface="ＭＳ Ｐゴシック" charset="0"/>
              </a:rPr>
              <a:t> land</a:t>
            </a:r>
            <a:r>
              <a:rPr lang="en-US" altLang="ja-JP" dirty="0" smtClean="0">
                <a:latin typeface="Calibri" charset="0"/>
                <a:ea typeface="ＭＳ Ｐゴシック" charset="0"/>
                <a:cs typeface="ＭＳ Ｐゴシック" charset="0"/>
              </a:rPr>
              <a:t>.</a:t>
            </a:r>
          </a:p>
          <a:p>
            <a:pPr eaLnBrk="1" hangingPunct="1">
              <a:spcBef>
                <a:spcPct val="0"/>
              </a:spcBef>
            </a:pPr>
            <a:endParaRPr lang="en-US" altLang="ja-JP" dirty="0" smtClean="0">
              <a:latin typeface="Calibri"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1.8, 4.2, 4.3, 6.5</a:t>
            </a:r>
            <a:endParaRPr lang="en-US" b="1" dirty="0" smtClean="0">
              <a:latin typeface="Calibri" charset="0"/>
              <a:ea typeface="ＭＳ Ｐゴシック" charset="0"/>
              <a:cs typeface="ＭＳ Ｐゴシック" charset="0"/>
            </a:endParaRPr>
          </a:p>
          <a:p>
            <a:pPr eaLnBrk="1" hangingPunct="1">
              <a:spcBef>
                <a:spcPct val="0"/>
              </a:spcBef>
            </a:pPr>
            <a:endParaRPr lang="en-US" altLang="ja-JP"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 </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p:txBody>
      </p:sp>
      <p:sp>
        <p:nvSpPr>
          <p:cNvPr id="35843"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05B7F753-780D-1F4B-9BBA-FCB502D66CE6}" type="slidenum">
              <a:rPr lang="en-US" sz="1200" baseline="0"/>
              <a:pPr eaLnBrk="1" hangingPunct="1"/>
              <a:t>13</a:t>
            </a:fld>
            <a:endParaRPr lang="en-US" sz="1200" baseline="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a:latin typeface="Calibri" charset="0"/>
                <a:ea typeface="ＭＳ Ｐゴシック" charset="0"/>
                <a:cs typeface="ＭＳ Ｐゴシック" charset="0"/>
              </a:rPr>
              <a:t>The ecological footprint computation is shown in this slide.  The graphic from the previous slide is in the upper right to illustrate the flows.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The Ecological Footprint has emerged as the world</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premier measure of humanity</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demand on nature. It measures how much land and water area a human population requires to produce the resource it consumes and to absorb its wastes, using prevailing technology.</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http://</a:t>
            </a:r>
            <a:r>
              <a:rPr lang="en-US" altLang="ja-JP" dirty="0" err="1">
                <a:latin typeface="Calibri" charset="0"/>
                <a:ea typeface="ＭＳ Ｐゴシック" charset="0"/>
                <a:cs typeface="ＭＳ Ｐゴシック" charset="0"/>
              </a:rPr>
              <a:t>www.footprintnetwork.org</a:t>
            </a:r>
            <a:r>
              <a:rPr lang="en-US" altLang="ja-JP" dirty="0">
                <a:latin typeface="Calibri" charset="0"/>
                <a:ea typeface="ＭＳ Ｐゴシック" charset="0"/>
                <a:cs typeface="ＭＳ Ｐゴシック" charset="0"/>
              </a:rPr>
              <a:t>/en/</a:t>
            </a:r>
            <a:r>
              <a:rPr lang="en-US" altLang="ja-JP" dirty="0" err="1">
                <a:latin typeface="Calibri" charset="0"/>
                <a:ea typeface="ＭＳ Ｐゴシック" charset="0"/>
                <a:cs typeface="ＭＳ Ｐゴシック" charset="0"/>
              </a:rPr>
              <a:t>index.php</a:t>
            </a:r>
            <a:r>
              <a:rPr lang="en-US" altLang="ja-JP" dirty="0">
                <a:latin typeface="Calibri" charset="0"/>
                <a:ea typeface="ＭＳ Ｐゴシック" charset="0"/>
                <a:cs typeface="ＭＳ Ｐゴシック" charset="0"/>
              </a:rPr>
              <a:t>/GFN/page/</a:t>
            </a:r>
            <a:r>
              <a:rPr lang="en-US" altLang="ja-JP" dirty="0" err="1">
                <a:latin typeface="Calibri" charset="0"/>
                <a:ea typeface="ＭＳ Ｐゴシック" charset="0"/>
                <a:cs typeface="ＭＳ Ｐゴシック" charset="0"/>
              </a:rPr>
              <a:t>footprint_basics_overview</a:t>
            </a:r>
            <a:r>
              <a:rPr lang="en-US" altLang="ja-JP" dirty="0">
                <a:latin typeface="Calibri" charset="0"/>
                <a:ea typeface="ＭＳ Ｐゴシック" charset="0"/>
                <a:cs typeface="ＭＳ Ｐゴシック" charset="0"/>
              </a:rPr>
              <a:t>/  </a:t>
            </a:r>
          </a:p>
          <a:p>
            <a:pPr eaLnBrk="1" hangingPunct="1">
              <a:spcBef>
                <a:spcPct val="0"/>
              </a:spcBef>
            </a:pPr>
            <a:r>
              <a:rPr lang="en-US" dirty="0">
                <a:latin typeface="Calibri" charset="0"/>
                <a:ea typeface="ＭＳ Ｐゴシック" charset="0"/>
                <a:cs typeface="ＭＳ Ｐゴシック" charset="0"/>
              </a:rPr>
              <a:t>In this case, the wastes that they are referring to is CO2 only. </a:t>
            </a:r>
          </a:p>
          <a:p>
            <a:endParaRPr lang="en-US" dirty="0">
              <a:latin typeface="Calibri" charset="0"/>
              <a:ea typeface="ＭＳ Ｐゴシック" charset="0"/>
              <a:cs typeface="ＭＳ Ｐゴシック" charset="0"/>
              <a:sym typeface="Helvetica" charset="0"/>
            </a:endParaRPr>
          </a:p>
          <a:p>
            <a:r>
              <a:rPr lang="en-US" dirty="0">
                <a:latin typeface="Calibri" charset="0"/>
                <a:ea typeface="ＭＳ Ｐゴシック" charset="0"/>
                <a:cs typeface="ＭＳ Ｐゴシック" charset="0"/>
                <a:sym typeface="Helvetica" charset="0"/>
              </a:rPr>
              <a:t>The original research for this work was published in the following paper:</a:t>
            </a:r>
            <a:endParaRPr lang="en-US" dirty="0">
              <a:solidFill>
                <a:srgbClr val="000000"/>
              </a:solidFill>
              <a:latin typeface="Arial" charset="0"/>
              <a:ea typeface="ＭＳ Ｐゴシック" charset="0"/>
              <a:cs typeface="ＭＳ Ｐゴシック" charset="0"/>
              <a:sym typeface="Helvetica" charset="0"/>
            </a:endParaRPr>
          </a:p>
          <a:p>
            <a:r>
              <a:rPr lang="en-US" dirty="0" err="1">
                <a:latin typeface="Calibri" charset="0"/>
                <a:ea typeface="ＭＳ Ｐゴシック" charset="0"/>
                <a:cs typeface="ＭＳ Ｐゴシック" charset="0"/>
              </a:rPr>
              <a:t>Wackernagel</a:t>
            </a:r>
            <a:r>
              <a:rPr lang="en-US" dirty="0">
                <a:latin typeface="Calibri" charset="0"/>
                <a:ea typeface="ＭＳ Ｐゴシック" charset="0"/>
                <a:cs typeface="ＭＳ Ｐゴシック" charset="0"/>
              </a:rPr>
              <a:t>, M., N.B. Schulz, D. </a:t>
            </a:r>
            <a:r>
              <a:rPr lang="en-US" dirty="0" err="1">
                <a:latin typeface="Calibri" charset="0"/>
                <a:ea typeface="ＭＳ Ｐゴシック" charset="0"/>
                <a:cs typeface="ＭＳ Ｐゴシック" charset="0"/>
              </a:rPr>
              <a:t>Deumling</a:t>
            </a:r>
            <a:r>
              <a:rPr lang="en-US" dirty="0">
                <a:latin typeface="Calibri" charset="0"/>
                <a:ea typeface="ＭＳ Ｐゴシック" charset="0"/>
                <a:cs typeface="ＭＳ Ｐゴシック" charset="0"/>
              </a:rPr>
              <a:t>, A. </a:t>
            </a:r>
            <a:r>
              <a:rPr lang="en-US" dirty="0" err="1">
                <a:latin typeface="Calibri" charset="0"/>
                <a:ea typeface="ＭＳ Ｐゴシック" charset="0"/>
                <a:cs typeface="ＭＳ Ｐゴシック" charset="0"/>
              </a:rPr>
              <a:t>Callejas</a:t>
            </a:r>
            <a:r>
              <a:rPr lang="en-US" dirty="0">
                <a:latin typeface="Calibri" charset="0"/>
                <a:ea typeface="ＭＳ Ｐゴシック" charset="0"/>
                <a:cs typeface="ＭＳ Ｐゴシック" charset="0"/>
              </a:rPr>
              <a:t> Linares, M. Jenkins, V. </a:t>
            </a:r>
            <a:r>
              <a:rPr lang="en-US" dirty="0" err="1">
                <a:latin typeface="Calibri" charset="0"/>
                <a:ea typeface="ＭＳ Ｐゴシック" charset="0"/>
                <a:cs typeface="ＭＳ Ｐゴシック" charset="0"/>
              </a:rPr>
              <a:t>Kapos</a:t>
            </a:r>
            <a:r>
              <a:rPr lang="en-US" dirty="0">
                <a:latin typeface="Calibri" charset="0"/>
                <a:ea typeface="ＭＳ Ｐゴシック" charset="0"/>
                <a:cs typeface="ＭＳ Ｐゴシック" charset="0"/>
              </a:rPr>
              <a:t>, C. </a:t>
            </a:r>
            <a:r>
              <a:rPr lang="en-US" dirty="0" err="1">
                <a:latin typeface="Calibri" charset="0"/>
                <a:ea typeface="ＭＳ Ｐゴシック" charset="0"/>
                <a:cs typeface="ＭＳ Ｐゴシック" charset="0"/>
              </a:rPr>
              <a:t>Monfreda</a:t>
            </a:r>
            <a:r>
              <a:rPr lang="en-US" dirty="0">
                <a:latin typeface="Calibri" charset="0"/>
                <a:ea typeface="ＭＳ Ｐゴシック" charset="0"/>
                <a:cs typeface="ＭＳ Ｐゴシック" charset="0"/>
              </a:rPr>
              <a:t>, J. </a:t>
            </a:r>
            <a:r>
              <a:rPr lang="en-US" dirty="0" err="1">
                <a:latin typeface="Calibri" charset="0"/>
                <a:ea typeface="ＭＳ Ｐゴシック" charset="0"/>
                <a:cs typeface="ＭＳ Ｐゴシック" charset="0"/>
              </a:rPr>
              <a:t>Loh</a:t>
            </a:r>
            <a:r>
              <a:rPr lang="en-US" dirty="0">
                <a:latin typeface="Calibri" charset="0"/>
                <a:ea typeface="ＭＳ Ｐゴシック" charset="0"/>
                <a:cs typeface="ＭＳ Ｐゴシック" charset="0"/>
              </a:rPr>
              <a:t>, N. Myers, R. </a:t>
            </a:r>
            <a:r>
              <a:rPr lang="en-US" dirty="0" err="1">
                <a:latin typeface="Calibri" charset="0"/>
                <a:ea typeface="ＭＳ Ｐゴシック" charset="0"/>
                <a:cs typeface="ＭＳ Ｐゴシック" charset="0"/>
              </a:rPr>
              <a:t>Nargaard</a:t>
            </a:r>
            <a:r>
              <a:rPr lang="en-US" dirty="0">
                <a:latin typeface="Calibri" charset="0"/>
                <a:ea typeface="ＭＳ Ｐゴシック" charset="0"/>
                <a:cs typeface="ＭＳ Ｐゴシック" charset="0"/>
              </a:rPr>
              <a:t>, and J. Randers (2002). Tracking the Ecological Overshoot of the Human Economy. </a:t>
            </a:r>
            <a:r>
              <a:rPr lang="en-US" i="1" dirty="0">
                <a:latin typeface="Calibri" charset="0"/>
                <a:ea typeface="ＭＳ Ｐゴシック" charset="0"/>
                <a:cs typeface="ＭＳ Ｐゴシック" charset="0"/>
              </a:rPr>
              <a:t>Proceedings of the National Academies of Sciences 99, 9299-9271.</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a:p>
            <a:pPr eaLnBrk="1" hangingPunct="1">
              <a:spcBef>
                <a:spcPct val="0"/>
              </a:spcBef>
            </a:pPr>
            <a:r>
              <a:rPr lang="en-US" dirty="0">
                <a:solidFill>
                  <a:srgbClr val="000000"/>
                </a:solidFill>
                <a:latin typeface="Helvetica" charset="0"/>
                <a:ea typeface="ＭＳ Ｐゴシック" charset="0"/>
                <a:cs typeface="ＭＳ Ｐゴシック" charset="0"/>
              </a:rPr>
              <a:t>This simple equation distills the concept of the ecological footprint into one equation. These computations are done per capita for individual nation states because the data is reported by country on an annual basis. Of course, each resource item consumed in a particular country has a unique </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resource &amp; waste intensity</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 associated with that product.  For example, the consumption of cheese per person in the U.S. will have a unique resource &amp; wasted intensity associated with cheese consumption in the U.S.  That value will be different than the consumption of wood in the U.S.  Equivalence factors are used to take into account the differences between these different types of </a:t>
            </a:r>
            <a:r>
              <a:rPr lang="en-US" altLang="ja-JP" dirty="0" err="1">
                <a:solidFill>
                  <a:srgbClr val="000000"/>
                </a:solidFill>
                <a:latin typeface="Helvetica" charset="0"/>
                <a:ea typeface="ＭＳ Ｐゴシック" charset="0"/>
                <a:cs typeface="ＭＳ Ｐゴシック" charset="0"/>
              </a:rPr>
              <a:t>bioproductivity</a:t>
            </a:r>
            <a:r>
              <a:rPr lang="en-US" altLang="ja-JP" dirty="0">
                <a:solidFill>
                  <a:srgbClr val="000000"/>
                </a:solidFill>
                <a:latin typeface="Helvetica" charset="0"/>
                <a:ea typeface="ＭＳ Ｐゴシック" charset="0"/>
                <a:cs typeface="ＭＳ Ｐゴシック" charset="0"/>
              </a:rPr>
              <a:t> among land types. These </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resource and waste</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 intensity values will be different for different countries due to different practices and </a:t>
            </a:r>
            <a:r>
              <a:rPr lang="en-US" altLang="ja-JP" dirty="0" err="1">
                <a:solidFill>
                  <a:srgbClr val="000000"/>
                </a:solidFill>
                <a:latin typeface="Helvetica" charset="0"/>
                <a:ea typeface="ＭＳ Ｐゴシック" charset="0"/>
                <a:cs typeface="ＭＳ Ｐゴシック" charset="0"/>
              </a:rPr>
              <a:t>bioproductive</a:t>
            </a:r>
            <a:r>
              <a:rPr lang="en-US" altLang="ja-JP" dirty="0">
                <a:solidFill>
                  <a:srgbClr val="000000"/>
                </a:solidFill>
                <a:latin typeface="Helvetica" charset="0"/>
                <a:ea typeface="ＭＳ Ｐゴシック" charset="0"/>
                <a:cs typeface="ＭＳ Ｐゴシック" charset="0"/>
              </a:rPr>
              <a:t> capacities: they are taken into account through a country-specific yield factor. So this simple equation does not depict all the detail associated with the consumption of different goods in each country and the resource and waste intensity of the consumption of that good in that particular country. </a:t>
            </a:r>
          </a:p>
          <a:p>
            <a:pPr eaLnBrk="1" hangingPunct="1">
              <a:spcBef>
                <a:spcPct val="0"/>
              </a:spcBef>
            </a:pPr>
            <a:endParaRPr lang="en-US" dirty="0">
              <a:solidFill>
                <a:srgbClr val="000000"/>
              </a:solidFill>
              <a:latin typeface="Helvetica" charset="0"/>
              <a:ea typeface="ＭＳ Ｐゴシック" charset="0"/>
              <a:cs typeface="ＭＳ Ｐゴシック" charset="0"/>
            </a:endParaRPr>
          </a:p>
          <a:p>
            <a:pPr eaLnBrk="1" hangingPunct="1">
              <a:spcBef>
                <a:spcPct val="0"/>
              </a:spcBef>
            </a:pPr>
            <a:r>
              <a:rPr lang="en-US" b="1" dirty="0">
                <a:solidFill>
                  <a:srgbClr val="000000"/>
                </a:solidFill>
                <a:latin typeface="Helvetica" charset="0"/>
                <a:ea typeface="ＭＳ Ｐゴシック" charset="0"/>
                <a:cs typeface="ＭＳ Ｐゴシック" charset="0"/>
              </a:rPr>
              <a:t>Activity notes:</a:t>
            </a:r>
            <a:r>
              <a:rPr lang="en-US" dirty="0">
                <a:solidFill>
                  <a:srgbClr val="000000"/>
                </a:solidFill>
                <a:latin typeface="Helvetica" charset="0"/>
                <a:ea typeface="ＭＳ Ｐゴシック" charset="0"/>
                <a:cs typeface="ＭＳ Ｐゴシック" charset="0"/>
              </a:rPr>
              <a:t> This is tricky. Oftentimes the analogy of a bank account is used to depict the stock of consumable goods and the interest for that bank account is used to predict the </a:t>
            </a:r>
            <a:r>
              <a:rPr lang="en-US" dirty="0" err="1">
                <a:solidFill>
                  <a:srgbClr val="000000"/>
                </a:solidFill>
                <a:latin typeface="Helvetica" charset="0"/>
                <a:ea typeface="ＭＳ Ｐゴシック" charset="0"/>
                <a:cs typeface="ＭＳ Ｐゴシック" charset="0"/>
              </a:rPr>
              <a:t>bioproductive</a:t>
            </a:r>
            <a:r>
              <a:rPr lang="en-US" dirty="0">
                <a:solidFill>
                  <a:srgbClr val="000000"/>
                </a:solidFill>
                <a:latin typeface="Helvetica" charset="0"/>
                <a:ea typeface="ＭＳ Ｐゴシック" charset="0"/>
                <a:cs typeface="ＭＳ Ｐゴシック" charset="0"/>
              </a:rPr>
              <a:t> </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output</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 of that stock—i.e., the </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interest</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 earned on that good. We imagine that when the area needed to annually produce what we have consumed plus absorb the CO2 from that consumption exceeds the interest we have earned (i.e., the </a:t>
            </a:r>
            <a:r>
              <a:rPr lang="en-US" altLang="ja-JP" dirty="0" err="1">
                <a:solidFill>
                  <a:srgbClr val="000000"/>
                </a:solidFill>
                <a:latin typeface="Helvetica" charset="0"/>
                <a:ea typeface="ＭＳ Ｐゴシック" charset="0"/>
                <a:cs typeface="ＭＳ Ｐゴシック" charset="0"/>
              </a:rPr>
              <a:t>bioproductive</a:t>
            </a:r>
            <a:r>
              <a:rPr lang="en-US" altLang="ja-JP" dirty="0">
                <a:solidFill>
                  <a:srgbClr val="000000"/>
                </a:solidFill>
                <a:latin typeface="Helvetica" charset="0"/>
                <a:ea typeface="ＭＳ Ｐゴシック" charset="0"/>
                <a:cs typeface="ＭＳ Ｐゴシック" charset="0"/>
              </a:rPr>
              <a:t> capacity), we </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draw down</a:t>
            </a:r>
            <a:r>
              <a:rPr lang="ja-JP" altLang="en-US" dirty="0">
                <a:solidFill>
                  <a:srgbClr val="000000"/>
                </a:solidFill>
                <a:latin typeface="Helvetica" charset="0"/>
                <a:ea typeface="ＭＳ Ｐゴシック" charset="0"/>
                <a:cs typeface="ＭＳ Ｐゴシック" charset="0"/>
              </a:rPr>
              <a:t>”</a:t>
            </a:r>
            <a:r>
              <a:rPr lang="en-US" altLang="ja-JP" dirty="0">
                <a:solidFill>
                  <a:srgbClr val="000000"/>
                </a:solidFill>
                <a:latin typeface="Helvetica" charset="0"/>
                <a:ea typeface="ＭＳ Ｐゴシック" charset="0"/>
                <a:cs typeface="ＭＳ Ｐゴシック" charset="0"/>
              </a:rPr>
              <a:t> the principle. </a:t>
            </a:r>
          </a:p>
          <a:p>
            <a:pPr eaLnBrk="1" hangingPunct="1">
              <a:spcBef>
                <a:spcPct val="0"/>
              </a:spcBef>
            </a:pPr>
            <a:endParaRPr lang="en-US" dirty="0" smtClean="0">
              <a:solidFill>
                <a:srgbClr val="000000"/>
              </a:solidFill>
              <a:latin typeface="Helvetica"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1.8, 4.2, 4.3, 6.5</a:t>
            </a:r>
            <a:endParaRPr lang="en-US" b="1" dirty="0" smtClean="0">
              <a:latin typeface="Calibri" charset="0"/>
              <a:ea typeface="ＭＳ Ｐゴシック" charset="0"/>
              <a:cs typeface="ＭＳ Ｐゴシック"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a:p>
            <a:pPr eaLnBrk="1" hangingPunct="1">
              <a:spcBef>
                <a:spcPct val="0"/>
              </a:spcBef>
            </a:pPr>
            <a:endParaRPr lang="en-US" b="1" dirty="0">
              <a:solidFill>
                <a:srgbClr val="000000"/>
              </a:solidFill>
              <a:latin typeface="Helvetica" charset="0"/>
              <a:ea typeface="ＭＳ Ｐゴシック" charset="0"/>
              <a:cs typeface="ＭＳ Ｐゴシック" charset="0"/>
            </a:endParaRPr>
          </a:p>
        </p:txBody>
      </p:sp>
      <p:sp>
        <p:nvSpPr>
          <p:cNvPr id="3891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092AA799-0AC9-3646-B6B7-04973D677EF2}" type="slidenum">
              <a:rPr lang="en-US" sz="1200" baseline="0"/>
              <a:pPr eaLnBrk="1" hangingPunct="1"/>
              <a:t>14</a:t>
            </a:fld>
            <a:endParaRPr lang="en-US" sz="1200" baseline="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dirty="0" smtClean="0">
                <a:latin typeface="Calibri" charset="0"/>
                <a:ea typeface="ＭＳ Ｐゴシック" charset="0"/>
                <a:cs typeface="ＭＳ Ｐゴシック" charset="0"/>
              </a:rPr>
              <a:t>Illustration by Nigel Holmes for National Geographic Magazine.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ea typeface="ＭＳ Ｐゴシック" charset="0"/>
                <a:cs typeface="ＭＳ Ｐゴシック" charset="0"/>
              </a:rPr>
              <a:t>Used </a:t>
            </a:r>
            <a:r>
              <a:rPr lang="en-US" dirty="0" err="1" smtClean="0">
                <a:latin typeface="Calibri" charset="0"/>
                <a:ea typeface="ＭＳ Ｐゴシック" charset="0"/>
                <a:cs typeface="ＭＳ Ｐゴシック" charset="0"/>
              </a:rPr>
              <a:t>withpermission</a:t>
            </a:r>
            <a:r>
              <a:rPr lang="en-US" dirty="0" smtClean="0">
                <a:latin typeface="Calibri" charset="0"/>
                <a:ea typeface="ＭＳ Ｐゴシック" charset="0"/>
                <a:cs typeface="ＭＳ Ｐゴシック" charset="0"/>
              </a:rPr>
              <a:t>: </a:t>
            </a:r>
            <a:r>
              <a:rPr lang="en-US" sz="1200" dirty="0" smtClean="0"/>
              <a:t>http://</a:t>
            </a:r>
            <a:r>
              <a:rPr lang="en-US" sz="1200" dirty="0" err="1" smtClean="0"/>
              <a:t>ngm.nationalgeographic.com</a:t>
            </a:r>
            <a:r>
              <a:rPr lang="en-US" sz="1200" dirty="0" smtClean="0"/>
              <a:t>/big-idea/05/carbon-bath</a:t>
            </a:r>
          </a:p>
          <a:p>
            <a:endParaRPr lang="en-US" dirty="0" smtClean="0">
              <a:latin typeface="Calibri" charset="0"/>
              <a:ea typeface="ＭＳ Ｐゴシック" charset="0"/>
              <a:cs typeface="ＭＳ Ｐゴシック" charset="0"/>
            </a:endParaRPr>
          </a:p>
          <a:p>
            <a:r>
              <a:rPr lang="en-US" dirty="0" smtClean="0">
                <a:latin typeface="Calibri" charset="0"/>
                <a:ea typeface="ＭＳ Ｐゴシック" charset="0"/>
                <a:cs typeface="ＭＳ Ｐゴシック" charset="0"/>
              </a:rPr>
              <a:t>This illustration depicts</a:t>
            </a:r>
            <a:r>
              <a:rPr lang="en-US" baseline="0" dirty="0" smtClean="0">
                <a:latin typeface="Calibri" charset="0"/>
                <a:ea typeface="ＭＳ Ｐゴシック" charset="0"/>
                <a:cs typeface="ＭＳ Ｐゴシック" charset="0"/>
              </a:rPr>
              <a:t> the flows of CO2 in our global system. The text is likely too small for people to see, but contains useful information.  The key ideas shown here are:</a:t>
            </a:r>
          </a:p>
          <a:p>
            <a:endParaRPr lang="en-US" baseline="0" dirty="0" smtClean="0">
              <a:latin typeface="Calibri" charset="0"/>
              <a:ea typeface="ＭＳ Ｐゴシック" charset="0"/>
              <a:cs typeface="ＭＳ Ｐゴシック" charset="0"/>
            </a:endParaRPr>
          </a:p>
          <a:p>
            <a:pPr marL="171450" indent="-171450">
              <a:buFont typeface="Arial"/>
              <a:buChar char="•"/>
            </a:pPr>
            <a:r>
              <a:rPr lang="en-US" baseline="0" dirty="0" smtClean="0">
                <a:latin typeface="Calibri" charset="0"/>
                <a:ea typeface="ＭＳ Ｐゴシック" charset="0"/>
                <a:cs typeface="ＭＳ Ｐゴシック" charset="0"/>
              </a:rPr>
              <a:t>Flow of CO2 in, primarily from the burning of fossil fuels by humans, exceeds the ability of the global system to absorb or process it;</a:t>
            </a:r>
          </a:p>
          <a:p>
            <a:pPr marL="171450" indent="-171450">
              <a:buFont typeface="Arial"/>
              <a:buChar char="•"/>
            </a:pPr>
            <a:r>
              <a:rPr lang="en-US" baseline="0" dirty="0" smtClean="0">
                <a:latin typeface="Calibri" charset="0"/>
                <a:ea typeface="ＭＳ Ｐゴシック" charset="0"/>
                <a:cs typeface="ＭＳ Ｐゴシック" charset="0"/>
              </a:rPr>
              <a:t>Most of the CO2 that is produced is absorbed by plants and the ocean, but the amount that cannot be absorbed is accumulated in the atmosphere;</a:t>
            </a:r>
          </a:p>
          <a:p>
            <a:pPr marL="171450" indent="-171450">
              <a:buFont typeface="Arial"/>
              <a:buChar char="•"/>
            </a:pPr>
            <a:r>
              <a:rPr lang="en-US" baseline="0" dirty="0" smtClean="0">
                <a:latin typeface="Calibri" charset="0"/>
                <a:ea typeface="ＭＳ Ｐゴシック" charset="0"/>
                <a:cs typeface="ＭＳ Ｐゴシック" charset="0"/>
              </a:rPr>
              <a:t>Because earth is essentially a closed thermodynamic system, the increase in partial pressure of CO2 in the atmosphere will cause an increase in CO2 in the oceans (like increasing the pressure of gas in a jar causes the increase of the absorption of that gas);</a:t>
            </a:r>
          </a:p>
          <a:p>
            <a:pPr marL="171450" indent="-171450">
              <a:buFont typeface="Arial"/>
              <a:buChar char="•"/>
            </a:pPr>
            <a:r>
              <a:rPr lang="en-US" baseline="0" dirty="0" smtClean="0">
                <a:latin typeface="Calibri" charset="0"/>
                <a:ea typeface="ＭＳ Ｐゴシック" charset="0"/>
                <a:cs typeface="ＭＳ Ｐゴシック" charset="0"/>
              </a:rPr>
              <a:t>Increased CO2 in the ocean results in the conversion of the CO2 to carboxylic acid, increasing the acidification of the ocean and threatening the oceanic foundations of the aquatic food chain.</a:t>
            </a:r>
          </a:p>
          <a:p>
            <a:pPr marL="171450" indent="-171450">
              <a:buFont typeface="Arial"/>
              <a:buChar char="•"/>
            </a:pPr>
            <a:endParaRPr lang="en-US" baseline="0" dirty="0" smtClean="0">
              <a:latin typeface="Calibri" charset="0"/>
              <a:ea typeface="ＭＳ Ｐゴシック" charset="0"/>
              <a:cs typeface="ＭＳ Ｐゴシック" charset="0"/>
            </a:endParaRPr>
          </a:p>
          <a:p>
            <a:pPr marL="0" indent="0">
              <a:buFont typeface="Arial"/>
              <a:buNone/>
            </a:pPr>
            <a:r>
              <a:rPr lang="en-US" baseline="0" dirty="0" smtClean="0">
                <a:latin typeface="Calibri" charset="0"/>
                <a:ea typeface="ＭＳ Ｐゴシック" charset="0"/>
                <a:cs typeface="ＭＳ Ｐゴシック" charset="0"/>
              </a:rPr>
              <a:t>This graphic does not depict how the CO2 and other greenhouse gases cause an increase in temperature.  These gases “trap” infrared (heat) radiation because they have resonant vibrational frequencies in the IR range, so they absorb and reradiate the IR, acting like a kind of heat blanket for the earth.</a:t>
            </a:r>
          </a:p>
          <a:p>
            <a:pPr marL="0" indent="0">
              <a:buFont typeface="Arial"/>
              <a:buNone/>
            </a:pPr>
            <a:endParaRPr lang="en-US" baseline="0"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 typeface="Arial"/>
              <a:buNone/>
              <a:tabLst/>
              <a:defRPr/>
            </a:pPr>
            <a:r>
              <a:rPr lang="en-US" b="1" dirty="0" smtClean="0">
                <a:latin typeface="Calibri" charset="0"/>
                <a:ea typeface="ＭＳ Ｐゴシック" charset="0"/>
                <a:cs typeface="ＭＳ Ｐゴシック" charset="0"/>
              </a:rPr>
              <a:t>Targeted Learning Objectives: 1.1, 1.2, 4.3</a:t>
            </a:r>
          </a:p>
          <a:p>
            <a:pPr marL="0" indent="0">
              <a:buFont typeface="Arial"/>
              <a:buNone/>
            </a:pPr>
            <a:endParaRPr lang="en-US" dirty="0">
              <a:latin typeface="Calibri" charset="0"/>
              <a:ea typeface="ＭＳ Ｐゴシック" charset="0"/>
              <a:cs typeface="ＭＳ Ｐゴシック" charset="0"/>
            </a:endParaRP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BB5AA601-E1E1-9048-9682-74E7B63D2674}" type="slidenum">
              <a:rPr lang="en-US" sz="1200" baseline="0"/>
              <a:pPr eaLnBrk="1" hangingPunct="1"/>
              <a:t>15</a:t>
            </a:fld>
            <a:endParaRPr lang="en-US" sz="1200" baseline="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depicts the concept</a:t>
            </a:r>
            <a:r>
              <a:rPr lang="en-US" baseline="0" dirty="0" smtClean="0"/>
              <a:t> of “overshoot”. The phrase was coined by the original researchers who did the work on ecological footprints, </a:t>
            </a:r>
            <a:r>
              <a:rPr lang="en-US" sz="1200" kern="1200" dirty="0" err="1" smtClean="0">
                <a:solidFill>
                  <a:schemeClr val="tx1"/>
                </a:solidFill>
                <a:latin typeface="+mn-lt"/>
                <a:ea typeface="ＭＳ Ｐゴシック" pitchFamily="-109" charset="-128"/>
                <a:cs typeface="ＭＳ Ｐゴシック" pitchFamily="-109" charset="-128"/>
              </a:rPr>
              <a:t>Wackernagel</a:t>
            </a:r>
            <a:r>
              <a:rPr lang="en-US" sz="1200" kern="1200" dirty="0" smtClean="0">
                <a:solidFill>
                  <a:schemeClr val="tx1"/>
                </a:solidFill>
                <a:latin typeface="+mn-lt"/>
                <a:ea typeface="ＭＳ Ｐゴシック" pitchFamily="-109" charset="-128"/>
                <a:cs typeface="ＭＳ Ｐゴシック" pitchFamily="-109" charset="-128"/>
              </a:rPr>
              <a:t>, M., </a:t>
            </a:r>
            <a:r>
              <a:rPr lang="en-US" sz="1200" kern="1200" dirty="0" err="1" smtClean="0">
                <a:solidFill>
                  <a:schemeClr val="tx1"/>
                </a:solidFill>
                <a:latin typeface="+mn-lt"/>
                <a:ea typeface="ＭＳ Ｐゴシック" pitchFamily="-109" charset="-128"/>
                <a:cs typeface="ＭＳ Ｐゴシック" pitchFamily="-109" charset="-128"/>
              </a:rPr>
              <a:t>Onisto</a:t>
            </a:r>
            <a:r>
              <a:rPr lang="en-US" sz="1200" kern="1200" dirty="0" smtClean="0">
                <a:solidFill>
                  <a:schemeClr val="tx1"/>
                </a:solidFill>
                <a:latin typeface="+mn-lt"/>
                <a:ea typeface="ＭＳ Ｐゴシック" pitchFamily="-109" charset="-128"/>
                <a:cs typeface="ＭＳ Ｐゴシック" pitchFamily="-109" charset="-128"/>
              </a:rPr>
              <a:t>, L., Bello, P., </a:t>
            </a:r>
            <a:r>
              <a:rPr lang="en-US" sz="1200" kern="1200" dirty="0" err="1" smtClean="0">
                <a:solidFill>
                  <a:schemeClr val="tx1"/>
                </a:solidFill>
                <a:latin typeface="+mn-lt"/>
                <a:ea typeface="ＭＳ Ｐゴシック" pitchFamily="-109" charset="-128"/>
                <a:cs typeface="ＭＳ Ｐゴシック" pitchFamily="-109" charset="-128"/>
              </a:rPr>
              <a:t>Callejas</a:t>
            </a:r>
            <a:r>
              <a:rPr lang="en-US" sz="1200" kern="1200" dirty="0" smtClean="0">
                <a:solidFill>
                  <a:schemeClr val="tx1"/>
                </a:solidFill>
                <a:latin typeface="+mn-lt"/>
                <a:ea typeface="ＭＳ Ｐゴシック" pitchFamily="-109" charset="-128"/>
                <a:cs typeface="ＭＳ Ｐゴシック" pitchFamily="-109" charset="-128"/>
              </a:rPr>
              <a:t> Linares, A., Susana Lopez </a:t>
            </a:r>
            <a:r>
              <a:rPr lang="en-US" sz="1200" kern="1200" dirty="0" err="1" smtClean="0">
                <a:solidFill>
                  <a:schemeClr val="tx1"/>
                </a:solidFill>
                <a:latin typeface="+mn-lt"/>
                <a:ea typeface="ＭＳ Ｐゴシック" pitchFamily="-109" charset="-128"/>
                <a:cs typeface="ＭＳ Ｐゴシック" pitchFamily="-109" charset="-128"/>
              </a:rPr>
              <a:t>Falfan</a:t>
            </a:r>
            <a:r>
              <a:rPr lang="en-US" sz="1200" kern="1200" dirty="0" smtClean="0">
                <a:solidFill>
                  <a:schemeClr val="tx1"/>
                </a:solidFill>
                <a:latin typeface="+mn-lt"/>
                <a:ea typeface="ＭＳ Ｐゴシック" pitchFamily="-109" charset="-128"/>
                <a:cs typeface="ＭＳ Ｐゴシック" pitchFamily="-109" charset="-128"/>
              </a:rPr>
              <a:t>, I., Mendez Garcia, J., Isabel Suarez Guerrero, A., et al. (1999). National natural capital accounting with the ecological footprint concept. </a:t>
            </a:r>
            <a:r>
              <a:rPr lang="en-US" sz="1200" i="1" kern="1200" dirty="0" smtClean="0">
                <a:solidFill>
                  <a:schemeClr val="tx1"/>
                </a:solidFill>
                <a:latin typeface="+mn-lt"/>
                <a:ea typeface="ＭＳ Ｐゴシック" pitchFamily="-109" charset="-128"/>
                <a:cs typeface="ＭＳ Ｐゴシック" pitchFamily="-109" charset="-128"/>
              </a:rPr>
              <a:t>Ecological Economics</a:t>
            </a:r>
            <a:r>
              <a:rPr lang="en-US" sz="1200" i="0" kern="1200" dirty="0" smtClean="0">
                <a:solidFill>
                  <a:schemeClr val="tx1"/>
                </a:solidFill>
                <a:latin typeface="+mn-lt"/>
                <a:ea typeface="ＭＳ Ｐゴシック" pitchFamily="-109" charset="-128"/>
                <a:cs typeface="ＭＳ Ｐゴシック" pitchFamily="-109" charset="-128"/>
              </a:rPr>
              <a:t>, </a:t>
            </a:r>
            <a:r>
              <a:rPr lang="en-US" sz="1200" i="1" kern="1200" dirty="0" smtClean="0">
                <a:solidFill>
                  <a:schemeClr val="tx1"/>
                </a:solidFill>
                <a:latin typeface="+mn-lt"/>
                <a:ea typeface="ＭＳ Ｐゴシック" pitchFamily="-109" charset="-128"/>
                <a:cs typeface="ＭＳ Ｐゴシック" pitchFamily="-109" charset="-128"/>
              </a:rPr>
              <a:t>29</a:t>
            </a:r>
            <a:r>
              <a:rPr lang="en-US" sz="1200" i="0" kern="1200" dirty="0" smtClean="0">
                <a:solidFill>
                  <a:schemeClr val="tx1"/>
                </a:solidFill>
                <a:latin typeface="+mn-lt"/>
                <a:ea typeface="ＭＳ Ｐゴシック" pitchFamily="-109" charset="-128"/>
                <a:cs typeface="ＭＳ Ｐゴシック" pitchFamily="-109" charset="-128"/>
              </a:rPr>
              <a:t>(3), 375–390.</a:t>
            </a:r>
          </a:p>
          <a:p>
            <a:endParaRPr lang="en-US" sz="1200" i="0" kern="1200" dirty="0" smtClean="0">
              <a:solidFill>
                <a:schemeClr val="tx1"/>
              </a:solidFill>
              <a:latin typeface="+mn-lt"/>
              <a:ea typeface="ＭＳ Ｐゴシック" pitchFamily="-109" charset="-128"/>
              <a:cs typeface="ＭＳ Ｐゴシック" pitchFamily="-109" charset="-128"/>
            </a:endParaRPr>
          </a:p>
          <a:p>
            <a:r>
              <a:rPr lang="en-US" dirty="0" smtClean="0"/>
              <a:t>When the demand,</a:t>
            </a:r>
            <a:r>
              <a:rPr lang="en-US" baseline="0" dirty="0" smtClean="0"/>
              <a:t> here measured in ecological footprint, exceeds the supply (</a:t>
            </a:r>
            <a:r>
              <a:rPr lang="en-US" baseline="0" dirty="0" err="1" smtClean="0"/>
              <a:t>biocapacity</a:t>
            </a:r>
            <a:r>
              <a:rPr lang="en-US" baseline="0" dirty="0" smtClean="0"/>
              <a:t> to produce what is consumed), we are in a state of overshoot.  In the current system of accounting and the global activity, the demand excess is that there is not enough </a:t>
            </a:r>
            <a:r>
              <a:rPr lang="en-US" baseline="0" dirty="0" err="1" smtClean="0"/>
              <a:t>bioproductive</a:t>
            </a:r>
            <a:r>
              <a:rPr lang="en-US" baseline="0" dirty="0" smtClean="0"/>
              <a:t> land and ocean mass to absorb the CO2 wastes that are annually being produced. The reality is that we are incurring a “debt” that is reflected in the accumulation of CO2 in the atmosphere.  </a:t>
            </a:r>
          </a:p>
          <a:p>
            <a:endParaRPr lang="en-US" baseline="0" dirty="0" smtClean="0"/>
          </a:p>
          <a:p>
            <a:r>
              <a:rPr lang="en-US" baseline="0" dirty="0" smtClean="0"/>
              <a:t>For more information on the ecological footprint, you can see </a:t>
            </a:r>
            <a:r>
              <a:rPr lang="en-US" dirty="0" smtClean="0">
                <a:latin typeface="Calibri" charset="0"/>
                <a:ea typeface="ＭＳ Ｐゴシック" charset="0"/>
                <a:cs typeface="ＭＳ Ｐゴシック" charset="0"/>
              </a:rPr>
              <a:t>http://</a:t>
            </a:r>
            <a:r>
              <a:rPr lang="en-US" dirty="0" err="1" smtClean="0">
                <a:latin typeface="Calibri" charset="0"/>
                <a:ea typeface="ＭＳ Ｐゴシック" charset="0"/>
                <a:cs typeface="ＭＳ Ｐゴシック" charset="0"/>
              </a:rPr>
              <a:t>www.footprintnetwork.org</a:t>
            </a:r>
            <a:r>
              <a:rPr lang="en-US" dirty="0" smtClean="0">
                <a:latin typeface="Calibri" charset="0"/>
                <a:ea typeface="ＭＳ Ｐゴシック" charset="0"/>
                <a:cs typeface="ＭＳ Ｐゴシック" charset="0"/>
              </a:rPr>
              <a:t>/en/</a:t>
            </a:r>
            <a:r>
              <a:rPr lang="en-US" dirty="0" err="1" smtClean="0">
                <a:latin typeface="Calibri" charset="0"/>
                <a:ea typeface="ＭＳ Ｐゴシック" charset="0"/>
                <a:cs typeface="ＭＳ Ｐゴシック" charset="0"/>
              </a:rPr>
              <a:t>index.php</a:t>
            </a:r>
            <a:r>
              <a:rPr lang="en-US" dirty="0" smtClean="0">
                <a:latin typeface="Calibri" charset="0"/>
                <a:ea typeface="ＭＳ Ｐゴシック" charset="0"/>
                <a:cs typeface="ＭＳ Ｐゴシック" charset="0"/>
              </a:rPr>
              <a:t>/GFN/page/methodology/.</a:t>
            </a:r>
            <a:r>
              <a:rPr lang="en-US" baseline="0" dirty="0" smtClean="0">
                <a:latin typeface="Calibri" charset="0"/>
                <a:ea typeface="ＭＳ Ｐゴシック" charset="0"/>
                <a:cs typeface="ＭＳ Ｐゴシック" charset="0"/>
              </a:rPr>
              <a:t> </a:t>
            </a:r>
            <a:endParaRPr lang="en-US" dirty="0" smtClean="0">
              <a:latin typeface="Calibri" charset="0"/>
              <a:ea typeface="ＭＳ Ｐゴシック" charset="0"/>
              <a:cs typeface="ＭＳ Ｐゴシック" charset="0"/>
            </a:endParaRPr>
          </a:p>
          <a:p>
            <a:endParaRPr lang="en-US" dirty="0" smtClean="0"/>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1.8, 4.2, 4.3, 6.5</a:t>
            </a:r>
            <a:endParaRPr lang="en-US" b="1" dirty="0" smtClean="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16</a:t>
            </a:fld>
            <a:endParaRPr lang="en-US"/>
          </a:p>
        </p:txBody>
      </p:sp>
    </p:spTree>
    <p:extLst>
      <p:ext uri="{BB962C8B-B14F-4D97-AF65-F5344CB8AC3E}">
        <p14:creationId xmlns:p14="http://schemas.microsoft.com/office/powerpoint/2010/main" val="3695372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a:t>
            </a:r>
            <a:r>
              <a:rPr lang="en-US" baseline="0" dirty="0" smtClean="0"/>
              <a:t> illustrates that many countries consume more, by measure of the ecological footprint, than their </a:t>
            </a:r>
            <a:r>
              <a:rPr lang="en-US" baseline="0" dirty="0" err="1" smtClean="0"/>
              <a:t>bioproductive</a:t>
            </a:r>
            <a:r>
              <a:rPr lang="en-US" baseline="0" dirty="0" smtClean="0"/>
              <a:t> land masses produce. The measure is in a per capita measure. </a:t>
            </a:r>
          </a:p>
          <a:p>
            <a:endParaRPr lang="en-US" baseline="0" dirty="0" smtClean="0"/>
          </a:p>
          <a:p>
            <a:r>
              <a:rPr lang="en-US" baseline="0" dirty="0" smtClean="0"/>
              <a:t>What contributes to each countries ecological footprint?</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1.8, 4.2, 4.3, 6.5</a:t>
            </a:r>
            <a:endParaRPr lang="en-US" b="1" dirty="0" smtClean="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17</a:t>
            </a:fld>
            <a:endParaRPr lang="en-US"/>
          </a:p>
        </p:txBody>
      </p:sp>
    </p:spTree>
    <p:extLst>
      <p:ext uri="{BB962C8B-B14F-4D97-AF65-F5344CB8AC3E}">
        <p14:creationId xmlns:p14="http://schemas.microsoft.com/office/powerpoint/2010/main" val="2413920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1.8, 2.3, 4.1, 4.2, 4.3, 6.5</a:t>
            </a:r>
            <a:endParaRPr lang="en-US" b="1" dirty="0" smtClean="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18</a:t>
            </a:fld>
            <a:endParaRPr lang="en-US"/>
          </a:p>
        </p:txBody>
      </p:sp>
    </p:spTree>
    <p:extLst>
      <p:ext uri="{BB962C8B-B14F-4D97-AF65-F5344CB8AC3E}">
        <p14:creationId xmlns:p14="http://schemas.microsoft.com/office/powerpoint/2010/main" val="3206560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40962"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smtClean="0">
                <a:latin typeface="Calibri" charset="0"/>
                <a:ea typeface="ＭＳ Ｐゴシック" charset="0"/>
                <a:cs typeface="Lucida Grande" charset="0"/>
                <a:sym typeface="Lucida Grande" charset="0"/>
              </a:rPr>
              <a:t>This</a:t>
            </a:r>
            <a:r>
              <a:rPr lang="en-US" sz="1000" baseline="0" dirty="0" smtClean="0">
                <a:latin typeface="Calibri" charset="0"/>
                <a:ea typeface="ＭＳ Ｐゴシック" charset="0"/>
                <a:cs typeface="Lucida Grande" charset="0"/>
                <a:sym typeface="Lucida Grande" charset="0"/>
              </a:rPr>
              <a:t> depiction is based on Peter </a:t>
            </a:r>
            <a:r>
              <a:rPr lang="en-US" sz="1000" baseline="0" dirty="0" err="1" smtClean="0">
                <a:latin typeface="Calibri" charset="0"/>
                <a:ea typeface="ＭＳ Ｐゴシック" charset="0"/>
                <a:cs typeface="Lucida Grande" charset="0"/>
                <a:sym typeface="Lucida Grande" charset="0"/>
              </a:rPr>
              <a:t>Senge’s</a:t>
            </a:r>
            <a:r>
              <a:rPr lang="en-US" sz="1000" baseline="0" dirty="0" smtClean="0">
                <a:latin typeface="Calibri" charset="0"/>
                <a:ea typeface="ＭＳ Ｐゴシック" charset="0"/>
                <a:cs typeface="Lucida Grande" charset="0"/>
                <a:sym typeface="Lucida Grande" charset="0"/>
              </a:rPr>
              <a:t> mental model of systemic behavior (</a:t>
            </a:r>
            <a:r>
              <a:rPr lang="en-US" sz="1000" baseline="0" dirty="0" err="1" smtClean="0">
                <a:latin typeface="Calibri" charset="0"/>
                <a:ea typeface="ＭＳ Ｐゴシック" charset="0"/>
                <a:cs typeface="Lucida Grande" charset="0"/>
                <a:sym typeface="Lucida Grande" charset="0"/>
              </a:rPr>
              <a:t>Senge</a:t>
            </a:r>
            <a:r>
              <a:rPr lang="en-US" sz="1000" baseline="0" dirty="0" smtClean="0">
                <a:latin typeface="Calibri" charset="0"/>
                <a:ea typeface="ＭＳ Ｐゴシック" charset="0"/>
                <a:cs typeface="Lucida Grande" charset="0"/>
                <a:sym typeface="Lucida Grande" charset="0"/>
              </a:rPr>
              <a:t>, Peter. 1990. The Fifth Discipline, Doubleday, New York, NY).</a:t>
            </a:r>
            <a:endParaRPr lang="en-US" sz="1000" dirty="0">
              <a:latin typeface="Calibri" charset="0"/>
              <a:ea typeface="ＭＳ Ｐゴシック" charset="0"/>
              <a:cs typeface="Lucida Grande" charset="0"/>
              <a:sym typeface="Lucida Grande" charset="0"/>
            </a:endParaRPr>
          </a:p>
          <a:p>
            <a:endParaRPr lang="en-US" sz="1000" dirty="0" smtClean="0">
              <a:latin typeface="Calibri" charset="0"/>
              <a:ea typeface="ＭＳ Ｐゴシック" charset="0"/>
              <a:cs typeface="Lucida Grande" charset="0"/>
              <a:sym typeface="Lucida Grande" charset="0"/>
            </a:endParaRPr>
          </a:p>
          <a:p>
            <a:r>
              <a:rPr lang="en-US" sz="1000" dirty="0" smtClean="0">
                <a:latin typeface="Calibri" charset="0"/>
                <a:ea typeface="ＭＳ Ｐゴシック" charset="0"/>
                <a:cs typeface="Lucida Grande" charset="0"/>
                <a:sym typeface="Lucida Grande" charset="0"/>
              </a:rPr>
              <a:t>To consider new thinking, we must first examine old thinking. </a:t>
            </a:r>
          </a:p>
          <a:p>
            <a:r>
              <a:rPr lang="en-US" sz="1000" dirty="0" smtClean="0">
                <a:latin typeface="Calibri" charset="0"/>
                <a:ea typeface="ＭＳ Ｐゴシック" charset="0"/>
                <a:cs typeface="Lucida Grande" charset="0"/>
                <a:sym typeface="Lucida Grande" charset="0"/>
              </a:rPr>
              <a:t>This graphic attempts to make</a:t>
            </a:r>
            <a:r>
              <a:rPr lang="en-US" sz="1000" baseline="0" dirty="0" smtClean="0">
                <a:latin typeface="Calibri" charset="0"/>
                <a:ea typeface="ＭＳ Ｐゴシック" charset="0"/>
                <a:cs typeface="Lucida Grande" charset="0"/>
                <a:sym typeface="Lucida Grande" charset="0"/>
              </a:rPr>
              <a:t> explicit the “structure” of a system’s behavior, the “old thinking” and how it influences the structures, patterns and events in a system.</a:t>
            </a:r>
            <a:endParaRPr lang="en-US" sz="1000" dirty="0">
              <a:latin typeface="Calibri" charset="0"/>
              <a:ea typeface="ＭＳ Ｐゴシック" charset="0"/>
              <a:cs typeface="Lucida Grande" charset="0"/>
              <a:sym typeface="Lucida Grande" charset="0"/>
            </a:endParaRPr>
          </a:p>
          <a:p>
            <a:endParaRPr lang="en-US" sz="1000" dirty="0">
              <a:latin typeface="Calibri" charset="0"/>
              <a:ea typeface="ＭＳ Ｐゴシック" charset="0"/>
              <a:cs typeface="Lucida Grande" charset="0"/>
              <a:sym typeface="Lucida Grande" charset="0"/>
            </a:endParaRPr>
          </a:p>
          <a:p>
            <a:r>
              <a:rPr lang="en-US" sz="1000" dirty="0">
                <a:latin typeface="Calibri" charset="0"/>
                <a:ea typeface="ＭＳ Ｐゴシック" charset="0"/>
                <a:cs typeface="Lucida Grande" charset="0"/>
                <a:sym typeface="Lucida Grande" charset="0"/>
              </a:rPr>
              <a:t>The way we see problems is a little like the way we see that tip of an iceberg. As you know, ice is about 10% less dense than water, so 90% of the iceberg</a:t>
            </a:r>
            <a:r>
              <a:rPr lang="ja-JP" altLang="en-US" sz="1000" dirty="0">
                <a:latin typeface="Calibri" charset="0"/>
                <a:ea typeface="ＭＳ Ｐゴシック" charset="0"/>
                <a:cs typeface="Lucida Grande" charset="0"/>
                <a:sym typeface="Lucida Grande" charset="0"/>
              </a:rPr>
              <a:t>’</a:t>
            </a:r>
            <a:r>
              <a:rPr lang="en-US" altLang="ja-JP" sz="1000" dirty="0">
                <a:latin typeface="Calibri" charset="0"/>
                <a:ea typeface="ＭＳ Ｐゴシック" charset="0"/>
                <a:cs typeface="Lucida Grande" charset="0"/>
                <a:sym typeface="Lucida Grande" charset="0"/>
              </a:rPr>
              <a:t>s volume is beneath the surface. </a:t>
            </a:r>
          </a:p>
          <a:p>
            <a:endParaRPr lang="en-US" sz="1000" dirty="0">
              <a:latin typeface="Calibri" charset="0"/>
              <a:ea typeface="ＭＳ Ｐゴシック" charset="0"/>
              <a:cs typeface="Lucida Grande" charset="0"/>
              <a:sym typeface="Lucida Grande" charset="0"/>
            </a:endParaRPr>
          </a:p>
          <a:p>
            <a:r>
              <a:rPr lang="en-US" sz="1000" dirty="0">
                <a:latin typeface="Calibri" charset="0"/>
                <a:ea typeface="ＭＳ Ｐゴシック" charset="0"/>
                <a:cs typeface="Lucida Grande" charset="0"/>
                <a:sym typeface="Lucida Grande" charset="0"/>
              </a:rPr>
              <a:t>Oftentimes we only see and think of the symptoms...we ask ourselves how we change the symptoms.  e.g. we have a headache, we take a pill.  Changing the symptoms does not change the underlying patterns of behavior that cause the symptoms.  </a:t>
            </a:r>
          </a:p>
          <a:p>
            <a:endParaRPr lang="en-US" sz="1000" dirty="0">
              <a:latin typeface="Calibri" charset="0"/>
              <a:ea typeface="ＭＳ Ｐゴシック" charset="0"/>
              <a:cs typeface="Lucida Grande" charset="0"/>
              <a:sym typeface="Lucida Grande" charset="0"/>
            </a:endParaRPr>
          </a:p>
          <a:p>
            <a:r>
              <a:rPr lang="en-US" sz="1000" dirty="0">
                <a:latin typeface="Calibri" charset="0"/>
                <a:ea typeface="ＭＳ Ｐゴシック" charset="0"/>
                <a:cs typeface="Lucida Grande" charset="0"/>
                <a:sym typeface="Lucida Grande" charset="0"/>
              </a:rPr>
              <a:t>To change the patterns, we must recognize the systemic structures that create the patterns.  For example, there is an epidemic of early on-set of type II diabetes in the United States (event).  This results from a pattern of early, excessive consumption of sugar in food (patterns of behavior).  That pattern is a result of a tax incentive structure for growing corn in the US that subsidizes the production of corn so that high fructose corn syrup (a form of sugar) is being sold far below market value (Systemic structure). </a:t>
            </a:r>
          </a:p>
          <a:p>
            <a:endParaRPr lang="en-US" sz="1000" dirty="0">
              <a:latin typeface="Calibri" charset="0"/>
              <a:ea typeface="ＭＳ Ｐゴシック" charset="0"/>
              <a:cs typeface="Lucida Grande" charset="0"/>
              <a:sym typeface="Lucida Grande" charset="0"/>
            </a:endParaRPr>
          </a:p>
          <a:p>
            <a:r>
              <a:rPr lang="en-US" sz="1000" dirty="0">
                <a:latin typeface="Calibri" charset="0"/>
                <a:ea typeface="ＭＳ Ｐゴシック" charset="0"/>
                <a:cs typeface="Lucida Grande" charset="0"/>
                <a:sym typeface="Lucida Grande" charset="0"/>
              </a:rPr>
              <a:t>To fix the systemic structure, we must address the mental models that created the structure in the first place.  For the above example, the laws in the 70s that set this system in motion were based on the belief that we can help stabilize the food industry in the US by creating government subsidies for certain crops.  </a:t>
            </a:r>
            <a:endParaRPr lang="en-US" sz="1000" dirty="0" smtClean="0">
              <a:latin typeface="Calibri" charset="0"/>
              <a:ea typeface="ＭＳ Ｐゴシック" charset="0"/>
              <a:cs typeface="Lucida Grande" charset="0"/>
              <a:sym typeface="Lucida Grande" charset="0"/>
            </a:endParaRPr>
          </a:p>
          <a:p>
            <a:endParaRPr lang="en-US" sz="1000" dirty="0" smtClean="0">
              <a:latin typeface="Calibri" charset="0"/>
              <a:ea typeface="ＭＳ Ｐゴシック" charset="0"/>
              <a:cs typeface="Lucida Grande" charset="0"/>
              <a:sym typeface="Lucida Grande"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1" dirty="0" smtClean="0">
                <a:latin typeface="Calibri" charset="0"/>
                <a:ea typeface="ＭＳ Ｐゴシック" charset="0"/>
                <a:cs typeface="ＭＳ Ｐゴシック" charset="0"/>
              </a:rPr>
              <a:t>Targeted Learning Objectives: 4.4, 6.5</a:t>
            </a:r>
          </a:p>
          <a:p>
            <a:endParaRPr lang="en-US" sz="1000" dirty="0">
              <a:latin typeface="Calibri" charset="0"/>
              <a:ea typeface="ＭＳ Ｐゴシック" charset="0"/>
              <a:cs typeface="Lucida Grande" charset="0"/>
              <a:sym typeface="Lucida Grande" charset="0"/>
            </a:endParaRPr>
          </a:p>
          <a:p>
            <a:endParaRPr lang="en-US" sz="1000" dirty="0">
              <a:latin typeface="Calibri" charset="0"/>
              <a:ea typeface="ＭＳ Ｐゴシック" charset="0"/>
              <a:cs typeface="Lucida Grande" charset="0"/>
              <a:sym typeface="Lucida Grande" charset="0"/>
            </a:endParaRPr>
          </a:p>
          <a:p>
            <a:endParaRPr lang="en-US" sz="1000" dirty="0">
              <a:latin typeface="Calibri" charset="0"/>
              <a:ea typeface="ＭＳ Ｐゴシック" charset="0"/>
              <a:cs typeface="Lucida Grande" charset="0"/>
              <a:sym typeface="Lucida Grande"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41986"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latin typeface="Calibri" charset="0"/>
                <a:ea typeface="ＭＳ Ｐゴシック" charset="0"/>
                <a:cs typeface="Lucida Grande" charset="0"/>
                <a:sym typeface="Lucida Grande" charset="0"/>
              </a:rPr>
              <a:t>The leverage to change the situation lies far below the symptoms in the mental models that created the systemic structures in the first place. </a:t>
            </a:r>
          </a:p>
          <a:p>
            <a:endParaRPr lang="en-US" sz="1000" dirty="0">
              <a:latin typeface="Calibri" charset="0"/>
              <a:ea typeface="ＭＳ Ｐゴシック" charset="0"/>
              <a:cs typeface="Lucida Grande" charset="0"/>
              <a:sym typeface="Lucida Grande" charset="0"/>
            </a:endParaRPr>
          </a:p>
          <a:p>
            <a:r>
              <a:rPr lang="en-US" sz="1000" dirty="0">
                <a:latin typeface="Calibri" charset="0"/>
                <a:ea typeface="ＭＳ Ｐゴシック" charset="0"/>
                <a:cs typeface="Lucida Grande" charset="0"/>
                <a:sym typeface="Lucida Grande" charset="0"/>
              </a:rPr>
              <a:t>It is possible to address the symptoms, but if the systemic structures continue to create the patterns that lead to the symptoms, you will be left with a recurrence of the symptoms. </a:t>
            </a:r>
          </a:p>
          <a:p>
            <a:endParaRPr lang="en-US" sz="1000" dirty="0">
              <a:latin typeface="Calibri" charset="0"/>
              <a:ea typeface="ＭＳ Ｐゴシック" charset="0"/>
              <a:cs typeface="Lucida Grande" charset="0"/>
              <a:sym typeface="Lucida Grande" charset="0"/>
            </a:endParaRPr>
          </a:p>
          <a:p>
            <a:r>
              <a:rPr lang="en-US" sz="1000" dirty="0">
                <a:latin typeface="Calibri" charset="0"/>
                <a:ea typeface="ＭＳ Ｐゴシック" charset="0"/>
                <a:cs typeface="Lucida Grande" charset="0"/>
                <a:sym typeface="Lucida Grande" charset="0"/>
              </a:rPr>
              <a:t>To address the root of the symptom, one must address the mental models that are perpetuating the current situation.  Some of these mental models are shared within the system. Those types of shared mental models are called “paradigms.”  An example of a “paradigm” is the notion that a citizen is a “consumer.” This shared idea of relating to someone as a “consumer” of economic goods and services is relatively new (within the last 50 years). </a:t>
            </a:r>
            <a:endParaRPr lang="en-US" sz="1000" dirty="0" smtClean="0">
              <a:latin typeface="Calibri" charset="0"/>
              <a:ea typeface="ＭＳ Ｐゴシック" charset="0"/>
              <a:cs typeface="Lucida Grande" charset="0"/>
              <a:sym typeface="Lucida Grande" charset="0"/>
            </a:endParaRPr>
          </a:p>
          <a:p>
            <a:endParaRPr lang="en-US" sz="1000" dirty="0" smtClean="0">
              <a:latin typeface="Calibri" charset="0"/>
              <a:ea typeface="ＭＳ Ｐゴシック" charset="0"/>
              <a:cs typeface="Lucida Grande" charset="0"/>
              <a:sym typeface="Lucida Grande"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1" dirty="0" smtClean="0">
                <a:latin typeface="Calibri" charset="0"/>
                <a:ea typeface="ＭＳ Ｐゴシック" charset="0"/>
                <a:cs typeface="ＭＳ Ｐゴシック" charset="0"/>
              </a:rPr>
              <a:t>Targeted Learning Objectives: 2.2, 6.5</a:t>
            </a:r>
          </a:p>
          <a:p>
            <a:endParaRPr lang="en-US" sz="1000" dirty="0">
              <a:latin typeface="Calibri" charset="0"/>
              <a:ea typeface="ＭＳ Ｐゴシック" charset="0"/>
              <a:cs typeface="Lucida Grande" charset="0"/>
              <a:sym typeface="Lucida Grande"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83970"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dirty="0">
                <a:latin typeface="Calibri" charset="0"/>
                <a:ea typeface="ＭＳ Ｐゴシック" charset="0"/>
                <a:cs typeface="Lucida Grande" charset="0"/>
                <a:sym typeface="Lucida Grande" charset="0"/>
              </a:rPr>
              <a:t>This slide depicts Aristotle</a:t>
            </a:r>
            <a:r>
              <a:rPr lang="ja-JP" altLang="en-US" sz="900" dirty="0">
                <a:latin typeface="Calibri" charset="0"/>
                <a:ea typeface="ＭＳ Ｐゴシック" charset="0"/>
                <a:cs typeface="Lucida Grande" charset="0"/>
                <a:sym typeface="Lucida Grande" charset="0"/>
              </a:rPr>
              <a:t>’</a:t>
            </a:r>
            <a:r>
              <a:rPr lang="en-US" altLang="ja-JP" sz="900" dirty="0">
                <a:latin typeface="Calibri" charset="0"/>
                <a:ea typeface="ＭＳ Ｐゴシック" charset="0"/>
                <a:cs typeface="Lucida Grande" charset="0"/>
                <a:sym typeface="Lucida Grande" charset="0"/>
              </a:rPr>
              <a:t>s four types of causality which captures different ways of thinking about the causes of a situation.  Consider starting at the bottom left of the figure. If you were making a sculpture, your choice of materials would influence the outcome. The process that you chose would also influence the outcome.  So, if your sculpture was ice and you chose to use heat to melt in the shape rather than chisel or cast it, that would influence the final outcome.  The design or form of what you had envisioned also influences it; a statue of Mickey Mouse would of course be different than one of a horse.  Another source influencing the outcome is the intent. The statue that was intended as a tribute is likely to be different than one that is intended for commercial success.</a:t>
            </a:r>
          </a:p>
          <a:p>
            <a:endParaRPr lang="en-US" altLang="ja-JP" sz="900" dirty="0">
              <a:latin typeface="Calibri" charset="0"/>
              <a:ea typeface="ＭＳ Ｐゴシック" charset="0"/>
              <a:cs typeface="Lucida Grande" charset="0"/>
              <a:sym typeface="Lucida Grande" charset="0"/>
            </a:endParaRPr>
          </a:p>
          <a:p>
            <a:r>
              <a:rPr lang="en-US" altLang="ja-JP" sz="900" dirty="0">
                <a:latin typeface="Calibri" charset="0"/>
                <a:ea typeface="ＭＳ Ｐゴシック" charset="0"/>
                <a:cs typeface="Lucida Grande" charset="0"/>
                <a:sym typeface="Lucida Grande" charset="0"/>
              </a:rPr>
              <a:t>The images depict the orientation associated with each causality. The material cause is an object to object orientation. The efficient cause is a subject to object orientation. That is, if one is making an intervention in the efficient cause (process), they are essentially acting as subjects, manipulating some object. In the design domain, the orientation is </a:t>
            </a:r>
            <a:r>
              <a:rPr lang="en-US" altLang="ja-JP" sz="900" dirty="0" err="1">
                <a:latin typeface="Calibri" charset="0"/>
                <a:ea typeface="ＭＳ Ｐゴシック" charset="0"/>
                <a:cs typeface="Lucida Grande" charset="0"/>
                <a:sym typeface="Lucida Grande" charset="0"/>
              </a:rPr>
              <a:t>intersubjective</a:t>
            </a:r>
            <a:r>
              <a:rPr lang="en-US" altLang="ja-JP" sz="900" dirty="0">
                <a:latin typeface="Calibri" charset="0"/>
                <a:ea typeface="ＭＳ Ｐゴシック" charset="0"/>
                <a:cs typeface="Lucida Grande" charset="0"/>
                <a:sym typeface="Lucida Grande" charset="0"/>
              </a:rPr>
              <a:t> or “subject to subject”. This is a familiar orientation to designers who work directly to understand those who will use a design. The final cause is transpersonal…larger than ones’ self. </a:t>
            </a:r>
          </a:p>
          <a:p>
            <a:endParaRPr lang="en-US" sz="900" dirty="0">
              <a:latin typeface="Calibri" charset="0"/>
              <a:ea typeface="ＭＳ Ｐゴシック" charset="0"/>
              <a:cs typeface="Lucida Grande" charset="0"/>
              <a:sym typeface="Lucida Grande" charset="0"/>
            </a:endParaRPr>
          </a:p>
          <a:p>
            <a:r>
              <a:rPr lang="en-US" sz="900" dirty="0">
                <a:latin typeface="Calibri" charset="0"/>
                <a:ea typeface="ＭＳ Ｐゴシック" charset="0"/>
                <a:cs typeface="Lucida Grande" charset="0"/>
                <a:sym typeface="Lucida Grande" charset="0"/>
              </a:rPr>
              <a:t>For the last 200-300 years, western civilization has been focusing their efforts on the bottom half of these set of causes. It is the realm of focus on external, materials things. It is a mechanistic way of viewing the world; it presumes that things are object is to be used and manipulated. The top half is the “relational domain,” according to Roger Burton.  It is the domain of how things are related to one another. The “Final” answers, “What is my relationship to the intended ends?”. The “Formal” answers “What is the relationship of the parts to one another?”</a:t>
            </a:r>
            <a:endParaRPr lang="en-US" altLang="ja-JP"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a:p>
            <a:r>
              <a:rPr lang="en-US" sz="900" dirty="0">
                <a:latin typeface="Calibri" charset="0"/>
                <a:ea typeface="ＭＳ Ｐゴシック" charset="0"/>
                <a:cs typeface="Lucida Grande" charset="0"/>
                <a:sym typeface="Lucida Grande" charset="0"/>
              </a:rPr>
              <a:t>When Einstein urges us that we can</a:t>
            </a:r>
            <a:r>
              <a:rPr lang="ja-JP" altLang="en-US" sz="900" dirty="0">
                <a:latin typeface="Calibri" charset="0"/>
                <a:ea typeface="ＭＳ Ｐゴシック" charset="0"/>
                <a:cs typeface="Lucida Grande" charset="0"/>
                <a:sym typeface="Lucida Grande" charset="0"/>
              </a:rPr>
              <a:t>’</a:t>
            </a:r>
            <a:r>
              <a:rPr lang="en-US" altLang="ja-JP" sz="900" dirty="0">
                <a:latin typeface="Calibri" charset="0"/>
                <a:ea typeface="ＭＳ Ｐゴシック" charset="0"/>
                <a:cs typeface="Lucida Grande" charset="0"/>
                <a:sym typeface="Lucida Grande" charset="0"/>
              </a:rPr>
              <a:t>t solve problems at the same level of thinking that we used when we created them, I believe he would encourage us to evolve to the top half of this diagram, which is focused on relationships, while the bottom half is focused on material things and processes.</a:t>
            </a:r>
          </a:p>
          <a:p>
            <a:endParaRPr lang="en-US" sz="900" dirty="0">
              <a:latin typeface="Calibri" charset="0"/>
              <a:ea typeface="ＭＳ Ｐゴシック" charset="0"/>
              <a:cs typeface="Lucida Grande" charset="0"/>
              <a:sym typeface="Lucida Grande" charset="0"/>
            </a:endParaRPr>
          </a:p>
          <a:p>
            <a:r>
              <a:rPr lang="en-US" sz="900" dirty="0">
                <a:latin typeface="Calibri" charset="0"/>
                <a:ea typeface="ＭＳ Ｐゴシック" charset="0"/>
                <a:cs typeface="Lucida Grande" charset="0"/>
                <a:sym typeface="Lucida Grande" charset="0"/>
              </a:rPr>
              <a:t>Now, what types of interventions might proceed from each cause</a:t>
            </a:r>
            <a:r>
              <a:rPr lang="en-US" sz="900" dirty="0" smtClean="0">
                <a:latin typeface="Calibri" charset="0"/>
                <a:ea typeface="ＭＳ Ｐゴシック" charset="0"/>
                <a:cs typeface="Lucida Grande" charset="0"/>
                <a:sym typeface="Lucida Grande" charset="0"/>
              </a:rPr>
              <a:t>?</a:t>
            </a:r>
          </a:p>
          <a:p>
            <a:endParaRPr lang="en-US" sz="900" dirty="0" smtClean="0">
              <a:latin typeface="Calibri" charset="0"/>
              <a:ea typeface="ＭＳ Ｐゴシック" charset="0"/>
              <a:cs typeface="Lucida Grande" charset="0"/>
              <a:sym typeface="Lucida Grande"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900" b="1" dirty="0" smtClean="0">
                <a:latin typeface="Calibri" charset="0"/>
                <a:ea typeface="ＭＳ Ｐゴシック" charset="0"/>
                <a:cs typeface="ＭＳ Ｐゴシック" charset="0"/>
              </a:rPr>
              <a:t>Targeted Learning Objectives: 2.2, 6.5</a:t>
            </a:r>
          </a:p>
          <a:p>
            <a:endParaRPr lang="en-US"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a:p>
            <a:endParaRPr lang="en-US" sz="900" dirty="0">
              <a:latin typeface="Calibri" charset="0"/>
              <a:ea typeface="ＭＳ Ｐゴシック" charset="0"/>
              <a:cs typeface="Lucida Grande" charset="0"/>
              <a:sym typeface="Lucida Grande"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ea typeface="ＭＳ Ｐゴシック" charset="0"/>
                <a:cs typeface="ＭＳ Ｐゴシック" charset="0"/>
              </a:rPr>
              <a:t>This picture</a:t>
            </a:r>
            <a:r>
              <a:rPr lang="en-US" baseline="0" dirty="0" smtClean="0">
                <a:latin typeface="Calibri" charset="0"/>
                <a:ea typeface="ＭＳ Ｐゴシック" charset="0"/>
                <a:cs typeface="ＭＳ Ｐゴシック" charset="0"/>
              </a:rPr>
              <a:t> gives a snapshot of how the global population has been changing throughout recent history.  It also shows how it is predicted to change in the coming years. Note that the graph is a model, based on the mathematical population trends and assumptions that these will continue.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latin typeface="Calibri" charset="0"/>
                <a:ea typeface="ＭＳ Ｐゴシック" charset="0"/>
                <a:cs typeface="ＭＳ Ｐゴシック" charset="0"/>
              </a:rPr>
              <a:t>The question about factors that influence the population is meant to have the students begin thinking about social factors that affect the outcome.  The answers may range from material factors (e.g., food, water) to political factors (e.g., national laws around birth rates) to social factors (e.g., gender equity, cultural values).  One of the things to notice is that one cannot ethically “engineer” some of these factors to manipulate the population.  The biggest factor in a country’s birth rate, for example, is gender equity. Countries where women have equal rights as men have lower birth rates in general.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latin typeface="Calibri" charset="0"/>
                <a:ea typeface="ＭＳ Ｐゴシック" charset="0"/>
                <a:cs typeface="ＭＳ Ｐゴシック" charset="0"/>
              </a:rPr>
              <a:t>To support the understanding of population issues with data, one can examine the population trends against various factors at </a:t>
            </a:r>
            <a:r>
              <a:rPr lang="en-US" baseline="0" dirty="0" err="1" smtClean="0">
                <a:latin typeface="Calibri" charset="0"/>
                <a:ea typeface="ＭＳ Ｐゴシック" charset="0"/>
                <a:cs typeface="ＭＳ Ｐゴシック" charset="0"/>
              </a:rPr>
              <a:t>www.nationmaster.com</a:t>
            </a:r>
            <a:r>
              <a:rPr lang="en-US" baseline="0" dirty="0" smtClean="0">
                <a:latin typeface="Calibri" charset="0"/>
                <a:ea typeface="ＭＳ Ｐゴシック" charset="0"/>
                <a:cs typeface="ＭＳ Ｐゴシック" charset="0"/>
              </a:rPr>
              <a:t>.  Looking at the data enables students to consider whether one’s mental model of the factors related to population growth are consistent with data. </a:t>
            </a:r>
            <a:endParaRPr lang="en-US"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ea typeface="ＭＳ Ｐゴシック" charset="0"/>
                <a:cs typeface="ＭＳ Ｐゴシック" charset="0"/>
              </a:rPr>
              <a:t> For definitions and various examples of Urbanization, </a:t>
            </a:r>
            <a:r>
              <a:rPr lang="en-US" dirty="0" smtClean="0">
                <a:latin typeface="Arial" charset="0"/>
                <a:ea typeface="ＭＳ Ｐゴシック" charset="0"/>
                <a:cs typeface="ＭＳ Ｐゴシック" charset="0"/>
              </a:rPr>
              <a:t>see pages </a:t>
            </a:r>
            <a:r>
              <a:rPr lang="en-US" dirty="0" smtClean="0">
                <a:latin typeface="Calibri" charset="0"/>
                <a:ea typeface="ＭＳ Ｐゴシック" charset="0"/>
                <a:cs typeface="ＭＳ Ｐゴシック" charset="0"/>
              </a:rPr>
              <a:t>7, 9-10, 310, 324, 326-329, 332, 578</a:t>
            </a:r>
            <a:r>
              <a:rPr lang="en-US" dirty="0" smtClean="0">
                <a:latin typeface="Arial" charset="0"/>
                <a:ea typeface="ＭＳ Ｐゴシック" charset="0"/>
                <a:cs typeface="ＭＳ Ｐゴシック" charset="0"/>
              </a:rPr>
              <a:t>, J.R. </a:t>
            </a:r>
            <a:r>
              <a:rPr lang="en-US" dirty="0" err="1" smtClean="0">
                <a:latin typeface="Arial" charset="0"/>
                <a:ea typeface="ＭＳ Ｐゴシック" charset="0"/>
                <a:cs typeface="ＭＳ Ｐゴシック" charset="0"/>
              </a:rPr>
              <a:t>Mihelcic</a:t>
            </a:r>
            <a:r>
              <a:rPr lang="en-US" dirty="0" smtClean="0">
                <a:latin typeface="Arial" charset="0"/>
                <a:ea typeface="ＭＳ Ｐゴシック" charset="0"/>
                <a:cs typeface="ＭＳ Ｐゴシック" charset="0"/>
              </a:rPr>
              <a:t> and J.B. Zimmerman (</a:t>
            </a:r>
            <a:r>
              <a:rPr lang="en-US" i="1" dirty="0" smtClean="0">
                <a:latin typeface="Arial" charset="0"/>
                <a:ea typeface="ＭＳ Ｐゴシック" charset="0"/>
                <a:cs typeface="ＭＳ Ｐゴシック" charset="0"/>
              </a:rPr>
              <a:t>Environmental Engineering: Fundamentals, Sustainability, Design</a:t>
            </a:r>
            <a:r>
              <a:rPr lang="en-US" dirty="0" smtClean="0">
                <a:latin typeface="Arial" charset="0"/>
                <a:ea typeface="ＭＳ Ｐゴシック" charset="0"/>
                <a:cs typeface="ＭＳ Ｐゴシック" charset="0"/>
              </a:rPr>
              <a:t>, John Wiley &amp; Sons, Inc., 2010).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1.3,</a:t>
            </a:r>
            <a:r>
              <a:rPr lang="en-US" b="1" baseline="0" dirty="0" smtClean="0">
                <a:latin typeface="Calibri" charset="0"/>
                <a:ea typeface="ＭＳ Ｐゴシック" charset="0"/>
                <a:cs typeface="ＭＳ Ｐゴシック" charset="0"/>
              </a:rPr>
              <a:t> 2.1, 2.4, 3.1, 3.2, 4.1, 5.3</a:t>
            </a:r>
            <a:endParaRPr lang="en-US" b="1" dirty="0" smtClean="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3</a:t>
            </a:fld>
            <a:endParaRPr lang="en-US"/>
          </a:p>
        </p:txBody>
      </p:sp>
    </p:spTree>
    <p:extLst>
      <p:ext uri="{BB962C8B-B14F-4D97-AF65-F5344CB8AC3E}">
        <p14:creationId xmlns:p14="http://schemas.microsoft.com/office/powerpoint/2010/main" val="41700710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440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dirty="0">
                <a:latin typeface="Lucida Grande" charset="0"/>
                <a:ea typeface="ＭＳ Ｐゴシック" charset="0"/>
                <a:cs typeface="Lucida Grande" charset="0"/>
                <a:sym typeface="Lucida Grande" charset="0"/>
              </a:rPr>
              <a:t>Each quadrant represents a potential intervention point. Ideally, one would begin with “intent” (or as Steven Covey says, “with the end in mind”) and make decisions about design, processes and materials from the foundation of the intent. </a:t>
            </a:r>
          </a:p>
          <a:p>
            <a:r>
              <a:rPr lang="en-US" sz="1400" dirty="0">
                <a:latin typeface="Lucida Grande" charset="0"/>
                <a:ea typeface="ＭＳ Ｐゴシック" charset="0"/>
                <a:cs typeface="Lucida Grande" charset="0"/>
                <a:sym typeface="Lucida Grande" charset="0"/>
              </a:rPr>
              <a:t>Intervention at these different levels have different leverage as proposed by </a:t>
            </a:r>
            <a:r>
              <a:rPr lang="en-US" sz="1400" dirty="0" err="1">
                <a:latin typeface="Lucida Grande" charset="0"/>
                <a:ea typeface="ＭＳ Ｐゴシック" charset="0"/>
                <a:cs typeface="Lucida Grande" charset="0"/>
                <a:sym typeface="Lucida Grande" charset="0"/>
              </a:rPr>
              <a:t>Donella</a:t>
            </a:r>
            <a:r>
              <a:rPr lang="en-US" sz="1400" dirty="0">
                <a:latin typeface="Lucida Grande" charset="0"/>
                <a:ea typeface="ＭＳ Ｐゴシック" charset="0"/>
                <a:cs typeface="Lucida Grande" charset="0"/>
                <a:sym typeface="Lucida Grande" charset="0"/>
              </a:rPr>
              <a:t> Meadows. High leverage, or high impact interventions are indicated by the large purple circles. The arrow indicates the direction of high to low leverage.</a:t>
            </a:r>
          </a:p>
          <a:p>
            <a:r>
              <a:rPr lang="en-US" sz="1400" dirty="0">
                <a:latin typeface="Lucida Grande" charset="0"/>
                <a:ea typeface="ＭＳ Ｐゴシック" charset="0"/>
                <a:cs typeface="Lucida Grande" charset="0"/>
                <a:sym typeface="Lucida Grande" charset="0"/>
              </a:rPr>
              <a:t>This map is similar to the iceberg model, with the intent being the “mental models”, the design being the “systemic structure” , the processes being the “patterns” and the natural capital being the “symptoms”. </a:t>
            </a:r>
          </a:p>
          <a:p>
            <a:endParaRPr lang="en-US" sz="1400" dirty="0" smtClean="0">
              <a:latin typeface="Lucida Grande" charset="0"/>
              <a:ea typeface="ＭＳ Ｐゴシック" charset="0"/>
              <a:cs typeface="Lucida Grande" charset="0"/>
              <a:sym typeface="Lucida Grande"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400" b="1" dirty="0" smtClean="0">
                <a:latin typeface="Calibri" charset="0"/>
                <a:ea typeface="ＭＳ Ｐゴシック" charset="0"/>
                <a:cs typeface="ＭＳ Ｐゴシック" charset="0"/>
              </a:rPr>
              <a:t>Targeted Learning Objectives: 2.2, 6.5</a:t>
            </a:r>
          </a:p>
          <a:p>
            <a:endParaRPr lang="en-US" sz="1400" dirty="0">
              <a:latin typeface="Lucida Grande" charset="0"/>
              <a:ea typeface="ＭＳ Ｐゴシック" charset="0"/>
              <a:cs typeface="Lucida Grande" charset="0"/>
              <a:sym typeface="Lucida Grande" charset="0"/>
            </a:endParaRPr>
          </a:p>
          <a:p>
            <a:endParaRPr lang="en-US" sz="1400" dirty="0">
              <a:latin typeface="Lucida Grande" charset="0"/>
              <a:ea typeface="ＭＳ Ｐゴシック" charset="0"/>
              <a:cs typeface="Lucida Grande" charset="0"/>
              <a:sym typeface="Lucida Grande" charset="0"/>
            </a:endParaRPr>
          </a:p>
          <a:p>
            <a:endParaRPr lang="en-US" sz="1400" dirty="0">
              <a:latin typeface="Lucida Grande" charset="0"/>
              <a:ea typeface="ＭＳ Ｐゴシック" charset="0"/>
              <a:cs typeface="Lucida Grande" charset="0"/>
              <a:sym typeface="Lucida Grande" charset="0"/>
            </a:endParaRPr>
          </a:p>
          <a:p>
            <a:endParaRPr lang="en-US" sz="1400" dirty="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Calibri" charset="0"/>
                <a:ea typeface="ＭＳ Ｐゴシック" charset="0"/>
                <a:cs typeface="ＭＳ Ｐゴシック" charset="0"/>
              </a:rPr>
              <a:t>The equation shown on this slide was developed by P. </a:t>
            </a:r>
            <a:r>
              <a:rPr lang="en-US" dirty="0" err="1">
                <a:latin typeface="Calibri" charset="0"/>
                <a:ea typeface="ＭＳ Ｐゴシック" charset="0"/>
                <a:cs typeface="ＭＳ Ｐゴシック" charset="0"/>
              </a:rPr>
              <a:t>Erhlich</a:t>
            </a:r>
            <a:r>
              <a:rPr lang="en-US" dirty="0">
                <a:latin typeface="Calibri" charset="0"/>
                <a:ea typeface="ＭＳ Ｐゴシック" charset="0"/>
                <a:cs typeface="ＭＳ Ｐゴシック" charset="0"/>
              </a:rPr>
              <a:t> and J. </a:t>
            </a:r>
            <a:r>
              <a:rPr lang="en-US" dirty="0" err="1">
                <a:latin typeface="Calibri" charset="0"/>
                <a:ea typeface="ＭＳ Ｐゴシック" charset="0"/>
                <a:cs typeface="ＭＳ Ｐゴシック" charset="0"/>
              </a:rPr>
              <a:t>Holdren</a:t>
            </a:r>
            <a:r>
              <a:rPr lang="en-US" dirty="0">
                <a:latin typeface="Calibri" charset="0"/>
                <a:ea typeface="ＭＳ Ｐゴシック" charset="0"/>
                <a:cs typeface="ＭＳ Ｐゴシック" charset="0"/>
              </a:rPr>
              <a:t> (Impact of population growth, Science, 171, 1971, pp. 1212–1217.).  It represents a quantification of the environmental impact (I) of a population (P) combined with the affluence of the population (A) and the technology used by the population (T).  This equation is called the IPAT equation. </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A simplified way of strategizing to reduce the impact would be to manipulate the terms on the right hand side of the equation.  However, in some cases, there are serious ethical considerations in doing this.  Consider: How would you reduce the impact?  What are strategies? </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The next slide expands the individual terms in the equation and thus expands the domain of design innovation so that the impact can be lowered. </a:t>
            </a:r>
            <a:endParaRPr lang="en-US" dirty="0" smtClean="0">
              <a:latin typeface="Calibri" charset="0"/>
              <a:ea typeface="ＭＳ Ｐゴシック" charset="0"/>
              <a:cs typeface="ＭＳ Ｐゴシック" charset="0"/>
            </a:endParaRPr>
          </a:p>
          <a:p>
            <a:endParaRPr lang="en-US"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charset="0"/>
                <a:ea typeface="ＭＳ Ｐゴシック" charset="0"/>
                <a:cs typeface="ＭＳ Ｐゴシック" charset="0"/>
              </a:rPr>
              <a:t>Targeted Learning Objectives: 1.4, 1,7, 3.1, 4.1, 5.4, 2.2, 6.5</a:t>
            </a:r>
          </a:p>
          <a:p>
            <a:endParaRPr lang="en-US" dirty="0">
              <a:latin typeface="Calibri"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Calibri" charset="0"/>
                <a:ea typeface="ＭＳ Ｐゴシック" charset="0"/>
                <a:cs typeface="ＭＳ Ｐゴシック" charset="0"/>
              </a:rPr>
              <a:t>This slide shows that thee are several relationships outside of the IPAT equation that influence the terms of the IPAT equation.  </a:t>
            </a:r>
          </a:p>
          <a:p>
            <a:r>
              <a:rPr lang="en-US" dirty="0">
                <a:latin typeface="Calibri" charset="0"/>
                <a:ea typeface="ＭＳ Ｐゴシック" charset="0"/>
                <a:cs typeface="ＭＳ Ｐゴシック" charset="0"/>
              </a:rPr>
              <a:t>For example, birth rate is one of the factors in the population term. International data indicate that birth rate is inversely correlated to measures of gender equity: the less equity for the treatment of women within a culture, the higher the birthrate. One can use data from </a:t>
            </a:r>
            <a:r>
              <a:rPr lang="en-US" dirty="0" err="1">
                <a:latin typeface="Calibri" charset="0"/>
                <a:ea typeface="ＭＳ Ｐゴシック" charset="0"/>
                <a:cs typeface="ＭＳ Ｐゴシック" charset="0"/>
              </a:rPr>
              <a:t>NationMaster.com</a:t>
            </a:r>
            <a:r>
              <a:rPr lang="en-US" dirty="0">
                <a:latin typeface="Calibri" charset="0"/>
                <a:ea typeface="ＭＳ Ｐゴシック" charset="0"/>
                <a:cs typeface="ＭＳ Ｐゴシック" charset="0"/>
              </a:rPr>
              <a:t> (http://</a:t>
            </a:r>
            <a:r>
              <a:rPr lang="en-US" dirty="0" err="1">
                <a:latin typeface="Calibri" charset="0"/>
                <a:ea typeface="ＭＳ Ｐゴシック" charset="0"/>
                <a:cs typeface="ＭＳ Ｐゴシック" charset="0"/>
              </a:rPr>
              <a:t>www.nationmaster.com</a:t>
            </a:r>
            <a:r>
              <a:rPr lang="en-US" dirty="0">
                <a:latin typeface="Calibri" charset="0"/>
                <a:ea typeface="ＭＳ Ｐゴシック" charset="0"/>
                <a:cs typeface="ＭＳ Ｐゴシック" charset="0"/>
              </a:rPr>
              <a:t>/</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 which is a repository of world statistics. </a:t>
            </a:r>
          </a:p>
          <a:p>
            <a:r>
              <a:rPr lang="en-US" dirty="0">
                <a:latin typeface="Calibri" charset="0"/>
                <a:ea typeface="ＭＳ Ｐゴシック" charset="0"/>
                <a:cs typeface="ＭＳ Ｐゴシック" charset="0"/>
              </a:rPr>
              <a:t>Gains in efficiency of a particular process are mathematically bound by the laws of thermodynamics.  That is, you can’t get a process that is more than 100% energy efficient, so the “impact per technology term” (third term on right) has limits within a particular technology.  However, things like “gender equity”, “literacy”, “art”, “ethics”, ”spirituality”, are not mathematically limited by thermodynamics. These areas of intervention do not necessarily require new investments of energy or materials, but do require an attention to the human influences of the system behavior. A designer who expands their domain of design to include these can a larger array of intervention strategies, some that can be high leverage and low embedded energy (or other) cost. </a:t>
            </a:r>
          </a:p>
          <a:p>
            <a:r>
              <a:rPr lang="en-US" dirty="0">
                <a:latin typeface="Calibri" charset="0"/>
                <a:ea typeface="ＭＳ Ｐゴシック" charset="0"/>
                <a:cs typeface="ＭＳ Ｐゴシック" charset="0"/>
              </a:rPr>
              <a:t>This type of design strategy requires an unusual </a:t>
            </a:r>
            <a:r>
              <a:rPr lang="en-US" dirty="0" err="1">
                <a:latin typeface="Calibri" charset="0"/>
                <a:ea typeface="ＭＳ Ｐゴシック" charset="0"/>
                <a:cs typeface="ＭＳ Ｐゴシック" charset="0"/>
              </a:rPr>
              <a:t>interdisciplinarity</a:t>
            </a:r>
            <a:r>
              <a:rPr lang="en-US" dirty="0">
                <a:latin typeface="Calibri" charset="0"/>
                <a:ea typeface="ＭＳ Ｐゴシック" charset="0"/>
                <a:cs typeface="ＭＳ Ｐゴシック" charset="0"/>
              </a:rPr>
              <a:t>.  To expand the design boundaries into the human domain, one would need to work with those who bring knowledge of these areas, such as political scientists, philosophers, psychologists, artists</a:t>
            </a:r>
            <a:r>
              <a:rPr lang="en-US" dirty="0" smtClean="0">
                <a:latin typeface="Calibri" charset="0"/>
                <a:ea typeface="ＭＳ Ｐゴシック" charset="0"/>
                <a:cs typeface="ＭＳ Ｐゴシック" charset="0"/>
              </a:rPr>
              <a:t>.</a:t>
            </a:r>
          </a:p>
          <a:p>
            <a:endParaRPr lang="en-US"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charset="0"/>
                <a:ea typeface="ＭＳ Ｐゴシック" charset="0"/>
                <a:cs typeface="ＭＳ Ｐゴシック" charset="0"/>
              </a:rPr>
              <a:t>Targeted Learning Objectives: 2.4, 4.4, 5.3</a:t>
            </a:r>
          </a:p>
          <a:p>
            <a:endParaRPr lang="en-US" dirty="0">
              <a:latin typeface="Calibri"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is a measure of the rate that the earth can produce goods and services that have mass. The goods that we refer to are things like food for the entire food chain and lumber.  They would also include anything that is consumed in the annual consumption supply chain, such as petroleum.  As depicted in the dashed oval on the right, some of the goods are renewable, such as wood or food.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services include the sequestration of CO2. It also includes all the processes that nature engages in to support life on earth. Since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is a flow measure (i.e., it measures the rate of different processes), it is difficult to depict in a static diagram.</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In this diagram, arrows are used to depict the flow of different types of mass. The flows depicted here are those that are used to compute the ecological footprint, using the methodology of the Global Footprint Network (http://</a:t>
            </a:r>
            <a:r>
              <a:rPr lang="en-US" dirty="0" err="1">
                <a:latin typeface="Calibri" charset="0"/>
                <a:ea typeface="ＭＳ Ｐゴシック" charset="0"/>
                <a:cs typeface="ＭＳ Ｐゴシック" charset="0"/>
              </a:rPr>
              <a:t>www.footprintnetwork.org</a:t>
            </a:r>
            <a:r>
              <a:rPr lang="en-US" dirty="0">
                <a:latin typeface="Calibri" charset="0"/>
                <a:ea typeface="ＭＳ Ｐゴシック" charset="0"/>
                <a:cs typeface="ＭＳ Ｐゴシック" charset="0"/>
              </a:rPr>
              <a:t>/en/</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/GFN/). The ecological footprint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uses yields of primary products (from cropland, forest, grazing land and fisheries) to calculate the area necessary to support a given activity. </a:t>
            </a:r>
            <a:r>
              <a:rPr lang="en-US" altLang="ja-JP" dirty="0" err="1">
                <a:latin typeface="Calibri" charset="0"/>
                <a:ea typeface="ＭＳ Ｐゴシック" charset="0"/>
                <a:cs typeface="ＭＳ Ｐゴシック" charset="0"/>
              </a:rPr>
              <a:t>Biocapacity</a:t>
            </a:r>
            <a:r>
              <a:rPr lang="en-US" altLang="ja-JP" dirty="0">
                <a:latin typeface="Calibri" charset="0"/>
                <a:ea typeface="ＭＳ Ｐゴシック" charset="0"/>
                <a:cs typeface="ＭＳ Ｐゴシック" charset="0"/>
              </a:rPr>
              <a:t> is measured by calculating the amount of biologically productive land and sea area available to provide the resources a population consumes and to absorb its wastes, given current technology and management practices. Countries differ in the productivity of their ecosystems, and this is reflected in the accounts.</a:t>
            </a:r>
            <a:r>
              <a:rPr lang="ja-JP" altLang="en-US" dirty="0">
                <a:latin typeface="Calibri" charset="0"/>
                <a:ea typeface="ＭＳ Ｐゴシック" charset="0"/>
                <a:cs typeface="ＭＳ Ｐゴシック" charset="0"/>
              </a:rPr>
              <a:t>”</a:t>
            </a:r>
            <a:endParaRPr lang="en-US" altLang="ja-JP"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A nation</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consumption is calculated by adding imports to and subtracting exports from its national production. Results from this analysis shed light on a country</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ecological impact. For example, the </a:t>
            </a:r>
            <a:r>
              <a:rPr lang="en-US" altLang="ja-JP" dirty="0">
                <a:latin typeface="Calibri" charset="0"/>
                <a:ea typeface="ＭＳ Ｐゴシック" charset="0"/>
                <a:cs typeface="ＭＳ Ｐゴシック" charset="0"/>
                <a:hlinkClick r:id="rId3"/>
              </a:rPr>
              <a:t>National Footprint Accounts </a:t>
            </a:r>
            <a:r>
              <a:rPr lang="en-US" altLang="ja-JP" dirty="0">
                <a:latin typeface="Calibri" charset="0"/>
                <a:ea typeface="ＭＳ Ｐゴシック" charset="0"/>
                <a:cs typeface="ＭＳ Ｐゴシック" charset="0"/>
              </a:rPr>
              <a:t>identify whether or not a country</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Ecological Footprint exceeds its </a:t>
            </a:r>
            <a:r>
              <a:rPr lang="en-US" altLang="ja-JP" dirty="0" err="1">
                <a:latin typeface="Calibri" charset="0"/>
                <a:ea typeface="ＭＳ Ｐゴシック" charset="0"/>
                <a:cs typeface="ＭＳ Ｐゴシック" charset="0"/>
              </a:rPr>
              <a:t>biocapacity</a:t>
            </a:r>
            <a:r>
              <a:rPr lang="en-US" altLang="ja-JP" dirty="0">
                <a:latin typeface="Calibri" charset="0"/>
                <a:ea typeface="ＭＳ Ｐゴシック" charset="0"/>
                <a:cs typeface="ＭＳ Ｐゴシック" charset="0"/>
              </a:rPr>
              <a:t>. A country has an ecological reserve if its Footprint is smaller than its </a:t>
            </a:r>
            <a:r>
              <a:rPr lang="en-US" altLang="ja-JP" dirty="0" err="1">
                <a:latin typeface="Calibri" charset="0"/>
                <a:ea typeface="ＭＳ Ｐゴシック" charset="0"/>
                <a:cs typeface="ＭＳ Ｐゴシック" charset="0"/>
              </a:rPr>
              <a:t>biocapacity</a:t>
            </a:r>
            <a:r>
              <a:rPr lang="en-US" altLang="ja-JP" dirty="0">
                <a:latin typeface="Calibri" charset="0"/>
                <a:ea typeface="ＭＳ Ｐゴシック" charset="0"/>
                <a:cs typeface="ＭＳ Ｐゴシック" charset="0"/>
              </a:rPr>
              <a:t>; otherwise it is operating with an ecological deficit. The former are often referred to as </a:t>
            </a:r>
            <a:r>
              <a:rPr lang="en-US" altLang="ja-JP" dirty="0">
                <a:latin typeface="Calibri" charset="0"/>
                <a:ea typeface="ＭＳ Ｐゴシック" charset="0"/>
                <a:cs typeface="ＭＳ Ｐゴシック" charset="0"/>
                <a:hlinkClick r:id="rId4" tooltip="ecological creditors"/>
              </a:rPr>
              <a:t>ecological creditors</a:t>
            </a:r>
            <a:r>
              <a:rPr lang="en-US" altLang="ja-JP" dirty="0">
                <a:latin typeface="Calibri" charset="0"/>
                <a:ea typeface="ＭＳ Ｐゴシック" charset="0"/>
                <a:cs typeface="ＭＳ Ｐゴシック" charset="0"/>
              </a:rPr>
              <a:t>, and the latter </a:t>
            </a:r>
            <a:r>
              <a:rPr lang="en-US" altLang="ja-JP" dirty="0">
                <a:latin typeface="Calibri" charset="0"/>
                <a:ea typeface="ＭＳ Ｐゴシック" charset="0"/>
                <a:cs typeface="ＭＳ Ｐゴシック" charset="0"/>
                <a:hlinkClick r:id="rId4" tooltip="ecological debtors."/>
              </a:rPr>
              <a:t>ecological debtors.</a:t>
            </a:r>
            <a:endParaRPr lang="en-US" altLang="ja-JP"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Today, most countries, and the world as a whole, are running ecological deficits. The world</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ecological deficit is referred to as global </a:t>
            </a:r>
            <a:r>
              <a:rPr lang="en-US" altLang="ja-JP" dirty="0">
                <a:latin typeface="Calibri" charset="0"/>
                <a:ea typeface="ＭＳ Ｐゴシック" charset="0"/>
                <a:cs typeface="ＭＳ Ｐゴシック" charset="0"/>
                <a:hlinkClick r:id="rId5" tooltip="ecological overshoot. "/>
              </a:rPr>
              <a:t>ecological overshoot. </a:t>
            </a:r>
            <a:r>
              <a:rPr lang="en-US" altLang="ja-JP" dirty="0">
                <a:latin typeface="Calibri" charset="0"/>
                <a:ea typeface="ＭＳ Ｐゴシック" charset="0"/>
                <a:cs typeface="ＭＳ Ｐゴシック" charset="0"/>
              </a:rPr>
              <a:t> </a:t>
            </a:r>
          </a:p>
          <a:p>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(from http://</a:t>
            </a:r>
            <a:r>
              <a:rPr lang="en-US" dirty="0" err="1">
                <a:latin typeface="Calibri" charset="0"/>
                <a:ea typeface="ＭＳ Ｐゴシック" charset="0"/>
                <a:cs typeface="ＭＳ Ｐゴシック" charset="0"/>
              </a:rPr>
              <a:t>www.footprintnetwork.org</a:t>
            </a:r>
            <a:r>
              <a:rPr lang="en-US" dirty="0">
                <a:latin typeface="Calibri" charset="0"/>
                <a:ea typeface="ＭＳ Ｐゴシック" charset="0"/>
                <a:cs typeface="ＭＳ Ｐゴシック" charset="0"/>
              </a:rPr>
              <a:t>/en/</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/GFN/page/methodology/).</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Imagine that the image depicted here shows the annual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flows. The darker green arrows in this image illustrates the flows of earth</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s primary products (cropland, forest, grazing land, fisheries).  The products are annually consumed (illustrated by the dashed oval on the right) and that activity of consumption emits CO2 and toxins, illustrated by the lighter green arrows pointing to the left. The ecological footprint computations used by the Global Footprint Network account for the CO2 that is annually emitted.  The computations do NOT account for the petroleum oil that is consumed to produce much of the CO2 nor do they account for the </a:t>
            </a:r>
            <a:r>
              <a:rPr lang="en-US" altLang="ja-JP" dirty="0" err="1">
                <a:latin typeface="Calibri" charset="0"/>
                <a:ea typeface="ＭＳ Ｐゴシック" charset="0"/>
                <a:cs typeface="ＭＳ Ｐゴシック" charset="0"/>
              </a:rPr>
              <a:t>persistant</a:t>
            </a:r>
            <a:r>
              <a:rPr lang="en-US" altLang="ja-JP" dirty="0">
                <a:latin typeface="Calibri" charset="0"/>
                <a:ea typeface="ＭＳ Ｐゴシック" charset="0"/>
                <a:cs typeface="ＭＳ Ｐゴシック" charset="0"/>
              </a:rPr>
              <a:t> organic pollutants or toxins annually emitted into the environment.  The effect of these toxins is reflected in reduced </a:t>
            </a:r>
            <a:r>
              <a:rPr lang="en-US" altLang="ja-JP" dirty="0" err="1">
                <a:latin typeface="Calibri" charset="0"/>
                <a:ea typeface="ＭＳ Ｐゴシック" charset="0"/>
                <a:cs typeface="ＭＳ Ｐゴシック" charset="0"/>
              </a:rPr>
              <a:t>bioproductivity</a:t>
            </a:r>
            <a:r>
              <a:rPr lang="en-US" altLang="ja-JP" dirty="0">
                <a:latin typeface="Calibri" charset="0"/>
                <a:ea typeface="ＭＳ Ｐゴシック" charset="0"/>
                <a:cs typeface="ＭＳ Ｐゴシック" charset="0"/>
              </a:rPr>
              <a:t> of the earth, as is displacing </a:t>
            </a:r>
            <a:r>
              <a:rPr lang="en-US" altLang="ja-JP" dirty="0" err="1">
                <a:latin typeface="Calibri" charset="0"/>
                <a:ea typeface="ＭＳ Ｐゴシック" charset="0"/>
                <a:cs typeface="ＭＳ Ｐゴシック" charset="0"/>
              </a:rPr>
              <a:t>bioproductive</a:t>
            </a:r>
            <a:r>
              <a:rPr lang="en-US" altLang="ja-JP" dirty="0">
                <a:latin typeface="Calibri" charset="0"/>
                <a:ea typeface="ＭＳ Ｐゴシック" charset="0"/>
                <a:cs typeface="ＭＳ Ｐゴシック" charset="0"/>
              </a:rPr>
              <a:t> land with non-productive land for the built environment.  The dashed oval at the bottom of the globe conceptually depicts the loss of </a:t>
            </a:r>
            <a:r>
              <a:rPr lang="en-US" altLang="ja-JP" dirty="0" err="1">
                <a:latin typeface="Calibri" charset="0"/>
                <a:ea typeface="ＭＳ Ｐゴシック" charset="0"/>
                <a:cs typeface="ＭＳ Ｐゴシック" charset="0"/>
              </a:rPr>
              <a:t>bioproductive</a:t>
            </a:r>
            <a:r>
              <a:rPr lang="en-US" altLang="ja-JP" dirty="0">
                <a:latin typeface="Calibri" charset="0"/>
                <a:ea typeface="ＭＳ Ｐゴシック" charset="0"/>
                <a:cs typeface="ＭＳ Ｐゴシック" charset="0"/>
              </a:rPr>
              <a:t> land</a:t>
            </a:r>
            <a:r>
              <a:rPr lang="en-US" altLang="ja-JP" dirty="0" smtClean="0">
                <a:latin typeface="Calibri" charset="0"/>
                <a:ea typeface="ＭＳ Ｐゴシック" charset="0"/>
                <a:cs typeface="ＭＳ Ｐゴシック" charset="0"/>
              </a:rPr>
              <a:t>.</a:t>
            </a:r>
          </a:p>
          <a:p>
            <a:pPr eaLnBrk="1" hangingPunct="1">
              <a:spcBef>
                <a:spcPct val="0"/>
              </a:spcBef>
            </a:pPr>
            <a:endParaRPr lang="en-US" altLang="ja-JP" dirty="0" smtClean="0">
              <a:latin typeface="Calibri"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200" b="1" dirty="0" smtClean="0">
                <a:latin typeface="Calibri" charset="0"/>
                <a:ea typeface="ＭＳ Ｐゴシック" charset="0"/>
                <a:cs typeface="ＭＳ Ｐゴシック" charset="0"/>
              </a:rPr>
              <a:t>Targeted Learning Objectives:2.2,</a:t>
            </a:r>
            <a:r>
              <a:rPr lang="en-US" sz="1200" b="1" baseline="0" dirty="0" smtClean="0">
                <a:latin typeface="Calibri" charset="0"/>
                <a:ea typeface="ＭＳ Ｐゴシック" charset="0"/>
                <a:cs typeface="ＭＳ Ｐゴシック" charset="0"/>
              </a:rPr>
              <a:t> 3.1, 3.2</a:t>
            </a:r>
            <a:endParaRPr lang="en-US" altLang="ja-JP"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 </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p:txBody>
      </p:sp>
      <p:sp>
        <p:nvSpPr>
          <p:cNvPr id="47107"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6FECE7AD-98E5-9E45-8F4D-71CDF3A05BBD}" type="slidenum">
              <a:rPr lang="en-US" sz="1200" baseline="0"/>
              <a:pPr eaLnBrk="1" hangingPunct="1"/>
              <a:t>26</a:t>
            </a:fld>
            <a:endParaRPr lang="en-US" sz="1200" baseline="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27</a:t>
            </a:fld>
            <a:endParaRPr lang="en-US"/>
          </a:p>
        </p:txBody>
      </p:sp>
    </p:spTree>
    <p:extLst>
      <p:ext uri="{BB962C8B-B14F-4D97-AF65-F5344CB8AC3E}">
        <p14:creationId xmlns:p14="http://schemas.microsoft.com/office/powerpoint/2010/main" val="9215059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latin typeface="Arial" charset="0"/>
                <a:ea typeface="ＭＳ Ｐゴシック" charset="0"/>
                <a:cs typeface="ＭＳ Ｐゴシック" charset="0"/>
              </a:rPr>
              <a:t>The urban heat island has been created by our use of materials and dense infrastructure in highly populated areas.   Discuss how population impacts urban heat island phenomenon.   Do increases in population and urbanization have to lead to urban heat island?   For what global populations would the heat island effect be good, or bad (think of your answer in a geographical context).</a:t>
            </a:r>
          </a:p>
          <a:p>
            <a:pPr eaLnBrk="1" hangingPunct="1">
              <a:spcBef>
                <a:spcPct val="0"/>
              </a:spcBef>
            </a:pPr>
            <a:endParaRPr lang="en-US" dirty="0" smtClean="0">
              <a:latin typeface="Arial" charset="0"/>
              <a:ea typeface="ＭＳ Ｐゴシック" charset="0"/>
              <a:cs typeface="ＭＳ Ｐゴシック" charset="0"/>
            </a:endParaRPr>
          </a:p>
          <a:p>
            <a:pPr eaLnBrk="1" hangingPunct="1">
              <a:spcBef>
                <a:spcPct val="0"/>
              </a:spcBef>
            </a:pPr>
            <a:r>
              <a:rPr lang="en-US" dirty="0" smtClean="0">
                <a:latin typeface="Arial" charset="0"/>
                <a:ea typeface="ＭＳ Ｐゴシック" charset="0"/>
                <a:cs typeface="ＭＳ Ｐゴシック" charset="0"/>
              </a:rPr>
              <a:t>For</a:t>
            </a:r>
            <a:r>
              <a:rPr lang="en-US" dirty="0" smtClean="0">
                <a:latin typeface="Calibri" charset="0"/>
                <a:ea typeface="ＭＳ Ｐゴシック" charset="0"/>
                <a:cs typeface="ＭＳ Ｐゴシック" charset="0"/>
              </a:rPr>
              <a:t> a definition and example of Urban Metabolism, </a:t>
            </a:r>
            <a:r>
              <a:rPr lang="en-US" dirty="0" smtClean="0">
                <a:latin typeface="Arial" charset="0"/>
                <a:ea typeface="ＭＳ Ｐゴシック" charset="0"/>
                <a:cs typeface="ＭＳ Ｐゴシック" charset="0"/>
              </a:rPr>
              <a:t>see pages </a:t>
            </a:r>
            <a:r>
              <a:rPr lang="en-US" dirty="0" smtClean="0">
                <a:latin typeface="Calibri" charset="0"/>
                <a:ea typeface="ＭＳ Ｐゴシック" charset="0"/>
                <a:cs typeface="ＭＳ Ｐゴシック" charset="0"/>
              </a:rPr>
              <a:t>641-643</a:t>
            </a:r>
            <a:r>
              <a:rPr lang="en-US" dirty="0" smtClean="0">
                <a:latin typeface="Arial" charset="0"/>
                <a:ea typeface="ＭＳ Ｐゴシック" charset="0"/>
                <a:cs typeface="ＭＳ Ｐゴシック" charset="0"/>
              </a:rPr>
              <a:t>, J.R. </a:t>
            </a:r>
            <a:r>
              <a:rPr lang="en-US" dirty="0" err="1" smtClean="0">
                <a:latin typeface="Arial" charset="0"/>
                <a:ea typeface="ＭＳ Ｐゴシック" charset="0"/>
                <a:cs typeface="ＭＳ Ｐゴシック" charset="0"/>
              </a:rPr>
              <a:t>Mihelcic</a:t>
            </a:r>
            <a:r>
              <a:rPr lang="en-US" dirty="0" smtClean="0">
                <a:latin typeface="Arial" charset="0"/>
                <a:ea typeface="ＭＳ Ｐゴシック" charset="0"/>
                <a:cs typeface="ＭＳ Ｐゴシック" charset="0"/>
              </a:rPr>
              <a:t> and J.B. Zimmerman (</a:t>
            </a:r>
            <a:r>
              <a:rPr lang="en-US" i="1" dirty="0" smtClean="0">
                <a:latin typeface="Arial" charset="0"/>
                <a:ea typeface="ＭＳ Ｐゴシック" charset="0"/>
                <a:cs typeface="ＭＳ Ｐゴシック" charset="0"/>
              </a:rPr>
              <a:t>Environmental Engineering: Fundamentals, Sustainability, Design</a:t>
            </a:r>
            <a:r>
              <a:rPr lang="en-US" dirty="0" smtClean="0">
                <a:latin typeface="Arial" charset="0"/>
                <a:ea typeface="ＭＳ Ｐゴシック" charset="0"/>
                <a:cs typeface="ＭＳ Ｐゴシック" charset="0"/>
              </a:rPr>
              <a:t>, John Wiley &amp; Sons, Inc., 2010). </a:t>
            </a:r>
            <a:endParaRPr lang="en-US" dirty="0" smtClean="0">
              <a:latin typeface="Calibri" charset="0"/>
              <a:ea typeface="ＭＳ Ｐゴシック" charset="0"/>
              <a:cs typeface="ＭＳ Ｐゴシック" charset="0"/>
            </a:endParaRP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charset="0"/>
                <a:ea typeface="ＭＳ Ｐゴシック" charset="0"/>
                <a:cs typeface="ＭＳ Ｐゴシック" charset="0"/>
              </a:rPr>
              <a:t>Targeted Learning Objectives:4.1, 4.2, 4.3, 5.4</a:t>
            </a:r>
            <a:endParaRPr lang="en-US" altLang="ja-JP" dirty="0" smtClean="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28</a:t>
            </a:fld>
            <a:endParaRPr lang="en-US"/>
          </a:p>
        </p:txBody>
      </p:sp>
    </p:spTree>
    <p:extLst>
      <p:ext uri="{BB962C8B-B14F-4D97-AF65-F5344CB8AC3E}">
        <p14:creationId xmlns:p14="http://schemas.microsoft.com/office/powerpoint/2010/main" val="2891597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Calibri" charset="0"/>
              <a:ea typeface="ＭＳ Ｐゴシック" charset="0"/>
              <a:cs typeface="ＭＳ Ｐゴシック" charset="0"/>
            </a:endParaRPr>
          </a:p>
          <a:p>
            <a:pPr eaLnBrk="1" hangingPunct="1">
              <a:lnSpc>
                <a:spcPct val="80000"/>
              </a:lnSpc>
              <a:spcBef>
                <a:spcPct val="0"/>
              </a:spcBef>
            </a:pPr>
            <a:r>
              <a:rPr lang="en-US" sz="900" dirty="0" smtClean="0">
                <a:latin typeface="Arial" charset="0"/>
                <a:ea typeface="ＭＳ Ｐゴシック" charset="0"/>
                <a:cs typeface="ＭＳ Ｐゴシック" charset="0"/>
              </a:rPr>
              <a:t>For</a:t>
            </a:r>
            <a:r>
              <a:rPr lang="en-US" sz="900" dirty="0" smtClean="0">
                <a:latin typeface="Calibri" charset="0"/>
                <a:ea typeface="ＭＳ Ｐゴシック" charset="0"/>
                <a:cs typeface="ＭＳ Ｐゴシック" charset="0"/>
              </a:rPr>
              <a:t> a definition and example of Urban Metabolism, </a:t>
            </a:r>
            <a:r>
              <a:rPr lang="en-US" sz="900" dirty="0" smtClean="0">
                <a:latin typeface="Arial" charset="0"/>
                <a:ea typeface="ＭＳ Ｐゴシック" charset="0"/>
                <a:cs typeface="ＭＳ Ｐゴシック" charset="0"/>
              </a:rPr>
              <a:t>pages </a:t>
            </a:r>
            <a:r>
              <a:rPr lang="en-US" sz="900" dirty="0" smtClean="0">
                <a:latin typeface="Calibri" charset="0"/>
              </a:rPr>
              <a:t>641-643</a:t>
            </a:r>
            <a:r>
              <a:rPr lang="en-US" sz="900" dirty="0" smtClean="0">
                <a:latin typeface="Arial" charset="0"/>
                <a:ea typeface="ＭＳ Ｐゴシック" charset="0"/>
                <a:cs typeface="ＭＳ Ｐゴシック" charset="0"/>
              </a:rPr>
              <a:t>, J.R. </a:t>
            </a:r>
            <a:r>
              <a:rPr lang="en-US" sz="900" dirty="0" err="1" smtClean="0">
                <a:latin typeface="Arial" charset="0"/>
                <a:ea typeface="ＭＳ Ｐゴシック" charset="0"/>
                <a:cs typeface="ＭＳ Ｐゴシック" charset="0"/>
              </a:rPr>
              <a:t>Mihelcic</a:t>
            </a:r>
            <a:r>
              <a:rPr lang="en-US" sz="900" dirty="0" smtClean="0">
                <a:latin typeface="Arial" charset="0"/>
                <a:ea typeface="ＭＳ Ｐゴシック" charset="0"/>
                <a:cs typeface="ＭＳ Ｐゴシック" charset="0"/>
              </a:rPr>
              <a:t> and J.B. Zimmerman (</a:t>
            </a:r>
            <a:r>
              <a:rPr lang="en-US" sz="900" i="1" dirty="0" smtClean="0">
                <a:latin typeface="Arial" charset="0"/>
                <a:ea typeface="ＭＳ Ｐゴシック" charset="0"/>
                <a:cs typeface="ＭＳ Ｐゴシック" charset="0"/>
              </a:rPr>
              <a:t>Environmental Engineering: Fundamentals, Sustainability, Design</a:t>
            </a:r>
            <a:r>
              <a:rPr lang="en-US" sz="900" dirty="0" smtClean="0">
                <a:latin typeface="Arial" charset="0"/>
                <a:ea typeface="ＭＳ Ｐゴシック" charset="0"/>
                <a:cs typeface="ＭＳ Ｐゴシック" charset="0"/>
              </a:rPr>
              <a:t>, John Wiley &amp; Sons, Inc., 2010). </a:t>
            </a:r>
            <a:endParaRPr lang="en-US" sz="900" dirty="0" smtClean="0">
              <a:latin typeface="Calibri" charset="0"/>
            </a:endParaRPr>
          </a:p>
          <a:p>
            <a:pPr eaLnBrk="1" hangingPunct="1">
              <a:lnSpc>
                <a:spcPct val="80000"/>
              </a:lnSpc>
              <a:spcBef>
                <a:spcPct val="0"/>
              </a:spcBef>
            </a:pPr>
            <a:endParaRPr lang="en-US" sz="900" dirty="0" smtClean="0">
              <a:latin typeface="Calibri" charset="0"/>
            </a:endParaRPr>
          </a:p>
          <a:p>
            <a:pPr eaLnBrk="1" hangingPunct="1">
              <a:lnSpc>
                <a:spcPct val="80000"/>
              </a:lnSpc>
              <a:spcBef>
                <a:spcPct val="0"/>
              </a:spcBef>
            </a:pPr>
            <a:r>
              <a:rPr lang="en-US" sz="900" dirty="0" smtClean="0">
                <a:latin typeface="Calibri" charset="0"/>
              </a:rPr>
              <a:t>Nevertheless, it is sometimes difficult to draw a clear line between these types of benefits, they inevitably come into play with each other within the complex system that is life on Earth.</a:t>
            </a:r>
          </a:p>
          <a:p>
            <a:pPr eaLnBrk="1" hangingPunct="1">
              <a:lnSpc>
                <a:spcPct val="80000"/>
              </a:lnSpc>
              <a:spcBef>
                <a:spcPct val="0"/>
              </a:spcBef>
            </a:pPr>
            <a:endParaRPr lang="en-US" sz="900" dirty="0" smtClean="0">
              <a:latin typeface="Calibri" charset="0"/>
            </a:endParaRPr>
          </a:p>
          <a:p>
            <a:pPr eaLnBrk="1" hangingPunct="1">
              <a:lnSpc>
                <a:spcPct val="80000"/>
              </a:lnSpc>
              <a:spcBef>
                <a:spcPct val="0"/>
              </a:spcBef>
            </a:pPr>
            <a:r>
              <a:rPr lang="en-US" sz="900" dirty="0" smtClean="0">
                <a:latin typeface="Calibri" charset="0"/>
              </a:rPr>
              <a:t>Environmental: </a:t>
            </a:r>
          </a:p>
          <a:p>
            <a:pPr eaLnBrk="1" hangingPunct="1">
              <a:lnSpc>
                <a:spcPct val="80000"/>
              </a:lnSpc>
              <a:spcBef>
                <a:spcPct val="0"/>
              </a:spcBef>
            </a:pPr>
            <a:r>
              <a:rPr lang="en-US" sz="900" dirty="0" smtClean="0">
                <a:latin typeface="Calibri" charset="0"/>
              </a:rPr>
              <a:t>The integration of public services (water, energy, transport, and waste management), as well as the integration of industries following an </a:t>
            </a:r>
            <a:r>
              <a:rPr lang="ja-JP" altLang="en-US" sz="900" dirty="0" smtClean="0">
                <a:latin typeface="Calibri" charset="0"/>
              </a:rPr>
              <a:t>‘</a:t>
            </a:r>
            <a:r>
              <a:rPr lang="en-US" altLang="ja-JP" sz="900" dirty="0" smtClean="0">
                <a:latin typeface="Calibri" charset="0"/>
              </a:rPr>
              <a:t>industrial ecology</a:t>
            </a:r>
            <a:r>
              <a:rPr lang="ja-JP" altLang="en-US" sz="900" dirty="0" smtClean="0">
                <a:latin typeface="Calibri" charset="0"/>
              </a:rPr>
              <a:t>’</a:t>
            </a:r>
            <a:r>
              <a:rPr lang="en-US" altLang="ja-JP" sz="900" dirty="0" smtClean="0">
                <a:latin typeface="Calibri" charset="0"/>
              </a:rPr>
              <a:t> approach, will result in an overall decrease in resource consumption and production of pollutants per capita.  This reduction of the ecological footprint will, in turn, trickle down to affect other environmental factors.</a:t>
            </a:r>
          </a:p>
          <a:p>
            <a:pPr eaLnBrk="1" hangingPunct="1">
              <a:lnSpc>
                <a:spcPct val="80000"/>
              </a:lnSpc>
              <a:spcBef>
                <a:spcPct val="0"/>
              </a:spcBef>
            </a:pPr>
            <a:r>
              <a:rPr lang="en-US" sz="900" u="sng" dirty="0" smtClean="0">
                <a:latin typeface="Calibri" charset="0"/>
              </a:rPr>
              <a:t>1. Reduction in overall resource consumption:</a:t>
            </a:r>
            <a:r>
              <a:rPr lang="en-US" sz="900" b="1" dirty="0" smtClean="0">
                <a:latin typeface="Calibri" charset="0"/>
              </a:rPr>
              <a:t> </a:t>
            </a:r>
            <a:r>
              <a:rPr lang="en-US" sz="900" dirty="0" smtClean="0">
                <a:latin typeface="Calibri" charset="0"/>
              </a:rPr>
              <a:t>A good example of this is illustrated by the use of public transit that is fostered in sustainable cities.  For the average person in the US, </a:t>
            </a:r>
            <a:r>
              <a:rPr lang="ja-JP" altLang="en-US" sz="900" dirty="0" smtClean="0">
                <a:latin typeface="Calibri" charset="0"/>
              </a:rPr>
              <a:t>“</a:t>
            </a:r>
            <a:r>
              <a:rPr lang="en-US" altLang="ja-JP" sz="900" dirty="0" smtClean="0">
                <a:latin typeface="Calibri" charset="0"/>
              </a:rPr>
              <a:t>the work commute… consumes a full one-third of the energy used per passenger travel.  Energy used commuting could be reduced to a fourth of that if the person switched to mass transit.</a:t>
            </a:r>
          </a:p>
          <a:p>
            <a:pPr eaLnBrk="1" hangingPunct="1">
              <a:lnSpc>
                <a:spcPct val="80000"/>
              </a:lnSpc>
              <a:spcBef>
                <a:spcPct val="0"/>
              </a:spcBef>
            </a:pPr>
            <a:r>
              <a:rPr lang="en-US" sz="900" u="sng" dirty="0" smtClean="0">
                <a:latin typeface="Calibri" charset="0"/>
              </a:rPr>
              <a:t>2. Mitigation of Climate Change:</a:t>
            </a:r>
            <a:r>
              <a:rPr lang="en-US" sz="900" dirty="0" smtClean="0">
                <a:latin typeface="Calibri" charset="0"/>
              </a:rPr>
              <a:t> Sustainable cities have the potential to reduce their inhabitants</a:t>
            </a:r>
            <a:r>
              <a:rPr lang="ja-JP" altLang="en-US" sz="900" dirty="0" smtClean="0">
                <a:latin typeface="Calibri" charset="0"/>
              </a:rPr>
              <a:t>’</a:t>
            </a:r>
            <a:r>
              <a:rPr lang="en-US" altLang="ja-JP" sz="900" dirty="0" smtClean="0">
                <a:latin typeface="Calibri" charset="0"/>
              </a:rPr>
              <a:t> carbon footprint by:</a:t>
            </a:r>
          </a:p>
          <a:p>
            <a:pPr eaLnBrk="1" hangingPunct="1">
              <a:lnSpc>
                <a:spcPct val="80000"/>
              </a:lnSpc>
              <a:spcBef>
                <a:spcPct val="0"/>
              </a:spcBef>
            </a:pPr>
            <a:r>
              <a:rPr lang="en-US" sz="900" dirty="0" smtClean="0">
                <a:latin typeface="Calibri" charset="0"/>
              </a:rPr>
              <a:t>Reducing CO</a:t>
            </a:r>
            <a:r>
              <a:rPr lang="en-US" sz="900" baseline="-25000" dirty="0" smtClean="0">
                <a:latin typeface="Calibri" charset="0"/>
              </a:rPr>
              <a:t>2</a:t>
            </a:r>
            <a:r>
              <a:rPr lang="en-US" sz="900" dirty="0" smtClean="0">
                <a:latin typeface="Calibri" charset="0"/>
              </a:rPr>
              <a:t> emissions from buildings, vehicles, and industry (through clean energy, natural ventilation, public transit, etc.)</a:t>
            </a:r>
          </a:p>
          <a:p>
            <a:pPr eaLnBrk="1" hangingPunct="1">
              <a:lnSpc>
                <a:spcPct val="80000"/>
              </a:lnSpc>
              <a:spcBef>
                <a:spcPct val="0"/>
              </a:spcBef>
            </a:pPr>
            <a:r>
              <a:rPr lang="en-US" sz="900" dirty="0" smtClean="0">
                <a:latin typeface="Calibri" charset="0"/>
              </a:rPr>
              <a:t>Promoting green spaces for recreation, heat island mitigation, urban forestry, crop gardens, etc.)</a:t>
            </a:r>
          </a:p>
          <a:p>
            <a:pPr eaLnBrk="1" hangingPunct="1">
              <a:lnSpc>
                <a:spcPct val="80000"/>
              </a:lnSpc>
              <a:spcBef>
                <a:spcPct val="0"/>
              </a:spcBef>
            </a:pPr>
            <a:r>
              <a:rPr lang="en-US" sz="900" dirty="0" smtClean="0">
                <a:latin typeface="Calibri" charset="0"/>
              </a:rPr>
              <a:t>Allowing more space for nature to thrive undisturbed.</a:t>
            </a:r>
          </a:p>
          <a:p>
            <a:pPr eaLnBrk="1" hangingPunct="1">
              <a:lnSpc>
                <a:spcPct val="80000"/>
              </a:lnSpc>
              <a:spcBef>
                <a:spcPct val="0"/>
              </a:spcBef>
            </a:pPr>
            <a:r>
              <a:rPr lang="en-US" sz="900" dirty="0" smtClean="0">
                <a:latin typeface="Calibri" charset="0"/>
              </a:rPr>
              <a:t> </a:t>
            </a:r>
            <a:r>
              <a:rPr lang="en-US" sz="900" u="sng" dirty="0" smtClean="0">
                <a:latin typeface="Calibri" charset="0"/>
              </a:rPr>
              <a:t>3. Reduced Air and Water Pollution</a:t>
            </a:r>
            <a:r>
              <a:rPr lang="en-US" sz="900" dirty="0" smtClean="0">
                <a:latin typeface="Calibri" charset="0"/>
              </a:rPr>
              <a:t>: The use of renewable energy (such as </a:t>
            </a:r>
            <a:r>
              <a:rPr lang="en-US" sz="900" u="sng" dirty="0" smtClean="0">
                <a:latin typeface="Calibri" charset="0"/>
                <a:hlinkClick r:id="rId3" tooltip="Wind turbines"/>
              </a:rPr>
              <a:t>wind turbines</a:t>
            </a:r>
            <a:r>
              <a:rPr lang="en-US" sz="900" dirty="0" smtClean="0">
                <a:latin typeface="Calibri" charset="0"/>
              </a:rPr>
              <a:t>, </a:t>
            </a:r>
            <a:r>
              <a:rPr lang="en-US" sz="900" u="sng" dirty="0" smtClean="0">
                <a:latin typeface="Calibri" charset="0"/>
                <a:hlinkClick r:id="rId4" tooltip="Solar panel"/>
              </a:rPr>
              <a:t>solar panels</a:t>
            </a:r>
            <a:r>
              <a:rPr lang="en-US" sz="900" dirty="0" smtClean="0">
                <a:latin typeface="Calibri" charset="0"/>
              </a:rPr>
              <a:t>, or </a:t>
            </a:r>
            <a:r>
              <a:rPr lang="en-US" sz="900" u="sng" dirty="0" smtClean="0">
                <a:latin typeface="Calibri" charset="0"/>
                <a:hlinkClick r:id="rId5" tooltip="Bio-gas"/>
              </a:rPr>
              <a:t>bio-gas</a:t>
            </a:r>
            <a:r>
              <a:rPr lang="en-US" sz="900" dirty="0" smtClean="0">
                <a:latin typeface="Calibri" charset="0"/>
              </a:rPr>
              <a:t> created from </a:t>
            </a:r>
            <a:r>
              <a:rPr lang="en-US" sz="900" u="sng" dirty="0" smtClean="0">
                <a:latin typeface="Calibri" charset="0"/>
                <a:hlinkClick r:id="rId6" tooltip="Sewage"/>
              </a:rPr>
              <a:t>sewage</a:t>
            </a:r>
            <a:r>
              <a:rPr lang="en-US" sz="900" dirty="0" smtClean="0">
                <a:latin typeface="Calibri" charset="0"/>
              </a:rPr>
              <a:t>), green building principles, public transit, industrial ecology, sewage treatment are all integral aspects of the </a:t>
            </a:r>
            <a:r>
              <a:rPr lang="ja-JP" altLang="en-US" sz="900" dirty="0" smtClean="0">
                <a:latin typeface="Calibri" charset="0"/>
              </a:rPr>
              <a:t>‘</a:t>
            </a:r>
            <a:r>
              <a:rPr lang="en-US" altLang="ja-JP" sz="900" dirty="0" smtClean="0">
                <a:latin typeface="Calibri" charset="0"/>
              </a:rPr>
              <a:t>zero emissions</a:t>
            </a:r>
            <a:r>
              <a:rPr lang="ja-JP" altLang="en-US" sz="900" dirty="0" smtClean="0">
                <a:latin typeface="Calibri" charset="0"/>
              </a:rPr>
              <a:t>’</a:t>
            </a:r>
            <a:r>
              <a:rPr lang="en-US" altLang="ja-JP" sz="900" dirty="0" smtClean="0">
                <a:latin typeface="Calibri" charset="0"/>
              </a:rPr>
              <a:t> approach that the sustainable city advocates for.</a:t>
            </a:r>
          </a:p>
          <a:p>
            <a:pPr eaLnBrk="1" hangingPunct="1">
              <a:lnSpc>
                <a:spcPct val="80000"/>
              </a:lnSpc>
              <a:spcBef>
                <a:spcPct val="0"/>
              </a:spcBef>
            </a:pPr>
            <a:r>
              <a:rPr lang="en-US" sz="900" dirty="0" smtClean="0">
                <a:latin typeface="Calibri" charset="0"/>
              </a:rPr>
              <a:t> </a:t>
            </a:r>
            <a:r>
              <a:rPr lang="en-US" sz="900" u="sng" dirty="0" smtClean="0">
                <a:latin typeface="Calibri" charset="0"/>
              </a:rPr>
              <a:t>4. Reduced Solid Waste:</a:t>
            </a:r>
            <a:r>
              <a:rPr lang="en-US" sz="900" dirty="0" smtClean="0">
                <a:latin typeface="Calibri" charset="0"/>
              </a:rPr>
              <a:t> Urban metabolism and industrial ecology principles basically seek to emulate natural systems in human systems.  There is no waste in nature, every organism</a:t>
            </a:r>
            <a:r>
              <a:rPr lang="ja-JP" altLang="en-US" sz="900" dirty="0" smtClean="0">
                <a:latin typeface="Calibri" charset="0"/>
              </a:rPr>
              <a:t>’</a:t>
            </a:r>
            <a:r>
              <a:rPr lang="en-US" altLang="ja-JP" sz="900" dirty="0" smtClean="0">
                <a:latin typeface="Calibri" charset="0"/>
              </a:rPr>
              <a:t>s waste is another one</a:t>
            </a:r>
            <a:r>
              <a:rPr lang="ja-JP" altLang="en-US" sz="900" dirty="0" smtClean="0">
                <a:latin typeface="Calibri" charset="0"/>
              </a:rPr>
              <a:t>’</a:t>
            </a:r>
            <a:r>
              <a:rPr lang="en-US" altLang="ja-JP" sz="900" dirty="0" smtClean="0">
                <a:latin typeface="Calibri" charset="0"/>
              </a:rPr>
              <a:t>s food.  Good waste management principles (collection, re-using, recycling) lie at the core of the sustainable city.</a:t>
            </a:r>
          </a:p>
          <a:p>
            <a:pPr eaLnBrk="1" hangingPunct="1">
              <a:lnSpc>
                <a:spcPct val="80000"/>
              </a:lnSpc>
              <a:spcBef>
                <a:spcPct val="0"/>
              </a:spcBef>
            </a:pPr>
            <a:r>
              <a:rPr lang="en-US" sz="900" dirty="0" smtClean="0">
                <a:latin typeface="Calibri" charset="0"/>
              </a:rPr>
              <a:t> </a:t>
            </a:r>
            <a:r>
              <a:rPr lang="en-US" sz="900" u="sng" dirty="0" smtClean="0">
                <a:latin typeface="Calibri" charset="0"/>
              </a:rPr>
              <a:t>5. Protection of Species and Biodiversity.</a:t>
            </a:r>
            <a:r>
              <a:rPr lang="en-US" sz="900" dirty="0" smtClean="0">
                <a:latin typeface="Calibri" charset="0"/>
              </a:rPr>
              <a:t> Less resources required and less wastes put back into our water, soil, and atmosphere, translate into less pressure on non-renewable natural capital.  Furthermore, vertical development for housing/workspaces reduces the overall area taken by a city.  With more people living in sustainable cities, nature – and the services she provides for us – can be </a:t>
            </a:r>
            <a:r>
              <a:rPr lang="ja-JP" altLang="en-US" sz="900" dirty="0" smtClean="0">
                <a:latin typeface="Calibri" charset="0"/>
              </a:rPr>
              <a:t>‘</a:t>
            </a:r>
            <a:r>
              <a:rPr lang="en-US" altLang="ja-JP" sz="900" dirty="0" smtClean="0">
                <a:latin typeface="Calibri" charset="0"/>
              </a:rPr>
              <a:t>left alone</a:t>
            </a:r>
            <a:r>
              <a:rPr lang="ja-JP" altLang="en-US" sz="900" dirty="0" smtClean="0">
                <a:latin typeface="Calibri" charset="0"/>
              </a:rPr>
              <a:t>’</a:t>
            </a:r>
            <a:r>
              <a:rPr lang="en-US" altLang="ja-JP" sz="900" dirty="0" smtClean="0">
                <a:latin typeface="Calibri" charset="0"/>
              </a:rPr>
              <a:t> to recuperate from years of constant abuse.  Natural habitats will be restored, and endangered species shall thrive on them once again.</a:t>
            </a:r>
          </a:p>
          <a:p>
            <a:pPr eaLnBrk="1" hangingPunct="1">
              <a:lnSpc>
                <a:spcPct val="80000"/>
              </a:lnSpc>
              <a:spcBef>
                <a:spcPct val="0"/>
              </a:spcBef>
            </a:pPr>
            <a:r>
              <a:rPr lang="en-US" sz="900" dirty="0" smtClean="0">
                <a:latin typeface="Calibri" charset="0"/>
              </a:rPr>
              <a:t>Gordon, Deborah. 1991.  </a:t>
            </a:r>
            <a:r>
              <a:rPr lang="en-US" sz="900" i="1" dirty="0" smtClean="0">
                <a:latin typeface="Calibri" charset="0"/>
              </a:rPr>
              <a:t>Steering a New Course: Transportation, Energy, and the Environment</a:t>
            </a:r>
            <a:r>
              <a:rPr lang="en-US" sz="900" dirty="0" smtClean="0">
                <a:latin typeface="Calibri" charset="0"/>
              </a:rPr>
              <a:t>. Washington, D.C.: Island Press.</a:t>
            </a:r>
          </a:p>
          <a:p>
            <a:pPr eaLnBrk="1" hangingPunct="1">
              <a:lnSpc>
                <a:spcPct val="80000"/>
              </a:lnSpc>
              <a:spcBef>
                <a:spcPct val="0"/>
              </a:spcBef>
            </a:pPr>
            <a:endParaRPr lang="en-US" sz="900" dirty="0" smtClean="0">
              <a:latin typeface="Calibri" charset="0"/>
            </a:endParaRPr>
          </a:p>
          <a:p>
            <a:pPr eaLnBrk="1" hangingPunct="1">
              <a:lnSpc>
                <a:spcPct val="80000"/>
              </a:lnSpc>
              <a:spcBef>
                <a:spcPct val="0"/>
              </a:spcBef>
            </a:pPr>
            <a:r>
              <a:rPr lang="en-US" sz="900" dirty="0" smtClean="0">
                <a:latin typeface="Calibri" charset="0"/>
              </a:rPr>
              <a:t>Social:</a:t>
            </a:r>
          </a:p>
          <a:p>
            <a:pPr eaLnBrk="1" hangingPunct="1">
              <a:lnSpc>
                <a:spcPct val="80000"/>
              </a:lnSpc>
              <a:spcBef>
                <a:spcPct val="0"/>
              </a:spcBef>
            </a:pPr>
            <a:r>
              <a:rPr lang="en-US" sz="900" u="sng" dirty="0" smtClean="0">
                <a:latin typeface="Calibri" charset="0"/>
              </a:rPr>
              <a:t>1. Increases in overall health of the population:</a:t>
            </a:r>
            <a:r>
              <a:rPr lang="en-US" sz="900" dirty="0" smtClean="0">
                <a:latin typeface="Calibri" charset="0"/>
              </a:rPr>
              <a:t> All the environmental benefits outlined above translate into a healthier environment, with the associated human health benefits that need not be mentioned here.</a:t>
            </a:r>
          </a:p>
          <a:p>
            <a:pPr eaLnBrk="1" hangingPunct="1">
              <a:lnSpc>
                <a:spcPct val="80000"/>
              </a:lnSpc>
              <a:spcBef>
                <a:spcPct val="0"/>
              </a:spcBef>
            </a:pPr>
            <a:r>
              <a:rPr lang="en-US" sz="900" dirty="0" smtClean="0">
                <a:latin typeface="Calibri" charset="0"/>
              </a:rPr>
              <a:t> </a:t>
            </a:r>
            <a:r>
              <a:rPr lang="en-US" sz="900" u="sng" dirty="0" smtClean="0">
                <a:latin typeface="Calibri" charset="0"/>
              </a:rPr>
              <a:t>2. Less traffic congestion, improved mobility:</a:t>
            </a:r>
            <a:r>
              <a:rPr lang="en-US" sz="900" b="1" dirty="0" smtClean="0">
                <a:latin typeface="Calibri" charset="0"/>
              </a:rPr>
              <a:t> </a:t>
            </a:r>
            <a:r>
              <a:rPr lang="en-US" sz="900" dirty="0" smtClean="0">
                <a:latin typeface="Calibri" charset="0"/>
              </a:rPr>
              <a:t>Vertical development fosters proximity and reduces the need to travel long distances.  This approach, combined with good Public Transit alternatives, reduces congestion by taking cars off the roads.  The time saved commuting does not include only the time saved by making the trip shorter, but also time spent productively during the trip: in buses and trains, people can be seen reading, working on their computers, talking on the phone or sending text messages, listening to their iPods, sleeping, spacing-out, and even striking up conversations with strangers and making new friends.  All of these activities (with the possible exception of listening to music) would be impossible, or at least quite dangerous, to perform while driving. Improved travel safety</a:t>
            </a:r>
            <a:r>
              <a:rPr lang="en-US" sz="900" b="1" dirty="0" smtClean="0">
                <a:latin typeface="Calibri" charset="0"/>
              </a:rPr>
              <a:t> </a:t>
            </a:r>
            <a:r>
              <a:rPr lang="en-US" sz="900" dirty="0" smtClean="0">
                <a:latin typeface="Calibri" charset="0"/>
              </a:rPr>
              <a:t>is also an important consideration; taking into account accidents as well as crime, </a:t>
            </a:r>
            <a:r>
              <a:rPr lang="ja-JP" altLang="en-US" sz="900" dirty="0" smtClean="0">
                <a:latin typeface="Calibri" charset="0"/>
              </a:rPr>
              <a:t>“</a:t>
            </a:r>
            <a:r>
              <a:rPr lang="en-US" altLang="ja-JP" sz="900" dirty="0" smtClean="0">
                <a:latin typeface="Calibri" charset="0"/>
              </a:rPr>
              <a:t>the death rate per passenger-mile-traveled in autos is seven times that for passenger trains and over 90 times the rate for transit buses.</a:t>
            </a:r>
            <a:r>
              <a:rPr lang="ja-JP" altLang="en-US" sz="900" dirty="0" smtClean="0">
                <a:latin typeface="Calibri" charset="0"/>
              </a:rPr>
              <a:t>”</a:t>
            </a:r>
            <a:r>
              <a:rPr lang="en-US" altLang="ja-JP" sz="900" b="1" dirty="0" smtClean="0">
                <a:latin typeface="Calibri" charset="0"/>
              </a:rPr>
              <a:t>  </a:t>
            </a:r>
            <a:r>
              <a:rPr lang="en-US" altLang="ja-JP" sz="900" dirty="0" smtClean="0">
                <a:latin typeface="Calibri" charset="0"/>
              </a:rPr>
              <a:t>Plus, there are also psychological or stress-related benefits associated with spending less time in a traffic jam…</a:t>
            </a:r>
          </a:p>
          <a:p>
            <a:pPr eaLnBrk="1" hangingPunct="1">
              <a:lnSpc>
                <a:spcPct val="80000"/>
              </a:lnSpc>
              <a:spcBef>
                <a:spcPct val="0"/>
              </a:spcBef>
            </a:pPr>
            <a:r>
              <a:rPr lang="en-US" sz="900" u="sng" dirty="0" smtClean="0">
                <a:latin typeface="Calibri" charset="0"/>
              </a:rPr>
              <a:t>3. Improved community identity:</a:t>
            </a:r>
            <a:r>
              <a:rPr lang="en-US" sz="900" dirty="0" smtClean="0">
                <a:latin typeface="Calibri" charset="0"/>
              </a:rPr>
              <a:t> Living in a sustainable city conveys a certain sense of pride in the population.  These </a:t>
            </a:r>
            <a:r>
              <a:rPr lang="ja-JP" altLang="en-US" sz="900" dirty="0" smtClean="0">
                <a:latin typeface="Calibri" charset="0"/>
              </a:rPr>
              <a:t>‘</a:t>
            </a:r>
            <a:r>
              <a:rPr lang="en-US" altLang="ja-JP" sz="900" dirty="0" smtClean="0">
                <a:latin typeface="Calibri" charset="0"/>
              </a:rPr>
              <a:t>intangible</a:t>
            </a:r>
            <a:r>
              <a:rPr lang="ja-JP" altLang="en-US" sz="900" dirty="0" smtClean="0">
                <a:latin typeface="Calibri" charset="0"/>
              </a:rPr>
              <a:t>’</a:t>
            </a:r>
            <a:r>
              <a:rPr lang="en-US" altLang="ja-JP" sz="900" dirty="0" smtClean="0">
                <a:latin typeface="Calibri" charset="0"/>
              </a:rPr>
              <a:t> benefits include the motivation of citizen participation and an increase in work productivity.</a:t>
            </a:r>
          </a:p>
          <a:p>
            <a:pPr eaLnBrk="1" hangingPunct="1">
              <a:lnSpc>
                <a:spcPct val="80000"/>
              </a:lnSpc>
              <a:spcBef>
                <a:spcPct val="0"/>
              </a:spcBef>
            </a:pPr>
            <a:r>
              <a:rPr lang="en-US" sz="900" u="sng" dirty="0" smtClean="0">
                <a:latin typeface="Calibri" charset="0"/>
              </a:rPr>
              <a:t>4. Recreational Opportunities.</a:t>
            </a:r>
            <a:r>
              <a:rPr lang="en-US" sz="900" dirty="0" smtClean="0">
                <a:latin typeface="Calibri" charset="0"/>
              </a:rPr>
              <a:t> Green spaces are essential to the sustainable city.  Their practical utility (heat island mitigation, urban forestry, crop gardens, etc.) can be perfectly combined with the provision of recreational initiatives for the population.  Furthermore, the city</a:t>
            </a:r>
            <a:r>
              <a:rPr lang="ja-JP" altLang="en-US" sz="900" dirty="0" smtClean="0">
                <a:latin typeface="Calibri" charset="0"/>
              </a:rPr>
              <a:t>’</a:t>
            </a:r>
            <a:r>
              <a:rPr lang="en-US" altLang="ja-JP" sz="900" dirty="0" smtClean="0">
                <a:latin typeface="Calibri" charset="0"/>
              </a:rPr>
              <a:t>s surrounding natural environment – left to flourish relatively undisturbed – could be transformed into national parks and hubs for outdoor activity.</a:t>
            </a:r>
          </a:p>
          <a:p>
            <a:pPr eaLnBrk="1" hangingPunct="1">
              <a:lnSpc>
                <a:spcPct val="80000"/>
              </a:lnSpc>
              <a:spcBef>
                <a:spcPct val="0"/>
              </a:spcBef>
            </a:pPr>
            <a:endParaRPr lang="en-US" sz="4000" u="sng" dirty="0" smtClean="0">
              <a:latin typeface="Calibri" charset="0"/>
            </a:endParaRPr>
          </a:p>
          <a:p>
            <a:pPr eaLnBrk="1" hangingPunct="1">
              <a:lnSpc>
                <a:spcPct val="80000"/>
              </a:lnSpc>
              <a:spcBef>
                <a:spcPct val="0"/>
              </a:spcBef>
            </a:pPr>
            <a:r>
              <a:rPr lang="en-US" sz="4000" dirty="0" smtClean="0">
                <a:latin typeface="Calibri" charset="0"/>
              </a:rPr>
              <a:t>Economic:</a:t>
            </a:r>
          </a:p>
          <a:p>
            <a:pPr eaLnBrk="1" hangingPunct="1">
              <a:lnSpc>
                <a:spcPct val="80000"/>
              </a:lnSpc>
              <a:spcBef>
                <a:spcPct val="0"/>
              </a:spcBef>
            </a:pPr>
            <a:r>
              <a:rPr lang="en-US" sz="4000" u="sng" dirty="0" smtClean="0">
                <a:latin typeface="Calibri" charset="0"/>
              </a:rPr>
              <a:t>1. Government resources saved on: </a:t>
            </a:r>
          </a:p>
          <a:p>
            <a:pPr lvl="1" eaLnBrk="1" hangingPunct="1">
              <a:lnSpc>
                <a:spcPct val="80000"/>
              </a:lnSpc>
              <a:spcBef>
                <a:spcPct val="0"/>
              </a:spcBef>
            </a:pPr>
            <a:r>
              <a:rPr lang="en-US" sz="4000" dirty="0" smtClean="0">
                <a:latin typeface="Calibri" charset="0"/>
                <a:ea typeface="ヒラギノ角ゴ Pro W3" charset="0"/>
              </a:rPr>
              <a:t>Energy.</a:t>
            </a:r>
          </a:p>
          <a:p>
            <a:pPr lvl="1" eaLnBrk="1" hangingPunct="1">
              <a:lnSpc>
                <a:spcPct val="80000"/>
              </a:lnSpc>
              <a:spcBef>
                <a:spcPct val="0"/>
              </a:spcBef>
            </a:pPr>
            <a:r>
              <a:rPr lang="en-US" sz="4000" dirty="0" smtClean="0">
                <a:latin typeface="Calibri" charset="0"/>
                <a:ea typeface="ヒラギノ角ゴ Pro W3" charset="0"/>
              </a:rPr>
              <a:t>Transportation – fleet of service vehicles.</a:t>
            </a:r>
          </a:p>
          <a:p>
            <a:pPr lvl="1" eaLnBrk="1" hangingPunct="1">
              <a:lnSpc>
                <a:spcPct val="80000"/>
              </a:lnSpc>
              <a:spcBef>
                <a:spcPct val="0"/>
              </a:spcBef>
            </a:pPr>
            <a:r>
              <a:rPr lang="en-US" sz="4000" dirty="0" smtClean="0">
                <a:latin typeface="Calibri" charset="0"/>
                <a:ea typeface="ヒラギノ角ゴ Pro W3" charset="0"/>
              </a:rPr>
              <a:t>Highway and road maintenance.</a:t>
            </a:r>
          </a:p>
          <a:p>
            <a:pPr lvl="1" eaLnBrk="1" hangingPunct="1">
              <a:lnSpc>
                <a:spcPct val="80000"/>
              </a:lnSpc>
              <a:spcBef>
                <a:spcPct val="0"/>
              </a:spcBef>
            </a:pPr>
            <a:r>
              <a:rPr lang="en-US" sz="4000" dirty="0" smtClean="0">
                <a:latin typeface="Calibri" charset="0"/>
                <a:ea typeface="ヒラギノ角ゴ Pro W3" charset="0"/>
              </a:rPr>
              <a:t>Health-care.</a:t>
            </a:r>
          </a:p>
          <a:p>
            <a:pPr lvl="1" eaLnBrk="1" hangingPunct="1">
              <a:lnSpc>
                <a:spcPct val="80000"/>
              </a:lnSpc>
              <a:spcBef>
                <a:spcPct val="0"/>
              </a:spcBef>
            </a:pPr>
            <a:r>
              <a:rPr lang="en-US" sz="4000" dirty="0" smtClean="0">
                <a:latin typeface="Calibri" charset="0"/>
                <a:ea typeface="ヒラギノ角ゴ Pro W3" charset="0"/>
              </a:rPr>
              <a:t>Environmental remediation: as we know, prevention is cheaper than remediation. </a:t>
            </a:r>
          </a:p>
          <a:p>
            <a:pPr eaLnBrk="1" hangingPunct="1">
              <a:lnSpc>
                <a:spcPct val="80000"/>
              </a:lnSpc>
              <a:spcBef>
                <a:spcPct val="0"/>
              </a:spcBef>
            </a:pPr>
            <a:endParaRPr lang="en-US" sz="4000" dirty="0" smtClean="0">
              <a:latin typeface="Calibri" charset="0"/>
            </a:endParaRPr>
          </a:p>
          <a:p>
            <a:pPr eaLnBrk="1" hangingPunct="1">
              <a:lnSpc>
                <a:spcPct val="80000"/>
              </a:lnSpc>
              <a:spcBef>
                <a:spcPct val="0"/>
              </a:spcBef>
            </a:pPr>
            <a:r>
              <a:rPr lang="en-US" sz="4000" u="sng" dirty="0" smtClean="0">
                <a:latin typeface="Calibri" charset="0"/>
              </a:rPr>
              <a:t>2. Increased productivity of the workforce</a:t>
            </a:r>
            <a:r>
              <a:rPr lang="en-US" sz="4000" b="1" dirty="0" smtClean="0">
                <a:latin typeface="Calibri" charset="0"/>
              </a:rPr>
              <a:t>.  </a:t>
            </a:r>
            <a:r>
              <a:rPr lang="en-US" sz="4000" dirty="0" smtClean="0">
                <a:latin typeface="Calibri" charset="0"/>
              </a:rPr>
              <a:t>This benefit is linked to the improvement of overall health, the reduction of traffic congestion, the increased time for work (and leisure), and the recreational opportunities discussed in the previous sub-section.</a:t>
            </a:r>
          </a:p>
          <a:p>
            <a:pPr eaLnBrk="1" hangingPunct="1">
              <a:lnSpc>
                <a:spcPct val="80000"/>
              </a:lnSpc>
              <a:spcBef>
                <a:spcPct val="0"/>
              </a:spcBef>
            </a:pPr>
            <a:r>
              <a:rPr lang="en-US" sz="4000" dirty="0" smtClean="0">
                <a:latin typeface="Calibri" charset="0"/>
              </a:rPr>
              <a:t> </a:t>
            </a:r>
          </a:p>
          <a:p>
            <a:pPr eaLnBrk="1" hangingPunct="1">
              <a:lnSpc>
                <a:spcPct val="80000"/>
              </a:lnSpc>
              <a:spcBef>
                <a:spcPct val="0"/>
              </a:spcBef>
            </a:pPr>
            <a:r>
              <a:rPr lang="en-US" sz="4000" u="sng" dirty="0" smtClean="0">
                <a:latin typeface="Calibri" charset="0"/>
              </a:rPr>
              <a:t>3. A Boost to the Economy.</a:t>
            </a:r>
            <a:r>
              <a:rPr lang="en-US" sz="4000" b="1" dirty="0" smtClean="0">
                <a:latin typeface="Calibri" charset="0"/>
              </a:rPr>
              <a:t>  </a:t>
            </a:r>
            <a:r>
              <a:rPr lang="en-US" sz="4000" dirty="0" smtClean="0">
                <a:latin typeface="Calibri" charset="0"/>
              </a:rPr>
              <a:t>Initiatives such as Green Building and organic farming can create new markets (see natural capitalism), job opportunities, commercial centers, etc.  Furthermore, the potential to attract tourism that a sustainable city has can be considerable.</a:t>
            </a:r>
          </a:p>
          <a:p>
            <a:pPr eaLnBrk="1" hangingPunct="1">
              <a:lnSpc>
                <a:spcPct val="80000"/>
              </a:lnSpc>
              <a:spcBef>
                <a:spcPct val="0"/>
              </a:spcBef>
            </a:pPr>
            <a:endParaRPr lang="en-US" sz="4000" dirty="0" smtClean="0">
              <a:latin typeface="Calibri" charset="0"/>
            </a:endParaRPr>
          </a:p>
          <a:p>
            <a:pPr eaLnBrk="1" hangingPunct="1">
              <a:lnSpc>
                <a:spcPct val="80000"/>
              </a:lnSpc>
              <a:spcBef>
                <a:spcPct val="0"/>
              </a:spcBef>
            </a:pPr>
            <a:r>
              <a:rPr lang="en-US" sz="4000" u="sng" dirty="0" smtClean="0">
                <a:latin typeface="Calibri" charset="0"/>
              </a:rPr>
              <a:t>4. Personal/household savings.</a:t>
            </a:r>
            <a:r>
              <a:rPr lang="en-US" sz="4000" b="1" dirty="0" smtClean="0">
                <a:latin typeface="Calibri" charset="0"/>
              </a:rPr>
              <a:t>  </a:t>
            </a:r>
            <a:r>
              <a:rPr lang="en-US" sz="4000" dirty="0" smtClean="0">
                <a:latin typeface="Calibri" charset="0"/>
              </a:rPr>
              <a:t>Savings on electric bills, health care, and transportation are likely to be considerable for those living in sustainable cities. A recent study estimated the savings per two-worker household when (a) no public transit system was available in the area (thus requiring two cars), and when (b) public transit was available (thus needing only one car per household).  The result was annual savings estimated in over six thousand dollars when PT was available for commuting.  These results are summarized in the following graph. </a:t>
            </a:r>
          </a:p>
          <a:p>
            <a:pPr eaLnBrk="1" hangingPunct="1">
              <a:lnSpc>
                <a:spcPct val="80000"/>
              </a:lnSpc>
              <a:spcBef>
                <a:spcPct val="0"/>
              </a:spcBef>
            </a:pPr>
            <a:endParaRPr lang="en-US" sz="900" dirty="0" smtClean="0">
              <a:latin typeface="Calibri" charset="0"/>
            </a:endParaRPr>
          </a:p>
          <a:p>
            <a:pPr eaLnBrk="1" hangingPunct="1">
              <a:lnSpc>
                <a:spcPct val="80000"/>
              </a:lnSpc>
              <a:spcBef>
                <a:spcPct val="0"/>
              </a:spcBef>
            </a:pPr>
            <a:endParaRPr lang="en-US" sz="900" dirty="0" smtClean="0">
              <a:latin typeface="Calibri" charset="0"/>
            </a:endParaRPr>
          </a:p>
          <a:p>
            <a:pPr eaLnBrk="1" hangingPunct="1">
              <a:lnSpc>
                <a:spcPct val="80000"/>
              </a:lnSpc>
              <a:spcBef>
                <a:spcPct val="0"/>
              </a:spcBef>
            </a:pPr>
            <a:endParaRPr lang="en-US" sz="900" dirty="0" smtClean="0">
              <a:latin typeface="Calibri" charset="0"/>
            </a:endParaRPr>
          </a:p>
          <a:p>
            <a:pPr eaLnBrk="1" hangingPunct="1">
              <a:lnSpc>
                <a:spcPct val="80000"/>
              </a:lnSpc>
              <a:spcBef>
                <a:spcPct val="0"/>
              </a:spcBef>
            </a:pPr>
            <a:endParaRPr lang="en-US" sz="900" dirty="0" smtClean="0">
              <a:latin typeface="Calibri" charset="0"/>
            </a:endParaRPr>
          </a:p>
          <a:p>
            <a:endParaRPr lang="en-US" dirty="0">
              <a:latin typeface="Calibri" charset="0"/>
              <a:ea typeface="ＭＳ Ｐゴシック" charset="0"/>
              <a:cs typeface="ＭＳ Ｐゴシック"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A77D5084-7107-6D40-A494-FC88E6297E8A}" type="slidenum">
              <a:rPr lang="en-US" sz="1200" baseline="0"/>
              <a:pPr eaLnBrk="1" hangingPunct="1"/>
              <a:t>29</a:t>
            </a:fld>
            <a:endParaRPr lang="en-US" sz="1200" baseline="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diagram represents flows of different resources</a:t>
            </a:r>
            <a:r>
              <a:rPr lang="en-US" baseline="0" dirty="0" smtClean="0"/>
              <a:t> for a particular region in France.  What opportunities are there for intervening in this system?</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Diagram redrawn</a:t>
            </a:r>
            <a:r>
              <a:rPr lang="en-US" baseline="0" dirty="0" smtClean="0"/>
              <a:t> by </a:t>
            </a:r>
            <a:r>
              <a:rPr lang="en-US" baseline="0" dirty="0" err="1" smtClean="0"/>
              <a:t>Nels</a:t>
            </a:r>
            <a:r>
              <a:rPr lang="en-US" baseline="0" dirty="0" smtClean="0"/>
              <a:t> Nelson (http://</a:t>
            </a:r>
            <a:r>
              <a:rPr lang="en-US" baseline="0" dirty="0" err="1" smtClean="0"/>
              <a:t>projects.nelsonelson.com</a:t>
            </a:r>
            <a:r>
              <a:rPr lang="en-US" baseline="0" dirty="0" smtClean="0"/>
              <a:t>/), on the data represented in </a:t>
            </a:r>
            <a:r>
              <a:rPr lang="en-GB" sz="1200" b="1" dirty="0" smtClean="0">
                <a:solidFill>
                  <a:srgbClr val="000000"/>
                </a:solidFill>
              </a:rPr>
              <a:t>Journal of Industrial Ecology</a:t>
            </a:r>
            <a:r>
              <a:rPr lang="en-GB" sz="1200" dirty="0" smtClean="0">
                <a:solidFill>
                  <a:srgbClr val="000000"/>
                </a:solidFill>
              </a:rPr>
              <a:t/>
            </a:r>
            <a:br>
              <a:rPr lang="en-GB" sz="1200" dirty="0" smtClean="0">
                <a:solidFill>
                  <a:srgbClr val="000000"/>
                </a:solidFill>
              </a:rPr>
            </a:br>
            <a:r>
              <a:rPr lang="en-GB" sz="1200" dirty="0" smtClean="0">
                <a:solidFill>
                  <a:srgbClr val="000000"/>
                </a:solidFill>
                <a:hlinkClick r:id="rId3"/>
              </a:rPr>
              <a:t>Volume 13, Issue 6, </a:t>
            </a:r>
            <a:r>
              <a:rPr lang="en-GB" sz="1200" dirty="0" smtClean="0">
                <a:solidFill>
                  <a:srgbClr val="000000"/>
                </a:solidFill>
              </a:rPr>
              <a:t>pages 898-913, 11 NOV 2009 DOI: 10.1111/j.1530-9290.2009.00169.x</a:t>
            </a:r>
            <a:br>
              <a:rPr lang="en-GB" sz="1200" dirty="0" smtClean="0">
                <a:solidFill>
                  <a:srgbClr val="000000"/>
                </a:solidFill>
              </a:rPr>
            </a:br>
            <a:r>
              <a:rPr lang="en-GB" sz="1200" dirty="0" smtClean="0">
                <a:solidFill>
                  <a:srgbClr val="000000"/>
                </a:solidFill>
                <a:hlinkClick r:id="rId4"/>
              </a:rPr>
              <a:t>http://onlinelibrary.wiley.com/doi/10.1111/j.1530-9290.2009.00169.x/full#f1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Used by permission.</a:t>
            </a:r>
            <a:endParaRPr lang="en-GB" sz="1200" dirty="0" smtClean="0">
              <a:solidFill>
                <a:srgbClr val="000000"/>
              </a:solidFill>
              <a:hlinkClick r:id="rId4"/>
            </a:endParaRP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charset="0"/>
                <a:ea typeface="ＭＳ Ｐゴシック" charset="0"/>
                <a:cs typeface="ＭＳ Ｐゴシック" charset="0"/>
              </a:rPr>
              <a:t>Targeted Learning Objectives: 2.2, 5.3</a:t>
            </a:r>
            <a:endParaRPr lang="en-US" altLang="ja-JP" dirty="0" smtClean="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30</a:t>
            </a:fld>
            <a:endParaRPr lang="en-US"/>
          </a:p>
        </p:txBody>
      </p:sp>
    </p:spTree>
    <p:extLst>
      <p:ext uri="{BB962C8B-B14F-4D97-AF65-F5344CB8AC3E}">
        <p14:creationId xmlns:p14="http://schemas.microsoft.com/office/powerpoint/2010/main" val="2464708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a:latin typeface="Calibri" charset="0"/>
                <a:ea typeface="ＭＳ Ｐゴシック" charset="0"/>
                <a:cs typeface="ＭＳ Ｐゴシック" charset="0"/>
              </a:rPr>
              <a:t>Graph showing that we have reached a point where urban populations in the world are now greater than rural populations.  In addition, the population </a:t>
            </a:r>
            <a:r>
              <a:rPr lang="en-US" dirty="0" smtClean="0">
                <a:latin typeface="Calibri" charset="0"/>
                <a:ea typeface="ＭＳ Ｐゴシック" charset="0"/>
                <a:cs typeface="ＭＳ Ｐゴシック" charset="0"/>
              </a:rPr>
              <a:t>growth </a:t>
            </a:r>
            <a:r>
              <a:rPr lang="en-US" dirty="0">
                <a:latin typeface="Calibri" charset="0"/>
                <a:ea typeface="ＭＳ Ｐゴシック" charset="0"/>
                <a:cs typeface="ＭＳ Ｐゴシック" charset="0"/>
              </a:rPr>
              <a:t>expected in this century is expected to take place in urban environments.</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The classroom activity is somewhat of a trick question because one is not inherently more impactful than the other. The impact does depend on the particulars. For example, one can live a rural life that is highly wasteful and </a:t>
            </a:r>
            <a:r>
              <a:rPr lang="en-US" dirty="0" err="1">
                <a:latin typeface="Calibri" charset="0"/>
                <a:ea typeface="ＭＳ Ｐゴシック" charset="0"/>
                <a:cs typeface="ＭＳ Ｐゴシック" charset="0"/>
              </a:rPr>
              <a:t>toxifying</a:t>
            </a:r>
            <a:r>
              <a:rPr lang="en-US" dirty="0">
                <a:latin typeface="Calibri" charset="0"/>
                <a:ea typeface="ＭＳ Ｐゴシック" charset="0"/>
                <a:cs typeface="ＭＳ Ｐゴシック" charset="0"/>
              </a:rPr>
              <a:t> to the surrounding community. Currently, urban living creates a much larger </a:t>
            </a:r>
            <a:r>
              <a:rPr lang="en-US" dirty="0" smtClean="0">
                <a:latin typeface="Calibri" charset="0"/>
                <a:ea typeface="ＭＳ Ｐゴシック" charset="0"/>
                <a:cs typeface="ＭＳ Ｐゴシック" charset="0"/>
              </a:rPr>
              <a:t>ecological footprint </a:t>
            </a:r>
            <a:r>
              <a:rPr lang="en-US" dirty="0">
                <a:latin typeface="Calibri" charset="0"/>
                <a:ea typeface="ＭＳ Ｐゴシック" charset="0"/>
                <a:cs typeface="ＭＳ Ｐゴシック" charset="0"/>
              </a:rPr>
              <a:t>compared to rural living. Much of the urban footprint is built into the infrastructure and built environment systems. Also note that generally, urban dwellers are generally more affluent than rural </a:t>
            </a:r>
            <a:r>
              <a:rPr lang="en-US" dirty="0" smtClean="0">
                <a:latin typeface="Calibri" charset="0"/>
                <a:ea typeface="ＭＳ Ｐゴシック" charset="0"/>
                <a:cs typeface="ＭＳ Ｐゴシック" charset="0"/>
              </a:rPr>
              <a:t>dwellers,</a:t>
            </a:r>
            <a:r>
              <a:rPr lang="en-US" baseline="0" dirty="0" smtClean="0">
                <a:latin typeface="Calibri" charset="0"/>
                <a:ea typeface="ＭＳ Ｐゴシック" charset="0"/>
                <a:cs typeface="ＭＳ Ｐゴシック" charset="0"/>
              </a:rPr>
              <a:t> so they consume more, which contributes to their impact.</a:t>
            </a:r>
            <a:endParaRPr lang="en-US" dirty="0" smtClean="0">
              <a:latin typeface="Calibri" charset="0"/>
              <a:ea typeface="ＭＳ Ｐゴシック" charset="0"/>
              <a:cs typeface="ＭＳ Ｐゴシック" charset="0"/>
            </a:endParaRPr>
          </a:p>
          <a:p>
            <a:pPr eaLnBrk="1" hangingPunct="1">
              <a:spcBef>
                <a:spcPct val="0"/>
              </a:spcBef>
            </a:pPr>
            <a:endParaRPr lang="en-US" dirty="0" smtClean="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So, while typical “present day” urban living is has</a:t>
            </a:r>
            <a:r>
              <a:rPr lang="en-US" baseline="0" dirty="0" smtClean="0">
                <a:latin typeface="Calibri" charset="0"/>
                <a:ea typeface="ＭＳ Ｐゴシック" charset="0"/>
                <a:cs typeface="ＭＳ Ｐゴシック" charset="0"/>
              </a:rPr>
              <a:t> larger ecological footprint, this is not inherent to urban living.  There are efforts to redesign urban spaces so that urban spaces and infrastructure has a lower footprint per person. </a:t>
            </a:r>
          </a:p>
          <a:p>
            <a:pPr eaLnBrk="1" hangingPunct="1">
              <a:spcBef>
                <a:spcPct val="0"/>
              </a:spcBef>
            </a:pPr>
            <a:endParaRPr lang="en-US" baseline="0" dirty="0" smtClean="0">
              <a:latin typeface="Calibri" charset="0"/>
              <a:ea typeface="ＭＳ Ｐゴシック" charset="0"/>
              <a:cs typeface="ＭＳ Ｐゴシック" charset="0"/>
            </a:endParaRPr>
          </a:p>
          <a:p>
            <a:pPr eaLnBrk="1" hangingPunct="1">
              <a:spcBef>
                <a:spcPct val="0"/>
              </a:spcBef>
            </a:pPr>
            <a:r>
              <a:rPr lang="en-US" baseline="0" dirty="0" smtClean="0">
                <a:latin typeface="Calibri" charset="0"/>
                <a:ea typeface="ＭＳ Ｐゴシック" charset="0"/>
                <a:cs typeface="ＭＳ Ｐゴシック" charset="0"/>
              </a:rPr>
              <a:t>The question about engineers’ involvement begins to get at the question of how engineered goods and services interact with populations and life styles. Students should be able to come up with many examples. One is the example of personal transportation. The availability of low impact technologies for personal transportation in developed nations like the US has a strong influence on the aggregated behavior of the nation’s people. </a:t>
            </a:r>
            <a:endParaRPr lang="en-US" dirty="0">
              <a:latin typeface="Calibri" charset="0"/>
              <a:ea typeface="ＭＳ Ｐゴシック" charset="0"/>
              <a:cs typeface="ＭＳ Ｐゴシック" charset="0"/>
            </a:endParaRPr>
          </a:p>
          <a:p>
            <a:pPr eaLnBrk="1" hangingPunct="1">
              <a:spcBef>
                <a:spcPct val="0"/>
              </a:spcBef>
            </a:pPr>
            <a:endParaRPr lang="en-US" b="1" dirty="0">
              <a:latin typeface="Calibri" charset="0"/>
              <a:ea typeface="ＭＳ Ｐゴシック" charset="0"/>
              <a:cs typeface="ＭＳ Ｐゴシック" charset="0"/>
            </a:endParaRPr>
          </a:p>
          <a:p>
            <a:pPr eaLnBrk="1" hangingPunct="1">
              <a:spcBef>
                <a:spcPct val="0"/>
              </a:spcBef>
            </a:pPr>
            <a:r>
              <a:rPr lang="en-US" b="1" dirty="0">
                <a:latin typeface="Calibri" charset="0"/>
                <a:ea typeface="ＭＳ Ｐゴシック" charset="0"/>
                <a:cs typeface="ＭＳ Ｐゴシック" charset="0"/>
              </a:rPr>
              <a:t>Targeted Learning Objectives</a:t>
            </a:r>
            <a:r>
              <a:rPr lang="en-US" b="1" dirty="0" smtClean="0">
                <a:latin typeface="Calibri" charset="0"/>
                <a:ea typeface="ＭＳ Ｐゴシック" charset="0"/>
                <a:cs typeface="ＭＳ Ｐゴシック" charset="0"/>
              </a:rPr>
              <a:t>: 3.4, 4.3, 5.1, 5.2,</a:t>
            </a:r>
            <a:r>
              <a:rPr lang="en-US" b="1" baseline="0" dirty="0" smtClean="0">
                <a:latin typeface="Calibri" charset="0"/>
                <a:ea typeface="ＭＳ Ｐゴシック" charset="0"/>
                <a:cs typeface="ＭＳ Ｐゴシック" charset="0"/>
              </a:rPr>
              <a:t> 5.4</a:t>
            </a:r>
            <a:endParaRPr lang="en-US" b="1" dirty="0">
              <a:latin typeface="Calibri" charset="0"/>
              <a:ea typeface="ＭＳ Ｐゴシック" charset="0"/>
              <a:cs typeface="ＭＳ Ｐゴシック" charset="0"/>
            </a:endParaRPr>
          </a:p>
          <a:p>
            <a:pPr eaLnBrk="1" hangingPunct="1">
              <a:spcBef>
                <a:spcPct val="0"/>
              </a:spcBef>
            </a:pPr>
            <a:endParaRPr lang="en-US" b="1"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9187FD1C-3577-0E4C-8B25-DD0536690FEF}" type="slidenum">
              <a:rPr lang="en-US" sz="1200" baseline="0">
                <a:latin typeface="Calibri" charset="0"/>
                <a:ea typeface="ヒラギノ角ゴ Pro W3" charset="0"/>
                <a:cs typeface="ヒラギノ角ゴ Pro W3" charset="0"/>
              </a:rPr>
              <a:pPr eaLnBrk="1" hangingPunct="1"/>
              <a:t>4</a:t>
            </a:fld>
            <a:endParaRPr lang="en-US" sz="1200" baseline="0">
              <a:latin typeface="Calibri" charset="0"/>
              <a:ea typeface="ヒラギノ角ゴ Pro W3" charset="0"/>
              <a:cs typeface="ヒラギノ角ゴ Pro W3"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This slide points out that</a:t>
            </a:r>
            <a:r>
              <a:rPr lang="en-US" baseline="0" dirty="0" smtClean="0"/>
              <a:t> those in the developing world bear more risk from poor environmental quality than those in developed countries. </a:t>
            </a:r>
          </a:p>
          <a:p>
            <a:endParaRPr lang="en-US" baseline="0" dirty="0" smtClean="0"/>
          </a:p>
          <a:p>
            <a:r>
              <a:rPr lang="en-US" baseline="0" dirty="0" smtClean="0"/>
              <a:t>The question about causes should get at systemic thinking.  For example, is the cause regulation or lack of regulations?  Is it caused by governments?  By businesses?  By the economic conditions?  The behavior of people living in the region?</a:t>
            </a:r>
          </a:p>
          <a:p>
            <a:endParaRPr lang="en-US" baseline="0" dirty="0" smtClean="0"/>
          </a:p>
          <a:p>
            <a:r>
              <a:rPr lang="en-US" baseline="0" dirty="0" smtClean="0"/>
              <a:t>Case studies reveal that there are a multiplicity of contributing factors.  For example, the global demand for certain crops (avocados, coffee beans, bananas) or resources (petroleum) can have devastating impacts on the local environments where these resources are found.  In this case, who and what is responsible?  Are people in the US who purchase diamond jewelry responsible for fueling the Angolan Civil War?  In a systems analysis, the answer is “yes,” everyone is responsible for the behavior of the system because they are participating.  This is a difficult concept because it attributes “blame” to one who feels innocent in their simple desire to purchase something in the marketplace. But consider, if there was no demand, would there be a market means to provide cash to support an activity? </a:t>
            </a:r>
          </a:p>
          <a:p>
            <a:endParaRPr lang="en-US" baseline="0" dirty="0" smtClean="0"/>
          </a:p>
          <a:p>
            <a:r>
              <a:rPr lang="en-US" baseline="0" dirty="0" smtClean="0"/>
              <a:t>This systems nature of our participating in the global marketplace is part of the complexity that we must begin to consider in our engineering activities. </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4.2, 4.3, 5.2,</a:t>
            </a:r>
            <a:r>
              <a:rPr lang="en-US" b="1" baseline="0" dirty="0" smtClean="0">
                <a:latin typeface="Calibri" charset="0"/>
                <a:ea typeface="ＭＳ Ｐゴシック" charset="0"/>
                <a:cs typeface="ＭＳ Ｐゴシック" charset="0"/>
              </a:rPr>
              <a:t> 6.5.</a:t>
            </a:r>
            <a:endParaRPr lang="en-US" dirty="0"/>
          </a:p>
        </p:txBody>
      </p:sp>
      <p:sp>
        <p:nvSpPr>
          <p:cNvPr id="4" name="Slide Number Placeholder 3"/>
          <p:cNvSpPr>
            <a:spLocks noGrp="1"/>
          </p:cNvSpPr>
          <p:nvPr>
            <p:ph type="sldNum" sz="quarter" idx="10"/>
          </p:nvPr>
        </p:nvSpPr>
        <p:spPr/>
        <p:txBody>
          <a:bodyPr/>
          <a:lstStyle/>
          <a:p>
            <a:pPr>
              <a:defRPr/>
            </a:pPr>
            <a:fld id="{FC35F102-8D86-8E41-939F-D19350DFF45E}" type="slidenum">
              <a:rPr lang="en-US" smtClean="0"/>
              <a:pPr>
                <a:defRPr/>
              </a:pPr>
              <a:t>5</a:t>
            </a:fld>
            <a:endParaRPr lang="en-US"/>
          </a:p>
        </p:txBody>
      </p:sp>
    </p:spTree>
    <p:extLst>
      <p:ext uri="{BB962C8B-B14F-4D97-AF65-F5344CB8AC3E}">
        <p14:creationId xmlns:p14="http://schemas.microsoft.com/office/powerpoint/2010/main" val="2611450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This </a:t>
            </a:r>
            <a:r>
              <a:rPr lang="en-US" dirty="0">
                <a:latin typeface="Calibri" charset="0"/>
                <a:ea typeface="ＭＳ Ｐゴシック" charset="0"/>
                <a:cs typeface="ＭＳ Ｐゴシック" charset="0"/>
              </a:rPr>
              <a:t>image depicts the earth as a (conceptual) system with a system boundary.  In effect, the earth is a closed thermodynamic system. This means it can exchange energy with its surroundings but not enough mass to affect its thermodynamic state. Some may say,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what about satellites that we launch into outer space?</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True, that is removing mass from the earth, but this is not enough mass to change the thermodynamic state (temperature, pressure or volume) of the earth itself.</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The consequence of the earth being essentially a closed system is that all that is needed for life must be produced on earth from the things that are already on earth (i.e., from the mass that is already here) and all the is produced in the form of waste must either be absorbed on earth or accumulated on earth.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b="1" dirty="0">
                <a:latin typeface="Calibri" charset="0"/>
                <a:ea typeface="ＭＳ Ｐゴシック" charset="0"/>
                <a:cs typeface="ＭＳ Ｐゴシック" charset="0"/>
              </a:rPr>
              <a:t>Activity: </a:t>
            </a:r>
          </a:p>
          <a:p>
            <a:pPr eaLnBrk="1" hangingPunct="1">
              <a:spcBef>
                <a:spcPct val="0"/>
              </a:spcBef>
            </a:pPr>
            <a:r>
              <a:rPr lang="en-US" dirty="0">
                <a:latin typeface="Calibri" charset="0"/>
                <a:ea typeface="ＭＳ Ｐゴシック" charset="0"/>
                <a:cs typeface="ＭＳ Ｐゴシック" charset="0"/>
              </a:rPr>
              <a:t>From this activity, people will likely be able to determine that they would need to know how much each person consumed per year and how much the earth produced for consumption.  </a:t>
            </a:r>
            <a:r>
              <a:rPr lang="en-US" dirty="0" smtClean="0">
                <a:latin typeface="Calibri" charset="0"/>
                <a:ea typeface="ＭＳ Ｐゴシック" charset="0"/>
                <a:cs typeface="ＭＳ Ｐゴシック" charset="0"/>
              </a:rPr>
              <a:t>This activity should begin revealing</a:t>
            </a:r>
            <a:r>
              <a:rPr lang="en-US" baseline="0" dirty="0" smtClean="0">
                <a:latin typeface="Calibri" charset="0"/>
                <a:ea typeface="ＭＳ Ｐゴシック" charset="0"/>
                <a:cs typeface="ＭＳ Ｐゴシック" charset="0"/>
              </a:rPr>
              <a:t> the influence of “life style” choices on the limit, or “carrying capacity” of the earth. </a:t>
            </a:r>
            <a:r>
              <a:rPr lang="en-US" dirty="0" smtClean="0">
                <a:latin typeface="Calibri" charset="0"/>
                <a:ea typeface="ＭＳ Ｐゴシック" charset="0"/>
                <a:cs typeface="ＭＳ Ｐゴシック" charset="0"/>
              </a:rPr>
              <a:t>The </a:t>
            </a:r>
            <a:r>
              <a:rPr lang="en-US" dirty="0">
                <a:latin typeface="Calibri" charset="0"/>
                <a:ea typeface="ＭＳ Ｐゴシック" charset="0"/>
                <a:cs typeface="ＭＳ Ｐゴシック" charset="0"/>
              </a:rPr>
              <a:t>thing that they may not get is that they would also need to know how much waste is produced per year and how much waste the earth can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absorb</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per year.   These are a consequence of the earth being a closed system.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It is very important to acknowledge that this problem is considering </a:t>
            </a:r>
            <a:r>
              <a:rPr lang="en-US" dirty="0" smtClean="0">
                <a:latin typeface="Calibri" charset="0"/>
                <a:ea typeface="ＭＳ Ｐゴシック" charset="0"/>
                <a:cs typeface="ＭＳ Ｐゴシック" charset="0"/>
              </a:rPr>
              <a:t>balancing consumption </a:t>
            </a:r>
            <a:r>
              <a:rPr lang="en-US" dirty="0">
                <a:latin typeface="Calibri" charset="0"/>
                <a:ea typeface="ＭＳ Ｐゴシック" charset="0"/>
                <a:cs typeface="ＭＳ Ｐゴシック" charset="0"/>
              </a:rPr>
              <a:t>RATE, production RATE, absorption RATE (wastes).  That is, it is a problem about flows in the same way that an interest-earning bank account is about </a:t>
            </a:r>
            <a:r>
              <a:rPr lang="en-US" dirty="0" smtClean="0">
                <a:latin typeface="Calibri" charset="0"/>
                <a:ea typeface="ＭＳ Ｐゴシック" charset="0"/>
                <a:cs typeface="ＭＳ Ｐゴシック" charset="0"/>
              </a:rPr>
              <a:t>flows</a:t>
            </a:r>
            <a:r>
              <a:rPr lang="en-US" baseline="0" dirty="0" smtClean="0">
                <a:latin typeface="Calibri" charset="0"/>
                <a:ea typeface="ＭＳ Ｐゴシック" charset="0"/>
                <a:cs typeface="ＭＳ Ｐゴシック" charset="0"/>
              </a:rPr>
              <a:t> of interests into the primary account.  A common question is around “How much resource use is too much?”  In other words, we have a primary bank account of resources and how much can we “spend” before we are globally, irreversibly out of balance?  In a way, </a:t>
            </a:r>
          </a:p>
          <a:p>
            <a:pPr eaLnBrk="1" hangingPunct="1">
              <a:spcBef>
                <a:spcPct val="0"/>
              </a:spcBef>
            </a:pPr>
            <a:endParaRPr lang="en-US" baseline="0"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1.1, 1.2, 1.3, 1.4, 3.4, 4,2, 5.4</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15D9D8FF-FD30-284C-B90D-4A084AFCCDA1}" type="slidenum">
              <a:rPr lang="en-US" sz="1200" baseline="0"/>
              <a:pPr eaLnBrk="1" hangingPunct="1"/>
              <a:t>7</a:t>
            </a:fld>
            <a:endParaRPr lang="en-US" sz="1200" baseline="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This </a:t>
            </a:r>
            <a:r>
              <a:rPr lang="en-US" dirty="0">
                <a:latin typeface="Calibri" charset="0"/>
                <a:ea typeface="ＭＳ Ｐゴシック" charset="0"/>
                <a:cs typeface="ＭＳ Ｐゴシック" charset="0"/>
              </a:rPr>
              <a:t>image depicts the earth as a (conceptual) system with a system boundary.  In effect, the earth is a closed thermodynamic system. This means it can exchange energy with its surroundings but not enough mass to affect its thermodynamic state. Some may say,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what about satellites that we launch into outer space?</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True, that is removing mass from the earth, but this is not enough mass to change the thermodynamic state (temperature, pressure or volume) of the earth itself.</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The consequence of the earth being essentially a closed system is that all that is needed for life must be produced on earth from the things that are already on earth (i.e., from the mass that is already here) and all the is produced in the form of waste must either be absorbed on earth or accumulated on earth.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b="1" dirty="0">
                <a:latin typeface="Calibri" charset="0"/>
                <a:ea typeface="ＭＳ Ｐゴシック" charset="0"/>
                <a:cs typeface="ＭＳ Ｐゴシック" charset="0"/>
              </a:rPr>
              <a:t>Activity: </a:t>
            </a:r>
          </a:p>
          <a:p>
            <a:pPr eaLnBrk="1" hangingPunct="1">
              <a:spcBef>
                <a:spcPct val="0"/>
              </a:spcBef>
            </a:pPr>
            <a:r>
              <a:rPr lang="en-US" dirty="0">
                <a:latin typeface="Calibri" charset="0"/>
                <a:ea typeface="ＭＳ Ｐゴシック" charset="0"/>
                <a:cs typeface="ＭＳ Ｐゴシック" charset="0"/>
              </a:rPr>
              <a:t>From this activity, people will likely be able to determine that they would need to know how much each person consumed per year and how much the earth produced for consumption.  </a:t>
            </a:r>
            <a:r>
              <a:rPr lang="en-US" dirty="0" smtClean="0">
                <a:latin typeface="Calibri" charset="0"/>
                <a:ea typeface="ＭＳ Ｐゴシック" charset="0"/>
                <a:cs typeface="ＭＳ Ｐゴシック" charset="0"/>
              </a:rPr>
              <a:t>This activity should begin revealing</a:t>
            </a:r>
            <a:r>
              <a:rPr lang="en-US" baseline="0" dirty="0" smtClean="0">
                <a:latin typeface="Calibri" charset="0"/>
                <a:ea typeface="ＭＳ Ｐゴシック" charset="0"/>
                <a:cs typeface="ＭＳ Ｐゴシック" charset="0"/>
              </a:rPr>
              <a:t> the influence of “life style” choices on the limit, or “carrying capacity” of the earth. </a:t>
            </a:r>
            <a:r>
              <a:rPr lang="en-US" dirty="0" smtClean="0">
                <a:latin typeface="Calibri" charset="0"/>
                <a:ea typeface="ＭＳ Ｐゴシック" charset="0"/>
                <a:cs typeface="ＭＳ Ｐゴシック" charset="0"/>
              </a:rPr>
              <a:t>The </a:t>
            </a:r>
            <a:r>
              <a:rPr lang="en-US" dirty="0">
                <a:latin typeface="Calibri" charset="0"/>
                <a:ea typeface="ＭＳ Ｐゴシック" charset="0"/>
                <a:cs typeface="ＭＳ Ｐゴシック" charset="0"/>
              </a:rPr>
              <a:t>thing that they may not get is that they would also need to know how much waste is produced per year and how much waste the earth can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absorb</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per year.   These are a consequence of the earth being a closed system.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It is very important to acknowledge that this problem is considering </a:t>
            </a:r>
            <a:r>
              <a:rPr lang="en-US" dirty="0" smtClean="0">
                <a:latin typeface="Calibri" charset="0"/>
                <a:ea typeface="ＭＳ Ｐゴシック" charset="0"/>
                <a:cs typeface="ＭＳ Ｐゴシック" charset="0"/>
              </a:rPr>
              <a:t>balancing consumption </a:t>
            </a:r>
            <a:r>
              <a:rPr lang="en-US" dirty="0">
                <a:latin typeface="Calibri" charset="0"/>
                <a:ea typeface="ＭＳ Ｐゴシック" charset="0"/>
                <a:cs typeface="ＭＳ Ｐゴシック" charset="0"/>
              </a:rPr>
              <a:t>RATE, production RATE, absorption RATE (wastes).  That is, it is a problem about flows in the same way that an interest-earning bank account is about </a:t>
            </a:r>
            <a:r>
              <a:rPr lang="en-US" dirty="0" smtClean="0">
                <a:latin typeface="Calibri" charset="0"/>
                <a:ea typeface="ＭＳ Ｐゴシック" charset="0"/>
                <a:cs typeface="ＭＳ Ｐゴシック" charset="0"/>
              </a:rPr>
              <a:t>flows</a:t>
            </a:r>
            <a:r>
              <a:rPr lang="en-US" baseline="0" dirty="0" smtClean="0">
                <a:latin typeface="Calibri" charset="0"/>
                <a:ea typeface="ＭＳ Ｐゴシック" charset="0"/>
                <a:cs typeface="ＭＳ Ｐゴシック" charset="0"/>
              </a:rPr>
              <a:t> of interests into the primary account.  A common question is around “How much resource use is too much?”  In other words, we have a primary bank account of resources and how much can we “spend” before we are globally, irreversibly out of balance?  In a way, </a:t>
            </a:r>
          </a:p>
          <a:p>
            <a:pPr eaLnBrk="1" hangingPunct="1">
              <a:spcBef>
                <a:spcPct val="0"/>
              </a:spcBef>
            </a:pPr>
            <a:endParaRPr lang="en-US" baseline="0"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1.1, 1.2, 1.3, 1.4, 3.4, 4,2, 5.4</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15D9D8FF-FD30-284C-B90D-4A084AFCCDA1}" type="slidenum">
              <a:rPr lang="en-US" sz="1200" baseline="0"/>
              <a:pPr eaLnBrk="1" hangingPunct="1"/>
              <a:t>8</a:t>
            </a:fld>
            <a:endParaRPr lang="en-US" sz="1200" baseline="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Calibri" charset="0"/>
                <a:ea typeface="ＭＳ Ｐゴシック" charset="0"/>
                <a:cs typeface="ＭＳ Ｐゴシック" charset="0"/>
              </a:rPr>
              <a:t>The Carrying Capacity of the earth is a concept. It tells us how many people the earth can support.  One usually assumes a time basis, like a year, for carrying capacity. There are a number of assumptions embedded in the concept of carrying capacity. For example, which resources are we referring to?  And, is the consumption necessary to support life or life style. For example, the citizens of China consume far less per person than those of the United States.  Is it the case that U.S. citizens are more alive? If not, then why is their resource consumption higher?</a:t>
            </a:r>
          </a:p>
          <a:p>
            <a:endParaRPr lang="en-US" dirty="0">
              <a:latin typeface="Calibri" charset="0"/>
              <a:ea typeface="ＭＳ Ｐゴシック" charset="0"/>
              <a:cs typeface="ＭＳ Ｐゴシック" charset="0"/>
            </a:endParaRPr>
          </a:p>
          <a:p>
            <a:r>
              <a:rPr lang="en-US" b="1" dirty="0">
                <a:latin typeface="Calibri" charset="0"/>
                <a:ea typeface="ＭＳ Ｐゴシック" charset="0"/>
                <a:cs typeface="ＭＳ Ｐゴシック" charset="0"/>
              </a:rPr>
              <a:t>Classroom Activity: </a:t>
            </a:r>
            <a:r>
              <a:rPr lang="en-US" dirty="0">
                <a:latin typeface="Calibri" charset="0"/>
                <a:ea typeface="ＭＳ Ｐゴシック" charset="0"/>
                <a:cs typeface="ＭＳ Ｐゴシック" charset="0"/>
              </a:rPr>
              <a:t>This activity is meant to get the students thinking about what it means to “support a person’s life.”  The concept of carrying capacity is meant to imply that whatever you are analyzing, be it the earth or a nation state, has a fixed number of people who it can support. If you were to find number for “resource consumption per person.” by looking at a database like </a:t>
            </a:r>
            <a:r>
              <a:rPr lang="en-US" dirty="0" err="1">
                <a:latin typeface="Calibri" charset="0"/>
                <a:ea typeface="ＭＳ Ｐゴシック" charset="0"/>
                <a:cs typeface="ＭＳ Ｐゴシック" charset="0"/>
              </a:rPr>
              <a:t>NationMaster</a:t>
            </a:r>
            <a:r>
              <a:rPr lang="en-US" dirty="0">
                <a:latin typeface="Calibri" charset="0"/>
                <a:ea typeface="ＭＳ Ｐゴシック" charset="0"/>
                <a:cs typeface="ＭＳ Ｐゴシック" charset="0"/>
              </a:rPr>
              <a:t> (http://</a:t>
            </a:r>
            <a:r>
              <a:rPr lang="en-US" dirty="0" err="1">
                <a:latin typeface="Calibri" charset="0"/>
                <a:ea typeface="ＭＳ Ｐゴシック" charset="0"/>
                <a:cs typeface="ＭＳ Ｐゴシック" charset="0"/>
              </a:rPr>
              <a:t>www.nationmaster.com</a:t>
            </a:r>
            <a:r>
              <a:rPr lang="en-US" dirty="0">
                <a:latin typeface="Calibri" charset="0"/>
                <a:ea typeface="ＭＳ Ｐゴシック" charset="0"/>
                <a:cs typeface="ＭＳ Ｐゴシック" charset="0"/>
              </a:rPr>
              <a:t>/</a:t>
            </a:r>
            <a:r>
              <a:rPr lang="en-US" dirty="0" err="1">
                <a:latin typeface="Calibri" charset="0"/>
                <a:ea typeface="ＭＳ Ｐゴシック" charset="0"/>
                <a:cs typeface="ＭＳ Ｐゴシック" charset="0"/>
              </a:rPr>
              <a:t>index.php</a:t>
            </a:r>
            <a:r>
              <a:rPr lang="en-US" dirty="0">
                <a:latin typeface="Calibri" charset="0"/>
                <a:ea typeface="ＭＳ Ｐゴシック" charset="0"/>
                <a:cs typeface="ＭＳ Ｐゴシック" charset="0"/>
              </a:rPr>
              <a:t>), you will find that the data is computed by simply dividing the total consumption by the total number of people. There is an assumption that the “resource consumption/person” is an accurate measure of what is needed for a person to live.  We know that the resources consumed by any person contains not just what is necessary for living, but what is used to support a particular life style. </a:t>
            </a:r>
            <a:endParaRPr lang="en-US" dirty="0" smtClean="0">
              <a:latin typeface="Calibri" charset="0"/>
              <a:ea typeface="ＭＳ Ｐゴシック" charset="0"/>
              <a:cs typeface="ＭＳ Ｐゴシック" charset="0"/>
            </a:endParaRPr>
          </a:p>
          <a:p>
            <a:endParaRPr lang="en-US"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1.1, 1.2, 1.3, 1.4, 1.5, 1.6, 3.4, 4,2, 5.4</a:t>
            </a:r>
            <a:endParaRPr lang="en-US" dirty="0" smtClean="0">
              <a:solidFill>
                <a:srgbClr val="000000"/>
              </a:solidFill>
              <a:latin typeface="Helvetica" charset="0"/>
              <a:ea typeface="ＭＳ Ｐゴシック" charset="0"/>
              <a:cs typeface="Helvetica" charset="0"/>
              <a:sym typeface="Helvetica" charset="0"/>
            </a:endParaRPr>
          </a:p>
          <a:p>
            <a:endParaRPr lang="en-US"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0420CDE2-DD56-4C45-8F2A-DF8C16A03738}" type="slidenum">
              <a:rPr lang="en-US" sz="1200" baseline="0"/>
              <a:pPr eaLnBrk="1" hangingPunct="1"/>
              <a:t>9</a:t>
            </a:fld>
            <a:endParaRPr lang="en-US" sz="1200" baseline="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latin typeface="Arial" charset="0"/>
                <a:ea typeface="ＭＳ Ｐゴシック" charset="0"/>
                <a:cs typeface="ＭＳ Ｐゴシック" charset="0"/>
              </a:rPr>
              <a:t>This image represents</a:t>
            </a:r>
            <a:r>
              <a:rPr lang="en-US" baseline="0" dirty="0" smtClean="0">
                <a:latin typeface="Arial" charset="0"/>
                <a:ea typeface="ＭＳ Ｐゴシック" charset="0"/>
                <a:cs typeface="ＭＳ Ｐゴシック" charset="0"/>
              </a:rPr>
              <a:t> the idea of “carrying capacity,” implying that this is a fixed limit.  The concept of carrying capacity represents the ability of an ecological region’s biological systems to support the lives of the beings in that region. We normally consider humans as the beings whose lives need to be supported. So the carrying capacity refers to the ability to grow food, provide water and absorb “wastes” produced by human activity.  There is a great deal of assumptions hidden in the notion of carrying capacity, but as a concept, it helps us to get a gross, approximate understanding of the upper limit to the population.  </a:t>
            </a:r>
            <a:endParaRPr lang="en-US" dirty="0" smtClean="0">
              <a:latin typeface="Arial" charset="0"/>
              <a:ea typeface="ＭＳ Ｐゴシック" charset="0"/>
              <a:cs typeface="ＭＳ Ｐゴシック" charset="0"/>
            </a:endParaRPr>
          </a:p>
          <a:p>
            <a:pPr eaLnBrk="1" hangingPunct="1">
              <a:spcBef>
                <a:spcPct val="0"/>
              </a:spcBef>
            </a:pPr>
            <a:endParaRPr lang="en-US" dirty="0" smtClean="0">
              <a:latin typeface="Arial" charset="0"/>
              <a:ea typeface="ＭＳ Ｐゴシック" charset="0"/>
              <a:cs typeface="ＭＳ Ｐゴシック" charset="0"/>
            </a:endParaRPr>
          </a:p>
          <a:p>
            <a:pPr eaLnBrk="1" hangingPunct="1">
              <a:spcBef>
                <a:spcPct val="0"/>
              </a:spcBef>
            </a:pPr>
            <a:r>
              <a:rPr lang="en-US" dirty="0" smtClean="0">
                <a:latin typeface="Arial" charset="0"/>
                <a:ea typeface="ＭＳ Ｐゴシック" charset="0"/>
                <a:cs typeface="ＭＳ Ｐゴシック" charset="0"/>
              </a:rPr>
              <a:t>How </a:t>
            </a:r>
            <a:r>
              <a:rPr lang="en-US" dirty="0">
                <a:latin typeface="Arial" charset="0"/>
                <a:ea typeface="ＭＳ Ｐゴシック" charset="0"/>
                <a:cs typeface="ＭＳ Ｐゴシック" charset="0"/>
              </a:rPr>
              <a:t>does carrying capacity relate to population growth and consumption of environmental resources?  How does this model of population growth relate to definitions of sustainability and sustainable development provided earlier?</a:t>
            </a:r>
          </a:p>
          <a:p>
            <a:pPr eaLnBrk="1" hangingPunct="1">
              <a:spcBef>
                <a:spcPct val="0"/>
              </a:spcBef>
            </a:pPr>
            <a:endParaRPr lang="en-US" dirty="0">
              <a:latin typeface="Arial" charset="0"/>
              <a:ea typeface="ＭＳ Ｐゴシック" charset="0"/>
              <a:cs typeface="ＭＳ Ｐゴシック" charset="0"/>
            </a:endParaRPr>
          </a:p>
          <a:p>
            <a:pPr eaLnBrk="1" hangingPunct="1">
              <a:spcBef>
                <a:spcPct val="0"/>
              </a:spcBef>
            </a:pPr>
            <a:r>
              <a:rPr lang="en-US" dirty="0" smtClean="0">
                <a:latin typeface="Arial" charset="0"/>
                <a:ea typeface="ＭＳ Ｐゴシック" charset="0"/>
                <a:cs typeface="ＭＳ Ｐゴシック" charset="0"/>
              </a:rPr>
              <a:t>The key assumptions</a:t>
            </a:r>
            <a:r>
              <a:rPr lang="en-US" baseline="0" dirty="0" smtClean="0">
                <a:latin typeface="Arial" charset="0"/>
                <a:ea typeface="ＭＳ Ｐゴシック" charset="0"/>
                <a:cs typeface="ＭＳ Ｐゴシック" charset="0"/>
              </a:rPr>
              <a:t> in this model of carrying capacity are: fixed resources (from “closed system” point of view, correct)  and resource production (this is variable, based on the health of the system), fixed consumption rate (this is variable, but will have limits, such as 2000 food calories to support a human per day). </a:t>
            </a:r>
            <a:endParaRPr lang="en-US" dirty="0" smtClean="0">
              <a:latin typeface="Arial" charset="0"/>
              <a:ea typeface="ＭＳ Ｐゴシック" charset="0"/>
              <a:cs typeface="ＭＳ Ｐゴシック" charset="0"/>
            </a:endParaRPr>
          </a:p>
          <a:p>
            <a:pPr eaLnBrk="1" hangingPunct="1">
              <a:spcBef>
                <a:spcPct val="0"/>
              </a:spcBef>
            </a:pPr>
            <a:endParaRPr lang="en-US" dirty="0">
              <a:latin typeface="Arial" charset="0"/>
              <a:ea typeface="ＭＳ Ｐゴシック" charset="0"/>
              <a:cs typeface="ＭＳ Ｐゴシック" charset="0"/>
            </a:endParaRPr>
          </a:p>
          <a:p>
            <a:pPr eaLnBrk="1" hangingPunct="1">
              <a:spcBef>
                <a:spcPct val="0"/>
              </a:spcBef>
            </a:pPr>
            <a:r>
              <a:rPr lang="en-US" dirty="0" smtClean="0">
                <a:latin typeface="Arial" charset="0"/>
                <a:ea typeface="ＭＳ Ｐゴシック" charset="0"/>
                <a:cs typeface="ＭＳ Ｐゴシック" charset="0"/>
              </a:rPr>
              <a:t>The</a:t>
            </a:r>
            <a:r>
              <a:rPr lang="en-US" baseline="0" dirty="0" smtClean="0">
                <a:latin typeface="Arial" charset="0"/>
                <a:ea typeface="ＭＳ Ｐゴシック" charset="0"/>
                <a:cs typeface="ＭＳ Ｐゴシック" charset="0"/>
              </a:rPr>
              <a:t> notion of carrying capacity involves systems modeling of growth, consumption and production rates. </a:t>
            </a:r>
            <a:r>
              <a:rPr lang="en-US" dirty="0" smtClean="0">
                <a:latin typeface="Arial" charset="0"/>
                <a:ea typeface="ＭＳ Ｐゴシック" charset="0"/>
                <a:cs typeface="ＭＳ Ｐゴシック" charset="0"/>
              </a:rPr>
              <a:t>For </a:t>
            </a:r>
            <a:r>
              <a:rPr lang="en-US" dirty="0">
                <a:latin typeface="Arial" charset="0"/>
                <a:ea typeface="ＭＳ Ｐゴシック" charset="0"/>
                <a:cs typeface="ＭＳ Ｐゴシック" charset="0"/>
              </a:rPr>
              <a:t>more information and equations relating Carrying Capacity to the Logistic Growth Model</a:t>
            </a:r>
            <a:r>
              <a:rPr lang="en-US" dirty="0">
                <a:latin typeface="Calibri" charset="0"/>
                <a:ea typeface="ＭＳ Ｐゴシック" charset="0"/>
                <a:cs typeface="ＭＳ Ｐゴシック" charset="0"/>
              </a:rPr>
              <a:t>, </a:t>
            </a:r>
            <a:r>
              <a:rPr lang="en-US" dirty="0">
                <a:latin typeface="Arial" charset="0"/>
                <a:ea typeface="ＭＳ Ｐゴシック" charset="0"/>
                <a:cs typeface="ＭＳ Ｐゴシック" charset="0"/>
              </a:rPr>
              <a:t>see pages </a:t>
            </a:r>
            <a:r>
              <a:rPr lang="en-US" dirty="0">
                <a:latin typeface="Calibri" charset="0"/>
                <a:ea typeface="ＭＳ Ｐゴシック" charset="0"/>
                <a:cs typeface="ＭＳ Ｐゴシック" charset="0"/>
              </a:rPr>
              <a:t>168-173</a:t>
            </a:r>
            <a:r>
              <a:rPr lang="en-US" dirty="0">
                <a:latin typeface="Arial" charset="0"/>
                <a:ea typeface="ＭＳ Ｐゴシック" charset="0"/>
                <a:cs typeface="ＭＳ Ｐゴシック" charset="0"/>
              </a:rPr>
              <a:t>, 176-177 J.R. </a:t>
            </a:r>
            <a:r>
              <a:rPr lang="en-US" dirty="0" err="1">
                <a:latin typeface="Arial" charset="0"/>
                <a:ea typeface="ＭＳ Ｐゴシック" charset="0"/>
                <a:cs typeface="ＭＳ Ｐゴシック" charset="0"/>
              </a:rPr>
              <a:t>Mihelcic</a:t>
            </a:r>
            <a:r>
              <a:rPr lang="en-US" dirty="0">
                <a:latin typeface="Arial" charset="0"/>
                <a:ea typeface="ＭＳ Ｐゴシック" charset="0"/>
                <a:cs typeface="ＭＳ Ｐゴシック" charset="0"/>
              </a:rPr>
              <a:t> and J.B. Zimmerman (</a:t>
            </a:r>
            <a:r>
              <a:rPr lang="en-US" i="1" dirty="0">
                <a:latin typeface="Arial" charset="0"/>
                <a:ea typeface="ＭＳ Ｐゴシック" charset="0"/>
                <a:cs typeface="ＭＳ Ｐゴシック" charset="0"/>
              </a:rPr>
              <a:t>Environmental Engineering: Fundamentals, Sustainability, Design</a:t>
            </a:r>
            <a:r>
              <a:rPr lang="en-US" dirty="0">
                <a:latin typeface="Arial" charset="0"/>
                <a:ea typeface="ＭＳ Ｐゴシック" charset="0"/>
                <a:cs typeface="ＭＳ Ｐゴシック" charset="0"/>
              </a:rPr>
              <a:t>, John Wiley &amp; Sons, Inc., 2010).  </a:t>
            </a:r>
            <a:endParaRPr lang="en-US"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b="1" dirty="0">
                <a:latin typeface="Calibri" charset="0"/>
                <a:ea typeface="ＭＳ Ｐゴシック" charset="0"/>
                <a:cs typeface="ＭＳ Ｐゴシック" charset="0"/>
              </a:rPr>
              <a:t>Targeted Learning Objectives: </a:t>
            </a:r>
            <a:r>
              <a:rPr lang="en-US" b="1" dirty="0" smtClean="0">
                <a:latin typeface="Calibri" charset="0"/>
                <a:ea typeface="ＭＳ Ｐゴシック" charset="0"/>
                <a:cs typeface="ＭＳ Ｐゴシック" charset="0"/>
              </a:rPr>
              <a:t>1.1,</a:t>
            </a:r>
            <a:r>
              <a:rPr lang="en-US" b="1" baseline="0" dirty="0" smtClean="0">
                <a:latin typeface="Calibri" charset="0"/>
                <a:ea typeface="ＭＳ Ｐゴシック" charset="0"/>
                <a:cs typeface="ＭＳ Ｐゴシック" charset="0"/>
              </a:rPr>
              <a:t> 1.2, 1.5, 1.6, 6.5</a:t>
            </a:r>
            <a:endParaRPr lang="en-US" b="1"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C7328CBD-EF6C-AA42-8340-B84BCDDBFF63}" type="slidenum">
              <a:rPr lang="en-US" sz="1200" baseline="0">
                <a:latin typeface="Calibri" charset="0"/>
                <a:ea typeface="ヒラギノ角ゴ Pro W3" charset="0"/>
                <a:cs typeface="ヒラギノ角ゴ Pro W3" charset="0"/>
              </a:rPr>
              <a:pPr eaLnBrk="1" hangingPunct="1"/>
              <a:t>10</a:t>
            </a:fld>
            <a:endParaRPr lang="en-US" sz="1200" baseline="0">
              <a:latin typeface="Calibri" charset="0"/>
              <a:ea typeface="ヒラギノ角ゴ Pro W3" charset="0"/>
              <a:cs typeface="ヒラギノ角ゴ Pro W3"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Calibri" charset="0"/>
                <a:ea typeface="ＭＳ Ｐゴシック" charset="0"/>
                <a:cs typeface="ＭＳ Ｐゴシック" charset="0"/>
              </a:rPr>
              <a:t>The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of an area of land is measured in the mass of resources that it yields.  For example, if you have a field that grows potatoes, the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of that field would be measure in mass of potatoes per area of land.  The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is measured in a static number, but it represents an aggregate behavior over a time period, usually a year. </a:t>
            </a:r>
          </a:p>
          <a:p>
            <a:endParaRPr lang="en-US" dirty="0">
              <a:latin typeface="Calibri" charset="0"/>
              <a:ea typeface="ＭＳ Ｐゴシック" charset="0"/>
              <a:cs typeface="ＭＳ Ｐゴシック" charset="0"/>
            </a:endParaRPr>
          </a:p>
          <a:p>
            <a:r>
              <a:rPr lang="en-US" b="1" dirty="0">
                <a:latin typeface="Calibri" charset="0"/>
                <a:ea typeface="ＭＳ Ｐゴシック" charset="0"/>
                <a:cs typeface="ＭＳ Ｐゴシック" charset="0"/>
              </a:rPr>
              <a:t>Classroom Activity: </a:t>
            </a:r>
            <a:r>
              <a:rPr lang="en-US" dirty="0">
                <a:latin typeface="Calibri" charset="0"/>
                <a:ea typeface="ＭＳ Ｐゴシック" charset="0"/>
                <a:cs typeface="ＭＳ Ｐゴシック" charset="0"/>
              </a:rPr>
              <a:t>This activity is meant to reveal the fact that the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of land is dependent upon the health of the land.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can be decreased by a number of factors. If the land in question is agricultural and produces food, the factors can include: depleted nutrients in soil, toxins that kill plants, toxins that hinder beneficial insects or hinder other biological services that plants rely on.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can be reduced by repurposing the land for non-</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uses, such as parking lots. Deforestation is an example of decreasing the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of land. One can increase the </a:t>
            </a:r>
            <a:r>
              <a:rPr lang="en-US" dirty="0" err="1">
                <a:latin typeface="Calibri" charset="0"/>
                <a:ea typeface="ＭＳ Ｐゴシック" charset="0"/>
                <a:cs typeface="ＭＳ Ｐゴシック" charset="0"/>
              </a:rPr>
              <a:t>bioproductivity</a:t>
            </a:r>
            <a:r>
              <a:rPr lang="en-US" dirty="0">
                <a:latin typeface="Calibri" charset="0"/>
                <a:ea typeface="ＭＳ Ｐゴシック" charset="0"/>
                <a:cs typeface="ＭＳ Ｐゴシック" charset="0"/>
              </a:rPr>
              <a:t> by enabling the land to either absorb more waste nutrients or produce more products. </a:t>
            </a:r>
            <a:r>
              <a:rPr lang="en-US" dirty="0" err="1">
                <a:latin typeface="Calibri" charset="0"/>
                <a:ea typeface="ＭＳ Ｐゴシック" charset="0"/>
                <a:cs typeface="ＭＳ Ｐゴシック" charset="0"/>
              </a:rPr>
              <a:t>Biochar</a:t>
            </a:r>
            <a:r>
              <a:rPr lang="en-US" dirty="0">
                <a:latin typeface="Calibri" charset="0"/>
                <a:ea typeface="ＭＳ Ｐゴシック" charset="0"/>
                <a:cs typeface="ＭＳ Ｐゴシック" charset="0"/>
              </a:rPr>
              <a:t> is an example of an ancient technology that can be added to soil to dramatically increase its ability to sequester CO2, making the soil much more </a:t>
            </a:r>
            <a:r>
              <a:rPr lang="en-US" dirty="0" err="1">
                <a:latin typeface="Calibri" charset="0"/>
                <a:ea typeface="ＭＳ Ｐゴシック" charset="0"/>
                <a:cs typeface="ＭＳ Ｐゴシック" charset="0"/>
              </a:rPr>
              <a:t>bioproductive</a:t>
            </a:r>
            <a:r>
              <a:rPr lang="en-US" dirty="0">
                <a:latin typeface="Calibri" charset="0"/>
                <a:ea typeface="ＭＳ Ｐゴシック" charset="0"/>
                <a:cs typeface="ＭＳ Ｐゴシック" charset="0"/>
              </a:rPr>
              <a:t>. </a:t>
            </a:r>
          </a:p>
          <a:p>
            <a:endParaRPr lang="en-US"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Targeted Learning Objectives: 1.5,</a:t>
            </a:r>
            <a:r>
              <a:rPr lang="en-US" b="1" baseline="0" dirty="0" smtClean="0">
                <a:latin typeface="Calibri" charset="0"/>
                <a:ea typeface="ＭＳ Ｐゴシック" charset="0"/>
                <a:cs typeface="ＭＳ Ｐゴシック" charset="0"/>
              </a:rPr>
              <a:t> 1.8, 4.2, 4.3, 4.4, 6.5</a:t>
            </a:r>
            <a:endParaRPr lang="en-US" b="1" dirty="0" smtClean="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75E39308-EAB8-094E-91C3-3F997F0338C6}" type="slidenum">
              <a:rPr lang="en-US" sz="1200" baseline="0"/>
              <a:pPr eaLnBrk="1" hangingPunct="1"/>
              <a:t>11</a:t>
            </a:fld>
            <a:endParaRPr lang="en-US" sz="1200" baseline="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252B2E7-1C5A-4E45-AC6C-E8D2F2B39954}" type="datetime1">
              <a:rPr lang="en-US"/>
              <a:pPr>
                <a:defRPr/>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CF66C5-72FF-0344-A0EB-6EDB21E85A34}" type="slidenum">
              <a:rPr lang="en-US"/>
              <a:pPr>
                <a:defRPr/>
              </a:pPr>
              <a:t>‹#›</a:t>
            </a:fld>
            <a:endParaRPr lang="en-US"/>
          </a:p>
        </p:txBody>
      </p:sp>
    </p:spTree>
    <p:extLst>
      <p:ext uri="{BB962C8B-B14F-4D97-AF65-F5344CB8AC3E}">
        <p14:creationId xmlns:p14="http://schemas.microsoft.com/office/powerpoint/2010/main" val="3739448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803AA6-D69B-C348-A398-A06B2F3B0F3C}" type="datetime1">
              <a:rPr lang="en-US"/>
              <a:pPr>
                <a:defRPr/>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FF9D6A-110C-E54C-9C2F-FE7B6EDBAE32}" type="slidenum">
              <a:rPr lang="en-US"/>
              <a:pPr>
                <a:defRPr/>
              </a:pPr>
              <a:t>‹#›</a:t>
            </a:fld>
            <a:endParaRPr lang="en-US"/>
          </a:p>
        </p:txBody>
      </p:sp>
    </p:spTree>
    <p:extLst>
      <p:ext uri="{BB962C8B-B14F-4D97-AF65-F5344CB8AC3E}">
        <p14:creationId xmlns:p14="http://schemas.microsoft.com/office/powerpoint/2010/main" val="3787985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0E92E12-0A45-314C-B102-28A3EC0F95D7}" type="datetime1">
              <a:rPr lang="en-US"/>
              <a:pPr>
                <a:defRPr/>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3859B2-6F3C-104F-99FE-B124CAEDCB4C}" type="slidenum">
              <a:rPr lang="en-US"/>
              <a:pPr>
                <a:defRPr/>
              </a:pPr>
              <a:t>‹#›</a:t>
            </a:fld>
            <a:endParaRPr lang="en-US"/>
          </a:p>
        </p:txBody>
      </p:sp>
    </p:spTree>
    <p:extLst>
      <p:ext uri="{BB962C8B-B14F-4D97-AF65-F5344CB8AC3E}">
        <p14:creationId xmlns:p14="http://schemas.microsoft.com/office/powerpoint/2010/main" val="1318019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A5D425-8654-5D4B-9D91-D4CBD77425BA}" type="datetime1">
              <a:rPr lang="en-US"/>
              <a:pPr>
                <a:defRPr/>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7BA78C-5E99-974F-8D22-B6B72E7950DB}" type="slidenum">
              <a:rPr lang="en-US"/>
              <a:pPr>
                <a:defRPr/>
              </a:pPr>
              <a:t>‹#›</a:t>
            </a:fld>
            <a:endParaRPr lang="en-US"/>
          </a:p>
        </p:txBody>
      </p:sp>
    </p:spTree>
    <p:extLst>
      <p:ext uri="{BB962C8B-B14F-4D97-AF65-F5344CB8AC3E}">
        <p14:creationId xmlns:p14="http://schemas.microsoft.com/office/powerpoint/2010/main" val="209453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893B139-A6D2-BA46-8DA0-34853B3FE986}" type="datetime1">
              <a:rPr lang="en-US"/>
              <a:pPr>
                <a:defRPr/>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FA16BFD-0202-0E4E-AC89-A264A629D2E3}" type="slidenum">
              <a:rPr lang="en-US"/>
              <a:pPr>
                <a:defRPr/>
              </a:pPr>
              <a:t>‹#›</a:t>
            </a:fld>
            <a:endParaRPr lang="en-US"/>
          </a:p>
        </p:txBody>
      </p:sp>
    </p:spTree>
    <p:extLst>
      <p:ext uri="{BB962C8B-B14F-4D97-AF65-F5344CB8AC3E}">
        <p14:creationId xmlns:p14="http://schemas.microsoft.com/office/powerpoint/2010/main" val="704497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3E06F0E-373A-2440-A46E-1AE8C8D581A3}" type="datetime1">
              <a:rPr lang="en-US"/>
              <a:pPr>
                <a:defRPr/>
              </a:pPr>
              <a:t>8/15/12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B78A68-8B1F-6640-9CCF-3DB712EA491E}" type="slidenum">
              <a:rPr lang="en-US"/>
              <a:pPr>
                <a:defRPr/>
              </a:pPr>
              <a:t>‹#›</a:t>
            </a:fld>
            <a:endParaRPr lang="en-US"/>
          </a:p>
        </p:txBody>
      </p:sp>
    </p:spTree>
    <p:extLst>
      <p:ext uri="{BB962C8B-B14F-4D97-AF65-F5344CB8AC3E}">
        <p14:creationId xmlns:p14="http://schemas.microsoft.com/office/powerpoint/2010/main" val="331521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AD59489-9EA1-314F-B3AB-B44ABD6B38D4}" type="datetime1">
              <a:rPr lang="en-US"/>
              <a:pPr>
                <a:defRPr/>
              </a:pPr>
              <a:t>8/15/12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029FFC6-D90F-AF49-9AEC-49F1C370547C}" type="slidenum">
              <a:rPr lang="en-US"/>
              <a:pPr>
                <a:defRPr/>
              </a:pPr>
              <a:t>‹#›</a:t>
            </a:fld>
            <a:endParaRPr lang="en-US"/>
          </a:p>
        </p:txBody>
      </p:sp>
    </p:spTree>
    <p:extLst>
      <p:ext uri="{BB962C8B-B14F-4D97-AF65-F5344CB8AC3E}">
        <p14:creationId xmlns:p14="http://schemas.microsoft.com/office/powerpoint/2010/main" val="1899350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AC386E7-0D6C-F142-B7DA-1D2A3DAB9F46}" type="datetime1">
              <a:rPr lang="en-US"/>
              <a:pPr>
                <a:defRPr/>
              </a:pPr>
              <a:t>8/15/12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8AA0AF7-8D14-3045-BD35-44E7CDCEB744}" type="slidenum">
              <a:rPr lang="en-US"/>
              <a:pPr>
                <a:defRPr/>
              </a:pPr>
              <a:t>‹#›</a:t>
            </a:fld>
            <a:endParaRPr lang="en-US"/>
          </a:p>
        </p:txBody>
      </p:sp>
    </p:spTree>
    <p:extLst>
      <p:ext uri="{BB962C8B-B14F-4D97-AF65-F5344CB8AC3E}">
        <p14:creationId xmlns:p14="http://schemas.microsoft.com/office/powerpoint/2010/main" val="3423521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067BA48-8731-404F-A533-0C910A4C52CF}" type="datetime1">
              <a:rPr lang="en-US"/>
              <a:pPr>
                <a:defRPr/>
              </a:pPr>
              <a:t>8/15/12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7F1EDCB-DC55-1341-8C72-941501170990}" type="slidenum">
              <a:rPr lang="en-US"/>
              <a:pPr>
                <a:defRPr/>
              </a:pPr>
              <a:t>‹#›</a:t>
            </a:fld>
            <a:endParaRPr lang="en-US"/>
          </a:p>
        </p:txBody>
      </p:sp>
    </p:spTree>
    <p:extLst>
      <p:ext uri="{BB962C8B-B14F-4D97-AF65-F5344CB8AC3E}">
        <p14:creationId xmlns:p14="http://schemas.microsoft.com/office/powerpoint/2010/main" val="425106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1EC24F-A53A-F344-84DD-F03FCB6EC564}" type="datetime1">
              <a:rPr lang="en-US"/>
              <a:pPr>
                <a:defRPr/>
              </a:pPr>
              <a:t>8/15/12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771949E-1729-1441-A0ED-6BA4F126E05F}" type="slidenum">
              <a:rPr lang="en-US"/>
              <a:pPr>
                <a:defRPr/>
              </a:pPr>
              <a:t>‹#›</a:t>
            </a:fld>
            <a:endParaRPr lang="en-US"/>
          </a:p>
        </p:txBody>
      </p:sp>
    </p:spTree>
    <p:extLst>
      <p:ext uri="{BB962C8B-B14F-4D97-AF65-F5344CB8AC3E}">
        <p14:creationId xmlns:p14="http://schemas.microsoft.com/office/powerpoint/2010/main" val="2064758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1B7709-09EB-BD45-A868-B2606777DF22}" type="datetime1">
              <a:rPr lang="en-US"/>
              <a:pPr>
                <a:defRPr/>
              </a:pPr>
              <a:t>8/15/12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17A59E-CE37-3443-B962-5870F4BCEB63}" type="slidenum">
              <a:rPr lang="en-US"/>
              <a:pPr>
                <a:defRPr/>
              </a:pPr>
              <a:t>‹#›</a:t>
            </a:fld>
            <a:endParaRPr lang="en-US"/>
          </a:p>
        </p:txBody>
      </p:sp>
    </p:spTree>
    <p:extLst>
      <p:ext uri="{BB962C8B-B14F-4D97-AF65-F5344CB8AC3E}">
        <p14:creationId xmlns:p14="http://schemas.microsoft.com/office/powerpoint/2010/main" val="1047039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10" descr="background.jpg                                                 009C4EF7Macintosh HD                   7C2601E6:"/>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76200"/>
            <a:ext cx="9144000" cy="671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036638"/>
            <a:ext cx="8229600" cy="498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baseline="0">
                <a:solidFill>
                  <a:srgbClr val="898989"/>
                </a:solidFill>
                <a:latin typeface="Calibri" charset="0"/>
              </a:defRPr>
            </a:lvl1pPr>
          </a:lstStyle>
          <a:p>
            <a:pPr>
              <a:defRPr/>
            </a:pPr>
            <a:fld id="{AEFDD7C7-921D-8E47-A2C0-A0F84B56CC92}" type="datetime1">
              <a:rPr lang="en-US"/>
              <a:pPr>
                <a:defRPr/>
              </a:pPr>
              <a:t>8/15/12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baseline="0">
                <a:solidFill>
                  <a:srgbClr val="898989"/>
                </a:solidFill>
                <a:latin typeface="Calibri"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baseline="0">
                <a:solidFill>
                  <a:srgbClr val="898989"/>
                </a:solidFill>
                <a:latin typeface="Calibri" charset="0"/>
              </a:defRPr>
            </a:lvl1pPr>
          </a:lstStyle>
          <a:p>
            <a:pPr>
              <a:defRPr/>
            </a:pPr>
            <a:fld id="{D6193327-3085-2445-8AFC-BBF7C9F1DA3B}" type="slidenum">
              <a:rPr lang="en-US"/>
              <a:pPr>
                <a:defRPr/>
              </a:pPr>
              <a:t>‹#›</a:t>
            </a:fld>
            <a:endParaRPr lang="en-US"/>
          </a:p>
        </p:txBody>
      </p:sp>
      <p:sp>
        <p:nvSpPr>
          <p:cNvPr id="1032" name="Text Box 9"/>
          <p:cNvSpPr txBox="1">
            <a:spLocks noChangeArrowheads="1"/>
          </p:cNvSpPr>
          <p:nvPr userDrawn="1"/>
        </p:nvSpPr>
        <p:spPr bwMode="auto">
          <a:xfrm>
            <a:off x="381000" y="76200"/>
            <a:ext cx="342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aseline="0">
                <a:solidFill>
                  <a:schemeClr val="bg1"/>
                </a:solidFill>
                <a:latin typeface="Helvetica Neue" charset="0"/>
              </a:rPr>
              <a:t>Population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0" fontAlgn="base" hangingPunct="0">
        <a:spcBef>
          <a:spcPct val="0"/>
        </a:spcBef>
        <a:spcAft>
          <a:spcPct val="0"/>
        </a:spcAft>
        <a:defRPr sz="2000" kern="1200">
          <a:solidFill>
            <a:srgbClr val="BFBFBF"/>
          </a:solidFill>
          <a:latin typeface="Helvetica Neue" charset="0"/>
          <a:ea typeface="ＭＳ Ｐゴシック" pitchFamily="-109" charset="-128"/>
          <a:cs typeface="ＭＳ Ｐゴシック" pitchFamily="-109" charset="-128"/>
        </a:defRPr>
      </a:lvl1pPr>
      <a:lvl2pPr algn="r" rtl="0" eaLnBrk="0" fontAlgn="base" hangingPunct="0">
        <a:spcBef>
          <a:spcPct val="0"/>
        </a:spcBef>
        <a:spcAft>
          <a:spcPct val="0"/>
        </a:spcAft>
        <a:defRPr sz="2000">
          <a:solidFill>
            <a:srgbClr val="BFBFBF"/>
          </a:solidFill>
          <a:latin typeface="Helvetica Neue" charset="0"/>
          <a:ea typeface="ＭＳ Ｐゴシック" pitchFamily="-109" charset="-128"/>
          <a:cs typeface="ＭＳ Ｐゴシック" pitchFamily="-109" charset="-128"/>
        </a:defRPr>
      </a:lvl2pPr>
      <a:lvl3pPr algn="r" rtl="0" eaLnBrk="0" fontAlgn="base" hangingPunct="0">
        <a:spcBef>
          <a:spcPct val="0"/>
        </a:spcBef>
        <a:spcAft>
          <a:spcPct val="0"/>
        </a:spcAft>
        <a:defRPr sz="2000">
          <a:solidFill>
            <a:srgbClr val="BFBFBF"/>
          </a:solidFill>
          <a:latin typeface="Helvetica Neue" charset="0"/>
          <a:ea typeface="ＭＳ Ｐゴシック" pitchFamily="-109" charset="-128"/>
          <a:cs typeface="ＭＳ Ｐゴシック" pitchFamily="-109" charset="-128"/>
        </a:defRPr>
      </a:lvl3pPr>
      <a:lvl4pPr algn="r" rtl="0" eaLnBrk="0" fontAlgn="base" hangingPunct="0">
        <a:spcBef>
          <a:spcPct val="0"/>
        </a:spcBef>
        <a:spcAft>
          <a:spcPct val="0"/>
        </a:spcAft>
        <a:defRPr sz="2000">
          <a:solidFill>
            <a:srgbClr val="BFBFBF"/>
          </a:solidFill>
          <a:latin typeface="Helvetica Neue" charset="0"/>
          <a:ea typeface="ＭＳ Ｐゴシック" pitchFamily="-109" charset="-128"/>
          <a:cs typeface="ＭＳ Ｐゴシック" pitchFamily="-109" charset="-128"/>
        </a:defRPr>
      </a:lvl4pPr>
      <a:lvl5pPr algn="r" rtl="0" eaLnBrk="0" fontAlgn="base" hangingPunct="0">
        <a:spcBef>
          <a:spcPct val="0"/>
        </a:spcBef>
        <a:spcAft>
          <a:spcPct val="0"/>
        </a:spcAft>
        <a:defRPr sz="2000">
          <a:solidFill>
            <a:srgbClr val="BFBFBF"/>
          </a:solidFill>
          <a:latin typeface="Helvetica Neue"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8.jpe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20.jpeg"/><Relationship Id="rId1" Type="http://schemas.openxmlformats.org/officeDocument/2006/relationships/tags" Target="../tags/tag5.xml"/><Relationship Id="rId2"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1.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3.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notesSlide" Target="../notesSlides/notesSlide4.xml"/><Relationship Id="rId5" Type="http://schemas.openxmlformats.org/officeDocument/2006/relationships/image" Target="../media/image5.jpeg"/><Relationship Id="rId6" Type="http://schemas.openxmlformats.org/officeDocument/2006/relationships/image" Target="../media/image6.jpeg"/><Relationship Id="rId1" Type="http://schemas.openxmlformats.org/officeDocument/2006/relationships/tags" Target="../tags/tag2.xml"/><Relationship Id="rId2" Type="http://schemas.openxmlformats.org/officeDocument/2006/relationships/tags" Target="../tags/tag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7010400" y="90488"/>
            <a:ext cx="1905000" cy="366712"/>
          </a:xfrm>
        </p:spPr>
        <p:txBody>
          <a:bodyPr rIns="132080"/>
          <a:lstStyle/>
          <a:p>
            <a:pPr eaLnBrk="1" hangingPunct="1"/>
            <a:r>
              <a:rPr lang="en-US">
                <a:ea typeface="ＭＳ Ｐゴシック" charset="0"/>
                <a:cs typeface="ＭＳ Ｐゴシック" charset="0"/>
              </a:rPr>
              <a:t>Storyboard</a:t>
            </a:r>
          </a:p>
        </p:txBody>
      </p:sp>
      <p:sp>
        <p:nvSpPr>
          <p:cNvPr id="2051" name="Rectangle 6"/>
          <p:cNvSpPr>
            <a:spLocks/>
          </p:cNvSpPr>
          <p:nvPr/>
        </p:nvSpPr>
        <p:spPr bwMode="auto">
          <a:xfrm>
            <a:off x="1600200" y="4495800"/>
            <a:ext cx="14478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latin typeface="Helvetica Neue" charset="0"/>
                <a:cs typeface="Arial" charset="0"/>
              </a:rPr>
              <a:t>Human impact can be modeled as resulting from 3 factors</a:t>
            </a:r>
            <a:endParaRPr lang="en-US" sz="900" baseline="0">
              <a:cs typeface="Arial" charset="0"/>
            </a:endParaRPr>
          </a:p>
        </p:txBody>
      </p:sp>
      <p:sp>
        <p:nvSpPr>
          <p:cNvPr id="2052" name="Rectangle 7"/>
          <p:cNvSpPr>
            <a:spLocks/>
          </p:cNvSpPr>
          <p:nvPr/>
        </p:nvSpPr>
        <p:spPr bwMode="auto">
          <a:xfrm>
            <a:off x="228600" y="4419600"/>
            <a:ext cx="1219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latin typeface="Helvetica Neue" charset="0"/>
                <a:cs typeface="Arial" charset="0"/>
              </a:rPr>
              <a:t>Production and consumption are variables</a:t>
            </a:r>
          </a:p>
        </p:txBody>
      </p:sp>
      <p:sp>
        <p:nvSpPr>
          <p:cNvPr id="2053" name="Rectangle 8"/>
          <p:cNvSpPr>
            <a:spLocks/>
          </p:cNvSpPr>
          <p:nvPr/>
        </p:nvSpPr>
        <p:spPr bwMode="auto">
          <a:xfrm>
            <a:off x="3429000" y="4191000"/>
            <a:ext cx="1447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latin typeface="Helvetica Neue" charset="0"/>
                <a:cs typeface="Arial" charset="0"/>
              </a:rPr>
              <a:t>Expanding variables affecting the  IPAT terms creates design opportunities</a:t>
            </a:r>
            <a:endParaRPr lang="en-US" sz="900" baseline="0">
              <a:cs typeface="Arial" charset="0"/>
            </a:endParaRPr>
          </a:p>
        </p:txBody>
      </p:sp>
      <p:sp>
        <p:nvSpPr>
          <p:cNvPr id="2054" name="Rectangle 9"/>
          <p:cNvSpPr>
            <a:spLocks/>
          </p:cNvSpPr>
          <p:nvPr/>
        </p:nvSpPr>
        <p:spPr bwMode="auto">
          <a:xfrm>
            <a:off x="4762500" y="4495800"/>
            <a:ext cx="14097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latin typeface="Helvetica Neue" charset="0"/>
                <a:cs typeface="Arial" charset="0"/>
              </a:rPr>
              <a:t>System interventions have different degrees of leverage</a:t>
            </a:r>
            <a:endParaRPr lang="en-US" sz="900" baseline="0">
              <a:cs typeface="Arial" charset="0"/>
            </a:endParaRPr>
          </a:p>
        </p:txBody>
      </p:sp>
      <p:sp>
        <p:nvSpPr>
          <p:cNvPr id="2055" name="Rectangle 11"/>
          <p:cNvSpPr>
            <a:spLocks/>
          </p:cNvSpPr>
          <p:nvPr/>
        </p:nvSpPr>
        <p:spPr bwMode="auto">
          <a:xfrm>
            <a:off x="6553200" y="44196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latin typeface="Helvetica Neue" charset="0"/>
                <a:cs typeface="Arial" charset="0"/>
              </a:rPr>
              <a:t>Interventions can influence bioproductivity</a:t>
            </a:r>
            <a:endParaRPr lang="en-US" sz="900" baseline="0">
              <a:cs typeface="Arial" charset="0"/>
            </a:endParaRPr>
          </a:p>
        </p:txBody>
      </p:sp>
      <p:sp>
        <p:nvSpPr>
          <p:cNvPr id="2056" name="Rectangle 12"/>
          <p:cNvSpPr>
            <a:spLocks/>
          </p:cNvSpPr>
          <p:nvPr/>
        </p:nvSpPr>
        <p:spPr bwMode="auto">
          <a:xfrm>
            <a:off x="7315200" y="5029200"/>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latin typeface="Helvetica Neue" charset="0"/>
                <a:cs typeface="Arial" charset="0"/>
              </a:rPr>
              <a:t>Interventions can influence human impact and well-being</a:t>
            </a:r>
            <a:endParaRPr lang="en-US" sz="900" baseline="0">
              <a:cs typeface="Arial" charset="0"/>
            </a:endParaRPr>
          </a:p>
        </p:txBody>
      </p:sp>
      <p:sp>
        <p:nvSpPr>
          <p:cNvPr id="2057" name="Rectangle 14"/>
          <p:cNvSpPr>
            <a:spLocks/>
          </p:cNvSpPr>
          <p:nvPr/>
        </p:nvSpPr>
        <p:spPr bwMode="auto">
          <a:xfrm>
            <a:off x="1905000" y="5867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affluence</a:t>
            </a:r>
            <a:endParaRPr lang="en-US" sz="900" baseline="0">
              <a:cs typeface="Arial" charset="0"/>
            </a:endParaRPr>
          </a:p>
        </p:txBody>
      </p:sp>
      <p:sp>
        <p:nvSpPr>
          <p:cNvPr id="2058" name="Rectangle 15"/>
          <p:cNvSpPr>
            <a:spLocks/>
          </p:cNvSpPr>
          <p:nvPr/>
        </p:nvSpPr>
        <p:spPr bwMode="auto">
          <a:xfrm>
            <a:off x="1447800" y="5562600"/>
            <a:ext cx="762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population</a:t>
            </a:r>
            <a:endParaRPr lang="en-US" sz="900" baseline="0">
              <a:cs typeface="Arial" charset="0"/>
            </a:endParaRPr>
          </a:p>
        </p:txBody>
      </p:sp>
      <p:sp>
        <p:nvSpPr>
          <p:cNvPr id="2059" name="Rectangle 36"/>
          <p:cNvSpPr>
            <a:spLocks noChangeArrowheads="1"/>
          </p:cNvSpPr>
          <p:nvPr/>
        </p:nvSpPr>
        <p:spPr bwMode="auto">
          <a:xfrm>
            <a:off x="228600" y="2971800"/>
            <a:ext cx="2895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aseline="0">
                <a:solidFill>
                  <a:srgbClr val="1B427B"/>
                </a:solidFill>
                <a:latin typeface="Helvetica Neue" charset="0"/>
                <a:cs typeface="Arial" charset="0"/>
              </a:rPr>
              <a:t>Awareness of facts:</a:t>
            </a:r>
            <a:endParaRPr lang="en-US" sz="1400" baseline="0">
              <a:solidFill>
                <a:srgbClr val="1B427B"/>
              </a:solidFill>
              <a:latin typeface="Helvetica Neue" charset="0"/>
              <a:cs typeface="Arial" charset="0"/>
            </a:endParaRPr>
          </a:p>
          <a:p>
            <a:r>
              <a:rPr lang="en-US" sz="1400" baseline="0">
                <a:latin typeface="Helvetica Neue" charset="0"/>
                <a:cs typeface="Arial" charset="0"/>
              </a:rPr>
              <a:t>Earth</a:t>
            </a:r>
            <a:r>
              <a:rPr lang="ja-JP" altLang="en-US" sz="1400" baseline="0">
                <a:latin typeface="Helvetica Neue" charset="0"/>
                <a:cs typeface="Arial" charset="0"/>
              </a:rPr>
              <a:t>’</a:t>
            </a:r>
            <a:r>
              <a:rPr lang="en-US" altLang="ja-JP" sz="1400" baseline="0">
                <a:latin typeface="Helvetica Neue" charset="0"/>
                <a:cs typeface="Arial" charset="0"/>
              </a:rPr>
              <a:t>s carrying capacity is directly linked to population</a:t>
            </a:r>
          </a:p>
          <a:p>
            <a:r>
              <a:rPr lang="en-US" sz="1400" baseline="0">
                <a:latin typeface="Helvetica Neue" charset="0"/>
                <a:cs typeface="Arial" charset="0"/>
              </a:rPr>
              <a:t>and its activities</a:t>
            </a:r>
            <a:endParaRPr lang="en-US" sz="1000" baseline="0">
              <a:cs typeface="Arial" charset="0"/>
            </a:endParaRPr>
          </a:p>
        </p:txBody>
      </p:sp>
      <p:sp>
        <p:nvSpPr>
          <p:cNvPr id="2060" name="Text Box 38"/>
          <p:cNvSpPr txBox="1">
            <a:spLocks noChangeArrowheads="1"/>
          </p:cNvSpPr>
          <p:nvPr/>
        </p:nvSpPr>
        <p:spPr bwMode="auto">
          <a:xfrm>
            <a:off x="1676400" y="990600"/>
            <a:ext cx="67818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a:r>
              <a:rPr lang="en-US" baseline="0">
                <a:solidFill>
                  <a:schemeClr val="accent2"/>
                </a:solidFill>
                <a:latin typeface="Helvetica Neue" charset="0"/>
                <a:cs typeface="Arial" charset="0"/>
              </a:rPr>
              <a:t>Main point </a:t>
            </a:r>
          </a:p>
          <a:p>
            <a:pPr algn="l"/>
            <a:r>
              <a:rPr lang="en-US" sz="1400" baseline="0">
                <a:latin typeface="Helvetica Neue" charset="0"/>
                <a:cs typeface="Arial" charset="0"/>
              </a:rPr>
              <a:t>Because earth is effectively a closed system, its carrying capacity to support human population is limited and directly influenced by human activity</a:t>
            </a:r>
            <a:endParaRPr lang="en-US" sz="1000" baseline="0">
              <a:cs typeface="Arial" charset="0"/>
            </a:endParaRPr>
          </a:p>
        </p:txBody>
      </p:sp>
      <p:sp>
        <p:nvSpPr>
          <p:cNvPr id="2061" name="Rectangle 39"/>
          <p:cNvSpPr>
            <a:spLocks noChangeArrowheads="1"/>
          </p:cNvSpPr>
          <p:nvPr/>
        </p:nvSpPr>
        <p:spPr bwMode="auto">
          <a:xfrm>
            <a:off x="3200400" y="2971800"/>
            <a:ext cx="2743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aseline="0">
                <a:solidFill>
                  <a:srgbClr val="1B427B"/>
                </a:solidFill>
                <a:latin typeface="Helvetica Neue" charset="0"/>
                <a:cs typeface="Arial" charset="0"/>
              </a:rPr>
              <a:t>Awareness of strategies:</a:t>
            </a:r>
            <a:endParaRPr lang="en-US" sz="1400" baseline="0">
              <a:solidFill>
                <a:srgbClr val="1B427B"/>
              </a:solidFill>
              <a:latin typeface="Helvetica Neue" charset="0"/>
              <a:cs typeface="Arial" charset="0"/>
            </a:endParaRPr>
          </a:p>
          <a:p>
            <a:r>
              <a:rPr lang="en-US" sz="1400" baseline="0">
                <a:latin typeface="Helvetica Neue" charset="0"/>
                <a:cs typeface="Arial" charset="0"/>
              </a:rPr>
              <a:t>There are many opportunities of intervention to reduce human impact</a:t>
            </a:r>
          </a:p>
          <a:p>
            <a:endParaRPr lang="en-US" sz="1400" baseline="0">
              <a:latin typeface="Helvetica Neue" charset="0"/>
              <a:cs typeface="Arial" charset="0"/>
            </a:endParaRPr>
          </a:p>
        </p:txBody>
      </p:sp>
      <p:sp>
        <p:nvSpPr>
          <p:cNvPr id="2062" name="Rectangle 40"/>
          <p:cNvSpPr>
            <a:spLocks noChangeArrowheads="1"/>
          </p:cNvSpPr>
          <p:nvPr/>
        </p:nvSpPr>
        <p:spPr bwMode="auto">
          <a:xfrm>
            <a:off x="6324600" y="2971800"/>
            <a:ext cx="2819400"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aseline="0">
                <a:solidFill>
                  <a:srgbClr val="1B427B"/>
                </a:solidFill>
                <a:latin typeface="Helvetica Neue" charset="0"/>
                <a:cs typeface="Arial" charset="0"/>
              </a:rPr>
              <a:t>Awareness of personal role:</a:t>
            </a:r>
            <a:endParaRPr lang="en-US" sz="1400" baseline="0">
              <a:solidFill>
                <a:srgbClr val="1B427B"/>
              </a:solidFill>
              <a:latin typeface="Helvetica Neue" charset="0"/>
              <a:cs typeface="Arial" charset="0"/>
            </a:endParaRPr>
          </a:p>
          <a:p>
            <a:r>
              <a:rPr lang="en-US" sz="1400" baseline="0">
                <a:latin typeface="Helvetica Neue" charset="0"/>
                <a:cs typeface="Arial" charset="0"/>
              </a:rPr>
              <a:t>Engineering can strongly influence carrying capacity </a:t>
            </a:r>
            <a:br>
              <a:rPr lang="en-US" sz="1400" baseline="0">
                <a:latin typeface="Helvetica Neue" charset="0"/>
                <a:cs typeface="Arial" charset="0"/>
              </a:rPr>
            </a:br>
            <a:r>
              <a:rPr lang="en-US" sz="1400" baseline="0">
                <a:latin typeface="Helvetica Neue" charset="0"/>
                <a:cs typeface="Arial" charset="0"/>
              </a:rPr>
              <a:t>and well-being</a:t>
            </a:r>
          </a:p>
        </p:txBody>
      </p:sp>
      <p:sp>
        <p:nvSpPr>
          <p:cNvPr id="2063" name="Line 96"/>
          <p:cNvSpPr>
            <a:spLocks noChangeShapeType="1"/>
          </p:cNvSpPr>
          <p:nvPr/>
        </p:nvSpPr>
        <p:spPr bwMode="auto">
          <a:xfrm>
            <a:off x="762000" y="3962400"/>
            <a:ext cx="0" cy="457200"/>
          </a:xfrm>
          <a:prstGeom prst="line">
            <a:avLst/>
          </a:prstGeom>
          <a:noFill/>
          <a:ln w="12700">
            <a:solidFill>
              <a:srgbClr val="1B427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4" name="Line 97"/>
          <p:cNvSpPr>
            <a:spLocks noChangeShapeType="1"/>
          </p:cNvSpPr>
          <p:nvPr/>
        </p:nvSpPr>
        <p:spPr bwMode="auto">
          <a:xfrm>
            <a:off x="3962400" y="3962400"/>
            <a:ext cx="0" cy="457200"/>
          </a:xfrm>
          <a:prstGeom prst="line">
            <a:avLst/>
          </a:prstGeom>
          <a:noFill/>
          <a:ln w="12700">
            <a:solidFill>
              <a:srgbClr val="1B427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5" name="Line 102"/>
          <p:cNvSpPr>
            <a:spLocks noChangeShapeType="1"/>
          </p:cNvSpPr>
          <p:nvPr/>
        </p:nvSpPr>
        <p:spPr bwMode="auto">
          <a:xfrm>
            <a:off x="2133600" y="3962400"/>
            <a:ext cx="0" cy="457200"/>
          </a:xfrm>
          <a:prstGeom prst="line">
            <a:avLst/>
          </a:prstGeom>
          <a:noFill/>
          <a:ln w="12700">
            <a:solidFill>
              <a:srgbClr val="1B427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6" name="Line 103"/>
          <p:cNvSpPr>
            <a:spLocks noChangeShapeType="1"/>
          </p:cNvSpPr>
          <p:nvPr/>
        </p:nvSpPr>
        <p:spPr bwMode="auto">
          <a:xfrm>
            <a:off x="2209800" y="5105400"/>
            <a:ext cx="0" cy="838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7" name="Line 104"/>
          <p:cNvSpPr>
            <a:spLocks noChangeShapeType="1"/>
          </p:cNvSpPr>
          <p:nvPr/>
        </p:nvSpPr>
        <p:spPr bwMode="auto">
          <a:xfrm>
            <a:off x="5257800" y="3962400"/>
            <a:ext cx="0" cy="457200"/>
          </a:xfrm>
          <a:prstGeom prst="line">
            <a:avLst/>
          </a:prstGeom>
          <a:noFill/>
          <a:ln w="12700">
            <a:solidFill>
              <a:srgbClr val="1B427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8" name="Line 106"/>
          <p:cNvSpPr>
            <a:spLocks noChangeShapeType="1"/>
          </p:cNvSpPr>
          <p:nvPr/>
        </p:nvSpPr>
        <p:spPr bwMode="auto">
          <a:xfrm>
            <a:off x="7162800" y="3962400"/>
            <a:ext cx="0" cy="457200"/>
          </a:xfrm>
          <a:prstGeom prst="line">
            <a:avLst/>
          </a:prstGeom>
          <a:noFill/>
          <a:ln w="12700">
            <a:solidFill>
              <a:srgbClr val="1B427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9" name="Line 107"/>
          <p:cNvSpPr>
            <a:spLocks noChangeShapeType="1"/>
          </p:cNvSpPr>
          <p:nvPr/>
        </p:nvSpPr>
        <p:spPr bwMode="auto">
          <a:xfrm>
            <a:off x="8153400" y="3962400"/>
            <a:ext cx="0" cy="990600"/>
          </a:xfrm>
          <a:prstGeom prst="line">
            <a:avLst/>
          </a:prstGeom>
          <a:noFill/>
          <a:ln w="12700">
            <a:solidFill>
              <a:srgbClr val="1B427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70" name="Line 110"/>
          <p:cNvSpPr>
            <a:spLocks noChangeShapeType="1"/>
          </p:cNvSpPr>
          <p:nvPr/>
        </p:nvSpPr>
        <p:spPr bwMode="auto">
          <a:xfrm flipH="1">
            <a:off x="2133600" y="2209800"/>
            <a:ext cx="304800" cy="533400"/>
          </a:xfrm>
          <a:prstGeom prst="line">
            <a:avLst/>
          </a:prstGeom>
          <a:noFill/>
          <a:ln w="12700">
            <a:solidFill>
              <a:srgbClr val="CD4C2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71" name="Line 111"/>
          <p:cNvSpPr>
            <a:spLocks noChangeShapeType="1"/>
          </p:cNvSpPr>
          <p:nvPr/>
        </p:nvSpPr>
        <p:spPr bwMode="auto">
          <a:xfrm>
            <a:off x="6629400" y="2209800"/>
            <a:ext cx="304800" cy="533400"/>
          </a:xfrm>
          <a:prstGeom prst="line">
            <a:avLst/>
          </a:prstGeom>
          <a:noFill/>
          <a:ln w="12700">
            <a:solidFill>
              <a:srgbClr val="CD4C2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72" name="Line 113"/>
          <p:cNvSpPr>
            <a:spLocks noChangeShapeType="1"/>
          </p:cNvSpPr>
          <p:nvPr/>
        </p:nvSpPr>
        <p:spPr bwMode="auto">
          <a:xfrm>
            <a:off x="4343400" y="2209800"/>
            <a:ext cx="0" cy="609600"/>
          </a:xfrm>
          <a:prstGeom prst="line">
            <a:avLst/>
          </a:prstGeom>
          <a:noFill/>
          <a:ln w="12700">
            <a:solidFill>
              <a:srgbClr val="CD4C2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73" name="Rectangle 14"/>
          <p:cNvSpPr>
            <a:spLocks/>
          </p:cNvSpPr>
          <p:nvPr/>
        </p:nvSpPr>
        <p:spPr bwMode="auto">
          <a:xfrm>
            <a:off x="2438400" y="5562600"/>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technology</a:t>
            </a:r>
            <a:endParaRPr lang="en-US" sz="900" baseline="0">
              <a:cs typeface="Arial" charset="0"/>
            </a:endParaRPr>
          </a:p>
        </p:txBody>
      </p:sp>
      <p:sp>
        <p:nvSpPr>
          <p:cNvPr id="2074" name="Line 103"/>
          <p:cNvSpPr>
            <a:spLocks noChangeShapeType="1"/>
          </p:cNvSpPr>
          <p:nvPr/>
        </p:nvSpPr>
        <p:spPr bwMode="auto">
          <a:xfrm>
            <a:off x="2667000" y="5105400"/>
            <a:ext cx="0" cy="457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76" name="Rectangle 15"/>
          <p:cNvSpPr>
            <a:spLocks/>
          </p:cNvSpPr>
          <p:nvPr/>
        </p:nvSpPr>
        <p:spPr bwMode="auto">
          <a:xfrm>
            <a:off x="76200" y="5486400"/>
            <a:ext cx="114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Bioproductivity </a:t>
            </a:r>
          </a:p>
          <a:p>
            <a:pPr marL="39688"/>
            <a:r>
              <a:rPr lang="en-US" sz="1000" baseline="0">
                <a:cs typeface="Arial" charset="0"/>
              </a:rPr>
              <a:t>as supply</a:t>
            </a:r>
            <a:endParaRPr lang="en-US" sz="900" baseline="0">
              <a:cs typeface="Arial" charset="0"/>
            </a:endParaRPr>
          </a:p>
        </p:txBody>
      </p:sp>
      <p:sp>
        <p:nvSpPr>
          <p:cNvPr id="2077" name="Line 103"/>
          <p:cNvSpPr>
            <a:spLocks noChangeShapeType="1"/>
          </p:cNvSpPr>
          <p:nvPr/>
        </p:nvSpPr>
        <p:spPr bwMode="auto">
          <a:xfrm>
            <a:off x="8153400" y="5486400"/>
            <a:ext cx="0" cy="457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78" name="Rectangle 14"/>
          <p:cNvSpPr>
            <a:spLocks/>
          </p:cNvSpPr>
          <p:nvPr/>
        </p:nvSpPr>
        <p:spPr bwMode="auto">
          <a:xfrm>
            <a:off x="7924800" y="59436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health</a:t>
            </a:r>
            <a:endParaRPr lang="en-US" sz="900" baseline="0">
              <a:cs typeface="Arial" charset="0"/>
            </a:endParaRPr>
          </a:p>
        </p:txBody>
      </p:sp>
      <p:sp>
        <p:nvSpPr>
          <p:cNvPr id="2079" name="Line 103"/>
          <p:cNvSpPr>
            <a:spLocks noChangeShapeType="1"/>
          </p:cNvSpPr>
          <p:nvPr/>
        </p:nvSpPr>
        <p:spPr bwMode="auto">
          <a:xfrm>
            <a:off x="5257800" y="5105400"/>
            <a:ext cx="0" cy="2286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80" name="Line 103"/>
          <p:cNvSpPr>
            <a:spLocks noChangeShapeType="1"/>
          </p:cNvSpPr>
          <p:nvPr/>
        </p:nvSpPr>
        <p:spPr bwMode="auto">
          <a:xfrm>
            <a:off x="5257800" y="5334000"/>
            <a:ext cx="1905000" cy="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81" name="Rectangle 14"/>
          <p:cNvSpPr>
            <a:spLocks/>
          </p:cNvSpPr>
          <p:nvPr/>
        </p:nvSpPr>
        <p:spPr bwMode="auto">
          <a:xfrm>
            <a:off x="3429000" y="55626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Example: Urban metabolism</a:t>
            </a:r>
            <a:endParaRPr lang="en-US" sz="900" baseline="0">
              <a:cs typeface="Arial" charset="0"/>
            </a:endParaRPr>
          </a:p>
        </p:txBody>
      </p:sp>
      <p:sp>
        <p:nvSpPr>
          <p:cNvPr id="2082" name="Line 103"/>
          <p:cNvSpPr>
            <a:spLocks noChangeShapeType="1"/>
          </p:cNvSpPr>
          <p:nvPr/>
        </p:nvSpPr>
        <p:spPr bwMode="auto">
          <a:xfrm>
            <a:off x="3962400" y="5105400"/>
            <a:ext cx="0" cy="457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83" name="Line 103"/>
          <p:cNvSpPr>
            <a:spLocks noChangeShapeType="1"/>
          </p:cNvSpPr>
          <p:nvPr/>
        </p:nvSpPr>
        <p:spPr bwMode="auto">
          <a:xfrm>
            <a:off x="1066800" y="5105400"/>
            <a:ext cx="0" cy="7620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84" name="Rectangle 15"/>
          <p:cNvSpPr>
            <a:spLocks/>
          </p:cNvSpPr>
          <p:nvPr/>
        </p:nvSpPr>
        <p:spPr bwMode="auto">
          <a:xfrm>
            <a:off x="533400" y="5867400"/>
            <a:ext cx="1295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baseline="0">
                <a:cs typeface="Arial" charset="0"/>
              </a:rPr>
              <a:t>Ecological footprint as annual demand</a:t>
            </a:r>
            <a:endParaRPr lang="en-US" sz="900" baseline="0">
              <a:cs typeface="Arial" charset="0"/>
            </a:endParaRPr>
          </a:p>
        </p:txBody>
      </p:sp>
      <p:sp>
        <p:nvSpPr>
          <p:cNvPr id="2085" name="Line 103"/>
          <p:cNvSpPr>
            <a:spLocks noChangeShapeType="1"/>
          </p:cNvSpPr>
          <p:nvPr/>
        </p:nvSpPr>
        <p:spPr bwMode="auto">
          <a:xfrm>
            <a:off x="457200" y="5105400"/>
            <a:ext cx="0" cy="457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86" name="Line 103"/>
          <p:cNvSpPr>
            <a:spLocks noChangeShapeType="1"/>
          </p:cNvSpPr>
          <p:nvPr/>
        </p:nvSpPr>
        <p:spPr bwMode="auto">
          <a:xfrm>
            <a:off x="1752600" y="5105400"/>
            <a:ext cx="0" cy="457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40" name="Picture 36" descr=" by-nc.jpg                                                      001E4372Macintosh HD                   7C2609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0050" y="6629400"/>
            <a:ext cx="41275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 Box 35"/>
          <p:cNvSpPr txBox="1">
            <a:spLocks noChangeArrowheads="1"/>
          </p:cNvSpPr>
          <p:nvPr/>
        </p:nvSpPr>
        <p:spPr bwMode="auto">
          <a:xfrm>
            <a:off x="19050" y="6580188"/>
            <a:ext cx="8229600"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700" baseline="0" dirty="0">
                <a:solidFill>
                  <a:srgbClr val="808080"/>
                </a:solidFill>
                <a:latin typeface="HelveticaNeue-Light" charset="0"/>
                <a:cs typeface="____" charset="0"/>
              </a:rPr>
              <a:t>This work was made possible by the National Science Foundation</a:t>
            </a:r>
            <a:r>
              <a:rPr lang="ja-JP" altLang="en-US" sz="700" baseline="0" dirty="0">
                <a:solidFill>
                  <a:srgbClr val="808080"/>
                </a:solidFill>
                <a:latin typeface="HelveticaNeue-Light" charset="0"/>
                <a:cs typeface="____" charset="0"/>
              </a:rPr>
              <a:t>’</a:t>
            </a:r>
            <a:r>
              <a:rPr lang="en-US" sz="700" baseline="0" dirty="0">
                <a:solidFill>
                  <a:srgbClr val="808080"/>
                </a:solidFill>
                <a:latin typeface="HelveticaNeue-Light" charset="0"/>
                <a:cs typeface="____" charset="0"/>
              </a:rPr>
              <a:t>s DUE#0717428  | Jane </a:t>
            </a:r>
            <a:r>
              <a:rPr lang="en-US" sz="700" baseline="0" dirty="0" err="1">
                <a:solidFill>
                  <a:srgbClr val="808080"/>
                </a:solidFill>
                <a:latin typeface="HelveticaNeue-Light" charset="0"/>
                <a:cs typeface="____" charset="0"/>
              </a:rPr>
              <a:t>Qiong</a:t>
            </a:r>
            <a:r>
              <a:rPr lang="en-US" sz="700" baseline="0" dirty="0">
                <a:solidFill>
                  <a:srgbClr val="808080"/>
                </a:solidFill>
                <a:latin typeface="HelveticaNeue-Light" charset="0"/>
                <a:cs typeface="____" charset="0"/>
              </a:rPr>
              <a:t> Zhang and Linda Vanasupa </a:t>
            </a:r>
            <a:endParaRPr lang="en-US" sz="700" baseline="0" dirty="0">
              <a:solidFill>
                <a:schemeClr val="tx1"/>
              </a:solidFill>
              <a:cs typeface="__ _____"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Content Placeholder 2"/>
          <p:cNvSpPr>
            <a:spLocks noGrp="1"/>
          </p:cNvSpPr>
          <p:nvPr>
            <p:ph idx="1"/>
          </p:nvPr>
        </p:nvSpPr>
        <p:spPr>
          <a:xfrm>
            <a:off x="533400" y="5562600"/>
            <a:ext cx="8229600" cy="1066800"/>
          </a:xfrm>
        </p:spPr>
        <p:txBody>
          <a:bodyPr/>
          <a:lstStyle/>
          <a:p>
            <a:pPr eaLnBrk="1" hangingPunct="1">
              <a:defRPr/>
            </a:pPr>
            <a:r>
              <a:rPr lang="en-US" dirty="0">
                <a:solidFill>
                  <a:schemeClr val="accent1">
                    <a:lumMod val="50000"/>
                  </a:schemeClr>
                </a:solidFill>
                <a:latin typeface="Helvetica Neue"/>
                <a:cs typeface="Helvetica Neue"/>
              </a:rPr>
              <a:t>An </a:t>
            </a:r>
            <a:r>
              <a:rPr lang="en-US" b="1" u="sng" dirty="0">
                <a:solidFill>
                  <a:schemeClr val="accent1">
                    <a:lumMod val="50000"/>
                  </a:schemeClr>
                </a:solidFill>
                <a:latin typeface="Helvetica Neue"/>
                <a:cs typeface="Helvetica Neue"/>
              </a:rPr>
              <a:t>upper limit</a:t>
            </a:r>
            <a:r>
              <a:rPr lang="en-US" dirty="0">
                <a:solidFill>
                  <a:schemeClr val="accent1">
                    <a:lumMod val="50000"/>
                  </a:schemeClr>
                </a:solidFill>
                <a:latin typeface="Helvetica Neue"/>
                <a:cs typeface="Helvetica Neue"/>
              </a:rPr>
              <a:t> to population or community size (biomass) imposed by environmental conditions.</a:t>
            </a:r>
          </a:p>
        </p:txBody>
      </p:sp>
      <p:pic>
        <p:nvPicPr>
          <p:cNvPr id="6146" name="Picture 1" descr="fig_05_07.jpg"/>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1676400" y="757238"/>
            <a:ext cx="5867400" cy="472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4"/>
          <p:cNvSpPr>
            <a:spLocks noChangeArrowheads="1"/>
          </p:cNvSpPr>
          <p:nvPr/>
        </p:nvSpPr>
        <p:spPr bwMode="auto">
          <a:xfrm>
            <a:off x="6257925" y="6488113"/>
            <a:ext cx="2886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800" i="1">
                <a:latin typeface="Calibri" charset="0"/>
              </a:rPr>
              <a:t>Source: Mihelcic et al, (2010)</a:t>
            </a:r>
          </a:p>
        </p:txBody>
      </p:sp>
      <p:sp>
        <p:nvSpPr>
          <p:cNvPr id="6148" name="Title 2"/>
          <p:cNvSpPr>
            <a:spLocks noGrp="1"/>
          </p:cNvSpPr>
          <p:nvPr>
            <p:ph type="title"/>
          </p:nvPr>
        </p:nvSpPr>
        <p:spPr/>
        <p:txBody>
          <a:bodyPr/>
          <a:lstStyle/>
          <a:p>
            <a:r>
              <a:rPr lang="en-US">
                <a:ea typeface="ＭＳ Ｐゴシック" charset="0"/>
                <a:cs typeface="ＭＳ Ｐゴシック" charset="0"/>
              </a:rPr>
              <a:t>Limits of Growth</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33"/>
          <p:cNvSpPr>
            <a:spLocks noChangeArrowheads="1"/>
          </p:cNvSpPr>
          <p:nvPr/>
        </p:nvSpPr>
        <p:spPr bwMode="auto">
          <a:xfrm>
            <a:off x="0" y="4724400"/>
            <a:ext cx="9144000" cy="21336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11266" name="Rectangle 34"/>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Bioproductivity</a:t>
            </a:r>
          </a:p>
        </p:txBody>
      </p:sp>
      <p:sp>
        <p:nvSpPr>
          <p:cNvPr id="11267" name="Text Box 44"/>
          <p:cNvSpPr txBox="1">
            <a:spLocks noChangeArrowheads="1"/>
          </p:cNvSpPr>
          <p:nvPr/>
        </p:nvSpPr>
        <p:spPr bwMode="auto">
          <a:xfrm>
            <a:off x="609600" y="2057400"/>
            <a:ext cx="312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rgbClr val="1B427B"/>
                </a:solidFill>
                <a:latin typeface="Helvetica Neue" charset="0"/>
              </a:rPr>
              <a:t>Bioproductivity</a:t>
            </a:r>
          </a:p>
          <a:p>
            <a:pPr algn="l" eaLnBrk="1" hangingPunct="1"/>
            <a:endParaRPr lang="en-US" baseline="0">
              <a:solidFill>
                <a:srgbClr val="1B427B"/>
              </a:solidFill>
              <a:latin typeface="Helvetica Neue" charset="0"/>
            </a:endParaRPr>
          </a:p>
          <a:p>
            <a:pPr algn="l" eaLnBrk="1" hangingPunct="1"/>
            <a:r>
              <a:rPr lang="en-US" sz="2000" baseline="0">
                <a:solidFill>
                  <a:srgbClr val="1B427B"/>
                </a:solidFill>
                <a:latin typeface="Helvetica Neue" charset="0"/>
              </a:rPr>
              <a:t>(resources produced per area of land)</a:t>
            </a:r>
          </a:p>
          <a:p>
            <a:pPr algn="l" eaLnBrk="1" hangingPunct="1"/>
            <a:endParaRPr lang="en-US" baseline="0">
              <a:solidFill>
                <a:srgbClr val="1B427B"/>
              </a:solidFill>
              <a:latin typeface="Helvetica Neue" charset="0"/>
            </a:endParaRPr>
          </a:p>
        </p:txBody>
      </p:sp>
      <p:sp>
        <p:nvSpPr>
          <p:cNvPr id="11268" name="Text Box 44"/>
          <p:cNvSpPr txBox="1">
            <a:spLocks noChangeArrowheads="1"/>
          </p:cNvSpPr>
          <p:nvPr/>
        </p:nvSpPr>
        <p:spPr bwMode="auto">
          <a:xfrm>
            <a:off x="4419600" y="1828800"/>
            <a:ext cx="396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Mass of resources produced</a:t>
            </a:r>
          </a:p>
        </p:txBody>
      </p:sp>
      <p:sp>
        <p:nvSpPr>
          <p:cNvPr id="11269" name="Text Box 44"/>
          <p:cNvSpPr txBox="1">
            <a:spLocks noChangeArrowheads="1"/>
          </p:cNvSpPr>
          <p:nvPr/>
        </p:nvSpPr>
        <p:spPr bwMode="auto">
          <a:xfrm>
            <a:off x="5334000" y="2438400"/>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area of land</a:t>
            </a:r>
          </a:p>
        </p:txBody>
      </p:sp>
      <p:sp>
        <p:nvSpPr>
          <p:cNvPr id="11270" name="Line 1037"/>
          <p:cNvSpPr>
            <a:spLocks noChangeShapeType="1"/>
          </p:cNvSpPr>
          <p:nvPr/>
        </p:nvSpPr>
        <p:spPr bwMode="auto">
          <a:xfrm>
            <a:off x="4648200" y="2362200"/>
            <a:ext cx="33528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Equal 11"/>
          <p:cNvSpPr/>
          <p:nvPr/>
        </p:nvSpPr>
        <p:spPr>
          <a:xfrm>
            <a:off x="3657600" y="2057400"/>
            <a:ext cx="533400" cy="533400"/>
          </a:xfrm>
          <a:prstGeom prst="mathEqual">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800">
              <a:solidFill>
                <a:schemeClr val="tx1"/>
              </a:solidFill>
              <a:latin typeface="Calibri" charset="0"/>
              <a:ea typeface="ＭＳ Ｐゴシック" charset="0"/>
              <a:cs typeface="ＭＳ Ｐゴシック" charset="0"/>
            </a:endParaRPr>
          </a:p>
        </p:txBody>
      </p:sp>
      <p:sp>
        <p:nvSpPr>
          <p:cNvPr id="11272" name="Text Box 44"/>
          <p:cNvSpPr txBox="1">
            <a:spLocks noChangeArrowheads="1"/>
          </p:cNvSpPr>
          <p:nvPr/>
        </p:nvSpPr>
        <p:spPr bwMode="auto">
          <a:xfrm>
            <a:off x="304800" y="838200"/>
            <a:ext cx="510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1" baseline="0">
                <a:solidFill>
                  <a:srgbClr val="1B427B"/>
                </a:solidFill>
                <a:latin typeface="Helvetica Neue" charset="0"/>
              </a:rPr>
              <a:t>Definition</a:t>
            </a:r>
            <a:r>
              <a:rPr lang="en-US" baseline="0">
                <a:solidFill>
                  <a:srgbClr val="1B427B"/>
                </a:solidFill>
                <a:latin typeface="Helvetica Neue" charset="0"/>
              </a:rPr>
              <a:t>:</a:t>
            </a:r>
          </a:p>
          <a:p>
            <a:pPr algn="l" eaLnBrk="1" hangingPunct="1"/>
            <a:endParaRPr lang="en-US" baseline="0">
              <a:solidFill>
                <a:schemeClr val="tx2"/>
              </a:solidFill>
              <a:latin typeface="Helvetica Neue" charset="0"/>
            </a:endParaRPr>
          </a:p>
        </p:txBody>
      </p:sp>
      <p:sp>
        <p:nvSpPr>
          <p:cNvPr id="11273" name="Text Box 44"/>
          <p:cNvSpPr txBox="1">
            <a:spLocks noChangeArrowheads="1"/>
          </p:cNvSpPr>
          <p:nvPr/>
        </p:nvSpPr>
        <p:spPr bwMode="auto">
          <a:xfrm>
            <a:off x="838200" y="3657600"/>
            <a:ext cx="2362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CD4C2C"/>
                </a:solidFill>
                <a:latin typeface="Helvetica Neue" charset="0"/>
              </a:rPr>
              <a:t>Time basis=1 year</a:t>
            </a:r>
          </a:p>
        </p:txBody>
      </p:sp>
      <p:sp>
        <p:nvSpPr>
          <p:cNvPr id="11274" name="Text Box 34"/>
          <p:cNvSpPr txBox="1">
            <a:spLocks noChangeArrowheads="1"/>
          </p:cNvSpPr>
          <p:nvPr/>
        </p:nvSpPr>
        <p:spPr bwMode="auto">
          <a:xfrm>
            <a:off x="457200" y="5181600"/>
            <a:ext cx="8382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(2 minutes)</a:t>
            </a:r>
            <a:endParaRPr lang="en-US" sz="1800" baseline="0">
              <a:latin typeface="Helvetica Neue" charset="0"/>
            </a:endParaRPr>
          </a:p>
          <a:p>
            <a:pPr algn="l" eaLnBrk="1" hangingPunct="1">
              <a:spcBef>
                <a:spcPct val="50000"/>
              </a:spcBef>
            </a:pPr>
            <a:r>
              <a:rPr lang="en-US" sz="1800" baseline="0">
                <a:latin typeface="Helvetica Neue" charset="0"/>
              </a:rPr>
              <a:t>Toxins can reduce the bioproductivity of an area of land. How? What other ways can bioproductivity be reduced?  How can it be increased?</a:t>
            </a:r>
            <a:endParaRPr lang="en-US" sz="1800" i="1" baseline="0">
              <a:latin typeface="Helvetica Neue"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34"/>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Ecological Footprint</a:t>
            </a:r>
          </a:p>
        </p:txBody>
      </p:sp>
      <p:sp>
        <p:nvSpPr>
          <p:cNvPr id="12290" name="Text Box 44"/>
          <p:cNvSpPr txBox="1">
            <a:spLocks noChangeArrowheads="1"/>
          </p:cNvSpPr>
          <p:nvPr/>
        </p:nvSpPr>
        <p:spPr bwMode="auto">
          <a:xfrm>
            <a:off x="609600" y="2724150"/>
            <a:ext cx="3124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rgbClr val="1B427B"/>
                </a:solidFill>
                <a:latin typeface="Helvetica Neue" charset="0"/>
              </a:rPr>
              <a:t>Ecological footprint</a:t>
            </a:r>
          </a:p>
          <a:p>
            <a:pPr algn="l" eaLnBrk="1" hangingPunct="1"/>
            <a:endParaRPr lang="en-US" baseline="0">
              <a:solidFill>
                <a:srgbClr val="1B427B"/>
              </a:solidFill>
              <a:latin typeface="Helvetica Neue" charset="0"/>
            </a:endParaRPr>
          </a:p>
          <a:p>
            <a:pPr algn="l" eaLnBrk="1" hangingPunct="1"/>
            <a:endParaRPr lang="en-US" baseline="0">
              <a:solidFill>
                <a:srgbClr val="1B427B"/>
              </a:solidFill>
              <a:latin typeface="Helvetica Neue" charset="0"/>
            </a:endParaRPr>
          </a:p>
        </p:txBody>
      </p:sp>
      <p:sp>
        <p:nvSpPr>
          <p:cNvPr id="12291" name="Text Box 44"/>
          <p:cNvSpPr txBox="1">
            <a:spLocks noChangeArrowheads="1"/>
          </p:cNvSpPr>
          <p:nvPr/>
        </p:nvSpPr>
        <p:spPr bwMode="auto">
          <a:xfrm>
            <a:off x="4419600" y="2495550"/>
            <a:ext cx="3962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Area of bioproductive land  required to support one’s annual lifestyle</a:t>
            </a:r>
          </a:p>
        </p:txBody>
      </p:sp>
      <p:sp>
        <p:nvSpPr>
          <p:cNvPr id="12" name="Equal 11"/>
          <p:cNvSpPr/>
          <p:nvPr/>
        </p:nvSpPr>
        <p:spPr>
          <a:xfrm>
            <a:off x="3657600" y="2724150"/>
            <a:ext cx="533400" cy="533400"/>
          </a:xfrm>
          <a:prstGeom prst="mathEqual">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800">
              <a:solidFill>
                <a:schemeClr val="tx1"/>
              </a:solidFill>
              <a:latin typeface="Calibri" charset="0"/>
              <a:ea typeface="ＭＳ Ｐゴシック" charset="0"/>
              <a:cs typeface="ＭＳ Ｐゴシック" charset="0"/>
            </a:endParaRPr>
          </a:p>
        </p:txBody>
      </p:sp>
      <p:sp>
        <p:nvSpPr>
          <p:cNvPr id="12293" name="Text Box 44"/>
          <p:cNvSpPr txBox="1">
            <a:spLocks noChangeArrowheads="1"/>
          </p:cNvSpPr>
          <p:nvPr/>
        </p:nvSpPr>
        <p:spPr bwMode="auto">
          <a:xfrm>
            <a:off x="304800" y="838200"/>
            <a:ext cx="510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1" baseline="0">
                <a:solidFill>
                  <a:srgbClr val="1B427B"/>
                </a:solidFill>
                <a:latin typeface="Helvetica Neue" charset="0"/>
              </a:rPr>
              <a:t>Definition</a:t>
            </a:r>
            <a:r>
              <a:rPr lang="en-US" baseline="0">
                <a:solidFill>
                  <a:srgbClr val="1B427B"/>
                </a:solidFill>
                <a:latin typeface="Helvetica Neue" charset="0"/>
              </a:rPr>
              <a:t>:</a:t>
            </a:r>
          </a:p>
          <a:p>
            <a:pPr algn="l" eaLnBrk="1" hangingPunct="1"/>
            <a:endParaRPr lang="en-US" baseline="0">
              <a:solidFill>
                <a:schemeClr val="tx2"/>
              </a:solidFill>
              <a:latin typeface="Helvetica Neue" charset="0"/>
            </a:endParaRPr>
          </a:p>
        </p:txBody>
      </p:sp>
      <p:sp>
        <p:nvSpPr>
          <p:cNvPr id="12294" name="Text Box 44"/>
          <p:cNvSpPr txBox="1">
            <a:spLocks noChangeArrowheads="1"/>
          </p:cNvSpPr>
          <p:nvPr/>
        </p:nvSpPr>
        <p:spPr bwMode="auto">
          <a:xfrm>
            <a:off x="838200" y="4324350"/>
            <a:ext cx="2362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CD4C2C"/>
                </a:solidFill>
                <a:latin typeface="Helvetica Neue" charset="0"/>
              </a:rPr>
              <a:t>Time basis=1 year</a:t>
            </a:r>
          </a:p>
        </p:txBody>
      </p:sp>
      <p:sp>
        <p:nvSpPr>
          <p:cNvPr id="12295" name="Text Box 44"/>
          <p:cNvSpPr txBox="1">
            <a:spLocks noChangeArrowheads="1"/>
          </p:cNvSpPr>
          <p:nvPr/>
        </p:nvSpPr>
        <p:spPr bwMode="auto">
          <a:xfrm>
            <a:off x="762000" y="3257550"/>
            <a:ext cx="2743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Global hectares (gh)</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9" descr="earth-footprint.pdf                                            009C4EF7Macintosh HD                   7C2601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762000"/>
            <a:ext cx="8153400" cy="551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 name="Rectangle 34"/>
          <p:cNvSpPr txBox="1">
            <a:spLocks/>
          </p:cNvSpPr>
          <p:nvPr/>
        </p:nvSpPr>
        <p:spPr bwMode="auto">
          <a:xfrm>
            <a:off x="3810000" y="128588"/>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dirty="0">
                <a:solidFill>
                  <a:srgbClr val="BFBFBF"/>
                </a:solidFill>
                <a:latin typeface="Helvetica Neue" charset="0"/>
              </a:rPr>
              <a:t>Earth</a:t>
            </a:r>
            <a:r>
              <a:rPr lang="ja-JP" altLang="en-US" sz="2000" baseline="0" dirty="0">
                <a:solidFill>
                  <a:srgbClr val="BFBFBF"/>
                </a:solidFill>
                <a:latin typeface="Helvetica Neue" charset="0"/>
              </a:rPr>
              <a:t>’</a:t>
            </a:r>
            <a:r>
              <a:rPr lang="en-US" altLang="ja-JP" sz="2000" baseline="0" dirty="0">
                <a:solidFill>
                  <a:srgbClr val="BFBFBF"/>
                </a:solidFill>
                <a:latin typeface="Helvetica Neue" charset="0"/>
              </a:rPr>
              <a:t>s </a:t>
            </a:r>
            <a:r>
              <a:rPr lang="en-US" altLang="ja-JP" sz="2000" baseline="0" dirty="0" err="1" smtClean="0">
                <a:solidFill>
                  <a:srgbClr val="BFBFBF"/>
                </a:solidFill>
                <a:latin typeface="Helvetica Neue" charset="0"/>
              </a:rPr>
              <a:t>bioproductivity</a:t>
            </a:r>
            <a:r>
              <a:rPr lang="en-US" altLang="ja-JP" sz="2000" baseline="0" dirty="0" smtClean="0">
                <a:solidFill>
                  <a:srgbClr val="BFBFBF"/>
                </a:solidFill>
                <a:latin typeface="Helvetica Neue" charset="0"/>
              </a:rPr>
              <a:t>: ecological footprint</a:t>
            </a:r>
            <a:endParaRPr lang="en-US" sz="2000" baseline="0" dirty="0">
              <a:solidFill>
                <a:srgbClr val="BFBFBF"/>
              </a:solidFill>
              <a:latin typeface="Helvetica Neue"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9" descr="earth-footprint.pdf                                            009C4EF7Macintosh HD                   7C2601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8638" y="762000"/>
            <a:ext cx="3230562"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Text Box 44"/>
          <p:cNvSpPr txBox="1">
            <a:spLocks noChangeArrowheads="1"/>
          </p:cNvSpPr>
          <p:nvPr/>
        </p:nvSpPr>
        <p:spPr bwMode="auto">
          <a:xfrm>
            <a:off x="304800" y="1524000"/>
            <a:ext cx="510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Basis of analysis = 1 year (annual) </a:t>
            </a:r>
          </a:p>
          <a:p>
            <a:pPr algn="l" eaLnBrk="1" hangingPunct="1"/>
            <a:endParaRPr lang="en-US" baseline="0">
              <a:solidFill>
                <a:schemeClr val="tx2"/>
              </a:solidFill>
              <a:latin typeface="Helvetica Neue" charset="0"/>
            </a:endParaRPr>
          </a:p>
        </p:txBody>
      </p:sp>
      <p:sp>
        <p:nvSpPr>
          <p:cNvPr id="13315" name="Rectangle 34"/>
          <p:cNvSpPr txBox="1">
            <a:spLocks/>
          </p:cNvSpPr>
          <p:nvPr/>
        </p:nvSpPr>
        <p:spPr bwMode="auto">
          <a:xfrm>
            <a:off x="3810000" y="128588"/>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Ecological footprint</a:t>
            </a:r>
          </a:p>
        </p:txBody>
      </p:sp>
      <p:sp>
        <p:nvSpPr>
          <p:cNvPr id="13316" name="Text Box 44"/>
          <p:cNvSpPr txBox="1">
            <a:spLocks noChangeArrowheads="1"/>
          </p:cNvSpPr>
          <p:nvPr/>
        </p:nvSpPr>
        <p:spPr bwMode="auto">
          <a:xfrm>
            <a:off x="2895600" y="3355975"/>
            <a:ext cx="3048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2000" baseline="0">
                <a:solidFill>
                  <a:srgbClr val="1B427B"/>
                </a:solidFill>
                <a:latin typeface="Helvetica Neue" charset="0"/>
              </a:rPr>
              <a:t>Consumption (kg)</a:t>
            </a:r>
          </a:p>
          <a:p>
            <a:pPr algn="ctr" eaLnBrk="1" hangingPunct="1"/>
            <a:r>
              <a:rPr lang="en-US" sz="2000" baseline="0">
                <a:solidFill>
                  <a:srgbClr val="1B427B"/>
                </a:solidFill>
                <a:latin typeface="Helvetica Neue" charset="0"/>
              </a:rPr>
              <a:t> person</a:t>
            </a:r>
          </a:p>
        </p:txBody>
      </p:sp>
      <p:sp>
        <p:nvSpPr>
          <p:cNvPr id="13317" name="Text Box 44"/>
          <p:cNvSpPr txBox="1">
            <a:spLocks noChangeArrowheads="1"/>
          </p:cNvSpPr>
          <p:nvPr/>
        </p:nvSpPr>
        <p:spPr bwMode="auto">
          <a:xfrm>
            <a:off x="5791200" y="3200400"/>
            <a:ext cx="3276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2000" baseline="0">
                <a:solidFill>
                  <a:srgbClr val="1B427B"/>
                </a:solidFill>
                <a:latin typeface="Helvetica Neue" charset="0"/>
              </a:rPr>
              <a:t>Resource &amp; waste intensity of consumption</a:t>
            </a:r>
          </a:p>
          <a:p>
            <a:pPr algn="ctr" eaLnBrk="1" hangingPunct="1"/>
            <a:r>
              <a:rPr lang="en-US" sz="2000" baseline="0">
                <a:solidFill>
                  <a:srgbClr val="1B427B"/>
                </a:solidFill>
                <a:latin typeface="Helvetica Neue" charset="0"/>
              </a:rPr>
              <a:t> (hectares needed/kg)</a:t>
            </a:r>
          </a:p>
        </p:txBody>
      </p:sp>
      <p:sp>
        <p:nvSpPr>
          <p:cNvPr id="13318" name="Line 1036"/>
          <p:cNvSpPr>
            <a:spLocks noChangeShapeType="1"/>
          </p:cNvSpPr>
          <p:nvPr/>
        </p:nvSpPr>
        <p:spPr bwMode="auto">
          <a:xfrm>
            <a:off x="3352800" y="3733800"/>
            <a:ext cx="20574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Multiply 7"/>
          <p:cNvSpPr/>
          <p:nvPr/>
        </p:nvSpPr>
        <p:spPr>
          <a:xfrm>
            <a:off x="5486400" y="3429000"/>
            <a:ext cx="457200" cy="533400"/>
          </a:xfrm>
          <a:prstGeom prst="mathMultiply">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800">
              <a:solidFill>
                <a:srgbClr val="FFFFFF"/>
              </a:solidFill>
              <a:latin typeface="Calibri" charset="0"/>
              <a:ea typeface="ＭＳ Ｐゴシック" charset="0"/>
              <a:cs typeface="ＭＳ Ｐゴシック" charset="0"/>
            </a:endParaRPr>
          </a:p>
        </p:txBody>
      </p:sp>
      <p:sp>
        <p:nvSpPr>
          <p:cNvPr id="9" name="Equal 8"/>
          <p:cNvSpPr/>
          <p:nvPr/>
        </p:nvSpPr>
        <p:spPr>
          <a:xfrm>
            <a:off x="2819400" y="3530600"/>
            <a:ext cx="457200" cy="457200"/>
          </a:xfrm>
          <a:prstGeom prst="mathEqual">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chemeClr val="tx1"/>
              </a:solidFill>
              <a:latin typeface="Calibri" charset="0"/>
              <a:ea typeface="ＭＳ Ｐゴシック" charset="0"/>
              <a:cs typeface="ＭＳ Ｐゴシック" charset="0"/>
            </a:endParaRPr>
          </a:p>
        </p:txBody>
      </p:sp>
      <p:sp>
        <p:nvSpPr>
          <p:cNvPr id="13321" name="Text Box 44"/>
          <p:cNvSpPr txBox="1">
            <a:spLocks noChangeArrowheads="1"/>
          </p:cNvSpPr>
          <p:nvPr/>
        </p:nvSpPr>
        <p:spPr bwMode="auto">
          <a:xfrm>
            <a:off x="76200" y="3378200"/>
            <a:ext cx="3048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2000" baseline="0">
                <a:solidFill>
                  <a:srgbClr val="1B427B"/>
                </a:solidFill>
                <a:latin typeface="Helvetica Neue" charset="0"/>
              </a:rPr>
              <a:t>Footprint (hectares)</a:t>
            </a:r>
          </a:p>
          <a:p>
            <a:pPr algn="ctr" eaLnBrk="1" hangingPunct="1"/>
            <a:r>
              <a:rPr lang="en-US" sz="2000" baseline="0">
                <a:solidFill>
                  <a:srgbClr val="1B427B"/>
                </a:solidFill>
                <a:latin typeface="Helvetica Neue" charset="0"/>
              </a:rPr>
              <a:t>person</a:t>
            </a:r>
          </a:p>
          <a:p>
            <a:pPr algn="l" eaLnBrk="1" hangingPunct="1"/>
            <a:endParaRPr lang="en-US" sz="2000" baseline="0">
              <a:solidFill>
                <a:srgbClr val="1B427B"/>
              </a:solidFill>
              <a:latin typeface="Helvetica Neue" charset="0"/>
            </a:endParaRPr>
          </a:p>
        </p:txBody>
      </p:sp>
      <p:sp>
        <p:nvSpPr>
          <p:cNvPr id="13322" name="Rectangle 33"/>
          <p:cNvSpPr>
            <a:spLocks noChangeArrowheads="1"/>
          </p:cNvSpPr>
          <p:nvPr/>
        </p:nvSpPr>
        <p:spPr bwMode="auto">
          <a:xfrm>
            <a:off x="0" y="4724400"/>
            <a:ext cx="9144000" cy="21336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13323" name="Text Box 34"/>
          <p:cNvSpPr txBox="1">
            <a:spLocks noChangeArrowheads="1"/>
          </p:cNvSpPr>
          <p:nvPr/>
        </p:nvSpPr>
        <p:spPr bwMode="auto">
          <a:xfrm>
            <a:off x="457200" y="4800600"/>
            <a:ext cx="8382000"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(10 minutes)</a:t>
            </a:r>
            <a:endParaRPr lang="en-US" sz="1800" baseline="0">
              <a:latin typeface="Helvetica Neue" charset="0"/>
            </a:endParaRPr>
          </a:p>
          <a:p>
            <a:pPr algn="l" eaLnBrk="1" hangingPunct="1">
              <a:spcBef>
                <a:spcPct val="50000"/>
              </a:spcBef>
            </a:pPr>
            <a:r>
              <a:rPr lang="en-US" sz="1800" baseline="0">
                <a:latin typeface="Helvetica Neue" charset="0"/>
              </a:rPr>
              <a:t>According a study published in 2002 by Wackernaagel et al., the footprint of global human activity has exceeded earth</a:t>
            </a:r>
            <a:r>
              <a:rPr lang="ja-JP" altLang="en-US" sz="1800" baseline="0">
                <a:latin typeface="Helvetica Neue" charset="0"/>
              </a:rPr>
              <a:t>’</a:t>
            </a:r>
            <a:r>
              <a:rPr lang="en-US" altLang="ja-JP" sz="1800" baseline="0">
                <a:latin typeface="Helvetica Neue" charset="0"/>
              </a:rPr>
              <a:t>s annual biocapacity by 40% every year since 1985. What happens to the earth system when the consumption exceeds the supply? </a:t>
            </a:r>
            <a:endParaRPr lang="en-US" sz="1800" baseline="0">
              <a:latin typeface="Helvetica Neue" charset="0"/>
            </a:endParaRPr>
          </a:p>
        </p:txBody>
      </p:sp>
      <p:sp>
        <p:nvSpPr>
          <p:cNvPr id="13324" name="Line 1036"/>
          <p:cNvSpPr>
            <a:spLocks noChangeShapeType="1"/>
          </p:cNvSpPr>
          <p:nvPr/>
        </p:nvSpPr>
        <p:spPr bwMode="auto">
          <a:xfrm>
            <a:off x="533400" y="3733800"/>
            <a:ext cx="20574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descr="carbon-bat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 y="1143000"/>
            <a:ext cx="8915400" cy="503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34"/>
          <p:cNvSpPr txBox="1">
            <a:spLocks/>
          </p:cNvSpPr>
          <p:nvPr/>
        </p:nvSpPr>
        <p:spPr bwMode="auto">
          <a:xfrm>
            <a:off x="3810000" y="128588"/>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dirty="0" smtClean="0">
                <a:solidFill>
                  <a:srgbClr val="BFBFBF"/>
                </a:solidFill>
                <a:latin typeface="Helvetica Neue" charset="0"/>
              </a:rPr>
              <a:t>Accumulation of CO</a:t>
            </a:r>
            <a:r>
              <a:rPr lang="en-US" sz="2000" dirty="0" smtClean="0">
                <a:solidFill>
                  <a:srgbClr val="BFBFBF"/>
                </a:solidFill>
                <a:latin typeface="Helvetica Neue" charset="0"/>
              </a:rPr>
              <a:t>2</a:t>
            </a:r>
            <a:r>
              <a:rPr lang="en-US" sz="2000" baseline="0" dirty="0" smtClean="0">
                <a:solidFill>
                  <a:srgbClr val="BFBFBF"/>
                </a:solidFill>
                <a:latin typeface="Helvetica Neue" charset="0"/>
              </a:rPr>
              <a:t> from Human Activity</a:t>
            </a:r>
            <a:endParaRPr lang="en-US" sz="2000" baseline="0" dirty="0">
              <a:solidFill>
                <a:srgbClr val="BFBFBF"/>
              </a:solidFill>
              <a:latin typeface="Helvetica Neue" charset="0"/>
            </a:endParaRPr>
          </a:p>
        </p:txBody>
      </p:sp>
      <p:sp>
        <p:nvSpPr>
          <p:cNvPr id="5" name="Rectangle 3"/>
          <p:cNvSpPr>
            <a:spLocks noChangeArrowheads="1"/>
          </p:cNvSpPr>
          <p:nvPr/>
        </p:nvSpPr>
        <p:spPr bwMode="auto">
          <a:xfrm>
            <a:off x="4038600" y="5857806"/>
            <a:ext cx="4495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r"/>
            <a:r>
              <a:rPr lang="en-US" sz="1000" i="1" baseline="0" dirty="0">
                <a:cs typeface="Times New Roman" charset="0"/>
              </a:rPr>
              <a:t>Source: </a:t>
            </a:r>
            <a:r>
              <a:rPr lang="en-US" sz="1000" i="1" baseline="0" dirty="0" smtClean="0">
                <a:cs typeface="Times New Roman" charset="0"/>
              </a:rPr>
              <a:t>National Geographic, by Nigel Holmes; used with permission</a:t>
            </a:r>
            <a:endParaRPr lang="en-US" sz="1800" baseline="0" dirty="0">
              <a:cs typeface="Times New Roman"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8"/>
          <p:cNvSpPr>
            <a:spLocks noChangeArrowheads="1"/>
          </p:cNvSpPr>
          <p:nvPr/>
        </p:nvSpPr>
        <p:spPr bwMode="auto">
          <a:xfrm>
            <a:off x="1143000" y="1447800"/>
            <a:ext cx="70866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a:solidFill>
                <a:schemeClr val="bg1"/>
              </a:solidFill>
            </a:endParaRPr>
          </a:p>
        </p:txBody>
      </p:sp>
      <p:sp>
        <p:nvSpPr>
          <p:cNvPr id="15362" name="Text Box 44"/>
          <p:cNvSpPr txBox="1">
            <a:spLocks noChangeArrowheads="1"/>
          </p:cNvSpPr>
          <p:nvPr/>
        </p:nvSpPr>
        <p:spPr bwMode="auto">
          <a:xfrm>
            <a:off x="381000" y="762000"/>
            <a:ext cx="5105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Footprint and biocapacity factors that determine overshoot</a:t>
            </a:r>
          </a:p>
          <a:p>
            <a:pPr algn="l" eaLnBrk="1" hangingPunct="1"/>
            <a:endParaRPr lang="en-US" baseline="0">
              <a:solidFill>
                <a:schemeClr val="tx2"/>
              </a:solidFill>
              <a:latin typeface="Helvetica Neue" charset="0"/>
            </a:endParaRPr>
          </a:p>
        </p:txBody>
      </p:sp>
      <p:sp>
        <p:nvSpPr>
          <p:cNvPr id="15363" name="Rectangle 34"/>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Carrying Capacity</a:t>
            </a:r>
          </a:p>
        </p:txBody>
      </p:sp>
      <p:pic>
        <p:nvPicPr>
          <p:cNvPr id="15364" name="Picture 13" descr="&#10;footprint.pdf                                                  009C4EF7Macintosh HD                   7C2601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752600"/>
            <a:ext cx="8153400" cy="444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581745983"/>
              </p:ext>
            </p:extLst>
          </p:nvPr>
        </p:nvGraphicFramePr>
        <p:xfrm>
          <a:off x="152400" y="838200"/>
          <a:ext cx="8610600"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3276600" y="152400"/>
            <a:ext cx="5715000" cy="381000"/>
          </a:xfrm>
        </p:spPr>
        <p:txBody>
          <a:bodyPr/>
          <a:lstStyle/>
          <a:p>
            <a:r>
              <a:rPr lang="en-US" dirty="0" smtClean="0"/>
              <a:t>Per Capita </a:t>
            </a:r>
            <a:r>
              <a:rPr lang="en-US" dirty="0" err="1" smtClean="0"/>
              <a:t>Biocapacity</a:t>
            </a:r>
            <a:r>
              <a:rPr lang="en-US" dirty="0" smtClean="0"/>
              <a:t> v. Ecological Footprint</a:t>
            </a:r>
            <a:endParaRPr lang="en-US" dirty="0"/>
          </a:p>
        </p:txBody>
      </p:sp>
      <p:sp>
        <p:nvSpPr>
          <p:cNvPr id="4" name="TextBox 5"/>
          <p:cNvSpPr txBox="1">
            <a:spLocks noChangeArrowheads="1"/>
          </p:cNvSpPr>
          <p:nvPr/>
        </p:nvSpPr>
        <p:spPr bwMode="auto">
          <a:xfrm>
            <a:off x="5029200" y="6096000"/>
            <a:ext cx="3962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800" i="1" dirty="0">
                <a:latin typeface="Calibri" charset="0"/>
              </a:rPr>
              <a:t>Source: Data from </a:t>
            </a:r>
            <a:r>
              <a:rPr lang="en-US" sz="1800" i="1" dirty="0" err="1">
                <a:latin typeface="Calibri" charset="0"/>
              </a:rPr>
              <a:t>Mihelcic</a:t>
            </a:r>
            <a:r>
              <a:rPr lang="en-US" sz="1800" i="1" dirty="0">
                <a:latin typeface="Calibri" charset="0"/>
              </a:rPr>
              <a:t> et al, (2010)</a:t>
            </a:r>
          </a:p>
        </p:txBody>
      </p:sp>
    </p:spTree>
    <p:extLst>
      <p:ext uri="{BB962C8B-B14F-4D97-AF65-F5344CB8AC3E}">
        <p14:creationId xmlns:p14="http://schemas.microsoft.com/office/powerpoint/2010/main" val="795443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4"/>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Carrying Capacity</a:t>
            </a:r>
          </a:p>
        </p:txBody>
      </p:sp>
      <p:sp>
        <p:nvSpPr>
          <p:cNvPr id="16386" name="Text Box 44"/>
          <p:cNvSpPr txBox="1">
            <a:spLocks noChangeArrowheads="1"/>
          </p:cNvSpPr>
          <p:nvPr/>
        </p:nvSpPr>
        <p:spPr bwMode="auto">
          <a:xfrm>
            <a:off x="609600" y="2438400"/>
            <a:ext cx="22098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rgbClr val="1B427B"/>
                </a:solidFill>
                <a:latin typeface="Helvetica Neue" charset="0"/>
              </a:rPr>
              <a:t>Carrying capacity</a:t>
            </a:r>
          </a:p>
          <a:p>
            <a:pPr algn="l" eaLnBrk="1" hangingPunct="1"/>
            <a:r>
              <a:rPr lang="en-US" baseline="0">
                <a:solidFill>
                  <a:srgbClr val="1B427B"/>
                </a:solidFill>
                <a:latin typeface="Helvetica Neue" charset="0"/>
              </a:rPr>
              <a:t>(# people)</a:t>
            </a:r>
          </a:p>
          <a:p>
            <a:pPr algn="l" eaLnBrk="1" hangingPunct="1"/>
            <a:endParaRPr lang="en-US" baseline="0">
              <a:solidFill>
                <a:srgbClr val="1B427B"/>
              </a:solidFill>
              <a:latin typeface="Helvetica Neue" charset="0"/>
            </a:endParaRPr>
          </a:p>
        </p:txBody>
      </p:sp>
      <p:sp>
        <p:nvSpPr>
          <p:cNvPr id="16387" name="Text Box 44"/>
          <p:cNvSpPr txBox="1">
            <a:spLocks noChangeArrowheads="1"/>
          </p:cNvSpPr>
          <p:nvPr/>
        </p:nvSpPr>
        <p:spPr bwMode="auto">
          <a:xfrm>
            <a:off x="2590800" y="2498725"/>
            <a:ext cx="5715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Total annual earth biocapacity (hectares)</a:t>
            </a:r>
          </a:p>
        </p:txBody>
      </p:sp>
      <p:sp>
        <p:nvSpPr>
          <p:cNvPr id="16388" name="Text Box 44"/>
          <p:cNvSpPr txBox="1">
            <a:spLocks noChangeArrowheads="1"/>
          </p:cNvSpPr>
          <p:nvPr/>
        </p:nvSpPr>
        <p:spPr bwMode="auto">
          <a:xfrm>
            <a:off x="2590800" y="3124200"/>
            <a:ext cx="3048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Consumption (kg)</a:t>
            </a:r>
          </a:p>
          <a:p>
            <a:pPr algn="l" eaLnBrk="1" hangingPunct="1"/>
            <a:endParaRPr lang="en-US" sz="2000" baseline="0">
              <a:solidFill>
                <a:srgbClr val="1B427B"/>
              </a:solidFill>
              <a:latin typeface="Helvetica Neue" charset="0"/>
            </a:endParaRPr>
          </a:p>
          <a:p>
            <a:pPr algn="l" eaLnBrk="1" hangingPunct="1"/>
            <a:r>
              <a:rPr lang="en-US" sz="2000" baseline="0">
                <a:solidFill>
                  <a:srgbClr val="1B427B"/>
                </a:solidFill>
                <a:latin typeface="Helvetica Neue" charset="0"/>
              </a:rPr>
              <a:t>         person</a:t>
            </a:r>
          </a:p>
        </p:txBody>
      </p:sp>
      <p:sp>
        <p:nvSpPr>
          <p:cNvPr id="16389" name="Text Box 44"/>
          <p:cNvSpPr txBox="1">
            <a:spLocks noChangeArrowheads="1"/>
          </p:cNvSpPr>
          <p:nvPr/>
        </p:nvSpPr>
        <p:spPr bwMode="auto">
          <a:xfrm>
            <a:off x="5562600" y="3124200"/>
            <a:ext cx="3276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2000" baseline="0">
                <a:solidFill>
                  <a:srgbClr val="1B427B"/>
                </a:solidFill>
                <a:latin typeface="Helvetica Neue" charset="0"/>
              </a:rPr>
              <a:t>Resource &amp; waste intensity (hectares needed/kg)</a:t>
            </a:r>
          </a:p>
        </p:txBody>
      </p:sp>
      <p:sp>
        <p:nvSpPr>
          <p:cNvPr id="16390" name="Text Box 44"/>
          <p:cNvSpPr txBox="1">
            <a:spLocks noChangeArrowheads="1"/>
          </p:cNvSpPr>
          <p:nvPr/>
        </p:nvSpPr>
        <p:spPr bwMode="auto">
          <a:xfrm>
            <a:off x="381000" y="738188"/>
            <a:ext cx="5105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rgbClr val="1B427B"/>
                </a:solidFill>
                <a:latin typeface="Helvetica Neue" charset="0"/>
              </a:rPr>
              <a:t>Basis of analysis = 1 year (annual) </a:t>
            </a:r>
          </a:p>
          <a:p>
            <a:pPr algn="l" eaLnBrk="1" hangingPunct="1"/>
            <a:endParaRPr lang="en-US" baseline="0">
              <a:solidFill>
                <a:schemeClr val="tx2"/>
              </a:solidFill>
              <a:latin typeface="Helvetica Neue" charset="0"/>
            </a:endParaRPr>
          </a:p>
        </p:txBody>
      </p:sp>
      <p:sp>
        <p:nvSpPr>
          <p:cNvPr id="16391" name="Line 1036"/>
          <p:cNvSpPr>
            <a:spLocks noChangeShapeType="1"/>
          </p:cNvSpPr>
          <p:nvPr/>
        </p:nvSpPr>
        <p:spPr bwMode="auto">
          <a:xfrm>
            <a:off x="2667000" y="3657600"/>
            <a:ext cx="20574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2" name="Line 1037"/>
          <p:cNvSpPr>
            <a:spLocks noChangeShapeType="1"/>
          </p:cNvSpPr>
          <p:nvPr/>
        </p:nvSpPr>
        <p:spPr bwMode="auto">
          <a:xfrm>
            <a:off x="2667000" y="3048000"/>
            <a:ext cx="59436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 name="Multiply 10"/>
          <p:cNvSpPr/>
          <p:nvPr/>
        </p:nvSpPr>
        <p:spPr>
          <a:xfrm>
            <a:off x="5029200" y="3352800"/>
            <a:ext cx="457200" cy="533400"/>
          </a:xfrm>
          <a:prstGeom prst="mathMultiply">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800">
              <a:solidFill>
                <a:srgbClr val="FFFFFF"/>
              </a:solidFill>
              <a:latin typeface="Calibri" charset="0"/>
              <a:ea typeface="ＭＳ Ｐゴシック" charset="0"/>
              <a:cs typeface="ＭＳ Ｐゴシック" charset="0"/>
            </a:endParaRPr>
          </a:p>
        </p:txBody>
      </p:sp>
      <p:sp>
        <p:nvSpPr>
          <p:cNvPr id="12" name="Equal 11"/>
          <p:cNvSpPr/>
          <p:nvPr/>
        </p:nvSpPr>
        <p:spPr>
          <a:xfrm>
            <a:off x="2057400" y="2743200"/>
            <a:ext cx="533400" cy="533400"/>
          </a:xfrm>
          <a:prstGeom prst="mathEqual">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800">
              <a:solidFill>
                <a:schemeClr val="tx1"/>
              </a:solidFill>
              <a:latin typeface="Calibri" charset="0"/>
              <a:ea typeface="ＭＳ Ｐゴシック" charset="0"/>
              <a:cs typeface="ＭＳ Ｐゴシック" charset="0"/>
            </a:endParaRPr>
          </a:p>
        </p:txBody>
      </p:sp>
      <p:sp>
        <p:nvSpPr>
          <p:cNvPr id="16395" name="Text Box 1039"/>
          <p:cNvSpPr txBox="1">
            <a:spLocks noChangeArrowheads="1"/>
          </p:cNvSpPr>
          <p:nvPr/>
        </p:nvSpPr>
        <p:spPr bwMode="auto">
          <a:xfrm>
            <a:off x="0" y="6629400"/>
            <a:ext cx="914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a:r>
              <a:rPr lang="en-US" sz="1400" baseline="30000">
                <a:solidFill>
                  <a:srgbClr val="808080"/>
                </a:solidFill>
                <a:latin typeface="HelveticaNeue-Light" charset="0"/>
              </a:rPr>
              <a:t>© 2009 - Jane Qiong Zhang and Linda Vanasupa</a:t>
            </a:r>
            <a:endParaRPr lang="en-US" sz="1800" baseline="0"/>
          </a:p>
        </p:txBody>
      </p:sp>
      <p:sp>
        <p:nvSpPr>
          <p:cNvPr id="16396" name="Rectangle 33"/>
          <p:cNvSpPr>
            <a:spLocks noChangeArrowheads="1"/>
          </p:cNvSpPr>
          <p:nvPr/>
        </p:nvSpPr>
        <p:spPr bwMode="auto">
          <a:xfrm>
            <a:off x="0" y="4191000"/>
            <a:ext cx="9144000" cy="26670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16397" name="Text Box 34"/>
          <p:cNvSpPr txBox="1">
            <a:spLocks noChangeArrowheads="1"/>
          </p:cNvSpPr>
          <p:nvPr/>
        </p:nvSpPr>
        <p:spPr bwMode="auto">
          <a:xfrm>
            <a:off x="457200" y="4419600"/>
            <a:ext cx="838200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(15 minutes)</a:t>
            </a:r>
            <a:endParaRPr lang="en-US" sz="1800" baseline="0">
              <a:latin typeface="Helvetica Neue" charset="0"/>
            </a:endParaRPr>
          </a:p>
          <a:p>
            <a:pPr algn="l" eaLnBrk="1" hangingPunct="1">
              <a:spcBef>
                <a:spcPct val="50000"/>
              </a:spcBef>
            </a:pPr>
            <a:r>
              <a:rPr lang="en-US" sz="1800" baseline="0">
                <a:latin typeface="Helvetica Neue" charset="0"/>
              </a:rPr>
              <a:t>The average ecological footprint for a Chinese citizen in 2006 was 1.7 global hectares (gha). For the U.S. citizen, it was 9.4 gha. The earth</a:t>
            </a:r>
            <a:r>
              <a:rPr lang="ja-JP" altLang="en-US" sz="1800" baseline="0">
                <a:latin typeface="Helvetica Neue" charset="0"/>
              </a:rPr>
              <a:t>’</a:t>
            </a:r>
            <a:r>
              <a:rPr lang="en-US" altLang="ja-JP" sz="1800" baseline="0">
                <a:latin typeface="Helvetica Neue" charset="0"/>
              </a:rPr>
              <a:t>s biocapacity was 11.9 billion gha in 2006. What is the earth</a:t>
            </a:r>
            <a:r>
              <a:rPr lang="ja-JP" altLang="en-US" sz="1800" baseline="0">
                <a:latin typeface="Helvetica Neue" charset="0"/>
              </a:rPr>
              <a:t>’</a:t>
            </a:r>
            <a:r>
              <a:rPr lang="en-US" altLang="ja-JP" sz="1800" baseline="0">
                <a:latin typeface="Helvetica Neue" charset="0"/>
              </a:rPr>
              <a:t>s carrying capacity if we all lived like the average Chinese citizen in 2006? The average U.S. citizen?  The resources consumed by a U.S. baby is equivalent to the resources consumed by how many Chinese babies?</a:t>
            </a:r>
            <a:endParaRPr lang="en-US" sz="1800" baseline="0">
              <a:latin typeface="Helvetica Neue"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baseline="0"/>
          </a:p>
        </p:txBody>
      </p:sp>
      <p:sp>
        <p:nvSpPr>
          <p:cNvPr id="17410"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a:solidFill>
                  <a:srgbClr val="79427B"/>
                </a:solidFill>
                <a:latin typeface="Helvetica Neue" charset="0"/>
                <a:sym typeface="Lucida Grande" charset="0"/>
              </a:rPr>
              <a:t>Intervention Strategies</a:t>
            </a:r>
          </a:p>
          <a:p>
            <a:pPr marL="39688" algn="ctr"/>
            <a:r>
              <a:rPr lang="en-US" sz="3600" baseline="0">
                <a:solidFill>
                  <a:srgbClr val="79427B"/>
                </a:solidFill>
                <a:latin typeface="Helvetica Neue" charset="0"/>
                <a:sym typeface="Lucida Grande" charset="0"/>
              </a:rPr>
              <a:t>Using systems thinking</a:t>
            </a:r>
          </a:p>
        </p:txBody>
      </p:sp>
      <p:sp>
        <p:nvSpPr>
          <p:cNvPr id="17411"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9924011D-1E04-9147-9902-2CDA68606D4D}" type="slidenum">
              <a:rPr lang="en-US" sz="1000" baseline="0">
                <a:solidFill>
                  <a:srgbClr val="898989"/>
                </a:solidFill>
                <a:latin typeface="Helvetica Neue" charset="0"/>
                <a:sym typeface="Lucida Grande" charset="0"/>
              </a:rPr>
              <a:pPr algn="ctr" eaLnBrk="1" hangingPunct="1"/>
              <a:t>19</a:t>
            </a:fld>
            <a:endParaRPr lang="en-US" sz="1200" baseline="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baseline="0"/>
          </a:p>
        </p:txBody>
      </p:sp>
      <p:sp>
        <p:nvSpPr>
          <p:cNvPr id="3074"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a:solidFill>
                  <a:srgbClr val="79427B"/>
                </a:solidFill>
                <a:latin typeface="Helvetica Neue" charset="0"/>
                <a:sym typeface="Lucida Grande" charset="0"/>
              </a:rPr>
              <a:t>Population</a:t>
            </a:r>
            <a:endParaRPr lang="en-US" sz="2000" baseline="0">
              <a:solidFill>
                <a:srgbClr val="79427B"/>
              </a:solidFill>
              <a:latin typeface="Helvetica Neue" charset="0"/>
              <a:sym typeface="Lucida Grande" charset="0"/>
            </a:endParaRPr>
          </a:p>
        </p:txBody>
      </p:sp>
      <p:sp>
        <p:nvSpPr>
          <p:cNvPr id="3075"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8D9C4553-0083-0C42-944F-32208EB30B9F}" type="slidenum">
              <a:rPr lang="en-US" sz="1000" baseline="0">
                <a:solidFill>
                  <a:srgbClr val="898989"/>
                </a:solidFill>
                <a:latin typeface="Helvetica Neue" charset="0"/>
                <a:sym typeface="Lucida Grande" charset="0"/>
              </a:rPr>
              <a:pPr algn="ctr" eaLnBrk="1" hangingPunct="1"/>
              <a:t>2</a:t>
            </a:fld>
            <a:endParaRPr lang="en-US" sz="1200" baseline="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1" descr="iceberg.jpg                                                    005E2AA4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263"/>
            <a:ext cx="9144000" cy="692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5"/>
          <p:cNvSpPr>
            <a:spLocks/>
          </p:cNvSpPr>
          <p:nvPr/>
        </p:nvSpPr>
        <p:spPr bwMode="auto">
          <a:xfrm>
            <a:off x="4740275" y="900113"/>
            <a:ext cx="931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cs typeface="Helvetica Neue Light" charset="0"/>
              </a:rPr>
              <a:t>Events</a:t>
            </a:r>
            <a:endParaRPr lang="en-US" sz="1800" baseline="0">
              <a:solidFill>
                <a:srgbClr val="111C33"/>
              </a:solidFill>
              <a:cs typeface="Helvetica Neue Light" charset="0"/>
            </a:endParaRPr>
          </a:p>
        </p:txBody>
      </p:sp>
      <p:grpSp>
        <p:nvGrpSpPr>
          <p:cNvPr id="2" name="Group 7"/>
          <p:cNvGrpSpPr>
            <a:grpSpLocks/>
          </p:cNvGrpSpPr>
          <p:nvPr/>
        </p:nvGrpSpPr>
        <p:grpSpPr bwMode="auto">
          <a:xfrm>
            <a:off x="4746625" y="4865688"/>
            <a:ext cx="3435350" cy="1027112"/>
            <a:chOff x="0" y="-80"/>
            <a:chExt cx="3078" cy="921"/>
          </a:xfrm>
        </p:grpSpPr>
        <p:sp>
          <p:nvSpPr>
            <p:cNvPr id="18444" name="Rectangle 8"/>
            <p:cNvSpPr>
              <a:spLocks/>
            </p:cNvSpPr>
            <p:nvPr/>
          </p:nvSpPr>
          <p:spPr bwMode="auto">
            <a:xfrm>
              <a:off x="0" y="-80"/>
              <a:ext cx="180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latin typeface="Helvetica Neue" charset="0"/>
                  <a:cs typeface="Helvetica Neue Light" charset="0"/>
                </a:rPr>
                <a:t>Mental models</a:t>
              </a:r>
            </a:p>
          </p:txBody>
        </p:sp>
        <p:sp>
          <p:nvSpPr>
            <p:cNvPr id="18445" name="Rectangle 9"/>
            <p:cNvSpPr>
              <a:spLocks/>
            </p:cNvSpPr>
            <p:nvPr/>
          </p:nvSpPr>
          <p:spPr bwMode="auto">
            <a:xfrm>
              <a:off x="499" y="499"/>
              <a:ext cx="25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beliefs, assumptions</a:t>
              </a:r>
            </a:p>
          </p:txBody>
        </p:sp>
      </p:grpSp>
      <p:grpSp>
        <p:nvGrpSpPr>
          <p:cNvPr id="3" name="Group 10"/>
          <p:cNvGrpSpPr>
            <a:grpSpLocks/>
          </p:cNvGrpSpPr>
          <p:nvPr/>
        </p:nvGrpSpPr>
        <p:grpSpPr bwMode="auto">
          <a:xfrm>
            <a:off x="4746625" y="3579813"/>
            <a:ext cx="3413125" cy="1000125"/>
            <a:chOff x="0" y="-80"/>
            <a:chExt cx="3057" cy="897"/>
          </a:xfrm>
        </p:grpSpPr>
        <p:sp>
          <p:nvSpPr>
            <p:cNvPr id="18442" name="Rectangle 11"/>
            <p:cNvSpPr>
              <a:spLocks/>
            </p:cNvSpPr>
            <p:nvPr/>
          </p:nvSpPr>
          <p:spPr bwMode="auto">
            <a:xfrm>
              <a:off x="0" y="-80"/>
              <a:ext cx="242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latin typeface="Helvetica Neue" charset="0"/>
                  <a:cs typeface="Helvetica Neue Light" charset="0"/>
                </a:rPr>
                <a:t>Systemic structures</a:t>
              </a:r>
            </a:p>
          </p:txBody>
        </p:sp>
        <p:sp>
          <p:nvSpPr>
            <p:cNvPr id="18443" name="Rectangle 12"/>
            <p:cNvSpPr>
              <a:spLocks/>
            </p:cNvSpPr>
            <p:nvPr/>
          </p:nvSpPr>
          <p:spPr bwMode="auto">
            <a:xfrm>
              <a:off x="538" y="475"/>
              <a:ext cx="251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policies, technology</a:t>
              </a:r>
            </a:p>
          </p:txBody>
        </p:sp>
      </p:grpSp>
      <p:grpSp>
        <p:nvGrpSpPr>
          <p:cNvPr id="4" name="Group 13"/>
          <p:cNvGrpSpPr>
            <a:grpSpLocks/>
          </p:cNvGrpSpPr>
          <p:nvPr/>
        </p:nvGrpSpPr>
        <p:grpSpPr bwMode="auto">
          <a:xfrm>
            <a:off x="4738688" y="2266950"/>
            <a:ext cx="1503362" cy="1063625"/>
            <a:chOff x="0" y="-80"/>
            <a:chExt cx="1345" cy="953"/>
          </a:xfrm>
        </p:grpSpPr>
        <p:sp>
          <p:nvSpPr>
            <p:cNvPr id="18440" name="Rectangle 14"/>
            <p:cNvSpPr>
              <a:spLocks/>
            </p:cNvSpPr>
            <p:nvPr/>
          </p:nvSpPr>
          <p:spPr bwMode="auto">
            <a:xfrm>
              <a:off x="0" y="-80"/>
              <a:ext cx="101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latin typeface="Helvetica Neue" charset="0"/>
                  <a:cs typeface="Helvetica Neue Light" charset="0"/>
                </a:rPr>
                <a:t>Patterns</a:t>
              </a:r>
              <a:endParaRPr lang="en-US" sz="1800" baseline="0">
                <a:solidFill>
                  <a:schemeClr val="bg1"/>
                </a:solidFill>
                <a:cs typeface="Helvetica Neue Light" charset="0"/>
              </a:endParaRPr>
            </a:p>
          </p:txBody>
        </p:sp>
        <p:sp>
          <p:nvSpPr>
            <p:cNvPr id="18441" name="Rectangle 15"/>
            <p:cNvSpPr>
              <a:spLocks/>
            </p:cNvSpPr>
            <p:nvPr/>
          </p:nvSpPr>
          <p:spPr bwMode="auto">
            <a:xfrm>
              <a:off x="545" y="532"/>
              <a:ext cx="800"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trends</a:t>
              </a:r>
              <a:endParaRPr lang="en-US" sz="2500" i="1" baseline="0">
                <a:solidFill>
                  <a:srgbClr val="FFFFFF"/>
                </a:solidFill>
                <a:latin typeface="Helvetica Neue" charset="0"/>
                <a:cs typeface="Helvetica Neue Light" charset="0"/>
              </a:endParaRPr>
            </a:p>
          </p:txBody>
        </p:sp>
      </p:grpSp>
      <p:sp>
        <p:nvSpPr>
          <p:cNvPr id="18438" name="Rectangle 16"/>
          <p:cNvSpPr>
            <a:spLocks/>
          </p:cNvSpPr>
          <p:nvPr/>
        </p:nvSpPr>
        <p:spPr bwMode="auto">
          <a:xfrm>
            <a:off x="5307013" y="1417638"/>
            <a:ext cx="14684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symptoms</a:t>
            </a:r>
            <a:endParaRPr lang="en-US" sz="2500" i="1" baseline="0">
              <a:solidFill>
                <a:srgbClr val="111C33"/>
              </a:solidFill>
              <a:latin typeface="Helvetica Neue" charset="0"/>
              <a:cs typeface="Helvetica Neue Light" charset="0"/>
            </a:endParaRPr>
          </a:p>
        </p:txBody>
      </p:sp>
      <p:sp>
        <p:nvSpPr>
          <p:cNvPr id="18439" name="Text Box 18"/>
          <p:cNvSpPr txBox="1">
            <a:spLocks/>
          </p:cNvSpPr>
          <p:nvPr/>
        </p:nvSpPr>
        <p:spPr bwMode="auto">
          <a:xfrm>
            <a:off x="6553200" y="6553200"/>
            <a:ext cx="228600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r>
              <a:rPr lang="en-US" sz="1300" i="1" baseline="0" dirty="0">
                <a:solidFill>
                  <a:srgbClr val="C6BDAD"/>
                </a:solidFill>
                <a:latin typeface="Helvetica Neue" charset="0"/>
                <a:ea typeface="华文细黑" charset="0"/>
                <a:sym typeface="Arial" charset="0"/>
              </a:rPr>
              <a:t> S</a:t>
            </a:r>
            <a:r>
              <a:rPr lang="en-US" sz="1300" i="1" baseline="0" dirty="0" smtClean="0">
                <a:solidFill>
                  <a:srgbClr val="C6BDAD"/>
                </a:solidFill>
                <a:latin typeface="Helvetica Neue" charset="0"/>
                <a:ea typeface="华文细黑" charset="0"/>
                <a:sym typeface="Arial" charset="0"/>
              </a:rPr>
              <a:t>ource: Peter </a:t>
            </a:r>
            <a:r>
              <a:rPr lang="en-US" sz="1300" i="1" baseline="0" dirty="0" err="1" smtClean="0">
                <a:solidFill>
                  <a:srgbClr val="C6BDAD"/>
                </a:solidFill>
                <a:latin typeface="Helvetica Neue" charset="0"/>
                <a:ea typeface="华文细黑" charset="0"/>
                <a:sym typeface="Arial" charset="0"/>
              </a:rPr>
              <a:t>Senge</a:t>
            </a:r>
            <a:endParaRPr lang="en-US" sz="1800" i="1" baseline="0" dirty="0">
              <a:solidFill>
                <a:srgbClr val="000000"/>
              </a:solidFill>
              <a:ea typeface="华文细黑" charset="0"/>
              <a:sym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8"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28"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28"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5" descr="icebergleverage.jpg                                            005E2AA4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9144000" cy="692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Rectangle 5"/>
          <p:cNvSpPr>
            <a:spLocks/>
          </p:cNvSpPr>
          <p:nvPr/>
        </p:nvSpPr>
        <p:spPr bwMode="auto">
          <a:xfrm>
            <a:off x="4740275" y="900113"/>
            <a:ext cx="931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cs typeface="Helvetica Neue Light" charset="0"/>
              </a:rPr>
              <a:t>Events</a:t>
            </a:r>
            <a:endParaRPr lang="en-US" sz="1800" baseline="0">
              <a:solidFill>
                <a:srgbClr val="111C33"/>
              </a:solidFill>
              <a:cs typeface="Helvetica Neue Light" charset="0"/>
            </a:endParaRPr>
          </a:p>
        </p:txBody>
      </p:sp>
      <p:grpSp>
        <p:nvGrpSpPr>
          <p:cNvPr id="2" name="Group 7"/>
          <p:cNvGrpSpPr>
            <a:grpSpLocks/>
          </p:cNvGrpSpPr>
          <p:nvPr/>
        </p:nvGrpSpPr>
        <p:grpSpPr bwMode="auto">
          <a:xfrm>
            <a:off x="4746625" y="4865688"/>
            <a:ext cx="3435350" cy="1027112"/>
            <a:chOff x="0" y="-80"/>
            <a:chExt cx="3078" cy="921"/>
          </a:xfrm>
        </p:grpSpPr>
        <p:sp>
          <p:nvSpPr>
            <p:cNvPr id="19468" name="Rectangle 8"/>
            <p:cNvSpPr>
              <a:spLocks/>
            </p:cNvSpPr>
            <p:nvPr/>
          </p:nvSpPr>
          <p:spPr bwMode="auto">
            <a:xfrm>
              <a:off x="0" y="-80"/>
              <a:ext cx="180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latin typeface="Helvetica Neue" charset="0"/>
                  <a:cs typeface="Helvetica Neue Light" charset="0"/>
                </a:rPr>
                <a:t>Mental models</a:t>
              </a:r>
            </a:p>
          </p:txBody>
        </p:sp>
        <p:sp>
          <p:nvSpPr>
            <p:cNvPr id="19469" name="Rectangle 9"/>
            <p:cNvSpPr>
              <a:spLocks/>
            </p:cNvSpPr>
            <p:nvPr/>
          </p:nvSpPr>
          <p:spPr bwMode="auto">
            <a:xfrm>
              <a:off x="499" y="499"/>
              <a:ext cx="25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beliefs, assumptions</a:t>
              </a:r>
            </a:p>
          </p:txBody>
        </p:sp>
      </p:grpSp>
      <p:grpSp>
        <p:nvGrpSpPr>
          <p:cNvPr id="3" name="Group 10"/>
          <p:cNvGrpSpPr>
            <a:grpSpLocks/>
          </p:cNvGrpSpPr>
          <p:nvPr/>
        </p:nvGrpSpPr>
        <p:grpSpPr bwMode="auto">
          <a:xfrm>
            <a:off x="4746625" y="3579813"/>
            <a:ext cx="3413125" cy="1000125"/>
            <a:chOff x="0" y="-80"/>
            <a:chExt cx="3057" cy="897"/>
          </a:xfrm>
        </p:grpSpPr>
        <p:sp>
          <p:nvSpPr>
            <p:cNvPr id="19466" name="Rectangle 11"/>
            <p:cNvSpPr>
              <a:spLocks/>
            </p:cNvSpPr>
            <p:nvPr/>
          </p:nvSpPr>
          <p:spPr bwMode="auto">
            <a:xfrm>
              <a:off x="0" y="-80"/>
              <a:ext cx="2420"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latin typeface="Helvetica Neue" charset="0"/>
                  <a:cs typeface="Helvetica Neue Light" charset="0"/>
                </a:rPr>
                <a:t>Systemic structures</a:t>
              </a:r>
            </a:p>
          </p:txBody>
        </p:sp>
        <p:sp>
          <p:nvSpPr>
            <p:cNvPr id="19467" name="Rectangle 12"/>
            <p:cNvSpPr>
              <a:spLocks/>
            </p:cNvSpPr>
            <p:nvPr/>
          </p:nvSpPr>
          <p:spPr bwMode="auto">
            <a:xfrm>
              <a:off x="538" y="475"/>
              <a:ext cx="251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policies, technology</a:t>
              </a:r>
            </a:p>
          </p:txBody>
        </p:sp>
      </p:grpSp>
      <p:grpSp>
        <p:nvGrpSpPr>
          <p:cNvPr id="4" name="Group 13"/>
          <p:cNvGrpSpPr>
            <a:grpSpLocks/>
          </p:cNvGrpSpPr>
          <p:nvPr/>
        </p:nvGrpSpPr>
        <p:grpSpPr bwMode="auto">
          <a:xfrm>
            <a:off x="4738688" y="2266950"/>
            <a:ext cx="1503362" cy="1063625"/>
            <a:chOff x="0" y="-80"/>
            <a:chExt cx="1345" cy="953"/>
          </a:xfrm>
        </p:grpSpPr>
        <p:sp>
          <p:nvSpPr>
            <p:cNvPr id="19464" name="Rectangle 14"/>
            <p:cNvSpPr>
              <a:spLocks/>
            </p:cNvSpPr>
            <p:nvPr/>
          </p:nvSpPr>
          <p:spPr bwMode="auto">
            <a:xfrm>
              <a:off x="0" y="-80"/>
              <a:ext cx="101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baseline="0">
                  <a:solidFill>
                    <a:schemeClr val="bg1"/>
                  </a:solidFill>
                  <a:latin typeface="Helvetica Neue" charset="0"/>
                  <a:cs typeface="Helvetica Neue Light" charset="0"/>
                </a:rPr>
                <a:t>Patterns</a:t>
              </a:r>
              <a:endParaRPr lang="en-US" sz="1800" baseline="0">
                <a:solidFill>
                  <a:schemeClr val="bg1"/>
                </a:solidFill>
                <a:cs typeface="Helvetica Neue Light" charset="0"/>
              </a:endParaRPr>
            </a:p>
          </p:txBody>
        </p:sp>
        <p:sp>
          <p:nvSpPr>
            <p:cNvPr id="19465" name="Rectangle 15"/>
            <p:cNvSpPr>
              <a:spLocks/>
            </p:cNvSpPr>
            <p:nvPr/>
          </p:nvSpPr>
          <p:spPr bwMode="auto">
            <a:xfrm>
              <a:off x="545" y="532"/>
              <a:ext cx="800"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trends</a:t>
              </a:r>
              <a:endParaRPr lang="en-US" sz="2500" i="1" baseline="0">
                <a:solidFill>
                  <a:srgbClr val="FFFFFF"/>
                </a:solidFill>
                <a:latin typeface="Helvetica Neue" charset="0"/>
                <a:cs typeface="Helvetica Neue Light" charset="0"/>
              </a:endParaRPr>
            </a:p>
          </p:txBody>
        </p:sp>
      </p:grpSp>
      <p:sp>
        <p:nvSpPr>
          <p:cNvPr id="19462" name="Rectangle 16"/>
          <p:cNvSpPr>
            <a:spLocks/>
          </p:cNvSpPr>
          <p:nvPr/>
        </p:nvSpPr>
        <p:spPr bwMode="auto">
          <a:xfrm>
            <a:off x="5307013" y="1417638"/>
            <a:ext cx="14684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r"/>
            <a:r>
              <a:rPr lang="en-US" sz="2500" i="1" baseline="0">
                <a:solidFill>
                  <a:srgbClr val="CD4C2C"/>
                </a:solidFill>
                <a:latin typeface="Helvetica Neue" charset="0"/>
                <a:cs typeface="Helvetica Neue Light" charset="0"/>
              </a:rPr>
              <a:t>symptoms</a:t>
            </a:r>
            <a:endParaRPr lang="en-US" sz="2500" i="1" baseline="0">
              <a:solidFill>
                <a:srgbClr val="111C33"/>
              </a:solidFill>
              <a:latin typeface="Helvetica Neue" charset="0"/>
              <a:cs typeface="Helvetica Neue Light" charset="0"/>
            </a:endParaRPr>
          </a:p>
        </p:txBody>
      </p:sp>
      <p:sp>
        <p:nvSpPr>
          <p:cNvPr id="15" name="Text Box 18"/>
          <p:cNvSpPr txBox="1">
            <a:spLocks/>
          </p:cNvSpPr>
          <p:nvPr/>
        </p:nvSpPr>
        <p:spPr bwMode="auto">
          <a:xfrm>
            <a:off x="6324600" y="6565612"/>
            <a:ext cx="228600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r>
              <a:rPr lang="en-US" sz="1300" i="1" baseline="0" dirty="0">
                <a:solidFill>
                  <a:srgbClr val="C6BDAD"/>
                </a:solidFill>
                <a:latin typeface="Helvetica Neue" charset="0"/>
                <a:ea typeface="华文细黑" charset="0"/>
                <a:sym typeface="Arial" charset="0"/>
              </a:rPr>
              <a:t> S</a:t>
            </a:r>
            <a:r>
              <a:rPr lang="en-US" sz="1300" i="1" baseline="0" dirty="0" smtClean="0">
                <a:solidFill>
                  <a:srgbClr val="C6BDAD"/>
                </a:solidFill>
                <a:latin typeface="Helvetica Neue" charset="0"/>
                <a:ea typeface="华文细黑" charset="0"/>
                <a:sym typeface="Arial" charset="0"/>
              </a:rPr>
              <a:t>ource: Peter </a:t>
            </a:r>
            <a:r>
              <a:rPr lang="en-US" sz="1300" i="1" baseline="0" dirty="0" err="1" smtClean="0">
                <a:solidFill>
                  <a:srgbClr val="C6BDAD"/>
                </a:solidFill>
                <a:latin typeface="Helvetica Neue" charset="0"/>
                <a:ea typeface="华文细黑" charset="0"/>
                <a:sym typeface="Arial" charset="0"/>
              </a:rPr>
              <a:t>Senge</a:t>
            </a:r>
            <a:endParaRPr lang="en-US" sz="1800" i="1" baseline="0" dirty="0">
              <a:solidFill>
                <a:srgbClr val="000000"/>
              </a:solidFill>
              <a:ea typeface="华文细黑" charset="0"/>
              <a:sym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5"/>
          <p:cNvSpPr>
            <a:spLocks/>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a:endParaRPr lang="en-US" sz="1800" baseline="0"/>
          </a:p>
        </p:txBody>
      </p:sp>
      <p:pic>
        <p:nvPicPr>
          <p:cNvPr id="2048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293813"/>
            <a:ext cx="3048000"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048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657600"/>
            <a:ext cx="388620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048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338263"/>
            <a:ext cx="2438400" cy="209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0485" name="Oval 3"/>
          <p:cNvSpPr>
            <a:spLocks/>
          </p:cNvSpPr>
          <p:nvPr/>
        </p:nvSpPr>
        <p:spPr bwMode="auto">
          <a:xfrm>
            <a:off x="1854200" y="546100"/>
            <a:ext cx="1244600" cy="825500"/>
          </a:xfrm>
          <a:prstGeom prst="ellipse">
            <a:avLst/>
          </a:prstGeom>
          <a:solidFill>
            <a:srgbClr val="FFFFFF">
              <a:alpha val="76077"/>
            </a:srgbClr>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p>
            <a:pPr algn="r"/>
            <a:endParaRPr lang="en-US" sz="1800" baseline="0"/>
          </a:p>
        </p:txBody>
      </p:sp>
      <p:sp>
        <p:nvSpPr>
          <p:cNvPr id="20486" name="Line 5"/>
          <p:cNvSpPr>
            <a:spLocks noChangeShapeType="1"/>
          </p:cNvSpPr>
          <p:nvPr/>
        </p:nvSpPr>
        <p:spPr bwMode="auto">
          <a:xfrm>
            <a:off x="4572000" y="647700"/>
            <a:ext cx="4763" cy="6070600"/>
          </a:xfrm>
          <a:prstGeom prst="line">
            <a:avLst/>
          </a:prstGeom>
          <a:noFill/>
          <a:ln w="25400">
            <a:solidFill>
              <a:schemeClr val="bg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487" name="Line 6"/>
          <p:cNvSpPr>
            <a:spLocks noChangeShapeType="1"/>
          </p:cNvSpPr>
          <p:nvPr/>
        </p:nvSpPr>
        <p:spPr bwMode="auto">
          <a:xfrm rot="10800000">
            <a:off x="838200" y="3657600"/>
            <a:ext cx="7505700" cy="0"/>
          </a:xfrm>
          <a:prstGeom prst="line">
            <a:avLst/>
          </a:prstGeom>
          <a:noFill/>
          <a:ln w="25400">
            <a:solidFill>
              <a:schemeClr val="bg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20488" name="Group 7"/>
          <p:cNvGrpSpPr>
            <a:grpSpLocks/>
          </p:cNvGrpSpPr>
          <p:nvPr/>
        </p:nvGrpSpPr>
        <p:grpSpPr bwMode="auto">
          <a:xfrm>
            <a:off x="533400" y="4800600"/>
            <a:ext cx="3824288" cy="1449388"/>
            <a:chOff x="0" y="0"/>
            <a:chExt cx="2497" cy="946"/>
          </a:xfrm>
        </p:grpSpPr>
        <p:pic>
          <p:nvPicPr>
            <p:cNvPr id="2050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61" cy="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050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5" y="0"/>
              <a:ext cx="1262" cy="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20489" name="Rectangle 10"/>
          <p:cNvSpPr>
            <a:spLocks/>
          </p:cNvSpPr>
          <p:nvPr/>
        </p:nvSpPr>
        <p:spPr bwMode="auto">
          <a:xfrm>
            <a:off x="111125" y="3733800"/>
            <a:ext cx="46482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r>
              <a:rPr lang="en-US" sz="4000" baseline="0">
                <a:solidFill>
                  <a:srgbClr val="604A7B"/>
                </a:solidFill>
                <a:latin typeface="Helvetica Neue" charset="0"/>
                <a:cs typeface="Helvetica Neue" charset="0"/>
                <a:sym typeface="Helvetica Neue" charset="0"/>
              </a:rPr>
              <a:t>Material</a:t>
            </a:r>
            <a:endParaRPr lang="en-US" sz="4400" baseline="0">
              <a:solidFill>
                <a:srgbClr val="604A7B"/>
              </a:solidFill>
              <a:latin typeface="Helvetica Neue" charset="0"/>
              <a:cs typeface="Helvetica Neue" charset="0"/>
              <a:sym typeface="Helvetica Neue" charset="0"/>
            </a:endParaRPr>
          </a:p>
        </p:txBody>
      </p:sp>
      <p:sp>
        <p:nvSpPr>
          <p:cNvPr id="20490" name="Rectangle 11"/>
          <p:cNvSpPr>
            <a:spLocks/>
          </p:cNvSpPr>
          <p:nvPr/>
        </p:nvSpPr>
        <p:spPr bwMode="auto">
          <a:xfrm>
            <a:off x="654050" y="5854700"/>
            <a:ext cx="3441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r>
              <a:rPr lang="en-US" sz="2000" i="1" baseline="0">
                <a:solidFill>
                  <a:srgbClr val="4D4D4D"/>
                </a:solidFill>
                <a:latin typeface="Helvetica Neue" charset="0"/>
                <a:cs typeface="Helvetica Neue Light" charset="0"/>
                <a:sym typeface="Helvetica Neue Light" charset="0"/>
              </a:rPr>
              <a:t>objects</a:t>
            </a:r>
          </a:p>
        </p:txBody>
      </p:sp>
      <p:sp>
        <p:nvSpPr>
          <p:cNvPr id="20491" name="Rectangle 13"/>
          <p:cNvSpPr>
            <a:spLocks/>
          </p:cNvSpPr>
          <p:nvPr/>
        </p:nvSpPr>
        <p:spPr bwMode="auto">
          <a:xfrm>
            <a:off x="5686425" y="6248400"/>
            <a:ext cx="1628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sz="2000" i="1" baseline="0">
                <a:solidFill>
                  <a:srgbClr val="4D4D4D"/>
                </a:solidFill>
                <a:latin typeface="Helvetica Neue" charset="0"/>
                <a:cs typeface="Helvetica Neue Light" charset="0"/>
                <a:sym typeface="Helvetica Neue Light" charset="0"/>
              </a:rPr>
              <a:t>subject-object</a:t>
            </a:r>
          </a:p>
        </p:txBody>
      </p:sp>
      <p:sp>
        <p:nvSpPr>
          <p:cNvPr id="20492" name="Rectangle 14"/>
          <p:cNvSpPr>
            <a:spLocks/>
          </p:cNvSpPr>
          <p:nvPr/>
        </p:nvSpPr>
        <p:spPr bwMode="auto">
          <a:xfrm>
            <a:off x="5486400" y="3810000"/>
            <a:ext cx="2057400" cy="457200"/>
          </a:xfrm>
          <a:prstGeom prst="rect">
            <a:avLst/>
          </a:prstGeom>
          <a:gradFill rotWithShape="0">
            <a:gsLst>
              <a:gs pos="0">
                <a:srgbClr val="FFFFFF">
                  <a:alpha val="87000"/>
                </a:srgbClr>
              </a:gs>
              <a:gs pos="100000">
                <a:srgbClr val="B7B7B7">
                  <a:alpha val="87000"/>
                </a:srgbClr>
              </a:gs>
            </a:gsLst>
            <a:path path="rect">
              <a:fillToRect l="50301" t="51469" r="49699" b="48531"/>
            </a:path>
          </a:gradFill>
          <a:ln>
            <a:noFill/>
          </a:ln>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p>
            <a:pPr algn="r"/>
            <a:endParaRPr lang="en-US" sz="1800" baseline="0">
              <a:solidFill>
                <a:schemeClr val="bg1"/>
              </a:solidFill>
            </a:endParaRPr>
          </a:p>
        </p:txBody>
      </p:sp>
      <p:sp>
        <p:nvSpPr>
          <p:cNvPr id="20493" name="Rectangle 15"/>
          <p:cNvSpPr>
            <a:spLocks/>
          </p:cNvSpPr>
          <p:nvPr/>
        </p:nvSpPr>
        <p:spPr bwMode="auto">
          <a:xfrm>
            <a:off x="5649913" y="3759200"/>
            <a:ext cx="18272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sz="4000" baseline="0">
                <a:solidFill>
                  <a:srgbClr val="604A7B"/>
                </a:solidFill>
                <a:latin typeface="Helvetica Neue" charset="0"/>
                <a:cs typeface="Helvetica Neue" charset="0"/>
                <a:sym typeface="Helvetica Neue" charset="0"/>
              </a:rPr>
              <a:t>Efficient</a:t>
            </a:r>
            <a:endParaRPr lang="en-US" sz="4400" baseline="0">
              <a:solidFill>
                <a:srgbClr val="604A7B"/>
              </a:solidFill>
              <a:latin typeface="Helvetica Neue" charset="0"/>
              <a:cs typeface="Helvetica Neue" charset="0"/>
              <a:sym typeface="Helvetica Neue" charset="0"/>
            </a:endParaRPr>
          </a:p>
        </p:txBody>
      </p:sp>
      <p:sp>
        <p:nvSpPr>
          <p:cNvPr id="20494" name="Rectangle 16"/>
          <p:cNvSpPr>
            <a:spLocks/>
          </p:cNvSpPr>
          <p:nvPr/>
        </p:nvSpPr>
        <p:spPr bwMode="auto">
          <a:xfrm>
            <a:off x="2024063" y="558800"/>
            <a:ext cx="10731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sz="4000" baseline="0">
                <a:solidFill>
                  <a:srgbClr val="604A7B"/>
                </a:solidFill>
                <a:latin typeface="Helvetica Neue" charset="0"/>
                <a:cs typeface="Helvetica Neue" charset="0"/>
                <a:sym typeface="Helvetica Neue" charset="0"/>
              </a:rPr>
              <a:t>Final</a:t>
            </a:r>
            <a:endParaRPr lang="en-US" sz="4400" b="1" baseline="0">
              <a:solidFill>
                <a:srgbClr val="604A7B"/>
              </a:solidFill>
              <a:latin typeface="Helvetica Neue" charset="0"/>
              <a:cs typeface="Helvetica Neue" charset="0"/>
              <a:sym typeface="Helvetica Neue" charset="0"/>
            </a:endParaRPr>
          </a:p>
        </p:txBody>
      </p:sp>
      <p:sp>
        <p:nvSpPr>
          <p:cNvPr id="20495" name="Rectangle 17"/>
          <p:cNvSpPr>
            <a:spLocks/>
          </p:cNvSpPr>
          <p:nvPr/>
        </p:nvSpPr>
        <p:spPr bwMode="auto">
          <a:xfrm>
            <a:off x="825500" y="2895600"/>
            <a:ext cx="3441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r>
              <a:rPr lang="en-US" sz="2000" i="1" baseline="0">
                <a:solidFill>
                  <a:srgbClr val="2E2E2E"/>
                </a:solidFill>
                <a:latin typeface="Helvetica Neue Light" charset="0"/>
                <a:cs typeface="Helvetica Neue Light" charset="0"/>
                <a:sym typeface="Helvetica Neue Light" charset="0"/>
              </a:rPr>
              <a:t>transpersonal</a:t>
            </a:r>
          </a:p>
        </p:txBody>
      </p:sp>
      <p:sp>
        <p:nvSpPr>
          <p:cNvPr id="20496" name="Rectangle 18"/>
          <p:cNvSpPr>
            <a:spLocks/>
          </p:cNvSpPr>
          <p:nvPr/>
        </p:nvSpPr>
        <p:spPr bwMode="auto">
          <a:xfrm>
            <a:off x="5854700" y="546100"/>
            <a:ext cx="15732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sz="4000" baseline="0">
                <a:solidFill>
                  <a:srgbClr val="604A7B"/>
                </a:solidFill>
                <a:latin typeface="Helvetica Neue" charset="0"/>
                <a:cs typeface="Helvetica Neue" charset="0"/>
                <a:sym typeface="Helvetica Neue" charset="0"/>
              </a:rPr>
              <a:t>Formal</a:t>
            </a:r>
            <a:endParaRPr lang="en-US" sz="4400" b="1" baseline="0">
              <a:solidFill>
                <a:srgbClr val="604A7B"/>
              </a:solidFill>
              <a:latin typeface="Helvetica Neue" charset="0"/>
              <a:cs typeface="Helvetica Neue" charset="0"/>
              <a:sym typeface="Helvetica Neue" charset="0"/>
            </a:endParaRPr>
          </a:p>
        </p:txBody>
      </p:sp>
      <p:sp>
        <p:nvSpPr>
          <p:cNvPr id="20497" name="Rectangle 19"/>
          <p:cNvSpPr>
            <a:spLocks/>
          </p:cNvSpPr>
          <p:nvPr/>
        </p:nvSpPr>
        <p:spPr bwMode="auto">
          <a:xfrm>
            <a:off x="4800600" y="2882900"/>
            <a:ext cx="3441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r>
              <a:rPr lang="en-US" sz="2000" i="1" baseline="0">
                <a:solidFill>
                  <a:srgbClr val="4D4D4D"/>
                </a:solidFill>
                <a:latin typeface="Helvetica Neue" charset="0"/>
                <a:cs typeface="Helvetica Neue Light" charset="0"/>
                <a:sym typeface="Helvetica Neue Light" charset="0"/>
              </a:rPr>
              <a:t>subject-subject</a:t>
            </a:r>
          </a:p>
        </p:txBody>
      </p:sp>
      <p:sp>
        <p:nvSpPr>
          <p:cNvPr id="20498" name="Rectangle 20"/>
          <p:cNvSpPr>
            <a:spLocks/>
          </p:cNvSpPr>
          <p:nvPr/>
        </p:nvSpPr>
        <p:spPr bwMode="auto">
          <a:xfrm rot="-5400000">
            <a:off x="8238332" y="5934868"/>
            <a:ext cx="15367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sz="1200" baseline="0">
                <a:solidFill>
                  <a:schemeClr val="bg2"/>
                </a:solidFill>
                <a:latin typeface="Helvetica Neue Light" charset="0"/>
                <a:cs typeface="Helvetica Neue Light" charset="0"/>
                <a:sym typeface="Helvetica Neue Light" charset="0"/>
              </a:rPr>
              <a:t> Aristotle, Roger Burton</a:t>
            </a:r>
          </a:p>
        </p:txBody>
      </p:sp>
      <p:sp>
        <p:nvSpPr>
          <p:cNvPr id="20499" name="Rectangle 21"/>
          <p:cNvSpPr>
            <a:spLocks/>
          </p:cNvSpPr>
          <p:nvPr/>
        </p:nvSpPr>
        <p:spPr bwMode="auto">
          <a:xfrm>
            <a:off x="1450975" y="4343400"/>
            <a:ext cx="19192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baseline="0">
                <a:solidFill>
                  <a:srgbClr val="CD4C2C"/>
                </a:solidFill>
                <a:latin typeface="Helvetica Neue" charset="0"/>
                <a:cs typeface="Helvetica Neue Bold Condensed" charset="0"/>
                <a:sym typeface="Helvetica Neue Bold Condensed" charset="0"/>
              </a:rPr>
              <a:t>natural capital</a:t>
            </a:r>
          </a:p>
        </p:txBody>
      </p:sp>
      <p:sp>
        <p:nvSpPr>
          <p:cNvPr id="20500" name="Rectangle 22"/>
          <p:cNvSpPr>
            <a:spLocks/>
          </p:cNvSpPr>
          <p:nvPr/>
        </p:nvSpPr>
        <p:spPr bwMode="auto">
          <a:xfrm>
            <a:off x="5834063" y="4283075"/>
            <a:ext cx="14049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baseline="0">
                <a:solidFill>
                  <a:srgbClr val="CD4C2C"/>
                </a:solidFill>
                <a:latin typeface="Helvetica Neue" charset="0"/>
                <a:cs typeface="Helvetica Neue Bold Condensed" charset="0"/>
                <a:sym typeface="Helvetica Neue Bold Condensed" charset="0"/>
              </a:rPr>
              <a:t>processes</a:t>
            </a:r>
            <a:endParaRPr lang="en-US" sz="2800" baseline="0">
              <a:solidFill>
                <a:srgbClr val="E8424A"/>
              </a:solidFill>
              <a:latin typeface="Helvetica Neue Bold Condensed" charset="0"/>
              <a:cs typeface="Helvetica Neue Bold Condensed" charset="0"/>
              <a:sym typeface="Helvetica Neue Bold Condensed" charset="0"/>
            </a:endParaRPr>
          </a:p>
        </p:txBody>
      </p:sp>
      <p:sp>
        <p:nvSpPr>
          <p:cNvPr id="20501" name="Rectangle 23"/>
          <p:cNvSpPr>
            <a:spLocks/>
          </p:cNvSpPr>
          <p:nvPr/>
        </p:nvSpPr>
        <p:spPr bwMode="auto">
          <a:xfrm>
            <a:off x="6184900" y="1019175"/>
            <a:ext cx="909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baseline="0">
                <a:solidFill>
                  <a:srgbClr val="CD4C2C"/>
                </a:solidFill>
                <a:latin typeface="Helvetica Neue" charset="0"/>
                <a:cs typeface="Helvetica Neue Bold Condensed" charset="0"/>
                <a:sym typeface="Helvetica Neue Bold Condensed" charset="0"/>
              </a:rPr>
              <a:t>design</a:t>
            </a:r>
            <a:endParaRPr lang="en-US" sz="2800" baseline="0">
              <a:solidFill>
                <a:srgbClr val="CD4C2C"/>
              </a:solidFill>
              <a:latin typeface="Helvetica Neue Bold Condensed" charset="0"/>
              <a:cs typeface="Helvetica Neue Bold Condensed" charset="0"/>
              <a:sym typeface="Helvetica Neue Bold Condensed" charset="0"/>
            </a:endParaRPr>
          </a:p>
        </p:txBody>
      </p:sp>
      <p:sp>
        <p:nvSpPr>
          <p:cNvPr id="20502" name="Rectangle 24"/>
          <p:cNvSpPr>
            <a:spLocks/>
          </p:cNvSpPr>
          <p:nvPr/>
        </p:nvSpPr>
        <p:spPr bwMode="auto">
          <a:xfrm>
            <a:off x="2182813" y="103187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baseline="0">
                <a:solidFill>
                  <a:srgbClr val="CD4C2C"/>
                </a:solidFill>
                <a:latin typeface="Helvetica Neue" charset="0"/>
                <a:cs typeface="Helvetica Neue Bold Condensed" charset="0"/>
                <a:sym typeface="Helvetica Neue Bold Condensed" charset="0"/>
              </a:rPr>
              <a:t>intent</a:t>
            </a:r>
            <a:endParaRPr lang="en-US" i="1" baseline="0">
              <a:solidFill>
                <a:srgbClr val="CD4C2C"/>
              </a:solidFill>
              <a:latin typeface="Helvetica Neue" charset="0"/>
              <a:cs typeface="Helvetica Neue Bold Condensed" charset="0"/>
              <a:sym typeface="Helvetica Neue Bold Condensed"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p:cNvSpPr>
          <p:nvPr/>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a:endParaRPr lang="en-US" sz="1800" baseline="0"/>
          </a:p>
        </p:txBody>
      </p:sp>
      <p:pic>
        <p:nvPicPr>
          <p:cNvPr id="21506" name="Picture 3"/>
          <p:cNvPicPr>
            <a:picLocks noChangeAspect="1" noChangeArrowheads="1"/>
          </p:cNvPicPr>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4953000" y="1293813"/>
            <a:ext cx="3048000" cy="2287587"/>
          </a:xfrm>
          <a:prstGeom prst="rect">
            <a:avLst/>
          </a:prstGeom>
          <a:noFill/>
          <a:ln>
            <a:noFill/>
          </a:ln>
          <a:extLst>
            <a:ext uri="{909E8E84-426E-40dd-AFC4-6F175D3DCCD1}">
              <a14:hiddenFill xmlns:a14="http://schemas.microsoft.com/office/drawing/2010/main">
                <a:solidFill>
                  <a:srgbClr val="FFFFFF">
                    <a:alpha val="30196"/>
                  </a:srgbClr>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1507" name="Picture 4"/>
          <p:cNvPicPr>
            <a:picLocks noChangeAspect="1" noChangeArrowheads="1"/>
          </p:cNvPicPr>
          <p:nvPr/>
        </p:nvPicPr>
        <p:blipFill>
          <a:blip r:embed="rId4">
            <a:alphaModFix amt="30000"/>
            <a:extLst>
              <a:ext uri="{28A0092B-C50C-407E-A947-70E740481C1C}">
                <a14:useLocalDpi xmlns:a14="http://schemas.microsoft.com/office/drawing/2010/main" val="0"/>
              </a:ext>
            </a:extLst>
          </a:blip>
          <a:srcRect/>
          <a:stretch>
            <a:fillRect/>
          </a:stretch>
        </p:blipFill>
        <p:spPr bwMode="auto">
          <a:xfrm>
            <a:off x="4572000" y="3657600"/>
            <a:ext cx="3886200" cy="2914650"/>
          </a:xfrm>
          <a:prstGeom prst="rect">
            <a:avLst/>
          </a:prstGeom>
          <a:noFill/>
          <a:ln>
            <a:noFill/>
          </a:ln>
          <a:extLst>
            <a:ext uri="{909E8E84-426E-40dd-AFC4-6F175D3DCCD1}">
              <a14:hiddenFill xmlns:a14="http://schemas.microsoft.com/office/drawing/2010/main">
                <a:solidFill>
                  <a:srgbClr val="FFFFFF">
                    <a:alpha val="30196"/>
                  </a:srgbClr>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1508" name="Picture 5"/>
          <p:cNvPicPr>
            <a:picLocks noChangeAspect="1" noChangeArrowheads="1"/>
          </p:cNvPicPr>
          <p:nvPr/>
        </p:nvPicPr>
        <p:blipFill>
          <a:blip r:embed="rId5">
            <a:alphaModFix amt="29000"/>
            <a:extLst>
              <a:ext uri="{28A0092B-C50C-407E-A947-70E740481C1C}">
                <a14:useLocalDpi xmlns:a14="http://schemas.microsoft.com/office/drawing/2010/main" val="0"/>
              </a:ext>
            </a:extLst>
          </a:blip>
          <a:srcRect/>
          <a:stretch>
            <a:fillRect/>
          </a:stretch>
        </p:blipFill>
        <p:spPr bwMode="auto">
          <a:xfrm>
            <a:off x="1295400" y="1338263"/>
            <a:ext cx="2438400" cy="2090737"/>
          </a:xfrm>
          <a:prstGeom prst="rect">
            <a:avLst/>
          </a:prstGeom>
          <a:noFill/>
          <a:ln>
            <a:noFill/>
          </a:ln>
          <a:extLst>
            <a:ext uri="{909E8E84-426E-40dd-AFC4-6F175D3DCCD1}">
              <a14:hiddenFill xmlns:a14="http://schemas.microsoft.com/office/drawing/2010/main">
                <a:solidFill>
                  <a:srgbClr val="FFFFFF">
                    <a:alpha val="29019"/>
                  </a:srgbClr>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1509" name="Oval 6"/>
          <p:cNvSpPr>
            <a:spLocks/>
          </p:cNvSpPr>
          <p:nvPr/>
        </p:nvSpPr>
        <p:spPr bwMode="auto">
          <a:xfrm>
            <a:off x="1854200" y="546100"/>
            <a:ext cx="1244600" cy="825500"/>
          </a:xfrm>
          <a:prstGeom prst="ellipse">
            <a:avLst/>
          </a:prstGeom>
          <a:solidFill>
            <a:srgbClr val="FFFFFF">
              <a:alpha val="76077"/>
            </a:srgbClr>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p>
            <a:pPr algn="r"/>
            <a:endParaRPr lang="en-US" sz="1800" baseline="0"/>
          </a:p>
        </p:txBody>
      </p:sp>
      <p:sp>
        <p:nvSpPr>
          <p:cNvPr id="21510" name="Line 7"/>
          <p:cNvSpPr>
            <a:spLocks noChangeShapeType="1"/>
          </p:cNvSpPr>
          <p:nvPr/>
        </p:nvSpPr>
        <p:spPr bwMode="auto">
          <a:xfrm>
            <a:off x="4572000" y="647700"/>
            <a:ext cx="4763" cy="6070600"/>
          </a:xfrm>
          <a:prstGeom prst="line">
            <a:avLst/>
          </a:prstGeom>
          <a:noFill/>
          <a:ln w="25400">
            <a:solidFill>
              <a:schemeClr val="bg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1511" name="Line 8"/>
          <p:cNvSpPr>
            <a:spLocks noChangeShapeType="1"/>
          </p:cNvSpPr>
          <p:nvPr/>
        </p:nvSpPr>
        <p:spPr bwMode="auto">
          <a:xfrm rot="10800000">
            <a:off x="838200" y="3657600"/>
            <a:ext cx="7505700" cy="0"/>
          </a:xfrm>
          <a:prstGeom prst="line">
            <a:avLst/>
          </a:prstGeom>
          <a:noFill/>
          <a:ln w="25400">
            <a:solidFill>
              <a:schemeClr val="bg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21512" name="Group 9"/>
          <p:cNvGrpSpPr>
            <a:grpSpLocks/>
          </p:cNvGrpSpPr>
          <p:nvPr/>
        </p:nvGrpSpPr>
        <p:grpSpPr bwMode="auto">
          <a:xfrm>
            <a:off x="533400" y="4800600"/>
            <a:ext cx="3824288" cy="1449388"/>
            <a:chOff x="0" y="0"/>
            <a:chExt cx="2497" cy="946"/>
          </a:xfrm>
        </p:grpSpPr>
        <p:pic>
          <p:nvPicPr>
            <p:cNvPr id="21529" name="Picture 10"/>
            <p:cNvPicPr>
              <a:picLocks noChangeAspect="1" noChangeArrowheads="1"/>
            </p:cNvPicPr>
            <p:nvPr/>
          </p:nvPicPr>
          <p:blipFill>
            <a:blip r:embed="rId6">
              <a:alphaModFix amt="32000"/>
              <a:extLst>
                <a:ext uri="{28A0092B-C50C-407E-A947-70E740481C1C}">
                  <a14:useLocalDpi xmlns:a14="http://schemas.microsoft.com/office/drawing/2010/main" val="0"/>
                </a:ext>
              </a:extLst>
            </a:blip>
            <a:srcRect/>
            <a:stretch>
              <a:fillRect/>
            </a:stretch>
          </p:blipFill>
          <p:spPr bwMode="auto">
            <a:xfrm>
              <a:off x="0" y="0"/>
              <a:ext cx="1261" cy="946"/>
            </a:xfrm>
            <a:prstGeom prst="rect">
              <a:avLst/>
            </a:prstGeom>
            <a:noFill/>
            <a:ln>
              <a:noFill/>
            </a:ln>
            <a:extLst>
              <a:ext uri="{909E8E84-426E-40dd-AFC4-6F175D3DCCD1}">
                <a14:hiddenFill xmlns:a14="http://schemas.microsoft.com/office/drawing/2010/main">
                  <a:solidFill>
                    <a:srgbClr val="FFFFFF">
                      <a:alpha val="32156"/>
                    </a:srgbClr>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1530" name="Picture 11"/>
            <p:cNvPicPr>
              <a:picLocks noChangeAspect="1" noChangeArrowheads="1"/>
            </p:cNvPicPr>
            <p:nvPr/>
          </p:nvPicPr>
          <p:blipFill>
            <a:blip r:embed="rId6">
              <a:alphaModFix amt="32000"/>
              <a:extLst>
                <a:ext uri="{28A0092B-C50C-407E-A947-70E740481C1C}">
                  <a14:useLocalDpi xmlns:a14="http://schemas.microsoft.com/office/drawing/2010/main" val="0"/>
                </a:ext>
              </a:extLst>
            </a:blip>
            <a:srcRect/>
            <a:stretch>
              <a:fillRect/>
            </a:stretch>
          </p:blipFill>
          <p:spPr bwMode="auto">
            <a:xfrm>
              <a:off x="1235" y="0"/>
              <a:ext cx="1262" cy="946"/>
            </a:xfrm>
            <a:prstGeom prst="rect">
              <a:avLst/>
            </a:prstGeom>
            <a:noFill/>
            <a:ln>
              <a:noFill/>
            </a:ln>
            <a:extLst>
              <a:ext uri="{909E8E84-426E-40dd-AFC4-6F175D3DCCD1}">
                <a14:hiddenFill xmlns:a14="http://schemas.microsoft.com/office/drawing/2010/main">
                  <a:solidFill>
                    <a:srgbClr val="FFFFFF">
                      <a:alpha val="32156"/>
                    </a:srgbClr>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85001" name="Rectangle 12"/>
          <p:cNvSpPr>
            <a:spLocks/>
          </p:cNvSpPr>
          <p:nvPr/>
        </p:nvSpPr>
        <p:spPr bwMode="auto">
          <a:xfrm>
            <a:off x="111125" y="3733800"/>
            <a:ext cx="46482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defRPr/>
            </a:pPr>
            <a:r>
              <a:rPr lang="en-US" sz="4000" baseline="0">
                <a:solidFill>
                  <a:schemeClr val="accent4">
                    <a:lumMod val="75000"/>
                  </a:schemeClr>
                </a:solidFill>
                <a:latin typeface="Helvetica Neue" charset="0"/>
                <a:cs typeface="Helvetica Neue" charset="0"/>
                <a:sym typeface="Helvetica Neue" charset="0"/>
              </a:rPr>
              <a:t>natural capital</a:t>
            </a:r>
            <a:endParaRPr lang="en-US" sz="4400" baseline="0">
              <a:solidFill>
                <a:schemeClr val="accent4">
                  <a:lumMod val="75000"/>
                </a:schemeClr>
              </a:solidFill>
              <a:latin typeface="Helvetica Neue" charset="0"/>
              <a:cs typeface="Helvetica Neue" charset="0"/>
              <a:sym typeface="Helvetica Neue" charset="0"/>
            </a:endParaRPr>
          </a:p>
        </p:txBody>
      </p:sp>
      <p:sp>
        <p:nvSpPr>
          <p:cNvPr id="85002" name="Rectangle 17"/>
          <p:cNvSpPr>
            <a:spLocks/>
          </p:cNvSpPr>
          <p:nvPr/>
        </p:nvSpPr>
        <p:spPr bwMode="auto">
          <a:xfrm>
            <a:off x="2028825" y="565150"/>
            <a:ext cx="12715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defRPr/>
            </a:pPr>
            <a:r>
              <a:rPr lang="en-US" sz="4000" baseline="0" dirty="0">
                <a:solidFill>
                  <a:schemeClr val="accent4">
                    <a:lumMod val="75000"/>
                  </a:schemeClr>
                </a:solidFill>
                <a:latin typeface="Helvetica Neue" charset="0"/>
                <a:cs typeface="Helvetica Neue" charset="0"/>
                <a:sym typeface="Helvetica Neue" charset="0"/>
              </a:rPr>
              <a:t>intent</a:t>
            </a:r>
            <a:endParaRPr lang="en-US" sz="4400" b="1" baseline="0" dirty="0">
              <a:solidFill>
                <a:schemeClr val="accent4">
                  <a:lumMod val="75000"/>
                </a:schemeClr>
              </a:solidFill>
              <a:latin typeface="Helvetica Neue" charset="0"/>
              <a:cs typeface="Helvetica Neue" charset="0"/>
              <a:sym typeface="Helvetica Neue" charset="0"/>
            </a:endParaRPr>
          </a:p>
        </p:txBody>
      </p:sp>
      <p:sp>
        <p:nvSpPr>
          <p:cNvPr id="85003" name="Rectangle 19"/>
          <p:cNvSpPr>
            <a:spLocks/>
          </p:cNvSpPr>
          <p:nvPr/>
        </p:nvSpPr>
        <p:spPr bwMode="auto">
          <a:xfrm>
            <a:off x="5861050" y="552450"/>
            <a:ext cx="15160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defRPr/>
            </a:pPr>
            <a:r>
              <a:rPr lang="en-US" sz="4000" baseline="0">
                <a:solidFill>
                  <a:schemeClr val="accent4">
                    <a:lumMod val="75000"/>
                  </a:schemeClr>
                </a:solidFill>
                <a:latin typeface="Helvetica Neue" charset="0"/>
                <a:cs typeface="Helvetica Neue" charset="0"/>
                <a:sym typeface="Helvetica Neue" charset="0"/>
              </a:rPr>
              <a:t>design</a:t>
            </a:r>
            <a:endParaRPr lang="en-US" sz="4400" b="1" baseline="0">
              <a:solidFill>
                <a:schemeClr val="accent4">
                  <a:lumMod val="75000"/>
                </a:schemeClr>
              </a:solidFill>
              <a:latin typeface="Helvetica Neue" charset="0"/>
              <a:cs typeface="Helvetica Neue" charset="0"/>
              <a:sym typeface="Helvetica Neue" charset="0"/>
            </a:endParaRPr>
          </a:p>
        </p:txBody>
      </p:sp>
      <p:sp>
        <p:nvSpPr>
          <p:cNvPr id="21516" name="Rectangle 36"/>
          <p:cNvSpPr>
            <a:spLocks/>
          </p:cNvSpPr>
          <p:nvPr/>
        </p:nvSpPr>
        <p:spPr bwMode="auto">
          <a:xfrm rot="-5400000">
            <a:off x="7905750" y="5538788"/>
            <a:ext cx="21415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r>
              <a:rPr lang="en-US" sz="1200" baseline="0">
                <a:solidFill>
                  <a:schemeClr val="bg2"/>
                </a:solidFill>
                <a:latin typeface="Helvetica Neue Light" charset="0"/>
                <a:cs typeface="Helvetica Neue Light" charset="0"/>
                <a:sym typeface="Helvetica Neue Light" charset="0"/>
              </a:rPr>
              <a:t>Roger Burton, Donella Meadows</a:t>
            </a:r>
          </a:p>
        </p:txBody>
      </p:sp>
      <p:sp>
        <p:nvSpPr>
          <p:cNvPr id="85005" name="Oval 39"/>
          <p:cNvSpPr>
            <a:spLocks/>
          </p:cNvSpPr>
          <p:nvPr/>
        </p:nvSpPr>
        <p:spPr bwMode="auto">
          <a:xfrm>
            <a:off x="2462213" y="4906963"/>
            <a:ext cx="381000" cy="381000"/>
          </a:xfrm>
          <a:prstGeom prst="ellipse">
            <a:avLst/>
          </a:prstGeom>
          <a:solidFill>
            <a:schemeClr val="accent4">
              <a:lumMod val="40000"/>
              <a:lumOff val="60000"/>
            </a:schemeClr>
          </a:solidFill>
          <a:ln>
            <a:noFill/>
          </a:ln>
          <a:extLst/>
        </p:spPr>
        <p:txBody>
          <a:bodyPr lIns="0" tIns="0" rIns="0" bIns="0"/>
          <a:lstStyle/>
          <a:p>
            <a:pPr algn="r">
              <a:defRPr/>
            </a:pPr>
            <a:endParaRPr lang="en-US" sz="1800" baseline="0"/>
          </a:p>
        </p:txBody>
      </p:sp>
      <p:sp>
        <p:nvSpPr>
          <p:cNvPr id="85006" name="Oval 42"/>
          <p:cNvSpPr>
            <a:spLocks/>
          </p:cNvSpPr>
          <p:nvPr/>
        </p:nvSpPr>
        <p:spPr bwMode="auto">
          <a:xfrm>
            <a:off x="4991100" y="4729163"/>
            <a:ext cx="723900" cy="698500"/>
          </a:xfrm>
          <a:prstGeom prst="ellipse">
            <a:avLst/>
          </a:prstGeom>
          <a:solidFill>
            <a:schemeClr val="accent4">
              <a:lumMod val="40000"/>
              <a:lumOff val="60000"/>
            </a:schemeClr>
          </a:solidFill>
          <a:ln>
            <a:noFill/>
          </a:ln>
          <a:extLst/>
        </p:spPr>
        <p:txBody>
          <a:bodyPr lIns="0" tIns="0" rIns="0" bIns="0"/>
          <a:lstStyle/>
          <a:p>
            <a:pPr algn="r">
              <a:defRPr/>
            </a:pPr>
            <a:endParaRPr lang="en-US" sz="1800" baseline="0"/>
          </a:p>
        </p:txBody>
      </p:sp>
      <p:sp>
        <p:nvSpPr>
          <p:cNvPr id="85007" name="Oval 44"/>
          <p:cNvSpPr>
            <a:spLocks/>
          </p:cNvSpPr>
          <p:nvPr/>
        </p:nvSpPr>
        <p:spPr bwMode="auto">
          <a:xfrm>
            <a:off x="1676400" y="1625600"/>
            <a:ext cx="1816100" cy="1803400"/>
          </a:xfrm>
          <a:prstGeom prst="ellipse">
            <a:avLst/>
          </a:prstGeom>
          <a:solidFill>
            <a:schemeClr val="accent4">
              <a:lumMod val="40000"/>
              <a:lumOff val="60000"/>
            </a:schemeClr>
          </a:solidFill>
          <a:ln>
            <a:noFill/>
          </a:ln>
          <a:extLst/>
        </p:spPr>
        <p:txBody>
          <a:bodyPr lIns="0" tIns="0" rIns="0" bIns="0"/>
          <a:lstStyle/>
          <a:p>
            <a:pPr algn="r">
              <a:defRPr/>
            </a:pPr>
            <a:endParaRPr lang="en-US" sz="1800" baseline="0">
              <a:solidFill>
                <a:srgbClr val="C6BDAD"/>
              </a:solidFill>
            </a:endParaRPr>
          </a:p>
        </p:txBody>
      </p:sp>
      <p:sp>
        <p:nvSpPr>
          <p:cNvPr id="85008" name="Oval 47"/>
          <p:cNvSpPr>
            <a:spLocks/>
          </p:cNvSpPr>
          <p:nvPr/>
        </p:nvSpPr>
        <p:spPr bwMode="auto">
          <a:xfrm>
            <a:off x="4724400" y="1435100"/>
            <a:ext cx="1079500" cy="1079500"/>
          </a:xfrm>
          <a:prstGeom prst="ellipse">
            <a:avLst/>
          </a:prstGeom>
          <a:solidFill>
            <a:schemeClr val="accent4">
              <a:lumMod val="40000"/>
              <a:lumOff val="60000"/>
            </a:schemeClr>
          </a:solidFill>
          <a:ln>
            <a:noFill/>
          </a:ln>
          <a:extLst/>
        </p:spPr>
        <p:txBody>
          <a:bodyPr lIns="0" tIns="0" rIns="0" bIns="0"/>
          <a:lstStyle/>
          <a:p>
            <a:pPr algn="r">
              <a:defRPr/>
            </a:pPr>
            <a:endParaRPr lang="en-US" sz="1800" baseline="0"/>
          </a:p>
        </p:txBody>
      </p:sp>
      <p:sp>
        <p:nvSpPr>
          <p:cNvPr id="21521" name="Rectangle 48"/>
          <p:cNvSpPr>
            <a:spLocks/>
          </p:cNvSpPr>
          <p:nvPr/>
        </p:nvSpPr>
        <p:spPr bwMode="auto">
          <a:xfrm>
            <a:off x="4953000" y="1600200"/>
            <a:ext cx="3263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r>
              <a:rPr lang="en-US" baseline="0" dirty="0">
                <a:solidFill>
                  <a:srgbClr val="CD4C2C"/>
                </a:solidFill>
                <a:latin typeface="Helvetica Neue" charset="0"/>
                <a:cs typeface="Helvetica Neue Bold Condensed" charset="0"/>
                <a:sym typeface="Helvetica Neue Bold Condensed" charset="0"/>
              </a:rPr>
              <a:t>Redefining </a:t>
            </a:r>
            <a:r>
              <a:rPr lang="en-US" baseline="0" dirty="0" smtClean="0">
                <a:solidFill>
                  <a:srgbClr val="CD4C2C"/>
                </a:solidFill>
                <a:latin typeface="Helvetica Neue" charset="0"/>
                <a:cs typeface="Helvetica Neue Bold Condensed" charset="0"/>
                <a:sym typeface="Helvetica Neue Bold Condensed" charset="0"/>
              </a:rPr>
              <a:t>goals</a:t>
            </a:r>
            <a:endParaRPr lang="en-US" baseline="0" dirty="0">
              <a:solidFill>
                <a:srgbClr val="CD4C2C"/>
              </a:solidFill>
              <a:latin typeface="Helvetica Neue" charset="0"/>
              <a:cs typeface="Helvetica Neue Bold Condensed" charset="0"/>
              <a:sym typeface="Helvetica Neue Bold Condensed" charset="0"/>
            </a:endParaRPr>
          </a:p>
        </p:txBody>
      </p:sp>
      <p:sp>
        <p:nvSpPr>
          <p:cNvPr id="21522" name="Rectangle 45"/>
          <p:cNvSpPr>
            <a:spLocks/>
          </p:cNvSpPr>
          <p:nvPr/>
        </p:nvSpPr>
        <p:spPr bwMode="auto">
          <a:xfrm>
            <a:off x="533400" y="1371600"/>
            <a:ext cx="1981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r"/>
            <a:r>
              <a:rPr lang="en-US" baseline="0" dirty="0" smtClean="0">
                <a:solidFill>
                  <a:srgbClr val="CD4C2C"/>
                </a:solidFill>
                <a:latin typeface="Helvetica Neue" charset="0"/>
                <a:cs typeface="Helvetica Neue Bold Condensed" charset="0"/>
                <a:sym typeface="Helvetica Neue Bold Condensed" charset="0"/>
              </a:rPr>
              <a:t>Transcending paradigms</a:t>
            </a:r>
            <a:endParaRPr lang="en-US" baseline="0" dirty="0">
              <a:solidFill>
                <a:srgbClr val="CD4C2C"/>
              </a:solidFill>
              <a:latin typeface="Helvetica Neue Bold Condensed" charset="0"/>
              <a:cs typeface="Helvetica Neue Bold Condensed" charset="0"/>
              <a:sym typeface="Helvetica Neue Bold Condensed" charset="0"/>
            </a:endParaRPr>
          </a:p>
        </p:txBody>
      </p:sp>
      <p:sp>
        <p:nvSpPr>
          <p:cNvPr id="85011" name="Oval 53"/>
          <p:cNvSpPr>
            <a:spLocks/>
          </p:cNvSpPr>
          <p:nvPr/>
        </p:nvSpPr>
        <p:spPr bwMode="auto">
          <a:xfrm>
            <a:off x="5715000" y="2667000"/>
            <a:ext cx="927100" cy="927100"/>
          </a:xfrm>
          <a:prstGeom prst="ellipse">
            <a:avLst/>
          </a:prstGeom>
          <a:solidFill>
            <a:schemeClr val="accent4">
              <a:lumMod val="40000"/>
              <a:lumOff val="60000"/>
            </a:schemeClr>
          </a:solidFill>
          <a:ln>
            <a:noFill/>
          </a:ln>
          <a:extLst/>
        </p:spPr>
        <p:txBody>
          <a:bodyPr lIns="0" tIns="0" rIns="0" bIns="0"/>
          <a:lstStyle/>
          <a:p>
            <a:pPr algn="r">
              <a:defRPr/>
            </a:pPr>
            <a:endParaRPr lang="en-US" sz="1800" baseline="0"/>
          </a:p>
        </p:txBody>
      </p:sp>
      <p:sp>
        <p:nvSpPr>
          <p:cNvPr id="21524" name="Rectangle 52"/>
          <p:cNvSpPr>
            <a:spLocks/>
          </p:cNvSpPr>
          <p:nvPr/>
        </p:nvSpPr>
        <p:spPr bwMode="auto">
          <a:xfrm>
            <a:off x="6400800" y="2667000"/>
            <a:ext cx="2895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r"/>
            <a:r>
              <a:rPr lang="en-US" baseline="0">
                <a:solidFill>
                  <a:srgbClr val="CD4C2C"/>
                </a:solidFill>
                <a:latin typeface="Helvetica Neue" charset="0"/>
                <a:cs typeface="Helvetica Neue Bold Condensed" charset="0"/>
                <a:sym typeface="Helvetica Neue Bold Condensed" charset="0"/>
              </a:rPr>
              <a:t>Empowering </a:t>
            </a:r>
            <a:br>
              <a:rPr lang="en-US" baseline="0">
                <a:solidFill>
                  <a:srgbClr val="CD4C2C"/>
                </a:solidFill>
                <a:latin typeface="Helvetica Neue" charset="0"/>
                <a:cs typeface="Helvetica Neue Bold Condensed" charset="0"/>
                <a:sym typeface="Helvetica Neue Bold Condensed" charset="0"/>
              </a:rPr>
            </a:br>
            <a:r>
              <a:rPr lang="en-US" baseline="0">
                <a:solidFill>
                  <a:srgbClr val="CD4C2C"/>
                </a:solidFill>
                <a:latin typeface="Helvetica Neue" charset="0"/>
                <a:cs typeface="Helvetica Neue Bold Condensed" charset="0"/>
                <a:sym typeface="Helvetica Neue Bold Condensed" charset="0"/>
              </a:rPr>
              <a:t>    self-organization</a:t>
            </a:r>
            <a:endParaRPr lang="en-US" baseline="0">
              <a:solidFill>
                <a:srgbClr val="CD4C2C"/>
              </a:solidFill>
              <a:latin typeface="Helvetica Neue Bold Condensed" charset="0"/>
              <a:cs typeface="Helvetica Neue Bold Condensed" charset="0"/>
              <a:sym typeface="Helvetica Neue Bold Condensed" charset="0"/>
            </a:endParaRPr>
          </a:p>
        </p:txBody>
      </p:sp>
      <p:sp>
        <p:nvSpPr>
          <p:cNvPr id="21525" name="Rectangle 41"/>
          <p:cNvSpPr>
            <a:spLocks/>
          </p:cNvSpPr>
          <p:nvPr/>
        </p:nvSpPr>
        <p:spPr bwMode="auto">
          <a:xfrm>
            <a:off x="5346700" y="4800600"/>
            <a:ext cx="3263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ctr"/>
            <a:r>
              <a:rPr lang="en-US" baseline="0">
                <a:solidFill>
                  <a:srgbClr val="CD4C2C"/>
                </a:solidFill>
                <a:latin typeface="Helvetica Neue" charset="0"/>
                <a:cs typeface="Helvetica Neue Bold Condensed" charset="0"/>
                <a:sym typeface="Helvetica Neue Bold Condensed" charset="0"/>
              </a:rPr>
              <a:t>Changing System Rules</a:t>
            </a:r>
          </a:p>
        </p:txBody>
      </p:sp>
      <p:sp>
        <p:nvSpPr>
          <p:cNvPr id="21526" name="Rectangle 38"/>
          <p:cNvSpPr>
            <a:spLocks/>
          </p:cNvSpPr>
          <p:nvPr/>
        </p:nvSpPr>
        <p:spPr bwMode="auto">
          <a:xfrm>
            <a:off x="177800" y="4495800"/>
            <a:ext cx="2489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p>
            <a:pPr algn="r"/>
            <a:r>
              <a:rPr lang="en-US" baseline="0">
                <a:solidFill>
                  <a:srgbClr val="CD4C2C"/>
                </a:solidFill>
                <a:latin typeface="Helvetica Neue" charset="0"/>
                <a:cs typeface="Helvetica Neue Bold Condensed" charset="0"/>
                <a:sym typeface="Helvetica Neue Bold Condensed" charset="0"/>
              </a:rPr>
              <a:t>Altering numbers, stocks and flows</a:t>
            </a:r>
          </a:p>
        </p:txBody>
      </p:sp>
      <p:sp>
        <p:nvSpPr>
          <p:cNvPr id="85015" name="AutoShape 50"/>
          <p:cNvSpPr>
            <a:spLocks/>
          </p:cNvSpPr>
          <p:nvPr/>
        </p:nvSpPr>
        <p:spPr bwMode="auto">
          <a:xfrm>
            <a:off x="2971800" y="1752600"/>
            <a:ext cx="2843213" cy="4191000"/>
          </a:xfrm>
          <a:prstGeom prst="curvedLeftArrow">
            <a:avLst>
              <a:gd name="adj1" fmla="val 29481"/>
              <a:gd name="adj2" fmla="val 58961"/>
              <a:gd name="adj3" fmla="val 33333"/>
            </a:avLst>
          </a:prstGeom>
          <a:solidFill>
            <a:schemeClr val="accent1">
              <a:lumMod val="60000"/>
              <a:lumOff val="40000"/>
            </a:schemeClr>
          </a:solidFill>
          <a:ln>
            <a:noFill/>
          </a:ln>
          <a:extLst/>
        </p:spPr>
        <p:txBody>
          <a:bodyPr wrap="none" anchor="ctr"/>
          <a:lstStyle/>
          <a:p>
            <a:pPr algn="r">
              <a:defRPr/>
            </a:pPr>
            <a:endParaRPr lang="en-US" sz="1800" baseline="0"/>
          </a:p>
        </p:txBody>
      </p:sp>
      <p:sp>
        <p:nvSpPr>
          <p:cNvPr id="85016" name="Rectangle 16"/>
          <p:cNvSpPr>
            <a:spLocks/>
          </p:cNvSpPr>
          <p:nvPr/>
        </p:nvSpPr>
        <p:spPr bwMode="auto">
          <a:xfrm>
            <a:off x="5656263" y="3876675"/>
            <a:ext cx="23447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b">
            <a:spAutoFit/>
          </a:bodyPr>
          <a:lstStyle/>
          <a:p>
            <a:pPr algn="ctr">
              <a:defRPr/>
            </a:pPr>
            <a:r>
              <a:rPr lang="en-US" sz="4000" baseline="0">
                <a:solidFill>
                  <a:schemeClr val="accent4">
                    <a:lumMod val="75000"/>
                  </a:schemeClr>
                </a:solidFill>
                <a:latin typeface="Helvetica Neue" charset="0"/>
                <a:cs typeface="Helvetica Neue" charset="0"/>
                <a:sym typeface="Helvetica Neue" charset="0"/>
              </a:rPr>
              <a:t>processes</a:t>
            </a:r>
            <a:endParaRPr lang="en-US" sz="4400" baseline="0">
              <a:solidFill>
                <a:schemeClr val="accent4">
                  <a:lumMod val="75000"/>
                </a:schemeClr>
              </a:solidFill>
              <a:latin typeface="Helvetica Neue" charset="0"/>
              <a:cs typeface="Helvetica Neue" charset="0"/>
              <a:sym typeface="Helvetica Neue"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2667000" y="76200"/>
            <a:ext cx="6477000" cy="457200"/>
          </a:xfrm>
        </p:spPr>
        <p:txBody>
          <a:bodyPr rIns="132080"/>
          <a:lstStyle/>
          <a:p>
            <a:pPr eaLnBrk="1" hangingPunct="1"/>
            <a:r>
              <a:rPr lang="en-US">
                <a:ea typeface="华文细黑" charset="0"/>
                <a:cs typeface="华文细黑" charset="0"/>
              </a:rPr>
              <a:t>Consumption Patterns</a:t>
            </a:r>
          </a:p>
        </p:txBody>
      </p:sp>
      <p:pic>
        <p:nvPicPr>
          <p:cNvPr id="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981200"/>
            <a:ext cx="7097713"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2531" name="Rectangle 1"/>
          <p:cNvSpPr>
            <a:spLocks noChangeArrowheads="1"/>
          </p:cNvSpPr>
          <p:nvPr/>
        </p:nvSpPr>
        <p:spPr bwMode="auto">
          <a:xfrm>
            <a:off x="457200" y="4800600"/>
            <a:ext cx="8229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400" baseline="0"/>
              <a:t>P. Erhlich and J. Holdren, (1971) Impact of population growth, Science, 171, 1971, pp. 1212–1217.</a:t>
            </a:r>
          </a:p>
        </p:txBody>
      </p:sp>
      <p:sp>
        <p:nvSpPr>
          <p:cNvPr id="22532" name="Text Box 44"/>
          <p:cNvSpPr txBox="1">
            <a:spLocks noChangeArrowheads="1"/>
          </p:cNvSpPr>
          <p:nvPr/>
        </p:nvSpPr>
        <p:spPr bwMode="auto">
          <a:xfrm>
            <a:off x="381000" y="11430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The IPAT equation</a:t>
            </a:r>
          </a:p>
          <a:p>
            <a:pPr algn="l" eaLnBrk="1" hangingPunct="1"/>
            <a:endParaRPr lang="en-US" baseline="0">
              <a:solidFill>
                <a:schemeClr val="tx2"/>
              </a:solidFill>
              <a:latin typeface="Helvetica Neue" charset="0"/>
            </a:endParaRPr>
          </a:p>
        </p:txBody>
      </p:sp>
      <p:sp>
        <p:nvSpPr>
          <p:cNvPr id="4" name="Right Brace 3"/>
          <p:cNvSpPr/>
          <p:nvPr/>
        </p:nvSpPr>
        <p:spPr>
          <a:xfrm rot="5400000">
            <a:off x="3352800" y="3429000"/>
            <a:ext cx="152400" cy="762000"/>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1800"/>
          </a:p>
        </p:txBody>
      </p:sp>
      <p:sp>
        <p:nvSpPr>
          <p:cNvPr id="11" name="Right Brace 10"/>
          <p:cNvSpPr/>
          <p:nvPr/>
        </p:nvSpPr>
        <p:spPr>
          <a:xfrm rot="5400000">
            <a:off x="1752600" y="3429000"/>
            <a:ext cx="152400" cy="762000"/>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1800"/>
          </a:p>
        </p:txBody>
      </p:sp>
      <p:sp>
        <p:nvSpPr>
          <p:cNvPr id="12" name="Right Brace 11"/>
          <p:cNvSpPr/>
          <p:nvPr/>
        </p:nvSpPr>
        <p:spPr>
          <a:xfrm rot="5400000">
            <a:off x="5029200" y="3429000"/>
            <a:ext cx="152400" cy="762000"/>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1800"/>
          </a:p>
        </p:txBody>
      </p:sp>
      <p:sp>
        <p:nvSpPr>
          <p:cNvPr id="13" name="Right Brace 12"/>
          <p:cNvSpPr/>
          <p:nvPr/>
        </p:nvSpPr>
        <p:spPr>
          <a:xfrm rot="5400000">
            <a:off x="7010400" y="3429000"/>
            <a:ext cx="152400" cy="762000"/>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sz="1800"/>
          </a:p>
        </p:txBody>
      </p:sp>
      <p:sp>
        <p:nvSpPr>
          <p:cNvPr id="22537" name="Text Box 44"/>
          <p:cNvSpPr txBox="1">
            <a:spLocks noChangeArrowheads="1"/>
          </p:cNvSpPr>
          <p:nvPr/>
        </p:nvSpPr>
        <p:spPr bwMode="auto">
          <a:xfrm>
            <a:off x="1295400" y="3962400"/>
            <a:ext cx="121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impact</a:t>
            </a:r>
          </a:p>
        </p:txBody>
      </p:sp>
      <p:sp>
        <p:nvSpPr>
          <p:cNvPr id="22538" name="Text Box 44"/>
          <p:cNvSpPr txBox="1">
            <a:spLocks noChangeArrowheads="1"/>
          </p:cNvSpPr>
          <p:nvPr/>
        </p:nvSpPr>
        <p:spPr bwMode="auto">
          <a:xfrm>
            <a:off x="2667000" y="39624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population</a:t>
            </a:r>
          </a:p>
        </p:txBody>
      </p:sp>
      <p:sp>
        <p:nvSpPr>
          <p:cNvPr id="22539" name="Text Box 44"/>
          <p:cNvSpPr txBox="1">
            <a:spLocks noChangeArrowheads="1"/>
          </p:cNvSpPr>
          <p:nvPr/>
        </p:nvSpPr>
        <p:spPr bwMode="auto">
          <a:xfrm>
            <a:off x="4419600" y="39624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affluence</a:t>
            </a:r>
          </a:p>
        </p:txBody>
      </p:sp>
      <p:sp>
        <p:nvSpPr>
          <p:cNvPr id="22540" name="Text Box 44"/>
          <p:cNvSpPr txBox="1">
            <a:spLocks noChangeArrowheads="1"/>
          </p:cNvSpPr>
          <p:nvPr/>
        </p:nvSpPr>
        <p:spPr bwMode="auto">
          <a:xfrm>
            <a:off x="6248400" y="39624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technology</a:t>
            </a:r>
          </a:p>
        </p:txBody>
      </p:sp>
      <p:sp>
        <p:nvSpPr>
          <p:cNvPr id="22541" name="Rectangle 33"/>
          <p:cNvSpPr>
            <a:spLocks noChangeArrowheads="1"/>
          </p:cNvSpPr>
          <p:nvPr/>
        </p:nvSpPr>
        <p:spPr bwMode="auto">
          <a:xfrm>
            <a:off x="0" y="5410200"/>
            <a:ext cx="9144000" cy="1447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22542" name="Text Box 34"/>
          <p:cNvSpPr txBox="1">
            <a:spLocks noChangeArrowheads="1"/>
          </p:cNvSpPr>
          <p:nvPr/>
        </p:nvSpPr>
        <p:spPr bwMode="auto">
          <a:xfrm>
            <a:off x="457200" y="5537200"/>
            <a:ext cx="8382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(5 minutes)</a:t>
            </a:r>
            <a:endParaRPr lang="en-US" sz="1800" baseline="0">
              <a:latin typeface="Helvetica Neue" charset="0"/>
            </a:endParaRPr>
          </a:p>
          <a:p>
            <a:pPr algn="l" eaLnBrk="1" hangingPunct="1">
              <a:spcBef>
                <a:spcPct val="50000"/>
              </a:spcBef>
            </a:pPr>
            <a:r>
              <a:rPr lang="en-US" sz="1800" baseline="0">
                <a:latin typeface="Helvetica Neue" charset="0"/>
              </a:rPr>
              <a:t>Which terms in the IPAT equation can engineers manipulate in an ethical way?  How would they go about manipulating them? What level of intervention is this?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xit" presetSubtype="32" fill="hold" nodeType="clickEffect">
                                  <p:stCondLst>
                                    <p:cond delay="0"/>
                                  </p:stCondLst>
                                  <p:childTnLst>
                                    <p:anim calcmode="lin" valueType="num">
                                      <p:cBhvr>
                                        <p:cTn id="6" dur="500"/>
                                        <p:tgtEl>
                                          <p:spTgt spid="9"/>
                                        </p:tgtEl>
                                        <p:attrNameLst>
                                          <p:attrName>ppt_w</p:attrName>
                                        </p:attrNameLst>
                                      </p:cBhvr>
                                      <p:tavLst>
                                        <p:tav tm="0">
                                          <p:val>
                                            <p:strVal val="ppt_w"/>
                                          </p:val>
                                        </p:tav>
                                        <p:tav tm="100000">
                                          <p:val>
                                            <p:fltVal val="0"/>
                                          </p:val>
                                        </p:tav>
                                      </p:tavLst>
                                    </p:anim>
                                    <p:anim calcmode="lin" valueType="num">
                                      <p:cBhvr>
                                        <p:cTn id="7" dur="500"/>
                                        <p:tgtEl>
                                          <p:spTgt spid="9"/>
                                        </p:tgtEl>
                                        <p:attrNameLst>
                                          <p:attrName>ppt_h</p:attrName>
                                        </p:attrNameLst>
                                      </p:cBhvr>
                                      <p:tavLst>
                                        <p:tav tm="0">
                                          <p:val>
                                            <p:strVal val="ppt_h"/>
                                          </p:val>
                                        </p:tav>
                                        <p:tav tm="100000">
                                          <p:val>
                                            <p:fltVal val="0"/>
                                          </p:val>
                                        </p:tav>
                                      </p:tavLst>
                                    </p:anim>
                                    <p:set>
                                      <p:cBhvr>
                                        <p:cTn id="8"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2667000" y="76200"/>
            <a:ext cx="6477000" cy="457200"/>
          </a:xfrm>
        </p:spPr>
        <p:txBody>
          <a:bodyPr rIns="132080"/>
          <a:lstStyle/>
          <a:p>
            <a:pPr eaLnBrk="1" hangingPunct="1"/>
            <a:r>
              <a:rPr lang="en-US">
                <a:ea typeface="华文细黑" charset="0"/>
                <a:cs typeface="华文细黑" charset="0"/>
              </a:rPr>
              <a:t>Consumption Patterns</a:t>
            </a:r>
          </a:p>
        </p:txBody>
      </p:sp>
      <p:sp>
        <p:nvSpPr>
          <p:cNvPr id="23554" name="Rectangle 33"/>
          <p:cNvSpPr>
            <a:spLocks noChangeArrowheads="1"/>
          </p:cNvSpPr>
          <p:nvPr/>
        </p:nvSpPr>
        <p:spPr bwMode="auto">
          <a:xfrm>
            <a:off x="0" y="5410200"/>
            <a:ext cx="9144000" cy="1447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23555" name="Text Box 34"/>
          <p:cNvSpPr txBox="1">
            <a:spLocks noChangeArrowheads="1"/>
          </p:cNvSpPr>
          <p:nvPr/>
        </p:nvSpPr>
        <p:spPr bwMode="auto">
          <a:xfrm>
            <a:off x="457200" y="5537200"/>
            <a:ext cx="8382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(5 minutes)</a:t>
            </a:r>
            <a:endParaRPr lang="en-US" sz="1800" baseline="0">
              <a:latin typeface="Helvetica Neue" charset="0"/>
            </a:endParaRPr>
          </a:p>
          <a:p>
            <a:pPr algn="l" eaLnBrk="1" hangingPunct="1">
              <a:spcBef>
                <a:spcPct val="50000"/>
              </a:spcBef>
            </a:pPr>
            <a:r>
              <a:rPr lang="en-US" sz="1800" baseline="0">
                <a:latin typeface="Helvetica Neue" charset="0"/>
              </a:rPr>
              <a:t>Data shows that all these factors influence the IPAT terms. Now which of the terms can engineer change?  How would they change them?</a:t>
            </a:r>
          </a:p>
        </p:txBody>
      </p:sp>
      <p:pic>
        <p:nvPicPr>
          <p:cNvPr id="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025" y="914400"/>
            <a:ext cx="8702675"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3557" name="Text Box 44"/>
          <p:cNvSpPr txBox="1">
            <a:spLocks noChangeArrowheads="1"/>
          </p:cNvSpPr>
          <p:nvPr/>
        </p:nvSpPr>
        <p:spPr bwMode="auto">
          <a:xfrm>
            <a:off x="0" y="6858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Expanded IPAT</a:t>
            </a:r>
          </a:p>
          <a:p>
            <a:pPr algn="l" eaLnBrk="1" hangingPunct="1"/>
            <a:endParaRPr lang="en-US" baseline="0">
              <a:solidFill>
                <a:schemeClr val="tx2"/>
              </a:solidFill>
              <a:latin typeface="Helvetica Neue"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9" descr="earth-footprint.pdf                                            009C4EF7Macintosh HD                   7C2601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762000"/>
            <a:ext cx="6553200" cy="44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Rectangle 34"/>
          <p:cNvSpPr txBox="1">
            <a:spLocks/>
          </p:cNvSpPr>
          <p:nvPr/>
        </p:nvSpPr>
        <p:spPr bwMode="auto">
          <a:xfrm>
            <a:off x="3810000" y="128588"/>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Earth</a:t>
            </a:r>
            <a:r>
              <a:rPr lang="ja-JP" altLang="en-US" sz="2000" baseline="0">
                <a:solidFill>
                  <a:srgbClr val="BFBFBF"/>
                </a:solidFill>
                <a:latin typeface="Helvetica Neue" charset="0"/>
              </a:rPr>
              <a:t>’</a:t>
            </a:r>
            <a:r>
              <a:rPr lang="en-US" altLang="ja-JP" sz="2000" baseline="0">
                <a:solidFill>
                  <a:srgbClr val="BFBFBF"/>
                </a:solidFill>
                <a:latin typeface="Helvetica Neue" charset="0"/>
              </a:rPr>
              <a:t>s bioproductivity</a:t>
            </a:r>
            <a:endParaRPr lang="en-US" sz="2000" baseline="0">
              <a:solidFill>
                <a:srgbClr val="BFBFBF"/>
              </a:solidFill>
              <a:latin typeface="Helvetica Neue" charset="0"/>
            </a:endParaRPr>
          </a:p>
        </p:txBody>
      </p:sp>
      <p:sp>
        <p:nvSpPr>
          <p:cNvPr id="24579" name="Text Box 44"/>
          <p:cNvSpPr txBox="1">
            <a:spLocks noChangeArrowheads="1"/>
          </p:cNvSpPr>
          <p:nvPr/>
        </p:nvSpPr>
        <p:spPr bwMode="auto">
          <a:xfrm>
            <a:off x="381000" y="8382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Recall</a:t>
            </a:r>
          </a:p>
          <a:p>
            <a:pPr algn="l" eaLnBrk="1" hangingPunct="1"/>
            <a:endParaRPr lang="en-US" baseline="0">
              <a:solidFill>
                <a:schemeClr val="tx2"/>
              </a:solidFill>
              <a:latin typeface="Helvetica Neue" charset="0"/>
            </a:endParaRPr>
          </a:p>
        </p:txBody>
      </p:sp>
      <p:sp>
        <p:nvSpPr>
          <p:cNvPr id="24580" name="Rectangle 33"/>
          <p:cNvSpPr>
            <a:spLocks noChangeArrowheads="1"/>
          </p:cNvSpPr>
          <p:nvPr/>
        </p:nvSpPr>
        <p:spPr bwMode="auto">
          <a:xfrm>
            <a:off x="0" y="5410200"/>
            <a:ext cx="9144000" cy="1447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24581" name="Text Box 34"/>
          <p:cNvSpPr txBox="1">
            <a:spLocks noChangeArrowheads="1"/>
          </p:cNvSpPr>
          <p:nvPr/>
        </p:nvSpPr>
        <p:spPr bwMode="auto">
          <a:xfrm>
            <a:off x="457200" y="5537200"/>
            <a:ext cx="8382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(10 minutes)</a:t>
            </a:r>
            <a:endParaRPr lang="en-US" sz="1800" baseline="0">
              <a:latin typeface="Helvetica Neue" charset="0"/>
            </a:endParaRPr>
          </a:p>
          <a:p>
            <a:pPr algn="l" eaLnBrk="1" hangingPunct="1">
              <a:spcBef>
                <a:spcPct val="50000"/>
              </a:spcBef>
            </a:pPr>
            <a:r>
              <a:rPr lang="en-US" sz="1800" baseline="0">
                <a:latin typeface="Helvetica Neue" charset="0"/>
              </a:rPr>
              <a:t>Identify possible high-leverage interventions that can me made to improve the earth’s bioproductivity.</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baseline="0"/>
          </a:p>
        </p:txBody>
      </p:sp>
      <p:sp>
        <p:nvSpPr>
          <p:cNvPr id="25602"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a:solidFill>
                  <a:srgbClr val="79427B"/>
                </a:solidFill>
                <a:latin typeface="Helvetica Neue" charset="0"/>
                <a:sym typeface="Lucida Grande" charset="0"/>
              </a:rPr>
              <a:t>Example</a:t>
            </a:r>
          </a:p>
          <a:p>
            <a:pPr marL="39688" algn="ctr"/>
            <a:r>
              <a:rPr lang="en-US" sz="3600" baseline="0">
                <a:solidFill>
                  <a:srgbClr val="79427B"/>
                </a:solidFill>
                <a:latin typeface="Helvetica Neue" charset="0"/>
                <a:sym typeface="Lucida Grande" charset="0"/>
              </a:rPr>
              <a:t>Urban metabolism </a:t>
            </a:r>
          </a:p>
        </p:txBody>
      </p:sp>
      <p:sp>
        <p:nvSpPr>
          <p:cNvPr id="25603"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220442EB-8B83-9345-B647-ED66DFDFFE6E}" type="slidenum">
              <a:rPr lang="en-US" sz="1000" baseline="0">
                <a:solidFill>
                  <a:srgbClr val="898989"/>
                </a:solidFill>
                <a:latin typeface="Helvetica Neue" charset="0"/>
                <a:sym typeface="Lucida Grande" charset="0"/>
              </a:rPr>
              <a:pPr algn="ctr" eaLnBrk="1" hangingPunct="1"/>
              <a:t>27</a:t>
            </a:fld>
            <a:endParaRPr lang="en-US" sz="1200" baseline="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Urban heat island effect</a:t>
            </a:r>
            <a:endParaRPr lang="en-US" dirty="0"/>
          </a:p>
        </p:txBody>
      </p:sp>
      <p:pic>
        <p:nvPicPr>
          <p:cNvPr id="28675" name="Picture 1" descr="fig_14_15.jpg"/>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533400" y="1524000"/>
            <a:ext cx="8169275"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dirty="0" smtClean="0">
                <a:ea typeface="ＭＳ Ｐゴシック" charset="0"/>
                <a:cs typeface="ＭＳ Ｐゴシック" charset="0"/>
              </a:rPr>
              <a:t>City metabolism</a:t>
            </a:r>
            <a:endParaRPr lang="en-US" dirty="0">
              <a:ea typeface="ＭＳ Ｐゴシック" charset="0"/>
              <a:cs typeface="ＭＳ Ｐゴシック" charset="0"/>
            </a:endParaRPr>
          </a:p>
        </p:txBody>
      </p:sp>
      <p:pic>
        <p:nvPicPr>
          <p:cNvPr id="2" name="Picture 1" descr="metabolism-of-citie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990600"/>
            <a:ext cx="9753600" cy="3657600"/>
          </a:xfrm>
          <a:prstGeom prst="rect">
            <a:avLst/>
          </a:prstGeom>
        </p:spPr>
      </p:pic>
      <p:sp>
        <p:nvSpPr>
          <p:cNvPr id="5" name="Rectangle 33"/>
          <p:cNvSpPr>
            <a:spLocks noChangeArrowheads="1"/>
          </p:cNvSpPr>
          <p:nvPr/>
        </p:nvSpPr>
        <p:spPr bwMode="auto">
          <a:xfrm>
            <a:off x="0" y="5410200"/>
            <a:ext cx="9144000" cy="1447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6" name="Text Box 34"/>
          <p:cNvSpPr txBox="1">
            <a:spLocks noChangeArrowheads="1"/>
          </p:cNvSpPr>
          <p:nvPr/>
        </p:nvSpPr>
        <p:spPr bwMode="auto">
          <a:xfrm>
            <a:off x="457200" y="5537200"/>
            <a:ext cx="8382000"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a:solidFill>
                  <a:srgbClr val="404040"/>
                </a:solidFill>
                <a:latin typeface="Helvetica Neue" charset="0"/>
              </a:rPr>
              <a:t>(5 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What would a circular metabolism </a:t>
            </a:r>
            <a:r>
              <a:rPr lang="en-US" sz="1800" baseline="0" smtClean="0">
                <a:latin typeface="Helvetica Neue" charset="0"/>
              </a:rPr>
              <a:t>look like?</a:t>
            </a:r>
            <a:endParaRPr lang="en-US" sz="1800" baseline="0" dirty="0">
              <a:latin typeface="Helvetica Neue"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title"/>
          </p:nvPr>
        </p:nvSpPr>
        <p:spPr/>
        <p:txBody>
          <a:bodyPr/>
          <a:lstStyle/>
          <a:p>
            <a:r>
              <a:rPr lang="en-US">
                <a:ea typeface="ＭＳ Ｐゴシック" charset="0"/>
                <a:cs typeface="ＭＳ Ｐゴシック" charset="0"/>
              </a:rPr>
              <a:t>Global Growth Trends</a:t>
            </a:r>
          </a:p>
        </p:txBody>
      </p:sp>
      <p:pic>
        <p:nvPicPr>
          <p:cNvPr id="4098" name="Picture 1" descr="fig_01_02.jpg"/>
          <p:cNvPicPr>
            <a:picLocks noGrp="1" noChangeAspect="1"/>
          </p:cNvPicPr>
          <p:nvPr>
            <p:ph idx="1"/>
            <p:custDataLst>
              <p:tags r:id="rId1"/>
            </p:custDataLst>
          </p:nvPr>
        </p:nvPicPr>
        <p:blipFill>
          <a:blip r:embed="rId4">
            <a:extLst>
              <a:ext uri="{28A0092B-C50C-407E-A947-70E740481C1C}">
                <a14:useLocalDpi xmlns:a14="http://schemas.microsoft.com/office/drawing/2010/main" val="0"/>
              </a:ext>
            </a:extLst>
          </a:blip>
          <a:srcRect t="-8899" b="-8899"/>
          <a:stretch>
            <a:fillRect/>
          </a:stretch>
        </p:blipFill>
        <p:spPr>
          <a:xfrm>
            <a:off x="457200" y="762000"/>
            <a:ext cx="8229600" cy="4983163"/>
          </a:xfrm>
        </p:spPr>
      </p:pic>
      <p:sp>
        <p:nvSpPr>
          <p:cNvPr id="5" name="Rectangle 3"/>
          <p:cNvSpPr>
            <a:spLocks noChangeArrowheads="1"/>
          </p:cNvSpPr>
          <p:nvPr/>
        </p:nvSpPr>
        <p:spPr bwMode="auto">
          <a:xfrm>
            <a:off x="6553200" y="914400"/>
            <a:ext cx="1981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r>
              <a:rPr lang="en-US" sz="1000" i="1" baseline="0" dirty="0">
                <a:cs typeface="Times New Roman" charset="0"/>
              </a:rPr>
              <a:t>Source: </a:t>
            </a:r>
            <a:r>
              <a:rPr lang="en-US" sz="1000" i="1" baseline="0" dirty="0" err="1" smtClean="0">
                <a:cs typeface="Times New Roman" charset="0"/>
              </a:rPr>
              <a:t>Mihelcic</a:t>
            </a:r>
            <a:r>
              <a:rPr lang="en-US" sz="1000" i="1" baseline="0" dirty="0" smtClean="0">
                <a:cs typeface="Times New Roman" charset="0"/>
              </a:rPr>
              <a:t> et al., 2010</a:t>
            </a:r>
            <a:endParaRPr lang="en-US" sz="1800" baseline="0" dirty="0">
              <a:cs typeface="Times New Roman" charset="0"/>
            </a:endParaRPr>
          </a:p>
        </p:txBody>
      </p:sp>
      <p:sp>
        <p:nvSpPr>
          <p:cNvPr id="6" name="Rectangle 33"/>
          <p:cNvSpPr>
            <a:spLocks noChangeArrowheads="1"/>
          </p:cNvSpPr>
          <p:nvPr/>
        </p:nvSpPr>
        <p:spPr bwMode="auto">
          <a:xfrm>
            <a:off x="0" y="5486400"/>
            <a:ext cx="9144000" cy="13716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7" name="Text Box 34"/>
          <p:cNvSpPr txBox="1">
            <a:spLocks noChangeArrowheads="1"/>
          </p:cNvSpPr>
          <p:nvPr/>
        </p:nvSpPr>
        <p:spPr bwMode="auto">
          <a:xfrm>
            <a:off x="457200" y="5562600"/>
            <a:ext cx="8382000"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a:solidFill>
                  <a:srgbClr val="404040"/>
                </a:solidFill>
                <a:latin typeface="Helvetica Neue" charset="0"/>
              </a:rPr>
              <a:t>(5 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What factors influence the total population of the planet? </a:t>
            </a:r>
            <a:endParaRPr lang="en-US" sz="1800" baseline="0" dirty="0">
              <a:latin typeface="Helvetica Neue"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a:ea typeface="ＭＳ Ｐゴシック" charset="0"/>
                <a:cs typeface="ＭＳ Ｐゴシック" charset="0"/>
              </a:rPr>
              <a:t>Urban Metabolism</a:t>
            </a:r>
          </a:p>
        </p:txBody>
      </p:sp>
      <p:pic>
        <p:nvPicPr>
          <p:cNvPr id="2765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00200"/>
            <a:ext cx="8153400" cy="471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 Box 44"/>
          <p:cNvSpPr txBox="1">
            <a:spLocks noChangeArrowheads="1"/>
          </p:cNvSpPr>
          <p:nvPr/>
        </p:nvSpPr>
        <p:spPr bwMode="auto">
          <a:xfrm>
            <a:off x="381000" y="838200"/>
            <a:ext cx="739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chemeClr val="tx2"/>
                </a:solidFill>
                <a:latin typeface="Helvetica Neue" charset="0"/>
              </a:rPr>
              <a:t>A Sankey Diagram of inputs and outputs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838200"/>
            <a:ext cx="6777038" cy="432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3"/>
          <p:cNvSpPr>
            <a:spLocks noChangeArrowheads="1"/>
          </p:cNvSpPr>
          <p:nvPr/>
        </p:nvSpPr>
        <p:spPr bwMode="auto">
          <a:xfrm>
            <a:off x="6934200" y="4724400"/>
            <a:ext cx="1981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r>
              <a:rPr lang="en-US" sz="1000" i="1" dirty="0">
                <a:cs typeface="Times New Roman" charset="0"/>
              </a:rPr>
              <a:t>Source: United Nations, 2004.</a:t>
            </a:r>
            <a:endParaRPr lang="en-US" sz="1800" dirty="0">
              <a:cs typeface="Times New Roman" charset="0"/>
            </a:endParaRPr>
          </a:p>
        </p:txBody>
      </p:sp>
      <p:sp>
        <p:nvSpPr>
          <p:cNvPr id="5123" name="Title 2"/>
          <p:cNvSpPr>
            <a:spLocks noGrp="1"/>
          </p:cNvSpPr>
          <p:nvPr>
            <p:ph type="title"/>
          </p:nvPr>
        </p:nvSpPr>
        <p:spPr/>
        <p:txBody>
          <a:bodyPr/>
          <a:lstStyle/>
          <a:p>
            <a:r>
              <a:rPr lang="en-US">
                <a:ea typeface="ＭＳ Ｐゴシック" charset="0"/>
                <a:cs typeface="ＭＳ Ｐゴシック" charset="0"/>
              </a:rPr>
              <a:t>Global Urbanization Trends</a:t>
            </a:r>
          </a:p>
        </p:txBody>
      </p:sp>
      <p:sp>
        <p:nvSpPr>
          <p:cNvPr id="5124" name="Rectangle 33"/>
          <p:cNvSpPr>
            <a:spLocks noChangeArrowheads="1"/>
          </p:cNvSpPr>
          <p:nvPr/>
        </p:nvSpPr>
        <p:spPr bwMode="auto">
          <a:xfrm>
            <a:off x="0" y="5029200"/>
            <a:ext cx="9144000" cy="1828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5125" name="Text Box 34"/>
          <p:cNvSpPr txBox="1">
            <a:spLocks noChangeArrowheads="1"/>
          </p:cNvSpPr>
          <p:nvPr/>
        </p:nvSpPr>
        <p:spPr bwMode="auto">
          <a:xfrm>
            <a:off x="457200" y="5181600"/>
            <a:ext cx="8382000"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a:solidFill>
                  <a:srgbClr val="404040"/>
                </a:solidFill>
                <a:latin typeface="Helvetica Neue" charset="0"/>
              </a:rPr>
              <a:t>(5 minutes)</a:t>
            </a:r>
            <a:endParaRPr lang="en-US" sz="1800" baseline="0" dirty="0">
              <a:latin typeface="Helvetica Neue" charset="0"/>
            </a:endParaRPr>
          </a:p>
          <a:p>
            <a:pPr algn="l" eaLnBrk="1" hangingPunct="1">
              <a:spcBef>
                <a:spcPct val="50000"/>
              </a:spcBef>
            </a:pPr>
            <a:r>
              <a:rPr lang="en-US" sz="1800" baseline="0" dirty="0">
                <a:latin typeface="Helvetica Neue" charset="0"/>
              </a:rPr>
              <a:t>Turn to your neighbor. Which type of living is inherently less impactful, urban or rural?  Why</a:t>
            </a:r>
            <a:r>
              <a:rPr lang="en-US" sz="1800" baseline="0" dirty="0" smtClean="0">
                <a:latin typeface="Helvetica Neue" charset="0"/>
              </a:rPr>
              <a:t>? </a:t>
            </a:r>
          </a:p>
          <a:p>
            <a:pPr algn="l" eaLnBrk="1" hangingPunct="1">
              <a:spcBef>
                <a:spcPct val="50000"/>
              </a:spcBef>
            </a:pPr>
            <a:r>
              <a:rPr lang="en-US" sz="1800" baseline="0" dirty="0" smtClean="0">
                <a:latin typeface="Helvetica Neue" charset="0"/>
              </a:rPr>
              <a:t>How are engineers involved in the impact of human activity?</a:t>
            </a:r>
            <a:endParaRPr lang="en-US" sz="1800" baseline="0" dirty="0">
              <a:latin typeface="Helvetica Neue"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Uneven burden of health risks</a:t>
            </a:r>
            <a:endParaRPr lang="en-US" dirty="0"/>
          </a:p>
        </p:txBody>
      </p:sp>
      <p:sp>
        <p:nvSpPr>
          <p:cNvPr id="7" name="Content Placeholder 7"/>
          <p:cNvSpPr txBox="1">
            <a:spLocks/>
          </p:cNvSpPr>
          <p:nvPr/>
        </p:nvSpPr>
        <p:spPr>
          <a:xfrm>
            <a:off x="533400" y="4191000"/>
            <a:ext cx="5181600" cy="762000"/>
          </a:xfrm>
          <a:prstGeom prst="rect">
            <a:avLst/>
          </a:prstGeom>
        </p:spPr>
        <p:txBody>
          <a:bodyPr/>
          <a:lst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eaLnBrk="1" hangingPunct="1">
              <a:lnSpc>
                <a:spcPct val="90000"/>
              </a:lnSpc>
            </a:pPr>
            <a:r>
              <a:rPr lang="en-US" sz="2000" baseline="0" dirty="0" smtClean="0">
                <a:latin typeface="Helvetica Neue"/>
                <a:cs typeface="Helvetica Neue"/>
              </a:rPr>
              <a:t>Much of the burden of this risk is born by people living in the developing world. </a:t>
            </a:r>
          </a:p>
          <a:p>
            <a:pPr algn="r" eaLnBrk="1" hangingPunct="1">
              <a:lnSpc>
                <a:spcPct val="90000"/>
              </a:lnSpc>
            </a:pPr>
            <a:endParaRPr lang="en-US" sz="2600" baseline="0" dirty="0">
              <a:latin typeface="Calibri" charset="0"/>
            </a:endParaRPr>
          </a:p>
        </p:txBody>
      </p:sp>
      <p:pic>
        <p:nvPicPr>
          <p:cNvPr id="8" name="Picture 1" descr="figun_10_02.jpg"/>
          <p:cNvPicPr>
            <a:picLocks noChangeAspect="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6477000" y="1981200"/>
            <a:ext cx="2286000" cy="305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 descr="figun_12_03.jpg"/>
          <p:cNvPicPr>
            <a:picLocks noChangeAspect="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304800" y="990600"/>
            <a:ext cx="3352800" cy="239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33"/>
          <p:cNvSpPr>
            <a:spLocks noChangeArrowheads="1"/>
          </p:cNvSpPr>
          <p:nvPr/>
        </p:nvSpPr>
        <p:spPr bwMode="auto">
          <a:xfrm>
            <a:off x="0" y="5410200"/>
            <a:ext cx="9144000" cy="1447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11" name="Text Box 34"/>
          <p:cNvSpPr txBox="1">
            <a:spLocks noChangeArrowheads="1"/>
          </p:cNvSpPr>
          <p:nvPr/>
        </p:nvSpPr>
        <p:spPr bwMode="auto">
          <a:xfrm>
            <a:off x="457200" y="5536793"/>
            <a:ext cx="8382000"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a:solidFill>
                  <a:srgbClr val="404040"/>
                </a:solidFill>
                <a:latin typeface="Helvetica Neue" charset="0"/>
              </a:rPr>
              <a:t>(5 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What are the causes of poor environmental quality?</a:t>
            </a:r>
          </a:p>
        </p:txBody>
      </p:sp>
      <p:sp>
        <p:nvSpPr>
          <p:cNvPr id="6" name="Content Placeholder 2"/>
          <p:cNvSpPr txBox="1">
            <a:spLocks/>
          </p:cNvSpPr>
          <p:nvPr/>
        </p:nvSpPr>
        <p:spPr>
          <a:xfrm>
            <a:off x="3352800" y="914400"/>
            <a:ext cx="5486400" cy="1524000"/>
          </a:xfrm>
          <a:prstGeom prst="rect">
            <a:avLst/>
          </a:prstGeom>
        </p:spPr>
        <p:txBody>
          <a:bodyPr/>
          <a:lst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lnSpc>
                <a:spcPct val="90000"/>
              </a:lnSpc>
            </a:pPr>
            <a:r>
              <a:rPr lang="en-US" sz="2000" baseline="0" dirty="0" smtClean="0">
                <a:latin typeface="Helvetica Neue"/>
                <a:cs typeface="Helvetica Neue"/>
              </a:rPr>
              <a:t>Poor environmental quality contributes to 25% of all preventable illnesses in the world. </a:t>
            </a:r>
          </a:p>
          <a:p>
            <a:pPr algn="r" eaLnBrk="1" hangingPunct="1">
              <a:lnSpc>
                <a:spcPct val="90000"/>
              </a:lnSpc>
            </a:pPr>
            <a:endParaRPr lang="en-US" sz="1600" i="1" baseline="0" dirty="0" smtClean="0">
              <a:latin typeface="Helvetica Neue"/>
              <a:cs typeface="Helvetica Neue"/>
            </a:endParaRPr>
          </a:p>
          <a:p>
            <a:pPr algn="r" eaLnBrk="1" hangingPunct="1">
              <a:lnSpc>
                <a:spcPct val="90000"/>
              </a:lnSpc>
            </a:pPr>
            <a:r>
              <a:rPr lang="en-US" sz="1600" i="1" baseline="0" dirty="0" smtClean="0">
                <a:latin typeface="Helvetica Neue"/>
                <a:cs typeface="Helvetica Neue"/>
              </a:rPr>
              <a:t>–World Health Organization</a:t>
            </a:r>
          </a:p>
          <a:p>
            <a:pPr eaLnBrk="1" hangingPunct="1">
              <a:lnSpc>
                <a:spcPct val="90000"/>
              </a:lnSpc>
            </a:pPr>
            <a:endParaRPr lang="en-US" sz="2000" dirty="0">
              <a:latin typeface="Calibri" charset="0"/>
            </a:endParaRPr>
          </a:p>
        </p:txBody>
      </p:sp>
    </p:spTree>
    <p:extLst>
      <p:ext uri="{BB962C8B-B14F-4D97-AF65-F5344CB8AC3E}">
        <p14:creationId xmlns:p14="http://schemas.microsoft.com/office/powerpoint/2010/main" val="2471362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800" baseline="0"/>
          </a:p>
        </p:txBody>
      </p:sp>
      <p:sp>
        <p:nvSpPr>
          <p:cNvPr id="7170"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a:solidFill>
                  <a:srgbClr val="79427B"/>
                </a:solidFill>
                <a:latin typeface="Helvetica Neue" charset="0"/>
                <a:sym typeface="Lucida Grande" charset="0"/>
              </a:rPr>
              <a:t>Carrying Capacity</a:t>
            </a:r>
            <a:endParaRPr lang="en-US" sz="2000" baseline="0">
              <a:solidFill>
                <a:srgbClr val="79427B"/>
              </a:solidFill>
              <a:latin typeface="Helvetica Neue" charset="0"/>
              <a:sym typeface="Lucida Grande" charset="0"/>
            </a:endParaRPr>
          </a:p>
        </p:txBody>
      </p:sp>
      <p:sp>
        <p:nvSpPr>
          <p:cNvPr id="7171"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2123EC2A-51E9-5A46-A7F8-EAAD66EA16B2}" type="slidenum">
              <a:rPr lang="en-US" sz="1000" baseline="0">
                <a:solidFill>
                  <a:srgbClr val="898989"/>
                </a:solidFill>
                <a:latin typeface="Helvetica Neue" charset="0"/>
                <a:sym typeface="Lucida Grande" charset="0"/>
              </a:rPr>
              <a:pPr algn="ctr" eaLnBrk="1" hangingPunct="1"/>
              <a:t>6</a:t>
            </a:fld>
            <a:endParaRPr lang="en-US" sz="1200" baseline="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7"/>
          <p:cNvSpPr txBox="1">
            <a:spLocks noChangeArrowheads="1"/>
          </p:cNvSpPr>
          <p:nvPr/>
        </p:nvSpPr>
        <p:spPr bwMode="auto">
          <a:xfrm>
            <a:off x="990600" y="3460750"/>
            <a:ext cx="2003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1800" baseline="0">
                <a:solidFill>
                  <a:srgbClr val="79427B"/>
                </a:solidFill>
                <a:latin typeface="Helvetica Neue" charset="0"/>
              </a:rPr>
              <a:t>System Boundary</a:t>
            </a:r>
            <a:endParaRPr lang="en-US" sz="1800" baseline="0">
              <a:solidFill>
                <a:srgbClr val="79427B"/>
              </a:solidFill>
              <a:latin typeface="Calibri" charset="0"/>
            </a:endParaRPr>
          </a:p>
        </p:txBody>
      </p:sp>
      <p:sp>
        <p:nvSpPr>
          <p:cNvPr id="8194" name="Text Box 15"/>
          <p:cNvSpPr txBox="1">
            <a:spLocks noChangeArrowheads="1"/>
          </p:cNvSpPr>
          <p:nvPr/>
        </p:nvSpPr>
        <p:spPr bwMode="auto">
          <a:xfrm>
            <a:off x="152400" y="3871913"/>
            <a:ext cx="281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spcBef>
                <a:spcPct val="50000"/>
              </a:spcBef>
            </a:pPr>
            <a:r>
              <a:rPr lang="en-US" sz="1600" i="1" baseline="0">
                <a:solidFill>
                  <a:srgbClr val="404040"/>
                </a:solidFill>
                <a:latin typeface="Helvetica Neue" charset="0"/>
              </a:rPr>
              <a:t>Conceptually </a:t>
            </a:r>
            <a:r>
              <a:rPr lang="ja-JP" altLang="en-US" sz="1600" i="1" baseline="0">
                <a:solidFill>
                  <a:srgbClr val="404040"/>
                </a:solidFill>
                <a:latin typeface="Helvetica Neue" charset="0"/>
              </a:rPr>
              <a:t>“</a:t>
            </a:r>
            <a:r>
              <a:rPr lang="en-US" altLang="ja-JP" sz="1600" i="1" baseline="0">
                <a:solidFill>
                  <a:srgbClr val="404040"/>
                </a:solidFill>
                <a:latin typeface="Helvetica Neue" charset="0"/>
              </a:rPr>
              <a:t>separates</a:t>
            </a:r>
            <a:r>
              <a:rPr lang="ja-JP" altLang="en-US" sz="1600" i="1" baseline="0">
                <a:solidFill>
                  <a:srgbClr val="404040"/>
                </a:solidFill>
                <a:latin typeface="Helvetica Neue" charset="0"/>
              </a:rPr>
              <a:t>”</a:t>
            </a:r>
            <a:r>
              <a:rPr lang="en-US" altLang="ja-JP" sz="1600" i="1" baseline="0">
                <a:solidFill>
                  <a:srgbClr val="404040"/>
                </a:solidFill>
                <a:latin typeface="Helvetica Neue" charset="0"/>
              </a:rPr>
              <a:t> the system and surroundings</a:t>
            </a:r>
            <a:endParaRPr lang="en-US" sz="1600" i="1" baseline="0">
              <a:solidFill>
                <a:srgbClr val="404040"/>
              </a:solidFill>
              <a:latin typeface="Helvetica Neue" charset="0"/>
            </a:endParaRPr>
          </a:p>
        </p:txBody>
      </p:sp>
      <p:sp>
        <p:nvSpPr>
          <p:cNvPr id="8195" name="Text Box 20"/>
          <p:cNvSpPr txBox="1">
            <a:spLocks noChangeArrowheads="1"/>
          </p:cNvSpPr>
          <p:nvPr/>
        </p:nvSpPr>
        <p:spPr bwMode="auto">
          <a:xfrm>
            <a:off x="906463" y="838200"/>
            <a:ext cx="67897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800" baseline="0">
                <a:solidFill>
                  <a:srgbClr val="1B427B"/>
                </a:solidFill>
                <a:latin typeface="Helvetica Neue" charset="0"/>
              </a:rPr>
              <a:t>How many people can the earth support?</a:t>
            </a:r>
          </a:p>
        </p:txBody>
      </p:sp>
      <p:sp>
        <p:nvSpPr>
          <p:cNvPr id="8196" name="Rectangle 34"/>
          <p:cNvSpPr>
            <a:spLocks noGrp="1"/>
          </p:cNvSpPr>
          <p:nvPr>
            <p:ph type="title" idx="4294967295"/>
          </p:nvPr>
        </p:nvSpPr>
        <p:spPr/>
        <p:txBody>
          <a:bodyPr/>
          <a:lstStyle/>
          <a:p>
            <a:r>
              <a:rPr lang="en-US">
                <a:ea typeface="ＭＳ Ｐゴシック" charset="0"/>
                <a:cs typeface="ＭＳ Ｐゴシック" charset="0"/>
              </a:rPr>
              <a:t>Carrying Capacity</a:t>
            </a:r>
          </a:p>
        </p:txBody>
      </p:sp>
      <p:cxnSp>
        <p:nvCxnSpPr>
          <p:cNvPr id="8197" name="Shape 12"/>
          <p:cNvCxnSpPr>
            <a:cxnSpLocks noChangeShapeType="1"/>
          </p:cNvCxnSpPr>
          <p:nvPr/>
        </p:nvCxnSpPr>
        <p:spPr bwMode="auto">
          <a:xfrm rot="5400000" flipH="1" flipV="1">
            <a:off x="2584450" y="3238500"/>
            <a:ext cx="228600" cy="368300"/>
          </a:xfrm>
          <a:prstGeom prst="curvedConnector2">
            <a:avLst/>
          </a:prstGeom>
          <a:noFill/>
          <a:ln w="19050">
            <a:solidFill>
              <a:srgbClr val="79427B"/>
            </a:solidFill>
            <a:round/>
            <a:headEnd/>
            <a:tailEnd type="arrow" w="med" len="med"/>
          </a:ln>
          <a:extLst>
            <a:ext uri="{909E8E84-426E-40dd-AFC4-6F175D3DCCD1}">
              <a14:hiddenFill xmlns:a14="http://schemas.microsoft.com/office/drawing/2010/main">
                <a:noFill/>
              </a14:hiddenFill>
            </a:ext>
          </a:extLst>
        </p:spPr>
      </p:cxnSp>
      <p:sp>
        <p:nvSpPr>
          <p:cNvPr id="8198"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1000" baseline="0">
                <a:solidFill>
                  <a:srgbClr val="898989"/>
                </a:solidFill>
                <a:latin typeface="Helvetica Neue" charset="0"/>
                <a:sym typeface="Lucida Grande" charset="0"/>
              </a:rPr>
              <a:t>3</a:t>
            </a:r>
            <a:endParaRPr lang="en-US" sz="1200" baseline="0">
              <a:solidFill>
                <a:srgbClr val="898989"/>
              </a:solidFill>
              <a:latin typeface="Lucida Grande" charset="0"/>
              <a:sym typeface="Lucida Grande" charset="0"/>
            </a:endParaRPr>
          </a:p>
        </p:txBody>
      </p:sp>
      <p:sp>
        <p:nvSpPr>
          <p:cNvPr id="8199" name="Oval 42"/>
          <p:cNvSpPr>
            <a:spLocks noChangeArrowheads="1"/>
          </p:cNvSpPr>
          <p:nvPr/>
        </p:nvSpPr>
        <p:spPr bwMode="auto">
          <a:xfrm>
            <a:off x="2895600" y="1447800"/>
            <a:ext cx="2819400" cy="2774950"/>
          </a:xfrm>
          <a:prstGeom prst="ellipse">
            <a:avLst/>
          </a:prstGeom>
          <a:solidFill>
            <a:schemeClr val="bg2"/>
          </a:solidFill>
          <a:ln w="9525">
            <a:solidFill>
              <a:srgbClr val="81AFB9"/>
            </a:solidFill>
            <a:prstDash val="dash"/>
            <a:round/>
            <a:headEnd/>
            <a:tailEnd/>
          </a:ln>
        </p:spPr>
        <p:txBody>
          <a:bodyPr wrap="none" anchor="ctr"/>
          <a:lstStyle/>
          <a:p>
            <a:pPr algn="ctr"/>
            <a:endParaRPr lang="en-US" sz="1800" baseline="0">
              <a:solidFill>
                <a:schemeClr val="bg1"/>
              </a:solidFill>
            </a:endParaRPr>
          </a:p>
        </p:txBody>
      </p:sp>
      <p:pic>
        <p:nvPicPr>
          <p:cNvPr id="8200"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555750"/>
            <a:ext cx="251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AutoShape 56"/>
          <p:cNvSpPr>
            <a:spLocks noChangeArrowheads="1"/>
          </p:cNvSpPr>
          <p:nvPr/>
        </p:nvSpPr>
        <p:spPr bwMode="auto">
          <a:xfrm>
            <a:off x="5334000" y="4114800"/>
            <a:ext cx="228600" cy="131763"/>
          </a:xfrm>
          <a:prstGeom prst="triangle">
            <a:avLst>
              <a:gd name="adj" fmla="val 50000"/>
            </a:avLst>
          </a:prstGeom>
          <a:solidFill>
            <a:schemeClr val="bg1"/>
          </a:solidFill>
          <a:ln w="9525">
            <a:solidFill>
              <a:srgbClr val="5A7793"/>
            </a:solidFill>
            <a:miter lim="800000"/>
            <a:headEnd/>
            <a:tailEnd/>
          </a:ln>
        </p:spPr>
        <p:txBody>
          <a:bodyPr wrap="none" anchor="ctr"/>
          <a:lstStyle/>
          <a:p>
            <a:pPr algn="r"/>
            <a:endParaRPr lang="en-US" sz="1800" baseline="0"/>
          </a:p>
        </p:txBody>
      </p:sp>
      <p:sp>
        <p:nvSpPr>
          <p:cNvPr id="8202" name="Text Box 57"/>
          <p:cNvSpPr txBox="1">
            <a:spLocks noChangeArrowheads="1"/>
          </p:cNvSpPr>
          <p:nvPr/>
        </p:nvSpPr>
        <p:spPr bwMode="auto">
          <a:xfrm>
            <a:off x="5514975" y="39624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r>
              <a:rPr lang="en-US" sz="1800" baseline="0">
                <a:solidFill>
                  <a:srgbClr val="5A7793"/>
                </a:solidFill>
                <a:latin typeface="Helvetica Neue" charset="0"/>
              </a:rPr>
              <a:t>E</a:t>
            </a:r>
            <a:endParaRPr lang="en-US" sz="1800" baseline="0"/>
          </a:p>
        </p:txBody>
      </p:sp>
      <p:sp>
        <p:nvSpPr>
          <p:cNvPr id="8203" name="Line 43"/>
          <p:cNvSpPr>
            <a:spLocks noChangeShapeType="1"/>
          </p:cNvSpPr>
          <p:nvPr/>
        </p:nvSpPr>
        <p:spPr bwMode="auto">
          <a:xfrm>
            <a:off x="5029200" y="3917950"/>
            <a:ext cx="914400" cy="0"/>
          </a:xfrm>
          <a:prstGeom prst="line">
            <a:avLst/>
          </a:prstGeom>
          <a:noFill/>
          <a:ln w="38100">
            <a:solidFill>
              <a:srgbClr val="40404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4" name="Rectangle 14"/>
          <p:cNvSpPr>
            <a:spLocks noChangeArrowheads="1"/>
          </p:cNvSpPr>
          <p:nvPr/>
        </p:nvSpPr>
        <p:spPr bwMode="auto">
          <a:xfrm>
            <a:off x="6172200" y="3505200"/>
            <a:ext cx="2667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i="1" baseline="0">
                <a:solidFill>
                  <a:srgbClr val="404040"/>
                </a:solidFill>
                <a:latin typeface="Helvetica Neue" charset="0"/>
              </a:rPr>
              <a:t>Can exchange energy but not enough mass to affect its thermodynamic state</a:t>
            </a:r>
          </a:p>
        </p:txBody>
      </p:sp>
      <p:sp>
        <p:nvSpPr>
          <p:cNvPr id="8205" name="Rectangle 33"/>
          <p:cNvSpPr>
            <a:spLocks noChangeArrowheads="1"/>
          </p:cNvSpPr>
          <p:nvPr/>
        </p:nvSpPr>
        <p:spPr bwMode="auto">
          <a:xfrm>
            <a:off x="0" y="5029200"/>
            <a:ext cx="9144000" cy="1828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8206" name="Text Box 34"/>
          <p:cNvSpPr txBox="1">
            <a:spLocks noChangeArrowheads="1"/>
          </p:cNvSpPr>
          <p:nvPr/>
        </p:nvSpPr>
        <p:spPr bwMode="auto">
          <a:xfrm>
            <a:off x="457200" y="5181600"/>
            <a:ext cx="83820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(2 minutes)</a:t>
            </a:r>
            <a:endParaRPr lang="en-US" sz="1800" baseline="0">
              <a:latin typeface="Helvetica Neue" charset="0"/>
            </a:endParaRPr>
          </a:p>
          <a:p>
            <a:pPr algn="l" eaLnBrk="1" hangingPunct="1">
              <a:spcBef>
                <a:spcPct val="50000"/>
              </a:spcBef>
            </a:pPr>
            <a:r>
              <a:rPr lang="en-US" sz="1800" baseline="0">
                <a:latin typeface="Helvetica Neue" charset="0"/>
              </a:rPr>
              <a:t>Turn to your neighbor. Together determine what would you need to know in order to compute how many people the earth can support each year?</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7"/>
          <p:cNvSpPr txBox="1">
            <a:spLocks noChangeArrowheads="1"/>
          </p:cNvSpPr>
          <p:nvPr/>
        </p:nvSpPr>
        <p:spPr bwMode="auto">
          <a:xfrm>
            <a:off x="990600" y="3460750"/>
            <a:ext cx="2003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1800" baseline="0">
                <a:solidFill>
                  <a:srgbClr val="79427B"/>
                </a:solidFill>
                <a:latin typeface="Helvetica Neue" charset="0"/>
              </a:rPr>
              <a:t>System Boundary</a:t>
            </a:r>
            <a:endParaRPr lang="en-US" sz="1800" baseline="0">
              <a:solidFill>
                <a:srgbClr val="79427B"/>
              </a:solidFill>
              <a:latin typeface="Calibri" charset="0"/>
            </a:endParaRPr>
          </a:p>
        </p:txBody>
      </p:sp>
      <p:sp>
        <p:nvSpPr>
          <p:cNvPr id="8194" name="Text Box 15"/>
          <p:cNvSpPr txBox="1">
            <a:spLocks noChangeArrowheads="1"/>
          </p:cNvSpPr>
          <p:nvPr/>
        </p:nvSpPr>
        <p:spPr bwMode="auto">
          <a:xfrm>
            <a:off x="152400" y="3871913"/>
            <a:ext cx="281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spcBef>
                <a:spcPct val="50000"/>
              </a:spcBef>
            </a:pPr>
            <a:r>
              <a:rPr lang="en-US" sz="1600" i="1" baseline="0">
                <a:solidFill>
                  <a:srgbClr val="404040"/>
                </a:solidFill>
                <a:latin typeface="Helvetica Neue" charset="0"/>
              </a:rPr>
              <a:t>Conceptually </a:t>
            </a:r>
            <a:r>
              <a:rPr lang="ja-JP" altLang="en-US" sz="1600" i="1" baseline="0">
                <a:solidFill>
                  <a:srgbClr val="404040"/>
                </a:solidFill>
                <a:latin typeface="Helvetica Neue" charset="0"/>
              </a:rPr>
              <a:t>“</a:t>
            </a:r>
            <a:r>
              <a:rPr lang="en-US" altLang="ja-JP" sz="1600" i="1" baseline="0">
                <a:solidFill>
                  <a:srgbClr val="404040"/>
                </a:solidFill>
                <a:latin typeface="Helvetica Neue" charset="0"/>
              </a:rPr>
              <a:t>separates</a:t>
            </a:r>
            <a:r>
              <a:rPr lang="ja-JP" altLang="en-US" sz="1600" i="1" baseline="0">
                <a:solidFill>
                  <a:srgbClr val="404040"/>
                </a:solidFill>
                <a:latin typeface="Helvetica Neue" charset="0"/>
              </a:rPr>
              <a:t>”</a:t>
            </a:r>
            <a:r>
              <a:rPr lang="en-US" altLang="ja-JP" sz="1600" i="1" baseline="0">
                <a:solidFill>
                  <a:srgbClr val="404040"/>
                </a:solidFill>
                <a:latin typeface="Helvetica Neue" charset="0"/>
              </a:rPr>
              <a:t> the system and surroundings</a:t>
            </a:r>
            <a:endParaRPr lang="en-US" sz="1600" i="1" baseline="0">
              <a:solidFill>
                <a:srgbClr val="404040"/>
              </a:solidFill>
              <a:latin typeface="Helvetica Neue" charset="0"/>
            </a:endParaRPr>
          </a:p>
        </p:txBody>
      </p:sp>
      <p:sp>
        <p:nvSpPr>
          <p:cNvPr id="8195" name="Text Box 20"/>
          <p:cNvSpPr txBox="1">
            <a:spLocks noChangeArrowheads="1"/>
          </p:cNvSpPr>
          <p:nvPr/>
        </p:nvSpPr>
        <p:spPr bwMode="auto">
          <a:xfrm>
            <a:off x="906463" y="838200"/>
            <a:ext cx="67897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800" baseline="0">
                <a:solidFill>
                  <a:srgbClr val="1B427B"/>
                </a:solidFill>
                <a:latin typeface="Helvetica Neue" charset="0"/>
              </a:rPr>
              <a:t>How many people can the earth support?</a:t>
            </a:r>
          </a:p>
        </p:txBody>
      </p:sp>
      <p:sp>
        <p:nvSpPr>
          <p:cNvPr id="8196" name="Rectangle 34"/>
          <p:cNvSpPr>
            <a:spLocks noGrp="1"/>
          </p:cNvSpPr>
          <p:nvPr>
            <p:ph type="title" idx="4294967295"/>
          </p:nvPr>
        </p:nvSpPr>
        <p:spPr/>
        <p:txBody>
          <a:bodyPr/>
          <a:lstStyle/>
          <a:p>
            <a:r>
              <a:rPr lang="en-US">
                <a:ea typeface="ＭＳ Ｐゴシック" charset="0"/>
                <a:cs typeface="ＭＳ Ｐゴシック" charset="0"/>
              </a:rPr>
              <a:t>Carrying Capacity</a:t>
            </a:r>
          </a:p>
        </p:txBody>
      </p:sp>
      <p:cxnSp>
        <p:nvCxnSpPr>
          <p:cNvPr id="8197" name="Shape 12"/>
          <p:cNvCxnSpPr>
            <a:cxnSpLocks noChangeShapeType="1"/>
          </p:cNvCxnSpPr>
          <p:nvPr/>
        </p:nvCxnSpPr>
        <p:spPr bwMode="auto">
          <a:xfrm rot="5400000" flipH="1" flipV="1">
            <a:off x="2584450" y="3238500"/>
            <a:ext cx="228600" cy="368300"/>
          </a:xfrm>
          <a:prstGeom prst="curvedConnector2">
            <a:avLst/>
          </a:prstGeom>
          <a:noFill/>
          <a:ln w="19050">
            <a:solidFill>
              <a:srgbClr val="79427B"/>
            </a:solidFill>
            <a:round/>
            <a:headEnd/>
            <a:tailEnd type="arrow" w="med" len="med"/>
          </a:ln>
          <a:extLst>
            <a:ext uri="{909E8E84-426E-40dd-AFC4-6F175D3DCCD1}">
              <a14:hiddenFill xmlns:a14="http://schemas.microsoft.com/office/drawing/2010/main">
                <a:noFill/>
              </a14:hiddenFill>
            </a:ext>
          </a:extLst>
        </p:spPr>
      </p:cxnSp>
      <p:sp>
        <p:nvSpPr>
          <p:cNvPr id="8198"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1000" baseline="0">
                <a:solidFill>
                  <a:srgbClr val="898989"/>
                </a:solidFill>
                <a:latin typeface="Helvetica Neue" charset="0"/>
                <a:sym typeface="Lucida Grande" charset="0"/>
              </a:rPr>
              <a:t>3</a:t>
            </a:r>
            <a:endParaRPr lang="en-US" sz="1200" baseline="0">
              <a:solidFill>
                <a:srgbClr val="898989"/>
              </a:solidFill>
              <a:latin typeface="Lucida Grande" charset="0"/>
              <a:sym typeface="Lucida Grande" charset="0"/>
            </a:endParaRPr>
          </a:p>
        </p:txBody>
      </p:sp>
      <p:sp>
        <p:nvSpPr>
          <p:cNvPr id="8199" name="Oval 42"/>
          <p:cNvSpPr>
            <a:spLocks noChangeArrowheads="1"/>
          </p:cNvSpPr>
          <p:nvPr/>
        </p:nvSpPr>
        <p:spPr bwMode="auto">
          <a:xfrm>
            <a:off x="2895600" y="1447800"/>
            <a:ext cx="2819400" cy="2774950"/>
          </a:xfrm>
          <a:prstGeom prst="ellipse">
            <a:avLst/>
          </a:prstGeom>
          <a:solidFill>
            <a:schemeClr val="bg2"/>
          </a:solidFill>
          <a:ln w="9525">
            <a:solidFill>
              <a:srgbClr val="81AFB9"/>
            </a:solidFill>
            <a:prstDash val="dash"/>
            <a:round/>
            <a:headEnd/>
            <a:tailEnd/>
          </a:ln>
        </p:spPr>
        <p:txBody>
          <a:bodyPr wrap="none" anchor="ctr"/>
          <a:lstStyle/>
          <a:p>
            <a:pPr algn="ctr"/>
            <a:endParaRPr lang="en-US" sz="1800" baseline="0">
              <a:solidFill>
                <a:schemeClr val="bg1"/>
              </a:solidFill>
            </a:endParaRPr>
          </a:p>
        </p:txBody>
      </p:sp>
      <p:pic>
        <p:nvPicPr>
          <p:cNvPr id="8200"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555750"/>
            <a:ext cx="251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AutoShape 56"/>
          <p:cNvSpPr>
            <a:spLocks noChangeArrowheads="1"/>
          </p:cNvSpPr>
          <p:nvPr/>
        </p:nvSpPr>
        <p:spPr bwMode="auto">
          <a:xfrm>
            <a:off x="5334000" y="4114800"/>
            <a:ext cx="228600" cy="131763"/>
          </a:xfrm>
          <a:prstGeom prst="triangle">
            <a:avLst>
              <a:gd name="adj" fmla="val 50000"/>
            </a:avLst>
          </a:prstGeom>
          <a:solidFill>
            <a:schemeClr val="bg1"/>
          </a:solidFill>
          <a:ln w="9525">
            <a:solidFill>
              <a:srgbClr val="5A7793"/>
            </a:solidFill>
            <a:miter lim="800000"/>
            <a:headEnd/>
            <a:tailEnd/>
          </a:ln>
        </p:spPr>
        <p:txBody>
          <a:bodyPr wrap="none" anchor="ctr"/>
          <a:lstStyle/>
          <a:p>
            <a:pPr algn="r"/>
            <a:endParaRPr lang="en-US" sz="1800" baseline="0"/>
          </a:p>
        </p:txBody>
      </p:sp>
      <p:sp>
        <p:nvSpPr>
          <p:cNvPr id="8202" name="Text Box 57"/>
          <p:cNvSpPr txBox="1">
            <a:spLocks noChangeArrowheads="1"/>
          </p:cNvSpPr>
          <p:nvPr/>
        </p:nvSpPr>
        <p:spPr bwMode="auto">
          <a:xfrm>
            <a:off x="5514975" y="39624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r>
              <a:rPr lang="en-US" sz="1800" baseline="0">
                <a:solidFill>
                  <a:srgbClr val="5A7793"/>
                </a:solidFill>
                <a:latin typeface="Helvetica Neue" charset="0"/>
              </a:rPr>
              <a:t>E</a:t>
            </a:r>
            <a:endParaRPr lang="en-US" sz="1800" baseline="0"/>
          </a:p>
        </p:txBody>
      </p:sp>
      <p:sp>
        <p:nvSpPr>
          <p:cNvPr id="8203" name="Line 43"/>
          <p:cNvSpPr>
            <a:spLocks noChangeShapeType="1"/>
          </p:cNvSpPr>
          <p:nvPr/>
        </p:nvSpPr>
        <p:spPr bwMode="auto">
          <a:xfrm>
            <a:off x="5029200" y="3917950"/>
            <a:ext cx="914400" cy="0"/>
          </a:xfrm>
          <a:prstGeom prst="line">
            <a:avLst/>
          </a:prstGeom>
          <a:noFill/>
          <a:ln w="38100">
            <a:solidFill>
              <a:srgbClr val="40404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4" name="Rectangle 14"/>
          <p:cNvSpPr>
            <a:spLocks noChangeArrowheads="1"/>
          </p:cNvSpPr>
          <p:nvPr/>
        </p:nvSpPr>
        <p:spPr bwMode="auto">
          <a:xfrm>
            <a:off x="6172200" y="3505200"/>
            <a:ext cx="2667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i="1" baseline="0">
                <a:solidFill>
                  <a:srgbClr val="404040"/>
                </a:solidFill>
                <a:latin typeface="Helvetica Neue" charset="0"/>
              </a:rPr>
              <a:t>Can exchange energy but not enough mass to affect its thermodynamic state</a:t>
            </a:r>
          </a:p>
        </p:txBody>
      </p:sp>
      <p:sp>
        <p:nvSpPr>
          <p:cNvPr id="8205" name="Rectangle 33"/>
          <p:cNvSpPr>
            <a:spLocks noChangeArrowheads="1"/>
          </p:cNvSpPr>
          <p:nvPr/>
        </p:nvSpPr>
        <p:spPr bwMode="auto">
          <a:xfrm>
            <a:off x="0" y="5029200"/>
            <a:ext cx="9144000" cy="18288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8206" name="Text Box 34"/>
          <p:cNvSpPr txBox="1">
            <a:spLocks noChangeArrowheads="1"/>
          </p:cNvSpPr>
          <p:nvPr/>
        </p:nvSpPr>
        <p:spPr bwMode="auto">
          <a:xfrm>
            <a:off x="457200" y="5181600"/>
            <a:ext cx="83820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(2 minutes)</a:t>
            </a:r>
            <a:endParaRPr lang="en-US" sz="1800" baseline="0">
              <a:latin typeface="Helvetica Neue" charset="0"/>
            </a:endParaRPr>
          </a:p>
          <a:p>
            <a:pPr algn="l" eaLnBrk="1" hangingPunct="1">
              <a:spcBef>
                <a:spcPct val="50000"/>
              </a:spcBef>
            </a:pPr>
            <a:r>
              <a:rPr lang="en-US" sz="1800" baseline="0">
                <a:latin typeface="Helvetica Neue" charset="0"/>
              </a:rPr>
              <a:t>Turn to your neighbor. Together determine what would you need to know in order to compute how many people the earth can support each year?</a:t>
            </a:r>
          </a:p>
        </p:txBody>
      </p:sp>
    </p:spTree>
    <p:extLst>
      <p:ext uri="{BB962C8B-B14F-4D97-AF65-F5344CB8AC3E}">
        <p14:creationId xmlns:p14="http://schemas.microsoft.com/office/powerpoint/2010/main" val="25739825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33"/>
          <p:cNvSpPr>
            <a:spLocks noChangeArrowheads="1"/>
          </p:cNvSpPr>
          <p:nvPr/>
        </p:nvSpPr>
        <p:spPr bwMode="auto">
          <a:xfrm>
            <a:off x="0" y="4724400"/>
            <a:ext cx="9144000" cy="2133600"/>
          </a:xfrm>
          <a:prstGeom prst="rect">
            <a:avLst/>
          </a:prstGeom>
          <a:solidFill>
            <a:srgbClr val="B5C0D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9218" name="Rectangle 34"/>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r>
              <a:rPr lang="en-US" sz="2000" baseline="0">
                <a:solidFill>
                  <a:srgbClr val="BFBFBF"/>
                </a:solidFill>
                <a:latin typeface="Helvetica Neue" charset="0"/>
              </a:rPr>
              <a:t>Carrying Capacity</a:t>
            </a:r>
          </a:p>
        </p:txBody>
      </p:sp>
      <p:sp>
        <p:nvSpPr>
          <p:cNvPr id="9219" name="Text Box 44"/>
          <p:cNvSpPr txBox="1">
            <a:spLocks noChangeArrowheads="1"/>
          </p:cNvSpPr>
          <p:nvPr/>
        </p:nvSpPr>
        <p:spPr bwMode="auto">
          <a:xfrm>
            <a:off x="609600" y="2057400"/>
            <a:ext cx="312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aseline="0">
                <a:solidFill>
                  <a:srgbClr val="1B427B"/>
                </a:solidFill>
                <a:latin typeface="Helvetica Neue" charset="0"/>
              </a:rPr>
              <a:t>Carrying capacity</a:t>
            </a:r>
          </a:p>
          <a:p>
            <a:pPr algn="l" eaLnBrk="1" hangingPunct="1"/>
            <a:endParaRPr lang="en-US" baseline="0">
              <a:solidFill>
                <a:srgbClr val="1B427B"/>
              </a:solidFill>
              <a:latin typeface="Helvetica Neue" charset="0"/>
            </a:endParaRPr>
          </a:p>
          <a:p>
            <a:pPr algn="l" eaLnBrk="1" hangingPunct="1"/>
            <a:r>
              <a:rPr lang="en-US" sz="2000" baseline="0">
                <a:solidFill>
                  <a:srgbClr val="1B427B"/>
                </a:solidFill>
                <a:latin typeface="Helvetica Neue" charset="0"/>
              </a:rPr>
              <a:t>(# of people that the earth can support)</a:t>
            </a:r>
          </a:p>
          <a:p>
            <a:pPr algn="l" eaLnBrk="1" hangingPunct="1"/>
            <a:endParaRPr lang="en-US" baseline="0">
              <a:solidFill>
                <a:srgbClr val="1B427B"/>
              </a:solidFill>
              <a:latin typeface="Helvetica Neue" charset="0"/>
            </a:endParaRPr>
          </a:p>
        </p:txBody>
      </p:sp>
      <p:sp>
        <p:nvSpPr>
          <p:cNvPr id="9220" name="Text Box 44"/>
          <p:cNvSpPr txBox="1">
            <a:spLocks noChangeArrowheads="1"/>
          </p:cNvSpPr>
          <p:nvPr/>
        </p:nvSpPr>
        <p:spPr bwMode="auto">
          <a:xfrm>
            <a:off x="4876800" y="1828800"/>
            <a:ext cx="2895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Resource production</a:t>
            </a:r>
          </a:p>
        </p:txBody>
      </p:sp>
      <p:sp>
        <p:nvSpPr>
          <p:cNvPr id="9221" name="Text Box 44"/>
          <p:cNvSpPr txBox="1">
            <a:spLocks noChangeArrowheads="1"/>
          </p:cNvSpPr>
          <p:nvPr/>
        </p:nvSpPr>
        <p:spPr bwMode="auto">
          <a:xfrm>
            <a:off x="4495800" y="2454275"/>
            <a:ext cx="4343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1B427B"/>
                </a:solidFill>
                <a:latin typeface="Helvetica Neue" charset="0"/>
              </a:rPr>
              <a:t>Resource consumption/person</a:t>
            </a:r>
          </a:p>
        </p:txBody>
      </p:sp>
      <p:sp>
        <p:nvSpPr>
          <p:cNvPr id="9222" name="Line 1037"/>
          <p:cNvSpPr>
            <a:spLocks noChangeShapeType="1"/>
          </p:cNvSpPr>
          <p:nvPr/>
        </p:nvSpPr>
        <p:spPr bwMode="auto">
          <a:xfrm>
            <a:off x="4648200" y="2362200"/>
            <a:ext cx="33528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Equal 11"/>
          <p:cNvSpPr/>
          <p:nvPr/>
        </p:nvSpPr>
        <p:spPr>
          <a:xfrm>
            <a:off x="3657600" y="2057400"/>
            <a:ext cx="533400" cy="533400"/>
          </a:xfrm>
          <a:prstGeom prst="mathEqual">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800">
              <a:solidFill>
                <a:schemeClr val="tx1"/>
              </a:solidFill>
              <a:latin typeface="Calibri" charset="0"/>
              <a:ea typeface="ＭＳ Ｐゴシック" charset="0"/>
              <a:cs typeface="ＭＳ Ｐゴシック" charset="0"/>
            </a:endParaRPr>
          </a:p>
        </p:txBody>
      </p:sp>
      <p:sp>
        <p:nvSpPr>
          <p:cNvPr id="9224" name="Text Box 44"/>
          <p:cNvSpPr txBox="1">
            <a:spLocks noChangeArrowheads="1"/>
          </p:cNvSpPr>
          <p:nvPr/>
        </p:nvSpPr>
        <p:spPr bwMode="auto">
          <a:xfrm>
            <a:off x="304800" y="838200"/>
            <a:ext cx="510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b="1" baseline="0">
                <a:solidFill>
                  <a:srgbClr val="1B427B"/>
                </a:solidFill>
                <a:latin typeface="Helvetica Neue" charset="0"/>
              </a:rPr>
              <a:t>Definition</a:t>
            </a:r>
            <a:r>
              <a:rPr lang="en-US" baseline="0">
                <a:solidFill>
                  <a:srgbClr val="1B427B"/>
                </a:solidFill>
                <a:latin typeface="Helvetica Neue" charset="0"/>
              </a:rPr>
              <a:t>:</a:t>
            </a:r>
          </a:p>
          <a:p>
            <a:pPr algn="l" eaLnBrk="1" hangingPunct="1"/>
            <a:endParaRPr lang="en-US" baseline="0">
              <a:solidFill>
                <a:schemeClr val="tx2"/>
              </a:solidFill>
              <a:latin typeface="Helvetica Neue" charset="0"/>
            </a:endParaRPr>
          </a:p>
        </p:txBody>
      </p:sp>
      <p:sp>
        <p:nvSpPr>
          <p:cNvPr id="9225" name="Text Box 44"/>
          <p:cNvSpPr txBox="1">
            <a:spLocks noChangeArrowheads="1"/>
          </p:cNvSpPr>
          <p:nvPr/>
        </p:nvSpPr>
        <p:spPr bwMode="auto">
          <a:xfrm>
            <a:off x="838200" y="3657600"/>
            <a:ext cx="2362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000" baseline="0">
                <a:solidFill>
                  <a:srgbClr val="CD4C2C"/>
                </a:solidFill>
                <a:latin typeface="Helvetica Neue" charset="0"/>
              </a:rPr>
              <a:t>Time basis=1 year</a:t>
            </a:r>
          </a:p>
        </p:txBody>
      </p:sp>
      <p:sp>
        <p:nvSpPr>
          <p:cNvPr id="9226" name="Text Box 34"/>
          <p:cNvSpPr txBox="1">
            <a:spLocks noChangeArrowheads="1"/>
          </p:cNvSpPr>
          <p:nvPr/>
        </p:nvSpPr>
        <p:spPr bwMode="auto">
          <a:xfrm>
            <a:off x="457200" y="5181600"/>
            <a:ext cx="8382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a:latin typeface="Helvetica Neue" charset="0"/>
              </a:rPr>
              <a:t>Classroom Activity </a:t>
            </a:r>
            <a:r>
              <a:rPr lang="en-US" sz="1800" baseline="0">
                <a:solidFill>
                  <a:srgbClr val="404040"/>
                </a:solidFill>
                <a:latin typeface="Helvetica Neue" charset="0"/>
              </a:rPr>
              <a:t>(5 minutes)</a:t>
            </a:r>
            <a:endParaRPr lang="en-US" sz="1800" baseline="0">
              <a:latin typeface="Helvetica Neue" charset="0"/>
            </a:endParaRPr>
          </a:p>
          <a:p>
            <a:pPr algn="l" eaLnBrk="1" hangingPunct="1">
              <a:spcBef>
                <a:spcPct val="50000"/>
              </a:spcBef>
            </a:pPr>
            <a:r>
              <a:rPr lang="en-US" sz="1800" baseline="0">
                <a:latin typeface="Helvetica Neue" charset="0"/>
              </a:rPr>
              <a:t>What assumptions are embedded in a computation of carrying capacity? </a:t>
            </a:r>
          </a:p>
          <a:p>
            <a:pPr algn="l" eaLnBrk="1" hangingPunct="1">
              <a:spcBef>
                <a:spcPct val="50000"/>
              </a:spcBef>
            </a:pPr>
            <a:r>
              <a:rPr lang="en-US" sz="1800" i="1" baseline="0">
                <a:latin typeface="Helvetica Neue" charset="0"/>
              </a:rPr>
              <a:t>Hint: To get at this, try to figure out what terms would go on the right side of the equation.</a:t>
            </a: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2.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3.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4.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5.xml><?xml version="1.0" encoding="utf-8"?>
<p:tagLst xmlns:a="http://schemas.openxmlformats.org/drawingml/2006/main" xmlns:r="http://schemas.openxmlformats.org/officeDocument/2006/relationships" xmlns:p="http://schemas.openxmlformats.org/presentationml/2006/main">
  <p:tag name="IIW_TYPE_IMAGE" val="TextBox 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25034</TotalTime>
  <Words>8588</Words>
  <Application>Microsoft Macintosh PowerPoint</Application>
  <PresentationFormat>On-screen Show (4:3)</PresentationFormat>
  <Paragraphs>480</Paragraphs>
  <Slides>30</Slides>
  <Notes>27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Storyboard</vt:lpstr>
      <vt:lpstr>PowerPoint Presentation</vt:lpstr>
      <vt:lpstr>Global Growth Trends</vt:lpstr>
      <vt:lpstr>Global Urbanization Trends</vt:lpstr>
      <vt:lpstr>Uneven burden of health risks</vt:lpstr>
      <vt:lpstr>PowerPoint Presentation</vt:lpstr>
      <vt:lpstr>Carrying Capacity</vt:lpstr>
      <vt:lpstr>Carrying Capacity</vt:lpstr>
      <vt:lpstr>PowerPoint Presentation</vt:lpstr>
      <vt:lpstr>Limits of Growth</vt:lpstr>
      <vt:lpstr>PowerPoint Presentation</vt:lpstr>
      <vt:lpstr>PowerPoint Presentation</vt:lpstr>
      <vt:lpstr>PowerPoint Presentation</vt:lpstr>
      <vt:lpstr>PowerPoint Presentation</vt:lpstr>
      <vt:lpstr>PowerPoint Presentation</vt:lpstr>
      <vt:lpstr>PowerPoint Presentation</vt:lpstr>
      <vt:lpstr>Per Capita Biocapacity v. Ecological Footprint</vt:lpstr>
      <vt:lpstr>PowerPoint Presentation</vt:lpstr>
      <vt:lpstr>PowerPoint Presentation</vt:lpstr>
      <vt:lpstr>PowerPoint Presentation</vt:lpstr>
      <vt:lpstr>PowerPoint Presentation</vt:lpstr>
      <vt:lpstr>PowerPoint Presentation</vt:lpstr>
      <vt:lpstr>PowerPoint Presentation</vt:lpstr>
      <vt:lpstr>Consumption Patterns</vt:lpstr>
      <vt:lpstr>Consumption Patterns</vt:lpstr>
      <vt:lpstr>PowerPoint Presentation</vt:lpstr>
      <vt:lpstr>PowerPoint Presentation</vt:lpstr>
      <vt:lpstr>Urban heat island effect</vt:lpstr>
      <vt:lpstr>City metabolism</vt:lpstr>
      <vt:lpstr>Urban Metabolism</vt:lpstr>
    </vt:vector>
  </TitlesOfParts>
  <Company>MTU - EECN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Thinking</dc:title>
  <dc:creator>qiong</dc:creator>
  <cp:lastModifiedBy>LINDA VANASUPA</cp:lastModifiedBy>
  <cp:revision>376</cp:revision>
  <cp:lastPrinted>2010-05-11T22:19:27Z</cp:lastPrinted>
  <dcterms:created xsi:type="dcterms:W3CDTF">2010-11-09T18:15:35Z</dcterms:created>
  <dcterms:modified xsi:type="dcterms:W3CDTF">2012-08-16T02:52:07Z</dcterms:modified>
</cp:coreProperties>
</file>