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tif" ContentType="image/tif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xml" ContentType="application/vnd.openxmlformats-officedocument.presentationml.tags+xml"/>
  <Override PartName="/ppt/notesSlides/notesSlide10.xml" ContentType="application/vnd.openxmlformats-officedocument.presentationml.notesSlide+xml"/>
  <Override PartName="/ppt/tags/tag2.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embeddings/oleObject1.bin" ContentType="application/vnd.openxmlformats-officedocument.oleObject"/>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3.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98" r:id="rId2"/>
    <p:sldId id="297" r:id="rId3"/>
    <p:sldId id="304" r:id="rId4"/>
    <p:sldId id="305" r:id="rId5"/>
    <p:sldId id="302" r:id="rId6"/>
    <p:sldId id="315" r:id="rId7"/>
    <p:sldId id="316" r:id="rId8"/>
    <p:sldId id="306" r:id="rId9"/>
    <p:sldId id="307" r:id="rId10"/>
    <p:sldId id="308" r:id="rId11"/>
    <p:sldId id="309" r:id="rId12"/>
    <p:sldId id="310" r:id="rId13"/>
    <p:sldId id="311" r:id="rId14"/>
    <p:sldId id="314" r:id="rId15"/>
    <p:sldId id="312" r:id="rId16"/>
    <p:sldId id="313" r:id="rId17"/>
    <p:sldId id="317" r:id="rId18"/>
    <p:sldId id="318" r:id="rId19"/>
    <p:sldId id="322" r:id="rId20"/>
    <p:sldId id="323" r:id="rId21"/>
    <p:sldId id="324" r:id="rId22"/>
    <p:sldId id="321" r:id="rId23"/>
    <p:sldId id="325" r:id="rId24"/>
    <p:sldId id="319" r:id="rId25"/>
    <p:sldId id="326" r:id="rId26"/>
    <p:sldId id="328" r:id="rId27"/>
  </p:sldIdLst>
  <p:sldSz cx="9144000" cy="6858000" type="screen4x3"/>
  <p:notesSz cx="6858000" cy="9144000"/>
  <p:defaultTextStyle>
    <a:defPPr>
      <a:defRPr lang="en-US"/>
    </a:defPPr>
    <a:lvl1pPr algn="r" rtl="0" fontAlgn="base">
      <a:spcBef>
        <a:spcPct val="0"/>
      </a:spcBef>
      <a:spcAft>
        <a:spcPct val="0"/>
      </a:spcAft>
      <a:defRPr kern="1200" baseline="-25000">
        <a:solidFill>
          <a:schemeClr val="tx1"/>
        </a:solidFill>
        <a:latin typeface="Arial" charset="0"/>
        <a:ea typeface="ＭＳ Ｐゴシック" charset="0"/>
        <a:cs typeface="ＭＳ Ｐゴシック" charset="0"/>
      </a:defRPr>
    </a:lvl1pPr>
    <a:lvl2pPr marL="457200" algn="r" rtl="0" fontAlgn="base">
      <a:spcBef>
        <a:spcPct val="0"/>
      </a:spcBef>
      <a:spcAft>
        <a:spcPct val="0"/>
      </a:spcAft>
      <a:defRPr kern="1200" baseline="-25000">
        <a:solidFill>
          <a:schemeClr val="tx1"/>
        </a:solidFill>
        <a:latin typeface="Arial" charset="0"/>
        <a:ea typeface="ＭＳ Ｐゴシック" charset="0"/>
        <a:cs typeface="ＭＳ Ｐゴシック" charset="0"/>
      </a:defRPr>
    </a:lvl2pPr>
    <a:lvl3pPr marL="914400" algn="r" rtl="0" fontAlgn="base">
      <a:spcBef>
        <a:spcPct val="0"/>
      </a:spcBef>
      <a:spcAft>
        <a:spcPct val="0"/>
      </a:spcAft>
      <a:defRPr kern="1200" baseline="-25000">
        <a:solidFill>
          <a:schemeClr val="tx1"/>
        </a:solidFill>
        <a:latin typeface="Arial" charset="0"/>
        <a:ea typeface="ＭＳ Ｐゴシック" charset="0"/>
        <a:cs typeface="ＭＳ Ｐゴシック" charset="0"/>
      </a:defRPr>
    </a:lvl3pPr>
    <a:lvl4pPr marL="1371600" algn="r" rtl="0" fontAlgn="base">
      <a:spcBef>
        <a:spcPct val="0"/>
      </a:spcBef>
      <a:spcAft>
        <a:spcPct val="0"/>
      </a:spcAft>
      <a:defRPr kern="1200" baseline="-25000">
        <a:solidFill>
          <a:schemeClr val="tx1"/>
        </a:solidFill>
        <a:latin typeface="Arial" charset="0"/>
        <a:ea typeface="ＭＳ Ｐゴシック" charset="0"/>
        <a:cs typeface="ＭＳ Ｐゴシック" charset="0"/>
      </a:defRPr>
    </a:lvl4pPr>
    <a:lvl5pPr marL="1828800" algn="r" rtl="0" fontAlgn="base">
      <a:spcBef>
        <a:spcPct val="0"/>
      </a:spcBef>
      <a:spcAft>
        <a:spcPct val="0"/>
      </a:spcAft>
      <a:defRPr kern="1200" baseline="-25000">
        <a:solidFill>
          <a:schemeClr val="tx1"/>
        </a:solidFill>
        <a:latin typeface="Arial" charset="0"/>
        <a:ea typeface="ＭＳ Ｐゴシック" charset="0"/>
        <a:cs typeface="ＭＳ Ｐゴシック" charset="0"/>
      </a:defRPr>
    </a:lvl5pPr>
    <a:lvl6pPr marL="2286000" algn="l" defTabSz="457200" rtl="0" eaLnBrk="1" latinLnBrk="0" hangingPunct="1">
      <a:defRPr kern="1200" baseline="-25000">
        <a:solidFill>
          <a:schemeClr val="tx1"/>
        </a:solidFill>
        <a:latin typeface="Arial" charset="0"/>
        <a:ea typeface="ＭＳ Ｐゴシック" charset="0"/>
        <a:cs typeface="ＭＳ Ｐゴシック" charset="0"/>
      </a:defRPr>
    </a:lvl6pPr>
    <a:lvl7pPr marL="2743200" algn="l" defTabSz="457200" rtl="0" eaLnBrk="1" latinLnBrk="0" hangingPunct="1">
      <a:defRPr kern="1200" baseline="-25000">
        <a:solidFill>
          <a:schemeClr val="tx1"/>
        </a:solidFill>
        <a:latin typeface="Arial" charset="0"/>
        <a:ea typeface="ＭＳ Ｐゴシック" charset="0"/>
        <a:cs typeface="ＭＳ Ｐゴシック" charset="0"/>
      </a:defRPr>
    </a:lvl7pPr>
    <a:lvl8pPr marL="3200400" algn="l" defTabSz="457200" rtl="0" eaLnBrk="1" latinLnBrk="0" hangingPunct="1">
      <a:defRPr kern="1200" baseline="-25000">
        <a:solidFill>
          <a:schemeClr val="tx1"/>
        </a:solidFill>
        <a:latin typeface="Arial" charset="0"/>
        <a:ea typeface="ＭＳ Ｐゴシック" charset="0"/>
        <a:cs typeface="ＭＳ Ｐゴシック" charset="0"/>
      </a:defRPr>
    </a:lvl8pPr>
    <a:lvl9pPr marL="3657600" algn="l" defTabSz="457200" rtl="0" eaLnBrk="1" latinLnBrk="0" hangingPunct="1">
      <a:defRPr kern="1200" baseline="-250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E2F0ED"/>
    <a:srgbClr val="DAEDDB"/>
    <a:srgbClr val="404040"/>
    <a:srgbClr val="DBE1EB"/>
    <a:srgbClr val="DF3327"/>
    <a:srgbClr val="BF2421"/>
    <a:srgbClr val="62C0B0"/>
    <a:srgbClr val="CC3600"/>
    <a:srgbClr val="D17869"/>
    <a:srgbClr val="25B2A8"/>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758" autoAdjust="0"/>
    <p:restoredTop sz="61269" autoAdjust="0"/>
  </p:normalViewPr>
  <p:slideViewPr>
    <p:cSldViewPr>
      <p:cViewPr>
        <p:scale>
          <a:sx n="143" d="100"/>
          <a:sy n="143" d="100"/>
        </p:scale>
        <p:origin x="-808" y="2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Daragh%20A%20Gibson\My%20Documents\Fall%202009\JIMJANE\Water\Freshwater%20Availabilty%20Figure.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20and%20Settings\Daragh%20A%20Gibson\My%20Documents\Fall%202009\JIMJANE\Water\Freshwater%20Availabilty%20Figure.xlsx" TargetMode="External"/></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file:///C:\Documents%20and%20Settings\Daragh%20A%20Gibson\My%20Documents\Spring%202010\JIMJANE%20Learning%20Suites\Water%20Documents\Hierarchy%20of%20needs%20table(1)%20with%20figure%20from%20christy.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latin typeface="Helvetica Neue"/>
                <a:cs typeface="Helvetica Neue"/>
              </a:defRPr>
            </a:pPr>
            <a:r>
              <a:rPr lang="en-US">
                <a:latin typeface="Helvetica Neue"/>
                <a:cs typeface="Helvetica Neue"/>
              </a:rPr>
              <a:t>Percent of World's Total  Freshwater in Different Locations</a:t>
            </a:r>
          </a:p>
        </c:rich>
      </c:tx>
      <c:layout/>
      <c:overlay val="0"/>
    </c:title>
    <c:autoTitleDeleted val="0"/>
    <c:plotArea>
      <c:layout/>
      <c:pieChart>
        <c:varyColors val="1"/>
        <c:ser>
          <c:idx val="0"/>
          <c:order val="0"/>
          <c:tx>
            <c:v>World Freshwater Sources</c:v>
          </c:tx>
          <c:dLbls>
            <c:showLegendKey val="0"/>
            <c:showVal val="0"/>
            <c:showCatName val="0"/>
            <c:showSerName val="0"/>
            <c:showPercent val="1"/>
            <c:showBubbleSize val="0"/>
            <c:showLeaderLines val="1"/>
          </c:dLbls>
          <c:cat>
            <c:strRef>
              <c:f>Sheet1!$A$14:$A$16</c:f>
              <c:strCache>
                <c:ptCount val="3"/>
                <c:pt idx="0">
                  <c:v>Glaciers and Permanent Snow Cover</c:v>
                </c:pt>
                <c:pt idx="1">
                  <c:v>Groundwater</c:v>
                </c:pt>
                <c:pt idx="2">
                  <c:v>Other Freshwater Sources</c:v>
                </c:pt>
              </c:strCache>
            </c:strRef>
          </c:cat>
          <c:val>
            <c:numRef>
              <c:f>Sheet1!$B$14:$B$16</c:f>
              <c:numCache>
                <c:formatCode>0.000</c:formatCode>
                <c:ptCount val="3"/>
                <c:pt idx="0">
                  <c:v>68.7</c:v>
                </c:pt>
                <c:pt idx="1">
                  <c:v>30.1</c:v>
                </c:pt>
                <c:pt idx="2">
                  <c:v>0.389000000000002</c:v>
                </c:pt>
              </c:numCache>
            </c:numRef>
          </c:val>
        </c:ser>
        <c:dLbls>
          <c:showLegendKey val="0"/>
          <c:showVal val="0"/>
          <c:showCatName val="0"/>
          <c:showSerName val="0"/>
          <c:showPercent val="1"/>
          <c:showBubbleSize val="0"/>
          <c:showLeaderLines val="1"/>
        </c:dLbls>
        <c:firstSliceAng val="0"/>
      </c:pieChart>
    </c:plotArea>
    <c:legend>
      <c:legendPos val="t"/>
      <c:layout>
        <c:manualLayout>
          <c:xMode val="edge"/>
          <c:yMode val="edge"/>
          <c:x val="0.0640490218804316"/>
          <c:y val="0.202696062992126"/>
          <c:w val="0.855726620696451"/>
          <c:h val="0.169930523390459"/>
        </c:manualLayout>
      </c:layout>
      <c:overlay val="0"/>
      <c:txPr>
        <a:bodyPr/>
        <a:lstStyle/>
        <a:p>
          <a:pPr>
            <a:defRPr>
              <a:latin typeface="Helvetica Neue"/>
              <a:cs typeface="Helvetica Neue"/>
            </a:defRPr>
          </a:pPr>
          <a:endParaRPr lang="en-US"/>
        </a:p>
      </c:txPr>
    </c:legend>
    <c:plotVisOnly val="1"/>
    <c:dispBlanksAs val="gap"/>
    <c:showDLblsOverMax val="0"/>
  </c:chart>
  <c:spPr>
    <a:ln>
      <a:noFill/>
    </a:ln>
  </c:spPr>
  <c:txPr>
    <a:bodyPr/>
    <a:lstStyle/>
    <a:p>
      <a:pPr>
        <a:defRPr sz="14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a:lstStyle/>
          <a:p>
            <a:pPr>
              <a:defRPr/>
            </a:pPr>
            <a:r>
              <a:rPr lang="en-US" dirty="0">
                <a:latin typeface="Helvetica Neue"/>
                <a:cs typeface="Helvetica Neue"/>
              </a:rPr>
              <a:t>Percent Composition</a:t>
            </a:r>
            <a:r>
              <a:rPr lang="en-US" baseline="0" dirty="0">
                <a:latin typeface="Helvetica Neue"/>
                <a:cs typeface="Helvetica Neue"/>
              </a:rPr>
              <a:t> of World's  </a:t>
            </a:r>
          </a:p>
          <a:p>
            <a:pPr>
              <a:defRPr/>
            </a:pPr>
            <a:r>
              <a:rPr lang="en-US" dirty="0">
                <a:latin typeface="Helvetica Neue"/>
                <a:cs typeface="Helvetica Neue"/>
              </a:rPr>
              <a:t>Other Freshwater</a:t>
            </a:r>
            <a:r>
              <a:rPr lang="en-US" baseline="0" dirty="0">
                <a:latin typeface="Helvetica Neue"/>
                <a:cs typeface="Helvetica Neue"/>
              </a:rPr>
              <a:t> Sources </a:t>
            </a:r>
            <a:endParaRPr lang="en-US" dirty="0">
              <a:latin typeface="Helvetica Neue"/>
              <a:cs typeface="Helvetica Neue"/>
            </a:endParaRPr>
          </a:p>
        </c:rich>
      </c:tx>
      <c:layout>
        <c:manualLayout>
          <c:xMode val="edge"/>
          <c:yMode val="edge"/>
          <c:x val="0.186647287932112"/>
          <c:y val="0.0266611650866116"/>
        </c:manualLayout>
      </c:layout>
      <c:overlay val="0"/>
    </c:title>
    <c:autoTitleDeleted val="0"/>
    <c:plotArea>
      <c:layout/>
      <c:pieChart>
        <c:varyColors val="1"/>
        <c:ser>
          <c:idx val="0"/>
          <c:order val="0"/>
          <c:dLbls>
            <c:showLegendKey val="0"/>
            <c:showVal val="0"/>
            <c:showCatName val="0"/>
            <c:showSerName val="0"/>
            <c:showPercent val="1"/>
            <c:showBubbleSize val="0"/>
            <c:showLeaderLines val="1"/>
          </c:dLbls>
          <c:cat>
            <c:strRef>
              <c:f>Sheet1!$A$6:$A$11</c:f>
              <c:strCache>
                <c:ptCount val="6"/>
                <c:pt idx="0">
                  <c:v>Lakes</c:v>
                </c:pt>
                <c:pt idx="1">
                  <c:v>Soil Moisture</c:v>
                </c:pt>
                <c:pt idx="2">
                  <c:v>Atmosphere</c:v>
                </c:pt>
                <c:pt idx="3">
                  <c:v>Marshes and Swamps</c:v>
                </c:pt>
                <c:pt idx="4">
                  <c:v>Biological Water</c:v>
                </c:pt>
                <c:pt idx="5">
                  <c:v>Rivers</c:v>
                </c:pt>
              </c:strCache>
            </c:strRef>
          </c:cat>
          <c:val>
            <c:numRef>
              <c:f>Sheet1!$B$6:$B$11</c:f>
              <c:numCache>
                <c:formatCode>General</c:formatCode>
                <c:ptCount val="6"/>
                <c:pt idx="0">
                  <c:v>0.26</c:v>
                </c:pt>
                <c:pt idx="1">
                  <c:v>0.05</c:v>
                </c:pt>
                <c:pt idx="2">
                  <c:v>0.04</c:v>
                </c:pt>
                <c:pt idx="3">
                  <c:v>0.03</c:v>
                </c:pt>
                <c:pt idx="4">
                  <c:v>0.00300000000000001</c:v>
                </c:pt>
                <c:pt idx="5">
                  <c:v>0.00600000000000001</c:v>
                </c:pt>
              </c:numCache>
            </c:numRef>
          </c:val>
        </c:ser>
        <c:dLbls>
          <c:showLegendKey val="0"/>
          <c:showVal val="0"/>
          <c:showCatName val="0"/>
          <c:showSerName val="0"/>
          <c:showPercent val="1"/>
          <c:showBubbleSize val="0"/>
          <c:showLeaderLines val="1"/>
        </c:dLbls>
        <c:firstSliceAng val="0"/>
      </c:pieChart>
    </c:plotArea>
    <c:legend>
      <c:legendPos val="r"/>
      <c:layout>
        <c:manualLayout>
          <c:xMode val="edge"/>
          <c:yMode val="edge"/>
          <c:x val="0.636568395871788"/>
          <c:y val="0.335697944006999"/>
          <c:w val="0.299313801219885"/>
          <c:h val="0.334715223097113"/>
        </c:manualLayout>
      </c:layout>
      <c:overlay val="0"/>
      <c:txPr>
        <a:bodyPr/>
        <a:lstStyle/>
        <a:p>
          <a:pPr>
            <a:defRPr>
              <a:latin typeface="Helvetica Neue"/>
              <a:cs typeface="Helvetica Neue"/>
            </a:defRPr>
          </a:pPr>
          <a:endParaRPr lang="en-US"/>
        </a:p>
      </c:txPr>
    </c:legend>
    <c:plotVisOnly val="1"/>
    <c:dispBlanksAs val="gap"/>
    <c:showDLblsOverMax val="0"/>
  </c:chart>
  <c:spPr>
    <a:solidFill>
      <a:schemeClr val="bg1"/>
    </a:solidFill>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dirty="0"/>
              <a:t>Hierarchy of Water Needs</a:t>
            </a:r>
          </a:p>
        </c:rich>
      </c:tx>
      <c:overlay val="0"/>
    </c:title>
    <c:autoTitleDeleted val="0"/>
    <c:plotArea>
      <c:layout/>
      <c:barChart>
        <c:barDir val="col"/>
        <c:grouping val="stacked"/>
        <c:varyColors val="0"/>
        <c:ser>
          <c:idx val="0"/>
          <c:order val="0"/>
          <c:tx>
            <c:strRef>
              <c:f>Sheet1!$G$4</c:f>
              <c:strCache>
                <c:ptCount val="1"/>
                <c:pt idx="0">
                  <c:v>Drinking</c:v>
                </c:pt>
              </c:strCache>
            </c:strRef>
          </c:tx>
          <c:invertIfNegative val="0"/>
          <c:val>
            <c:numRef>
              <c:f>Sheet1!$H$4</c:f>
              <c:numCache>
                <c:formatCode>General</c:formatCode>
                <c:ptCount val="1"/>
                <c:pt idx="0">
                  <c:v>10.0</c:v>
                </c:pt>
              </c:numCache>
            </c:numRef>
          </c:val>
        </c:ser>
        <c:ser>
          <c:idx val="1"/>
          <c:order val="1"/>
          <c:tx>
            <c:strRef>
              <c:f>Sheet1!$G$5</c:f>
              <c:strCache>
                <c:ptCount val="1"/>
                <c:pt idx="0">
                  <c:v>Cooking / Personal Washing</c:v>
                </c:pt>
              </c:strCache>
            </c:strRef>
          </c:tx>
          <c:invertIfNegative val="0"/>
          <c:val>
            <c:numRef>
              <c:f>Sheet1!$H$5</c:f>
              <c:numCache>
                <c:formatCode>General</c:formatCode>
                <c:ptCount val="1"/>
                <c:pt idx="0">
                  <c:v>10.0</c:v>
                </c:pt>
              </c:numCache>
            </c:numRef>
          </c:val>
        </c:ser>
        <c:ser>
          <c:idx val="2"/>
          <c:order val="2"/>
          <c:tx>
            <c:strRef>
              <c:f>Sheet1!$G$6</c:f>
              <c:strCache>
                <c:ptCount val="1"/>
                <c:pt idx="0">
                  <c:v>Washing Clothes</c:v>
                </c:pt>
              </c:strCache>
            </c:strRef>
          </c:tx>
          <c:invertIfNegative val="0"/>
          <c:val>
            <c:numRef>
              <c:f>Sheet1!$H$6</c:f>
              <c:numCache>
                <c:formatCode>General</c:formatCode>
                <c:ptCount val="1"/>
                <c:pt idx="0">
                  <c:v>10.0</c:v>
                </c:pt>
              </c:numCache>
            </c:numRef>
          </c:val>
        </c:ser>
        <c:ser>
          <c:idx val="3"/>
          <c:order val="3"/>
          <c:tx>
            <c:strRef>
              <c:f>Sheet1!$G$7</c:f>
              <c:strCache>
                <c:ptCount val="1"/>
                <c:pt idx="0">
                  <c:v>Cleaning Home</c:v>
                </c:pt>
              </c:strCache>
            </c:strRef>
          </c:tx>
          <c:invertIfNegative val="0"/>
          <c:val>
            <c:numRef>
              <c:f>Sheet1!$H$7</c:f>
              <c:numCache>
                <c:formatCode>General</c:formatCode>
                <c:ptCount val="1"/>
                <c:pt idx="0">
                  <c:v>10.0</c:v>
                </c:pt>
              </c:numCache>
            </c:numRef>
          </c:val>
        </c:ser>
        <c:ser>
          <c:idx val="4"/>
          <c:order val="4"/>
          <c:tx>
            <c:strRef>
              <c:f>Sheet1!$G$8</c:f>
              <c:strCache>
                <c:ptCount val="1"/>
                <c:pt idx="0">
                  <c:v>Growing Food                             (Domestic Use)</c:v>
                </c:pt>
              </c:strCache>
            </c:strRef>
          </c:tx>
          <c:invertIfNegative val="0"/>
          <c:val>
            <c:numRef>
              <c:f>Sheet1!$H$8</c:f>
              <c:numCache>
                <c:formatCode>General</c:formatCode>
                <c:ptCount val="1"/>
                <c:pt idx="0">
                  <c:v>10.0</c:v>
                </c:pt>
              </c:numCache>
            </c:numRef>
          </c:val>
        </c:ser>
        <c:ser>
          <c:idx val="5"/>
          <c:order val="5"/>
          <c:tx>
            <c:strRef>
              <c:f>Sheet1!$G$9</c:f>
              <c:strCache>
                <c:ptCount val="1"/>
                <c:pt idx="0">
                  <c:v>Waste Disposal (Sanitation)</c:v>
                </c:pt>
              </c:strCache>
            </c:strRef>
          </c:tx>
          <c:invertIfNegative val="0"/>
          <c:val>
            <c:numRef>
              <c:f>Sheet1!$H$9</c:f>
              <c:numCache>
                <c:formatCode>General</c:formatCode>
                <c:ptCount val="1"/>
                <c:pt idx="0">
                  <c:v>10.0</c:v>
                </c:pt>
              </c:numCache>
            </c:numRef>
          </c:val>
        </c:ser>
        <c:ser>
          <c:idx val="6"/>
          <c:order val="6"/>
          <c:tx>
            <c:strRef>
              <c:f>Sheet1!$G$10</c:f>
              <c:strCache>
                <c:ptCount val="1"/>
                <c:pt idx="0">
                  <c:v>Business / Gardens / Recreation</c:v>
                </c:pt>
              </c:strCache>
            </c:strRef>
          </c:tx>
          <c:invertIfNegative val="0"/>
          <c:val>
            <c:numRef>
              <c:f>Sheet1!$H$10</c:f>
              <c:numCache>
                <c:formatCode>General</c:formatCode>
                <c:ptCount val="1"/>
                <c:pt idx="0">
                  <c:v>10.0</c:v>
                </c:pt>
              </c:numCache>
            </c:numRef>
          </c:val>
        </c:ser>
        <c:dLbls>
          <c:showLegendKey val="0"/>
          <c:showVal val="0"/>
          <c:showCatName val="0"/>
          <c:showSerName val="0"/>
          <c:showPercent val="0"/>
          <c:showBubbleSize val="0"/>
        </c:dLbls>
        <c:gapWidth val="300"/>
        <c:overlap val="100"/>
        <c:serLines/>
        <c:axId val="2084431544"/>
        <c:axId val="2084034952"/>
      </c:barChart>
      <c:catAx>
        <c:axId val="2084431544"/>
        <c:scaling>
          <c:orientation val="minMax"/>
        </c:scaling>
        <c:delete val="1"/>
        <c:axPos val="b"/>
        <c:majorTickMark val="none"/>
        <c:minorTickMark val="none"/>
        <c:tickLblPos val="none"/>
        <c:crossAx val="2084034952"/>
        <c:crosses val="autoZero"/>
        <c:auto val="1"/>
        <c:lblAlgn val="ctr"/>
        <c:lblOffset val="100"/>
        <c:noMultiLvlLbl val="0"/>
      </c:catAx>
      <c:valAx>
        <c:axId val="2084034952"/>
        <c:scaling>
          <c:orientation val="minMax"/>
        </c:scaling>
        <c:delete val="0"/>
        <c:axPos val="l"/>
        <c:majorGridlines/>
        <c:title>
          <c:tx>
            <c:rich>
              <a:bodyPr/>
              <a:lstStyle/>
              <a:p>
                <a:pPr>
                  <a:defRPr/>
                </a:pPr>
                <a:r>
                  <a:rPr lang="en-US" dirty="0"/>
                  <a:t>Liters of Water Needed</a:t>
                </a:r>
              </a:p>
            </c:rich>
          </c:tx>
          <c:overlay val="0"/>
        </c:title>
        <c:numFmt formatCode="General" sourceLinked="1"/>
        <c:majorTickMark val="out"/>
        <c:minorTickMark val="none"/>
        <c:tickLblPos val="nextTo"/>
        <c:crossAx val="2084431544"/>
        <c:crosses val="autoZero"/>
        <c:crossBetween val="between"/>
      </c:valAx>
    </c:plotArea>
    <c:legend>
      <c:legendPos val="r"/>
      <c:overlay val="0"/>
    </c:legend>
    <c:plotVisOnly val="1"/>
    <c:dispBlanksAs val="gap"/>
    <c:showDLblsOverMax val="0"/>
  </c:chart>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lgn="l">
              <a:defRPr sz="1200" baseline="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baseline="0"/>
            </a:lvl1pPr>
          </a:lstStyle>
          <a:p>
            <a:fld id="{6E06DE0A-2DEB-5249-A52A-1A41E99C1ACF}" type="datetime1">
              <a:rPr lang="en-US"/>
              <a:pPr/>
              <a:t>8/16/12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lgn="l">
              <a:defRPr sz="1200" baseline="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baseline="0"/>
            </a:lvl1pPr>
          </a:lstStyle>
          <a:p>
            <a:fld id="{F2EFE30B-A851-DA4D-8092-AB0127FEE2AC}" type="slidenum">
              <a:rPr lang="en-US"/>
              <a:pPr/>
              <a:t>‹#›</a:t>
            </a:fld>
            <a:endParaRPr lang="en-US"/>
          </a:p>
        </p:txBody>
      </p:sp>
    </p:spTree>
    <p:extLst>
      <p:ext uri="{BB962C8B-B14F-4D97-AF65-F5344CB8AC3E}">
        <p14:creationId xmlns:p14="http://schemas.microsoft.com/office/powerpoint/2010/main" val="1141155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109" charset="-128"/>
        <a:cs typeface="ＭＳ Ｐゴシック" pitchFamily="-109"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ヒラギノ角ゴ Pro W3" pitchFamily="-110" charset="-128"/>
        <a:cs typeface="ヒラギノ角ゴ Pro W3" charset="-128"/>
      </a:defRPr>
    </a:lvl3pPr>
    <a:lvl4pPr marL="1371600" algn="l" rtl="0" eaLnBrk="0" fontAlgn="base" hangingPunct="0">
      <a:spcBef>
        <a:spcPct val="30000"/>
      </a:spcBef>
      <a:spcAft>
        <a:spcPct val="0"/>
      </a:spcAft>
      <a:defRPr sz="1200" kern="1200">
        <a:solidFill>
          <a:schemeClr val="tx1"/>
        </a:solidFill>
        <a:latin typeface="+mn-lt"/>
        <a:ea typeface="ヒラギノ角ゴ Pro W3" pitchFamily="-110" charset="-128"/>
        <a:cs typeface="ヒラギノ角ゴ Pro W3" charset="0"/>
      </a:defRPr>
    </a:lvl4pPr>
    <a:lvl5pPr marL="1828800" algn="l" rtl="0" eaLnBrk="0" fontAlgn="base" hangingPunct="0">
      <a:spcBef>
        <a:spcPct val="30000"/>
      </a:spcBef>
      <a:spcAft>
        <a:spcPct val="0"/>
      </a:spcAft>
      <a:defRPr sz="1200" kern="1200">
        <a:solidFill>
          <a:schemeClr val="tx1"/>
        </a:solidFill>
        <a:latin typeface="+mn-lt"/>
        <a:ea typeface="ヒラギノ角ゴ Pro W3" pitchFamily="-110" charset="-128"/>
        <a:cs typeface="ヒラギノ角ゴ Pro W3"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solidFill>
                <a:srgbClr val="000000"/>
              </a:solidFill>
              <a:latin typeface="Helvetica" charset="0"/>
              <a:ea typeface="ＭＳ Ｐゴシック" charset="0"/>
              <a:cs typeface="ＭＳ Ｐゴシック" charset="0"/>
            </a:endParaRPr>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charset="0"/>
                <a:ea typeface="ＭＳ Ｐゴシック" charset="0"/>
                <a:cs typeface="ＭＳ Ｐゴシック" charset="0"/>
              </a:defRPr>
            </a:lvl1pPr>
            <a:lvl2pPr marL="37931725" indent="-37474525" eaLnBrk="0" hangingPunct="0">
              <a:defRPr sz="2400" baseline="-25000">
                <a:solidFill>
                  <a:schemeClr val="tx1"/>
                </a:solidFill>
                <a:latin typeface="Arial" charset="0"/>
                <a:ea typeface="ＭＳ Ｐゴシック" charset="0"/>
              </a:defRPr>
            </a:lvl2pPr>
            <a:lvl3pPr eaLnBrk="0" hangingPunct="0">
              <a:defRPr sz="2400" baseline="-25000">
                <a:solidFill>
                  <a:schemeClr val="tx1"/>
                </a:solidFill>
                <a:latin typeface="Arial" charset="0"/>
                <a:ea typeface="ＭＳ Ｐゴシック" charset="0"/>
              </a:defRPr>
            </a:lvl3pPr>
            <a:lvl4pPr eaLnBrk="0" hangingPunct="0">
              <a:defRPr sz="2400" baseline="-25000">
                <a:solidFill>
                  <a:schemeClr val="tx1"/>
                </a:solidFill>
                <a:latin typeface="Arial" charset="0"/>
                <a:ea typeface="ＭＳ Ｐゴシック" charset="0"/>
              </a:defRPr>
            </a:lvl4pPr>
            <a:lvl5pPr eaLnBrk="0" hangingPunct="0">
              <a:defRPr sz="2400" baseline="-25000">
                <a:solidFill>
                  <a:schemeClr val="tx1"/>
                </a:solidFill>
                <a:latin typeface="Arial" charset="0"/>
                <a:ea typeface="ＭＳ Ｐゴシック" charset="0"/>
              </a:defRPr>
            </a:lvl5pPr>
            <a:lvl6pPr marL="457200" eaLnBrk="0" fontAlgn="base" hangingPunct="0">
              <a:spcBef>
                <a:spcPct val="0"/>
              </a:spcBef>
              <a:spcAft>
                <a:spcPct val="0"/>
              </a:spcAft>
              <a:defRPr sz="2400" baseline="-25000">
                <a:solidFill>
                  <a:schemeClr val="tx1"/>
                </a:solidFill>
                <a:latin typeface="Arial" charset="0"/>
                <a:ea typeface="ＭＳ Ｐゴシック" charset="0"/>
              </a:defRPr>
            </a:lvl6pPr>
            <a:lvl7pPr marL="914400" eaLnBrk="0" fontAlgn="base" hangingPunct="0">
              <a:spcBef>
                <a:spcPct val="0"/>
              </a:spcBef>
              <a:spcAft>
                <a:spcPct val="0"/>
              </a:spcAft>
              <a:defRPr sz="2400" baseline="-25000">
                <a:solidFill>
                  <a:schemeClr val="tx1"/>
                </a:solidFill>
                <a:latin typeface="Arial" charset="0"/>
                <a:ea typeface="ＭＳ Ｐゴシック" charset="0"/>
              </a:defRPr>
            </a:lvl7pPr>
            <a:lvl8pPr marL="1371600" eaLnBrk="0" fontAlgn="base" hangingPunct="0">
              <a:spcBef>
                <a:spcPct val="0"/>
              </a:spcBef>
              <a:spcAft>
                <a:spcPct val="0"/>
              </a:spcAft>
              <a:defRPr sz="2400" baseline="-25000">
                <a:solidFill>
                  <a:schemeClr val="tx1"/>
                </a:solidFill>
                <a:latin typeface="Arial" charset="0"/>
                <a:ea typeface="ＭＳ Ｐゴシック" charset="0"/>
              </a:defRPr>
            </a:lvl8pPr>
            <a:lvl9pPr marL="1828800"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fld id="{F316DB63-8F1B-E045-9714-F689754E5F80}" type="slidenum">
              <a:rPr lang="en-US" sz="1200" baseline="0"/>
              <a:pPr eaLnBrk="1" hangingPunct="1"/>
              <a:t>1</a:t>
            </a:fld>
            <a:endParaRPr lang="en-US" sz="1200" baseline="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baseline="0" dirty="0" smtClean="0">
                <a:solidFill>
                  <a:srgbClr val="272727"/>
                </a:solidFill>
              </a:rPr>
              <a:t>Figure 9.1: The Hydrologic Cycle -Units of water transfer are 10</a:t>
            </a:r>
            <a:r>
              <a:rPr lang="en-US" sz="1200" b="0" baseline="30000" dirty="0" smtClean="0">
                <a:solidFill>
                  <a:srgbClr val="272727"/>
                </a:solidFill>
              </a:rPr>
              <a:t>12</a:t>
            </a:r>
            <a:r>
              <a:rPr lang="en-US" sz="1200" b="0" baseline="0" dirty="0" smtClean="0">
                <a:solidFill>
                  <a:srgbClr val="272727"/>
                </a:solidFill>
              </a:rPr>
              <a:t> m</a:t>
            </a:r>
            <a:r>
              <a:rPr lang="en-US" sz="1200" b="0" baseline="30000" dirty="0" smtClean="0">
                <a:solidFill>
                  <a:srgbClr val="272727"/>
                </a:solidFill>
              </a:rPr>
              <a:t>3</a:t>
            </a:r>
            <a:r>
              <a:rPr lang="en-US" sz="1200" b="0" baseline="0" dirty="0" smtClean="0">
                <a:solidFill>
                  <a:srgbClr val="272727"/>
                </a:solidFill>
              </a:rPr>
              <a:t> / yr</a:t>
            </a:r>
          </a:p>
          <a:p>
            <a:endParaRPr lang="en-US" sz="1200" b="0" baseline="0" dirty="0" smtClean="0">
              <a:solidFill>
                <a:srgbClr val="272727"/>
              </a:solidFill>
            </a:endParaRPr>
          </a:p>
          <a:p>
            <a:r>
              <a:rPr lang="en-US" dirty="0" smtClean="0"/>
              <a:t>The hydrologic cycle consists</a:t>
            </a:r>
            <a:r>
              <a:rPr lang="en-US" baseline="0" dirty="0" smtClean="0"/>
              <a:t> of the </a:t>
            </a:r>
            <a:r>
              <a:rPr lang="en-US" dirty="0" smtClean="0"/>
              <a:t>pathways for how water moves and is distributed on the planet.  </a:t>
            </a:r>
          </a:p>
          <a:p>
            <a:r>
              <a:rPr lang="en-US" dirty="0" smtClean="0"/>
              <a:t>The quantity and quality of water varies greatly as it moves through the cycle.</a:t>
            </a:r>
          </a:p>
          <a:p>
            <a:endParaRPr lang="en-US" dirty="0" smtClean="0"/>
          </a:p>
          <a:p>
            <a:r>
              <a:rPr lang="en-US" dirty="0" smtClean="0"/>
              <a:t>-Groundwater systems can extend from Earth’s surface to meters to kilometers below the surface.  </a:t>
            </a:r>
          </a:p>
          <a:p>
            <a:r>
              <a:rPr lang="en-US" dirty="0" smtClean="0"/>
              <a:t>-These systems are typically composed of porous solid materials (i.e. sand, gravel, and clay) containing water and air.  </a:t>
            </a:r>
          </a:p>
          <a:p>
            <a:r>
              <a:rPr lang="en-US" dirty="0" smtClean="0"/>
              <a:t>-Solid and fractured rock also can be thought of as porous materials that compose groundwater systems.</a:t>
            </a:r>
          </a:p>
          <a:p>
            <a:endParaRPr lang="en-US" dirty="0" smtClean="0"/>
          </a:p>
          <a:p>
            <a:endParaRPr lang="en-US" dirty="0" smtClean="0"/>
          </a:p>
          <a:p>
            <a:r>
              <a:rPr lang="en-US" dirty="0" smtClean="0"/>
              <a:t>The following web link (http://www.fwee.org/hlogic.html) provides a</a:t>
            </a:r>
            <a:r>
              <a:rPr lang="en-US" baseline="0" dirty="0" smtClean="0"/>
              <a:t> detailed, but simplistic explanation of the hydrologic cycle (The water cycle).</a:t>
            </a:r>
            <a:endParaRPr lang="en-US" dirty="0" smtClean="0"/>
          </a:p>
          <a:p>
            <a:endParaRPr lang="en-US" sz="1200" b="0" baseline="0" dirty="0" smtClean="0">
              <a:solidFill>
                <a:srgbClr val="272727"/>
              </a:solidFill>
            </a:endParaRPr>
          </a:p>
          <a:p>
            <a:endParaRPr lang="en-US" sz="1200" b="0" baseline="0" dirty="0" smtClean="0">
              <a:solidFill>
                <a:srgbClr val="272727"/>
              </a:solidFill>
            </a:endParaRPr>
          </a:p>
          <a:p>
            <a:endParaRPr lang="en-US" sz="1200" b="0" baseline="0" dirty="0" smtClean="0">
              <a:solidFill>
                <a:srgbClr val="272727"/>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Arial" pitchFamily="34" charset="0"/>
                <a:ea typeface="ＭＳ Ｐゴシック"/>
                <a:cs typeface="ＭＳ Ｐゴシック"/>
              </a:rPr>
              <a:t>Figure</a:t>
            </a:r>
            <a:r>
              <a:rPr lang="en-US" baseline="0" dirty="0" smtClean="0">
                <a:latin typeface="Arial" pitchFamily="34" charset="0"/>
                <a:ea typeface="ＭＳ Ｐゴシック"/>
                <a:cs typeface="ＭＳ Ｐゴシック"/>
              </a:rPr>
              <a:t> is from page 355, </a:t>
            </a:r>
            <a:r>
              <a:rPr lang="en-US" dirty="0" smtClean="0">
                <a:latin typeface="Arial" pitchFamily="34" charset="0"/>
                <a:ea typeface="ＭＳ Ｐゴシック"/>
                <a:cs typeface="ＭＳ Ｐゴシック"/>
              </a:rPr>
              <a:t>J.R. Mihelcic and J.B. Zimmerman (</a:t>
            </a:r>
            <a:r>
              <a:rPr lang="en-US" i="1" dirty="0" smtClean="0">
                <a:latin typeface="Arial" pitchFamily="34" charset="0"/>
                <a:ea typeface="ＭＳ Ｐゴシック"/>
                <a:cs typeface="ＭＳ Ｐゴシック"/>
              </a:rPr>
              <a:t>Environmental Engineering: Fundamentals, Sustainability, Design</a:t>
            </a:r>
            <a:r>
              <a:rPr lang="en-US" dirty="0" smtClean="0">
                <a:latin typeface="Arial" pitchFamily="34" charset="0"/>
                <a:ea typeface="ＭＳ Ｐゴシック"/>
                <a:cs typeface="ＭＳ Ｐゴシック"/>
              </a:rPr>
              <a:t>, John Wiley &amp; Sons, Inc., 2010). Used with permission.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latin typeface="Arial" pitchFamily="34" charset="0"/>
              <a:ea typeface="ＭＳ Ｐゴシック"/>
              <a:cs typeface="ＭＳ Ｐゴシック"/>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baseline="0" dirty="0" smtClean="0">
                <a:solidFill>
                  <a:srgbClr val="272727"/>
                </a:solidFill>
              </a:rPr>
              <a:t>Learning Goals: </a:t>
            </a:r>
            <a:r>
              <a:rPr lang="en-US" sz="1200" b="0" baseline="0" dirty="0" smtClean="0">
                <a:solidFill>
                  <a:srgbClr val="272727"/>
                </a:solidFill>
              </a:rPr>
              <a:t>1.1, 2.4, 2.5, 2.6, 6.2</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latin typeface="Arial" pitchFamily="34" charset="0"/>
              <a:ea typeface="ＭＳ Ｐゴシック"/>
              <a:cs typeface="ＭＳ Ｐゴシック"/>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baseline="0" dirty="0" smtClean="0">
              <a:solidFill>
                <a:srgbClr val="272727"/>
              </a:solidFill>
              <a:latin typeface="Arial" pitchFamily="34" charset="0"/>
              <a:ea typeface="ＭＳ Ｐゴシック"/>
              <a:cs typeface="ＭＳ Ｐゴシック"/>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baseline="0" dirty="0" smtClean="0">
              <a:solidFill>
                <a:srgbClr val="272727"/>
              </a:solidFill>
            </a:endParaRPr>
          </a:p>
          <a:p>
            <a:endParaRPr lang="en-US" b="0" dirty="0"/>
          </a:p>
        </p:txBody>
      </p:sp>
      <p:sp>
        <p:nvSpPr>
          <p:cNvPr id="4" name="Slide Number Placeholder 3"/>
          <p:cNvSpPr>
            <a:spLocks noGrp="1"/>
          </p:cNvSpPr>
          <p:nvPr>
            <p:ph type="sldNum" sz="quarter" idx="10"/>
          </p:nvPr>
        </p:nvSpPr>
        <p:spPr/>
        <p:txBody>
          <a:bodyPr/>
          <a:lstStyle/>
          <a:p>
            <a:fld id="{B433E6F0-648B-4C42-9C66-4622EE2036F2}"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baseline="0" dirty="0" smtClean="0">
              <a:solidFill>
                <a:srgbClr val="272727"/>
              </a:solidFill>
              <a:latin typeface="Arial" pitchFamily="34" charset="0"/>
              <a:ea typeface="ＭＳ Ｐゴシック"/>
              <a:cs typeface="ＭＳ Ｐゴシック"/>
            </a:endParaRPr>
          </a:p>
          <a:p>
            <a:r>
              <a:rPr lang="en-US" baseline="0" dirty="0" smtClean="0">
                <a:solidFill>
                  <a:srgbClr val="FF0000"/>
                </a:solidFill>
              </a:rPr>
              <a:t>Definitions:</a:t>
            </a:r>
          </a:p>
          <a:p>
            <a:endParaRPr lang="en-US" baseline="0" dirty="0" smtClean="0">
              <a:solidFill>
                <a:srgbClr val="FF0000"/>
              </a:solidFill>
            </a:endParaRPr>
          </a:p>
          <a:p>
            <a:r>
              <a:rPr lang="en-US" b="1" baseline="0" dirty="0" smtClean="0">
                <a:solidFill>
                  <a:srgbClr val="FF0000"/>
                </a:solidFill>
              </a:rPr>
              <a:t>Ground Water </a:t>
            </a:r>
            <a:r>
              <a:rPr lang="en-US" dirty="0" smtClean="0"/>
              <a:t>All subsurface</a:t>
            </a:r>
            <a:r>
              <a:rPr lang="en-US" baseline="0" dirty="0" smtClean="0"/>
              <a:t> </a:t>
            </a:r>
            <a:r>
              <a:rPr lang="en-US" dirty="0" smtClean="0"/>
              <a:t>water that fills the pores, voids, fractures, and other spaces between soil particles and in rock strata in the saturated zone of geologic formations</a:t>
            </a:r>
            <a:r>
              <a:rPr lang="en-US" baseline="0" dirty="0" smtClean="0"/>
              <a:t> (from http://</a:t>
            </a:r>
            <a:r>
              <a:rPr lang="en-US" baseline="0" dirty="0" err="1" smtClean="0"/>
              <a:t>ohioline.osu.edu</a:t>
            </a:r>
            <a:r>
              <a:rPr lang="en-US" baseline="0" dirty="0" smtClean="0"/>
              <a:t>/</a:t>
            </a:r>
            <a:r>
              <a:rPr lang="en-US" baseline="0" dirty="0" err="1" smtClean="0"/>
              <a:t>aex</a:t>
            </a:r>
            <a:r>
              <a:rPr lang="en-US" baseline="0" dirty="0" smtClean="0"/>
              <a:t>-fact/0460.html).</a:t>
            </a:r>
            <a:endParaRPr lang="en-US" baseline="0" dirty="0" smtClean="0">
              <a:solidFill>
                <a:srgbClr val="FF0000"/>
              </a:solidFill>
            </a:endParaRPr>
          </a:p>
          <a:p>
            <a:endParaRPr lang="en-US" baseline="0" dirty="0" smtClean="0">
              <a:solidFill>
                <a:srgbClr val="FF0000"/>
              </a:solidFill>
            </a:endParaRPr>
          </a:p>
          <a:p>
            <a:r>
              <a:rPr lang="en-US" b="1" baseline="0" dirty="0" smtClean="0">
                <a:solidFill>
                  <a:srgbClr val="FF0000"/>
                </a:solidFill>
              </a:rPr>
              <a:t>Surface Water </a:t>
            </a:r>
            <a:r>
              <a:rPr lang="en-US" dirty="0" smtClean="0"/>
              <a:t>The water from all sources that occurs on the Earth's surface either as diffused water or as water in natural channels, artificial channels, or other surface water bodies</a:t>
            </a:r>
            <a:r>
              <a:rPr lang="en-US" baseline="0" dirty="0" smtClean="0"/>
              <a:t> (from http://</a:t>
            </a:r>
            <a:r>
              <a:rPr lang="en-US" baseline="0" dirty="0" err="1" smtClean="0"/>
              <a:t>ohioline.osu.edu</a:t>
            </a:r>
            <a:r>
              <a:rPr lang="en-US" baseline="0" dirty="0" smtClean="0"/>
              <a:t>/</a:t>
            </a:r>
            <a:r>
              <a:rPr lang="en-US" baseline="0" dirty="0" err="1" smtClean="0"/>
              <a:t>aex</a:t>
            </a:r>
            <a:r>
              <a:rPr lang="en-US" baseline="0" dirty="0" smtClean="0"/>
              <a:t>-fact/0460.html).</a:t>
            </a:r>
            <a:endParaRPr lang="en-US" b="1" baseline="0" dirty="0" smtClean="0">
              <a:solidFill>
                <a:srgbClr val="FF0000"/>
              </a:solidFill>
            </a:endParaRPr>
          </a:p>
          <a:p>
            <a:endParaRPr lang="en-US" baseline="0"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solidFill>
                  <a:srgbClr val="FF0000"/>
                </a:solidFill>
              </a:rPr>
              <a:t>Precipitation </a:t>
            </a:r>
            <a:r>
              <a:rPr lang="en-US" dirty="0" smtClean="0"/>
              <a:t>The process by which water vapor condenses in the atmosphere or onto a land surface in the form of rain, hail, sleet or snow (</a:t>
            </a:r>
            <a:r>
              <a:rPr lang="en-US" baseline="0" dirty="0" smtClean="0"/>
              <a:t>from http://</a:t>
            </a:r>
            <a:r>
              <a:rPr lang="en-US" baseline="0" dirty="0" err="1" smtClean="0"/>
              <a:t>ohioline.osu.edu</a:t>
            </a:r>
            <a:r>
              <a:rPr lang="en-US" baseline="0" dirty="0" smtClean="0"/>
              <a:t>/</a:t>
            </a:r>
            <a:r>
              <a:rPr lang="en-US" baseline="0" dirty="0" err="1" smtClean="0"/>
              <a:t>aex</a:t>
            </a:r>
            <a:r>
              <a:rPr lang="en-US" baseline="0" dirty="0" smtClean="0"/>
              <a:t>-fact/0460.html).</a:t>
            </a:r>
            <a:endParaRPr lang="en-US" b="1" baseline="0" dirty="0" smtClean="0">
              <a:solidFill>
                <a:srgbClr val="FF0000"/>
              </a:solidFill>
            </a:endParaRPr>
          </a:p>
          <a:p>
            <a:endParaRPr lang="en-US" baseline="0" dirty="0" smtClean="0">
              <a:solidFill>
                <a:srgbClr val="FF0000"/>
              </a:solidFill>
            </a:endParaRPr>
          </a:p>
          <a:p>
            <a:r>
              <a:rPr lang="en-US" b="1" baseline="0" dirty="0" smtClean="0">
                <a:solidFill>
                  <a:srgbClr val="FF0000"/>
                </a:solidFill>
              </a:rPr>
              <a:t>Reclaimed Water  </a:t>
            </a:r>
            <a:r>
              <a:rPr lang="en-US" sz="1200" b="0" kern="1200" baseline="0" dirty="0" smtClean="0">
                <a:solidFill>
                  <a:schemeClr val="tx1"/>
                </a:solidFill>
                <a:latin typeface="+mn-lt"/>
                <a:ea typeface="ＭＳ Ｐゴシック" pitchFamily="-109" charset="-128"/>
                <a:cs typeface="ＭＳ Ｐゴシック" pitchFamily="-109" charset="-128"/>
              </a:rPr>
              <a:t>the</a:t>
            </a:r>
            <a:r>
              <a:rPr lang="en-US" sz="1200" kern="1200" baseline="0" dirty="0" smtClean="0">
                <a:solidFill>
                  <a:schemeClr val="tx1"/>
                </a:solidFill>
                <a:latin typeface="+mn-lt"/>
                <a:ea typeface="ＭＳ Ｐゴシック" pitchFamily="-109" charset="-128"/>
                <a:cs typeface="ＭＳ Ｐゴシック" pitchFamily="-109" charset="-128"/>
              </a:rPr>
              <a:t> “effluent derived in any part from sewage from a wastewater</a:t>
            </a:r>
          </a:p>
          <a:p>
            <a:r>
              <a:rPr lang="en-US" sz="1200" kern="1200" baseline="0" dirty="0" smtClean="0">
                <a:solidFill>
                  <a:schemeClr val="tx1"/>
                </a:solidFill>
                <a:latin typeface="+mn-lt"/>
                <a:ea typeface="ＭＳ Ｐゴシック" pitchFamily="-109" charset="-128"/>
                <a:cs typeface="ＭＳ Ｐゴシック" pitchFamily="-109" charset="-128"/>
              </a:rPr>
              <a:t>treatment system that has been adequately and reliably treated, so that as a result of</a:t>
            </a:r>
          </a:p>
          <a:p>
            <a:r>
              <a:rPr lang="en-US" sz="1200" kern="1200" baseline="0" dirty="0" smtClean="0">
                <a:solidFill>
                  <a:schemeClr val="tx1"/>
                </a:solidFill>
                <a:latin typeface="+mn-lt"/>
                <a:ea typeface="ＭＳ Ｐゴシック" pitchFamily="-109" charset="-128"/>
                <a:cs typeface="ＭＳ Ｐゴシック" pitchFamily="-109" charset="-128"/>
              </a:rPr>
              <a:t>that treatment, it is suitable for a beneficial use or a controlled use that would not</a:t>
            </a:r>
          </a:p>
          <a:p>
            <a:r>
              <a:rPr lang="en-US" sz="1200" kern="1200" baseline="0" dirty="0" smtClean="0">
                <a:solidFill>
                  <a:schemeClr val="tx1"/>
                </a:solidFill>
                <a:latin typeface="+mn-lt"/>
                <a:ea typeface="ＭＳ Ｐゴシック" pitchFamily="-109" charset="-128"/>
                <a:cs typeface="ＭＳ Ｐゴシック" pitchFamily="-109" charset="-128"/>
              </a:rPr>
              <a:t>otherwise occur and is no longer considered wastewater (from http://</a:t>
            </a:r>
            <a:r>
              <a:rPr lang="en-US" sz="1200" kern="1200" baseline="0" dirty="0" err="1" smtClean="0">
                <a:solidFill>
                  <a:schemeClr val="tx1"/>
                </a:solidFill>
                <a:latin typeface="+mn-lt"/>
                <a:ea typeface="ＭＳ Ｐゴシック" pitchFamily="-109" charset="-128"/>
                <a:cs typeface="ＭＳ Ｐゴシック" pitchFamily="-109" charset="-128"/>
              </a:rPr>
              <a:t>www.ecy.wa.gov</a:t>
            </a:r>
            <a:r>
              <a:rPr lang="en-US" sz="1200" kern="1200" baseline="0" dirty="0" smtClean="0">
                <a:solidFill>
                  <a:schemeClr val="tx1"/>
                </a:solidFill>
                <a:latin typeface="+mn-lt"/>
                <a:ea typeface="ＭＳ Ｐゴシック" pitchFamily="-109" charset="-128"/>
                <a:cs typeface="ＭＳ Ｐゴシック" pitchFamily="-109" charset="-128"/>
              </a:rPr>
              <a:t>/Programs/</a:t>
            </a:r>
            <a:r>
              <a:rPr lang="en-US" sz="1200" kern="1200" baseline="0" dirty="0" err="1" smtClean="0">
                <a:solidFill>
                  <a:schemeClr val="tx1"/>
                </a:solidFill>
                <a:latin typeface="+mn-lt"/>
                <a:ea typeface="ＭＳ Ｐゴシック" pitchFamily="-109" charset="-128"/>
                <a:cs typeface="ＭＳ Ｐゴシック" pitchFamily="-109" charset="-128"/>
              </a:rPr>
              <a:t>wq</a:t>
            </a:r>
            <a:r>
              <a:rPr lang="en-US" sz="1200" kern="1200" baseline="0" dirty="0" smtClean="0">
                <a:solidFill>
                  <a:schemeClr val="tx1"/>
                </a:solidFill>
                <a:latin typeface="+mn-lt"/>
                <a:ea typeface="ＭＳ Ｐゴシック" pitchFamily="-109" charset="-128"/>
                <a:cs typeface="ＭＳ Ｐゴシック" pitchFamily="-109" charset="-128"/>
              </a:rPr>
              <a:t>/reclaim/</a:t>
            </a:r>
            <a:r>
              <a:rPr lang="en-US" sz="1200" kern="1200" baseline="0" dirty="0" err="1" smtClean="0">
                <a:solidFill>
                  <a:schemeClr val="tx1"/>
                </a:solidFill>
                <a:latin typeface="+mn-lt"/>
                <a:ea typeface="ＭＳ Ｐゴシック" pitchFamily="-109" charset="-128"/>
                <a:cs typeface="ＭＳ Ｐゴシック" pitchFamily="-109" charset="-128"/>
              </a:rPr>
              <a:t>DraftRWDef.pdf</a:t>
            </a:r>
            <a:r>
              <a:rPr lang="en-US" sz="1200" kern="1200" baseline="0" dirty="0" smtClean="0">
                <a:solidFill>
                  <a:schemeClr val="tx1"/>
                </a:solidFill>
                <a:latin typeface="+mn-lt"/>
                <a:ea typeface="ＭＳ Ｐゴシック" pitchFamily="-109" charset="-128"/>
                <a:cs typeface="ＭＳ Ｐゴシック" pitchFamily="-109" charset="-128"/>
              </a:rPr>
              <a:t>).”</a:t>
            </a:r>
          </a:p>
          <a:p>
            <a:endParaRPr lang="en-US" sz="1200" kern="1200" baseline="0" dirty="0" smtClean="0">
              <a:solidFill>
                <a:schemeClr val="tx1"/>
              </a:solidFill>
              <a:latin typeface="+mn-lt"/>
              <a:ea typeface="ＭＳ Ｐゴシック" pitchFamily="-109" charset="-128"/>
              <a:cs typeface="ＭＳ Ｐゴシック" pitchFamily="-109" charset="-128"/>
            </a:endParaRPr>
          </a:p>
          <a:p>
            <a:r>
              <a:rPr lang="en-US" sz="1200" kern="1200" baseline="0" dirty="0" smtClean="0">
                <a:solidFill>
                  <a:schemeClr val="tx1"/>
                </a:solidFill>
                <a:latin typeface="+mn-lt"/>
                <a:ea typeface="ＭＳ Ｐゴシック" pitchFamily="-109" charset="-128"/>
                <a:cs typeface="ＭＳ Ｐゴシック" pitchFamily="-109" charset="-128"/>
              </a:rPr>
              <a:t>Each of these water sources can be further analyzed for their microbial and chemical quality as well as seasonality.  </a:t>
            </a:r>
          </a:p>
          <a:p>
            <a:endParaRPr lang="en-US" sz="1200" kern="1200" baseline="0" dirty="0" smtClean="0">
              <a:solidFill>
                <a:schemeClr val="tx1"/>
              </a:solidFill>
              <a:latin typeface="+mn-lt"/>
              <a:ea typeface="ＭＳ Ｐゴシック" pitchFamily="-109" charset="-128"/>
              <a:cs typeface="ＭＳ Ｐゴシック" pitchFamily="-109" charset="-128"/>
            </a:endParaRPr>
          </a:p>
          <a:p>
            <a:r>
              <a:rPr lang="en-US" sz="1200" b="1" kern="1200" baseline="0" dirty="0" smtClean="0">
                <a:solidFill>
                  <a:schemeClr val="tx1"/>
                </a:solidFill>
                <a:latin typeface="+mn-lt"/>
                <a:ea typeface="ＭＳ Ｐゴシック" pitchFamily="-109" charset="-128"/>
                <a:cs typeface="ＭＳ Ｐゴシック" pitchFamily="-109" charset="-128"/>
              </a:rPr>
              <a:t>Surface water </a:t>
            </a:r>
            <a:r>
              <a:rPr lang="en-US" sz="1200" kern="1200" baseline="0" dirty="0" smtClean="0">
                <a:solidFill>
                  <a:schemeClr val="tx1"/>
                </a:solidFill>
                <a:latin typeface="+mn-lt"/>
                <a:ea typeface="ＭＳ Ｐゴシック" pitchFamily="-109" charset="-128"/>
                <a:cs typeface="ＭＳ Ｐゴシック" pitchFamily="-109" charset="-128"/>
              </a:rPr>
              <a:t>has poor microbial quality and varied chemical quality as it is dependent on any agricultural runoff and upstream human uses.  Regarding seasonality, the surface water source could dry up during the dry season, where as in the rainy season increased runoff could increase the pathogen and chemical load in the surface water.</a:t>
            </a:r>
          </a:p>
          <a:p>
            <a:endParaRPr lang="en-US" sz="1200" b="1" kern="1200" baseline="0" dirty="0" smtClean="0">
              <a:solidFill>
                <a:schemeClr val="tx1"/>
              </a:solidFill>
              <a:latin typeface="+mn-lt"/>
              <a:ea typeface="ＭＳ Ｐゴシック" pitchFamily="-109" charset="-128"/>
              <a:cs typeface="ＭＳ Ｐゴシック" pitchFamily="-109" charset="-128"/>
            </a:endParaRPr>
          </a:p>
          <a:p>
            <a:r>
              <a:rPr lang="en-US" sz="1200" b="1" kern="1200" baseline="0" dirty="0" smtClean="0">
                <a:solidFill>
                  <a:schemeClr val="tx1"/>
                </a:solidFill>
                <a:latin typeface="+mn-lt"/>
                <a:ea typeface="ＭＳ Ｐゴシック" pitchFamily="-109" charset="-128"/>
                <a:cs typeface="ＭＳ Ｐゴシック" pitchFamily="-109" charset="-128"/>
              </a:rPr>
              <a:t>Groundwater </a:t>
            </a:r>
            <a:r>
              <a:rPr lang="en-US" sz="1200" b="0" kern="1200" baseline="0" dirty="0" smtClean="0">
                <a:solidFill>
                  <a:schemeClr val="tx1"/>
                </a:solidFill>
                <a:latin typeface="+mn-lt"/>
                <a:ea typeface="ＭＳ Ｐゴシック" pitchFamily="-109" charset="-128"/>
                <a:cs typeface="ＭＳ Ｐゴシック" pitchFamily="-109" charset="-128"/>
              </a:rPr>
              <a:t>has good microbial quality unless it is near a latrine, or waste dumping site.  The chemical quality will vary depending on personal preference and may contain issues of hardness and other dissolved metals. Localized issues of high arsenic and fluoride concentrations can be found in some groundwater based on geographic location.  During the dry season, shallow water tables could be affected and decline, whereas deeper wells may continue to produce sufficient quantities of water despite the season.</a:t>
            </a:r>
          </a:p>
          <a:p>
            <a:endParaRPr lang="en-US" sz="1200" b="0" kern="1200" baseline="0" dirty="0" smtClean="0">
              <a:solidFill>
                <a:schemeClr val="tx1"/>
              </a:solidFill>
              <a:latin typeface="+mn-lt"/>
              <a:ea typeface="ＭＳ Ｐゴシック" pitchFamily="-109" charset="-128"/>
              <a:cs typeface="ＭＳ Ｐゴシック" pitchFamily="-109" charset="-128"/>
            </a:endParaRPr>
          </a:p>
          <a:p>
            <a:r>
              <a:rPr lang="en-US" sz="1200" b="1" kern="1200" baseline="0" dirty="0" smtClean="0">
                <a:solidFill>
                  <a:schemeClr val="tx1"/>
                </a:solidFill>
                <a:latin typeface="+mn-lt"/>
                <a:ea typeface="ＭＳ Ｐゴシック" pitchFamily="-109" charset="-128"/>
                <a:cs typeface="ＭＳ Ｐゴシック" pitchFamily="-109" charset="-128"/>
              </a:rPr>
              <a:t>Rainwater’s</a:t>
            </a:r>
            <a:r>
              <a:rPr lang="en-US" sz="1200" b="0" kern="1200" baseline="0" dirty="0" smtClean="0">
                <a:solidFill>
                  <a:schemeClr val="tx1"/>
                </a:solidFill>
                <a:latin typeface="+mn-lt"/>
                <a:ea typeface="ＭＳ Ｐゴシック" pitchFamily="-109" charset="-128"/>
                <a:cs typeface="ＭＳ Ｐゴシック" pitchFamily="-109" charset="-128"/>
              </a:rPr>
              <a:t> microbial quality can be very poor before a first flush is carried out, and then varies depending on the roofing material.  The chemical quality of rainwater is typically good, and the seasonality can affect availability of rainwater.  During the rainy season there should be plentiful quantities, and the rainwater can be stored for later use during the dry season.</a:t>
            </a:r>
          </a:p>
          <a:p>
            <a:endParaRPr lang="en-US" sz="1200" b="0" kern="1200" baseline="0" dirty="0" smtClean="0">
              <a:solidFill>
                <a:schemeClr val="tx1"/>
              </a:solidFill>
              <a:latin typeface="+mn-lt"/>
              <a:ea typeface="ＭＳ Ｐゴシック" pitchFamily="-109" charset="-128"/>
              <a:cs typeface="ＭＳ Ｐゴシック" pitchFamily="-109" charset="-128"/>
            </a:endParaRPr>
          </a:p>
          <a:p>
            <a:r>
              <a:rPr lang="en-US" sz="1200" b="1" kern="1200" baseline="0" dirty="0" smtClean="0">
                <a:solidFill>
                  <a:schemeClr val="tx1"/>
                </a:solidFill>
                <a:latin typeface="+mn-lt"/>
                <a:ea typeface="ＭＳ Ｐゴシック" pitchFamily="-109" charset="-128"/>
                <a:cs typeface="ＭＳ Ｐゴシック" pitchFamily="-109" charset="-128"/>
              </a:rPr>
              <a:t>Reclaimed water or </a:t>
            </a:r>
            <a:r>
              <a:rPr lang="en-US" sz="1200" b="1" kern="1200" baseline="0" dirty="0" err="1" smtClean="0">
                <a:solidFill>
                  <a:schemeClr val="tx1"/>
                </a:solidFill>
                <a:latin typeface="+mn-lt"/>
                <a:ea typeface="ＭＳ Ｐゴシック" pitchFamily="-109" charset="-128"/>
                <a:cs typeface="ＭＳ Ｐゴシック" pitchFamily="-109" charset="-128"/>
              </a:rPr>
              <a:t>greywater</a:t>
            </a:r>
            <a:r>
              <a:rPr lang="en-US" sz="1200" b="1" kern="1200" baseline="0" dirty="0" smtClean="0">
                <a:solidFill>
                  <a:schemeClr val="tx1"/>
                </a:solidFill>
                <a:latin typeface="+mn-lt"/>
                <a:ea typeface="ＭＳ Ｐゴシック" pitchFamily="-109" charset="-128"/>
                <a:cs typeface="ＭＳ Ｐゴシック" pitchFamily="-109" charset="-128"/>
              </a:rPr>
              <a:t> </a:t>
            </a:r>
            <a:r>
              <a:rPr lang="en-US" sz="1200" b="0" kern="1200" baseline="0" dirty="0" smtClean="0">
                <a:solidFill>
                  <a:schemeClr val="tx1"/>
                </a:solidFill>
                <a:latin typeface="+mn-lt"/>
                <a:ea typeface="ＭＳ Ｐゴシック" pitchFamily="-109" charset="-128"/>
                <a:cs typeface="ＭＳ Ｐゴシック" pitchFamily="-109" charset="-128"/>
              </a:rPr>
              <a:t>has poor microbial quality as it can be contaminated with fecal coliforms and other pathogens.  Regarding the chemical quality, it tends to be high in suspended solids, and possibly high in phosphorus depending on types of soaps used. The seasonality will affect the amount of </a:t>
            </a:r>
            <a:r>
              <a:rPr lang="en-US" sz="1200" b="0" kern="1200" baseline="0" dirty="0" err="1" smtClean="0">
                <a:solidFill>
                  <a:schemeClr val="tx1"/>
                </a:solidFill>
                <a:latin typeface="+mn-lt"/>
                <a:ea typeface="ＭＳ Ｐゴシック" pitchFamily="-109" charset="-128"/>
                <a:cs typeface="ＭＳ Ｐゴシック" pitchFamily="-109" charset="-128"/>
              </a:rPr>
              <a:t>greywater</a:t>
            </a:r>
            <a:r>
              <a:rPr lang="en-US" sz="1200" b="0" kern="1200" baseline="0" dirty="0" smtClean="0">
                <a:solidFill>
                  <a:schemeClr val="tx1"/>
                </a:solidFill>
                <a:latin typeface="+mn-lt"/>
                <a:ea typeface="ＭＳ Ｐゴシック" pitchFamily="-109" charset="-128"/>
                <a:cs typeface="ＭＳ Ｐゴシック" pitchFamily="-109" charset="-128"/>
              </a:rPr>
              <a:t> based on the availability of other water sources.</a:t>
            </a:r>
            <a:endParaRPr lang="en-US" sz="1200" b="1" kern="1200" baseline="0" dirty="0" smtClean="0">
              <a:solidFill>
                <a:schemeClr val="tx1"/>
              </a:solidFill>
              <a:latin typeface="+mn-lt"/>
              <a:ea typeface="ＭＳ Ｐゴシック" pitchFamily="-109" charset="-128"/>
              <a:cs typeface="ＭＳ Ｐゴシック" pitchFamily="-109" charset="-128"/>
            </a:endParaRPr>
          </a:p>
          <a:p>
            <a:endParaRPr lang="en-US" sz="1200" b="0" kern="1200" baseline="0" dirty="0" smtClean="0">
              <a:solidFill>
                <a:schemeClr val="tx1"/>
              </a:solidFill>
              <a:latin typeface="+mn-lt"/>
              <a:ea typeface="ＭＳ Ｐゴシック" pitchFamily="-109" charset="-128"/>
              <a:cs typeface="ＭＳ Ｐゴシック" pitchFamily="-109"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baseline="0" dirty="0" smtClean="0">
                <a:solidFill>
                  <a:schemeClr val="tx1"/>
                </a:solidFill>
                <a:latin typeface="+mn-lt"/>
                <a:ea typeface="ＭＳ Ｐゴシック" pitchFamily="-109" charset="-128"/>
                <a:cs typeface="ＭＳ Ｐゴシック" pitchFamily="-109" charset="-128"/>
              </a:rPr>
              <a:t>The above information regarding microbial and chemical water quality and seasonality can be found in Table 9-7 on page 172 of</a:t>
            </a:r>
            <a:r>
              <a:rPr lang="en-US" sz="1200" b="0" i="0" kern="1200" baseline="0" dirty="0" smtClean="0">
                <a:solidFill>
                  <a:schemeClr val="tx1"/>
                </a:solidFill>
                <a:latin typeface="+mn-lt"/>
                <a:ea typeface="ＭＳ Ｐゴシック" pitchFamily="-109" charset="-128"/>
                <a:cs typeface="ＭＳ Ｐゴシック" pitchFamily="-109" charset="-128"/>
              </a:rPr>
              <a:t> </a:t>
            </a:r>
            <a:r>
              <a:rPr lang="en-US" sz="1200" b="0" i="0" kern="1200" baseline="0" dirty="0" err="1" smtClean="0">
                <a:solidFill>
                  <a:schemeClr val="tx1"/>
                </a:solidFill>
                <a:latin typeface="+mn-lt"/>
                <a:ea typeface="ＭＳ Ｐゴシック" pitchFamily="-109" charset="-128"/>
                <a:cs typeface="ＭＳ Ｐゴシック" pitchFamily="-109" charset="-128"/>
              </a:rPr>
              <a:t>Mihelcic</a:t>
            </a:r>
            <a:r>
              <a:rPr lang="en-US" sz="1200" b="0" i="0" kern="1200" baseline="0" dirty="0" smtClean="0">
                <a:solidFill>
                  <a:schemeClr val="tx1"/>
                </a:solidFill>
                <a:latin typeface="+mn-lt"/>
                <a:ea typeface="ＭＳ Ｐゴシック" pitchFamily="-109" charset="-128"/>
                <a:cs typeface="ＭＳ Ｐゴシック" pitchFamily="-109" charset="-128"/>
              </a:rPr>
              <a:t>, J. R., Fry, L.M., </a:t>
            </a:r>
            <a:r>
              <a:rPr lang="en-US" sz="1200" b="0" i="0" kern="1200" baseline="0" dirty="0" err="1" smtClean="0">
                <a:solidFill>
                  <a:schemeClr val="tx1"/>
                </a:solidFill>
                <a:latin typeface="+mn-lt"/>
                <a:ea typeface="ＭＳ Ｐゴシック" pitchFamily="-109" charset="-128"/>
                <a:cs typeface="ＭＳ Ｐゴシック" pitchFamily="-109" charset="-128"/>
              </a:rPr>
              <a:t>Myre</a:t>
            </a:r>
            <a:r>
              <a:rPr lang="en-US" sz="1200" b="0" i="0" kern="1200" baseline="0" dirty="0" smtClean="0">
                <a:solidFill>
                  <a:schemeClr val="tx1"/>
                </a:solidFill>
                <a:latin typeface="+mn-lt"/>
                <a:ea typeface="ＭＳ Ｐゴシック" pitchFamily="-109" charset="-128"/>
                <a:cs typeface="ＭＳ Ｐゴシック" pitchFamily="-109" charset="-128"/>
              </a:rPr>
              <a:t>, E.A, Phillips, L.D., &amp; </a:t>
            </a:r>
            <a:r>
              <a:rPr lang="en-US" sz="1200" b="0" i="0" kern="1200" baseline="0" dirty="0" err="1" smtClean="0">
                <a:solidFill>
                  <a:schemeClr val="tx1"/>
                </a:solidFill>
                <a:latin typeface="+mn-lt"/>
                <a:ea typeface="ＭＳ Ｐゴシック" pitchFamily="-109" charset="-128"/>
                <a:cs typeface="ＭＳ Ｐゴシック" pitchFamily="-109" charset="-128"/>
              </a:rPr>
              <a:t>Barkdoll</a:t>
            </a:r>
            <a:r>
              <a:rPr lang="en-US" sz="1200" b="0" i="0" kern="1200" baseline="0" dirty="0" smtClean="0">
                <a:solidFill>
                  <a:schemeClr val="tx1"/>
                </a:solidFill>
                <a:latin typeface="+mn-lt"/>
                <a:ea typeface="ＭＳ Ｐゴシック" pitchFamily="-109" charset="-128"/>
                <a:cs typeface="ＭＳ Ｐゴシック" pitchFamily="-109" charset="-128"/>
              </a:rPr>
              <a:t>, B.D. (</a:t>
            </a:r>
            <a:r>
              <a:rPr lang="en-US" sz="1200" b="0" i="1" kern="1200" baseline="0" dirty="0" smtClean="0">
                <a:solidFill>
                  <a:schemeClr val="tx1"/>
                </a:solidFill>
                <a:latin typeface="+mn-lt"/>
                <a:ea typeface="ＭＳ Ｐゴシック" pitchFamily="-109" charset="-128"/>
                <a:cs typeface="ＭＳ Ｐゴシック" pitchFamily="-109" charset="-128"/>
              </a:rPr>
              <a:t>Field Guide to Environmental Engineering for Development Workers: Water, Sanitation, and Indoor Air</a:t>
            </a:r>
            <a:r>
              <a:rPr lang="en-US" sz="1200" b="0" i="0" kern="1200" baseline="0" dirty="0" smtClean="0">
                <a:solidFill>
                  <a:schemeClr val="tx1"/>
                </a:solidFill>
                <a:latin typeface="+mn-lt"/>
                <a:ea typeface="ＭＳ Ｐゴシック" pitchFamily="-109" charset="-128"/>
                <a:cs typeface="ＭＳ Ｐゴシック" pitchFamily="-109" charset="-128"/>
              </a:rPr>
              <a:t>, ASCE Press, 2009).</a:t>
            </a:r>
            <a:endParaRPr lang="en-US" sz="1200" b="0" i="1" kern="1200" baseline="0" dirty="0" smtClean="0">
              <a:solidFill>
                <a:schemeClr val="tx1"/>
              </a:solidFill>
              <a:latin typeface="+mn-lt"/>
              <a:ea typeface="ＭＳ Ｐゴシック" pitchFamily="-109" charset="-128"/>
              <a:cs typeface="ＭＳ Ｐゴシック" pitchFamily="-109" charset="-128"/>
            </a:endParaRPr>
          </a:p>
          <a:p>
            <a:endParaRPr lang="en-US" sz="1200" b="1" kern="1200" baseline="0" dirty="0" smtClean="0">
              <a:solidFill>
                <a:schemeClr val="tx1"/>
              </a:solidFill>
              <a:latin typeface="+mn-lt"/>
              <a:ea typeface="ＭＳ Ｐゴシック" pitchFamily="-109" charset="-128"/>
              <a:cs typeface="ＭＳ Ｐゴシック" pitchFamily="-109" charset="-128"/>
            </a:endParaRPr>
          </a:p>
          <a:p>
            <a:pPr algn="l"/>
            <a:r>
              <a:rPr lang="en-US" sz="1200" b="1" kern="1200" baseline="0" dirty="0" smtClean="0">
                <a:solidFill>
                  <a:schemeClr val="tx1"/>
                </a:solidFill>
                <a:latin typeface="+mn-lt"/>
                <a:ea typeface="ＭＳ Ｐゴシック" pitchFamily="-109" charset="-128"/>
                <a:cs typeface="ＭＳ Ｐゴシック" pitchFamily="-109" charset="-128"/>
              </a:rPr>
              <a:t>Learning Goals: 1.2</a:t>
            </a:r>
            <a:endParaRPr lang="en-US" b="1"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baseline="0" dirty="0" smtClean="0">
              <a:solidFill>
                <a:srgbClr val="272727"/>
              </a:solidFill>
            </a:endParaRPr>
          </a:p>
          <a:p>
            <a:endParaRPr lang="en-US" b="0" dirty="0"/>
          </a:p>
        </p:txBody>
      </p:sp>
      <p:sp>
        <p:nvSpPr>
          <p:cNvPr id="4" name="Slide Number Placeholder 3"/>
          <p:cNvSpPr>
            <a:spLocks noGrp="1"/>
          </p:cNvSpPr>
          <p:nvPr>
            <p:ph type="sldNum" sz="quarter" idx="10"/>
          </p:nvPr>
        </p:nvSpPr>
        <p:spPr/>
        <p:txBody>
          <a:bodyPr/>
          <a:lstStyle/>
          <a:p>
            <a:fld id="{B433E6F0-648B-4C42-9C66-4622EE2036F2}"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figure was</a:t>
            </a:r>
            <a:r>
              <a:rPr lang="en-US" baseline="0" dirty="0" smtClean="0"/>
              <a:t> developed from</a:t>
            </a:r>
            <a:r>
              <a:rPr lang="en-US" dirty="0" smtClean="0"/>
              <a:t> the information found</a:t>
            </a:r>
            <a:r>
              <a:rPr lang="en-US" baseline="0" dirty="0" smtClean="0"/>
              <a:t> in </a:t>
            </a:r>
            <a:r>
              <a:rPr lang="en-US" dirty="0" smtClean="0"/>
              <a:t>Table 9.1:Percent</a:t>
            </a:r>
            <a:r>
              <a:rPr lang="en-US" baseline="0" dirty="0" smtClean="0"/>
              <a:t> of World’s Total Freshwater in Different Locations, on page 358, </a:t>
            </a:r>
            <a:r>
              <a:rPr lang="en-US" dirty="0" smtClean="0">
                <a:latin typeface="Arial" pitchFamily="34" charset="0"/>
                <a:ea typeface="ＭＳ Ｐゴシック"/>
                <a:cs typeface="ＭＳ Ｐゴシック"/>
              </a:rPr>
              <a:t>J.R. Mihelcic and J.B. Zimmerman (</a:t>
            </a:r>
            <a:r>
              <a:rPr lang="en-US" i="1" dirty="0" smtClean="0">
                <a:latin typeface="Arial" pitchFamily="34" charset="0"/>
                <a:ea typeface="ＭＳ Ｐゴシック"/>
                <a:cs typeface="ＭＳ Ｐゴシック"/>
              </a:rPr>
              <a:t>Environmental Engineering: Fundamentals, Sustainability, Design</a:t>
            </a:r>
            <a:r>
              <a:rPr lang="en-US" dirty="0" smtClean="0">
                <a:latin typeface="Arial" pitchFamily="34" charset="0"/>
                <a:ea typeface="ＭＳ Ｐゴシック"/>
                <a:cs typeface="ＭＳ Ｐゴシック"/>
              </a:rPr>
              <a:t>, John Wiley &amp; Sons, Inc., 2010)</a:t>
            </a:r>
            <a:r>
              <a:rPr lang="en-US" baseline="0" dirty="0" smtClean="0">
                <a:latin typeface="Arial" pitchFamily="34" charset="0"/>
                <a:ea typeface="ＭＳ Ｐゴシック"/>
                <a:cs typeface="ＭＳ Ｐゴシック"/>
              </a:rPr>
              <a:t>. Also refer to this page for further information on freshwater availability.</a:t>
            </a:r>
            <a:endParaRPr lang="en-US" dirty="0" smtClean="0"/>
          </a:p>
          <a:p>
            <a:endParaRPr lang="en-US" dirty="0" smtClean="0"/>
          </a:p>
          <a:p>
            <a:r>
              <a:rPr lang="en-US" dirty="0" smtClean="0"/>
              <a:t>Furthermore,</a:t>
            </a:r>
          </a:p>
          <a:p>
            <a:r>
              <a:rPr lang="en-US" dirty="0" smtClean="0"/>
              <a:t>-Only 2.5% f the world’s total water budget is estimated to be freshwater.</a:t>
            </a:r>
          </a:p>
          <a:p>
            <a:r>
              <a:rPr lang="en-US" dirty="0" smtClean="0"/>
              <a:t>-70% of this 2.5% is in the form of glaciers and ice sheets.</a:t>
            </a:r>
          </a:p>
          <a:p>
            <a:r>
              <a:rPr lang="en-US" dirty="0" smtClean="0"/>
              <a:t>-A large percentage of the world’s freshwater is available as a groundwater resource (approximate renewal period of over a 1,000 years).</a:t>
            </a:r>
          </a:p>
          <a:p>
            <a:r>
              <a:rPr lang="en-US" dirty="0" smtClean="0"/>
              <a:t>-Very little freshwater budget is available as surface water (lakes, rivers), or as groundwater that is recharged over a short duration.</a:t>
            </a:r>
          </a:p>
          <a:p>
            <a:endParaRPr lang="en-US" sz="1200" b="0" baseline="0" dirty="0" smtClean="0">
              <a:solidFill>
                <a:srgbClr val="272727"/>
              </a:solidFill>
              <a:latin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latin typeface="Arial" pitchFamily="34" charset="0"/>
              </a:rPr>
              <a:t>Learning Goals: 1.2, 1.7</a:t>
            </a:r>
            <a:endParaRPr lang="en-US" b="1" dirty="0" smtClean="0"/>
          </a:p>
          <a:p>
            <a:endParaRPr lang="en-US" sz="1200" b="0" baseline="0" dirty="0" smtClean="0">
              <a:solidFill>
                <a:srgbClr val="272727"/>
              </a:solidFill>
            </a:endParaRPr>
          </a:p>
          <a:p>
            <a:endParaRPr lang="en-US" dirty="0"/>
          </a:p>
        </p:txBody>
      </p:sp>
      <p:sp>
        <p:nvSpPr>
          <p:cNvPr id="4" name="Slide Number Placeholder 3"/>
          <p:cNvSpPr>
            <a:spLocks noGrp="1"/>
          </p:cNvSpPr>
          <p:nvPr>
            <p:ph type="sldNum" sz="quarter" idx="10"/>
          </p:nvPr>
        </p:nvSpPr>
        <p:spPr/>
        <p:txBody>
          <a:bodyPr/>
          <a:lstStyle/>
          <a:p>
            <a:fld id="{B433E6F0-648B-4C42-9C66-4622EE2036F2}"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solidFill>
                <a:srgbClr val="000000"/>
              </a:solidFill>
              <a:latin typeface="Helvetica" charset="0"/>
              <a:ea typeface="ＭＳ Ｐゴシック" charset="0"/>
              <a:cs typeface="ＭＳ Ｐゴシック" charset="0"/>
            </a:endParaRPr>
          </a:p>
        </p:txBody>
      </p:sp>
      <p:sp>
        <p:nvSpPr>
          <p:cNvPr id="20484"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baseline="-25000">
                <a:solidFill>
                  <a:schemeClr val="tx1"/>
                </a:solidFill>
                <a:latin typeface="Arial" charset="0"/>
                <a:ea typeface="ＭＳ Ｐゴシック" charset="0"/>
                <a:cs typeface="ＭＳ Ｐゴシック" charset="0"/>
              </a:defRPr>
            </a:lvl1pPr>
            <a:lvl2pPr marL="37931725" indent="-37474525" eaLnBrk="0" hangingPunct="0">
              <a:defRPr sz="2400" baseline="-25000">
                <a:solidFill>
                  <a:schemeClr val="tx1"/>
                </a:solidFill>
                <a:latin typeface="Arial" charset="0"/>
                <a:ea typeface="ＭＳ Ｐゴシック" charset="0"/>
              </a:defRPr>
            </a:lvl2pPr>
            <a:lvl3pPr eaLnBrk="0" hangingPunct="0">
              <a:defRPr sz="2400" baseline="-25000">
                <a:solidFill>
                  <a:schemeClr val="tx1"/>
                </a:solidFill>
                <a:latin typeface="Arial" charset="0"/>
                <a:ea typeface="ＭＳ Ｐゴシック" charset="0"/>
              </a:defRPr>
            </a:lvl3pPr>
            <a:lvl4pPr eaLnBrk="0" hangingPunct="0">
              <a:defRPr sz="2400" baseline="-25000">
                <a:solidFill>
                  <a:schemeClr val="tx1"/>
                </a:solidFill>
                <a:latin typeface="Arial" charset="0"/>
                <a:ea typeface="ＭＳ Ｐゴシック" charset="0"/>
              </a:defRPr>
            </a:lvl4pPr>
            <a:lvl5pPr eaLnBrk="0" hangingPunct="0">
              <a:defRPr sz="2400" baseline="-25000">
                <a:solidFill>
                  <a:schemeClr val="tx1"/>
                </a:solidFill>
                <a:latin typeface="Arial" charset="0"/>
                <a:ea typeface="ＭＳ Ｐゴシック" charset="0"/>
              </a:defRPr>
            </a:lvl5pPr>
            <a:lvl6pPr marL="457200" eaLnBrk="0" fontAlgn="base" hangingPunct="0">
              <a:spcBef>
                <a:spcPct val="0"/>
              </a:spcBef>
              <a:spcAft>
                <a:spcPct val="0"/>
              </a:spcAft>
              <a:defRPr sz="2400" baseline="-25000">
                <a:solidFill>
                  <a:schemeClr val="tx1"/>
                </a:solidFill>
                <a:latin typeface="Arial" charset="0"/>
                <a:ea typeface="ＭＳ Ｐゴシック" charset="0"/>
              </a:defRPr>
            </a:lvl6pPr>
            <a:lvl7pPr marL="914400" eaLnBrk="0" fontAlgn="base" hangingPunct="0">
              <a:spcBef>
                <a:spcPct val="0"/>
              </a:spcBef>
              <a:spcAft>
                <a:spcPct val="0"/>
              </a:spcAft>
              <a:defRPr sz="2400" baseline="-25000">
                <a:solidFill>
                  <a:schemeClr val="tx1"/>
                </a:solidFill>
                <a:latin typeface="Arial" charset="0"/>
                <a:ea typeface="ＭＳ Ｐゴシック" charset="0"/>
              </a:defRPr>
            </a:lvl7pPr>
            <a:lvl8pPr marL="1371600" eaLnBrk="0" fontAlgn="base" hangingPunct="0">
              <a:spcBef>
                <a:spcPct val="0"/>
              </a:spcBef>
              <a:spcAft>
                <a:spcPct val="0"/>
              </a:spcAft>
              <a:defRPr sz="2400" baseline="-25000">
                <a:solidFill>
                  <a:schemeClr val="tx1"/>
                </a:solidFill>
                <a:latin typeface="Arial" charset="0"/>
                <a:ea typeface="ＭＳ Ｐゴシック" charset="0"/>
              </a:defRPr>
            </a:lvl8pPr>
            <a:lvl9pPr marL="1828800"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fld id="{D15BB70A-85A4-6A44-8AE3-A934DBB11E25}" type="slidenum">
              <a:rPr lang="en-US" sz="1200" baseline="0"/>
              <a:pPr eaLnBrk="1" hangingPunct="1"/>
              <a:t>13</a:t>
            </a:fld>
            <a:endParaRPr lang="en-US" sz="1200" baseline="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0" baseline="0" dirty="0" smtClean="0"/>
              <a:t>A.Y. Hokestra and A.K. Chapagain., </a:t>
            </a:r>
            <a:r>
              <a:rPr lang="en-US" i="1" dirty="0" smtClean="0"/>
              <a:t>Water footprints of nations: Water use by peoples as a function</a:t>
            </a:r>
            <a:r>
              <a:rPr lang="en-US" i="1" baseline="0" dirty="0" smtClean="0"/>
              <a:t> of their consumption pattern, Water Resource Manage, </a:t>
            </a:r>
            <a:r>
              <a:rPr lang="en-US" i="0" baseline="0" dirty="0" smtClean="0"/>
              <a:t>2006.</a:t>
            </a:r>
          </a:p>
          <a:p>
            <a:endParaRPr lang="en-US" i="0" baseline="0" dirty="0" smtClean="0"/>
          </a:p>
          <a:p>
            <a:r>
              <a:rPr lang="en-US" i="0" baseline="0" dirty="0" smtClean="0"/>
              <a:t>R. Dominguez-Faus, et al., </a:t>
            </a:r>
            <a:r>
              <a:rPr lang="en-US" i="1" baseline="0" dirty="0" smtClean="0"/>
              <a:t>The Water Footprint of Biofuels: A Drink or Drive Issue</a:t>
            </a:r>
            <a:r>
              <a:rPr lang="en-US" i="0" baseline="0" dirty="0" smtClean="0"/>
              <a:t>, </a:t>
            </a:r>
            <a:r>
              <a:rPr lang="en-US" i="1" baseline="0" dirty="0" smtClean="0"/>
              <a:t>Environmental Science and Technology</a:t>
            </a:r>
            <a:r>
              <a:rPr lang="en-US" i="0" baseline="0" dirty="0" smtClean="0"/>
              <a:t>, 2009, vol 43, pp 3005-3010.</a:t>
            </a:r>
          </a:p>
          <a:p>
            <a:endParaRPr lang="en-US"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Information on the water footprint can be found on pp. 358-360, </a:t>
            </a:r>
            <a:r>
              <a:rPr lang="en-US" dirty="0" smtClean="0">
                <a:latin typeface="Arial" pitchFamily="34" charset="0"/>
                <a:ea typeface="ＭＳ Ｐゴシック"/>
                <a:cs typeface="ＭＳ Ｐゴシック"/>
              </a:rPr>
              <a:t>J.R. Mihelcic and J.B. Zimmerman (</a:t>
            </a:r>
            <a:r>
              <a:rPr lang="en-US" i="1" dirty="0" smtClean="0">
                <a:latin typeface="Arial" pitchFamily="34" charset="0"/>
                <a:ea typeface="ＭＳ Ｐゴシック"/>
                <a:cs typeface="ＭＳ Ｐゴシック"/>
              </a:rPr>
              <a:t>Environmental Engineering: Fundamentals, Sustainability, Design</a:t>
            </a:r>
            <a:r>
              <a:rPr lang="en-US" dirty="0" smtClean="0">
                <a:latin typeface="Arial" pitchFamily="34" charset="0"/>
                <a:ea typeface="ＭＳ Ｐゴシック"/>
                <a:cs typeface="ＭＳ Ｐゴシック"/>
              </a:rPr>
              <a:t>, John Wiley &amp; Sons, Inc., 2010). </a:t>
            </a:r>
            <a:endParaRPr lang="en-US" i="0" baseline="0" dirty="0" smtClean="0"/>
          </a:p>
          <a:p>
            <a:endParaRPr lang="en-US"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i="0" baseline="0" dirty="0" smtClean="0"/>
              <a:t>Learning Goals:</a:t>
            </a:r>
            <a:r>
              <a:rPr lang="en-US" b="0" i="0" baseline="0" dirty="0" smtClean="0"/>
              <a:t> 1.8, 1.9, 1.10, </a:t>
            </a:r>
            <a:endParaRPr lang="en-US" b="0" i="0" dirty="0"/>
          </a:p>
        </p:txBody>
      </p:sp>
      <p:sp>
        <p:nvSpPr>
          <p:cNvPr id="4" name="Slide Number Placeholder 3"/>
          <p:cNvSpPr>
            <a:spLocks noGrp="1"/>
          </p:cNvSpPr>
          <p:nvPr>
            <p:ph type="sldNum" sz="quarter" idx="10"/>
          </p:nvPr>
        </p:nvSpPr>
        <p:spPr/>
        <p:txBody>
          <a:bodyPr/>
          <a:lstStyle/>
          <a:p>
            <a:fld id="{B433E6F0-648B-4C42-9C66-4622EE2036F2}"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Further</a:t>
            </a:r>
            <a:r>
              <a:rPr lang="en-US" baseline="0" dirty="0" smtClean="0"/>
              <a:t> </a:t>
            </a:r>
            <a:r>
              <a:rPr lang="en-US" dirty="0" smtClean="0"/>
              <a:t>information concerning consumptive </a:t>
            </a:r>
            <a:r>
              <a:rPr lang="en-US" baseline="0" dirty="0" smtClean="0"/>
              <a:t>water use may be found by referencing: </a:t>
            </a:r>
            <a:r>
              <a:rPr lang="en-US" dirty="0" smtClean="0"/>
              <a:t>http://pubs.usgs.gov/fs/2008/3032/pdf/fs2008-3032.pdf</a:t>
            </a:r>
          </a:p>
          <a:p>
            <a:endParaRPr lang="en-US" dirty="0" smtClean="0"/>
          </a:p>
          <a:p>
            <a:r>
              <a:rPr lang="en-US" dirty="0" smtClean="0"/>
              <a:t>This</a:t>
            </a:r>
            <a:r>
              <a:rPr lang="en-US" baseline="0" dirty="0" smtClean="0"/>
              <a:t> USGS study is a compilation of consumptive water use coefficients for the Great Lakes Basin.  It was developed to improve the Great Lakes State Agencies’ understanding of consumptive water use. “</a:t>
            </a:r>
            <a:r>
              <a:rPr lang="en-US" b="1" baseline="0" dirty="0" smtClean="0"/>
              <a:t>Consumptive-Use Coefficients</a:t>
            </a:r>
            <a:r>
              <a:rPr lang="en-US" b="0" baseline="0" dirty="0" smtClean="0"/>
              <a:t> are calculated by dividing the amount of water removed from the environment and not returned (consumptive use) by the total amount of water withdrawn.  Consumptive-use coefficients are normally reported as a percentage.”</a:t>
            </a:r>
            <a:endParaRPr lang="en-US" baseline="0" dirty="0" smtClean="0"/>
          </a:p>
          <a:p>
            <a:endParaRPr lang="en-US" dirty="0" smtClean="0"/>
          </a:p>
          <a:p>
            <a:r>
              <a:rPr lang="en-US" b="1" dirty="0" smtClean="0"/>
              <a:t>Learning Goals:</a:t>
            </a:r>
            <a:r>
              <a:rPr lang="en-US" b="1" baseline="0" dirty="0" smtClean="0"/>
              <a:t> </a:t>
            </a:r>
            <a:r>
              <a:rPr lang="en-US" b="0" baseline="0" dirty="0" smtClean="0"/>
              <a:t>1.1, 1.2, 1.6 </a:t>
            </a:r>
            <a:endParaRPr lang="en-US" b="0" dirty="0"/>
          </a:p>
        </p:txBody>
      </p:sp>
      <p:sp>
        <p:nvSpPr>
          <p:cNvPr id="4" name="Slide Number Placeholder 3"/>
          <p:cNvSpPr>
            <a:spLocks noGrp="1"/>
          </p:cNvSpPr>
          <p:nvPr>
            <p:ph type="sldNum" sz="quarter" idx="10"/>
          </p:nvPr>
        </p:nvSpPr>
        <p:spPr/>
        <p:txBody>
          <a:bodyPr/>
          <a:lstStyle/>
          <a:p>
            <a:fld id="{B433E6F0-648B-4C42-9C66-4622EE2036F2}"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The</a:t>
            </a:r>
            <a:r>
              <a:rPr lang="en-US" b="0" baseline="0" dirty="0" smtClean="0"/>
              <a:t> figures show representative data of the water use in the United States, both water withdrawal and water consumption.  The pieces of the pie chart stand for the percentage by which thermo-electric power (Water for Energy), irrigation and livestock use (Agriculture), industrial and mining (Industrial), and domestic and commercial (Residential) water uses account for the major components of the US withdrawal and consumption of water.</a:t>
            </a:r>
          </a:p>
          <a:p>
            <a:endParaRPr lang="en-US" b="1" dirty="0" smtClean="0"/>
          </a:p>
          <a:p>
            <a:r>
              <a:rPr lang="en-US" baseline="0" dirty="0" smtClean="0"/>
              <a:t>“</a:t>
            </a:r>
            <a:r>
              <a:rPr lang="en-US" b="1" baseline="0" dirty="0" smtClean="0"/>
              <a:t>Consumptive-Use Coefficients</a:t>
            </a:r>
            <a:r>
              <a:rPr lang="en-US" b="0" baseline="0" dirty="0" smtClean="0"/>
              <a:t> are calculated by dividing the amount of water removed from the environment and not returned (consumptive use) by the total amount of water withdrawn.  Consumptive-use coefficients are normally reported as a percentage.”</a:t>
            </a:r>
          </a:p>
          <a:p>
            <a:endParaRPr lang="en-US" b="0" baseline="0" dirty="0" smtClean="0"/>
          </a:p>
          <a:p>
            <a:r>
              <a:rPr lang="en-US" b="1" dirty="0" smtClean="0"/>
              <a:t>Learning Goals: </a:t>
            </a:r>
            <a:r>
              <a:rPr lang="en-US" b="0" dirty="0" smtClean="0"/>
              <a:t>1.2, 1.3, 4.1</a:t>
            </a:r>
            <a:endParaRPr lang="en-US" b="0" dirty="0"/>
          </a:p>
        </p:txBody>
      </p:sp>
      <p:sp>
        <p:nvSpPr>
          <p:cNvPr id="4" name="Slide Number Placeholder 3"/>
          <p:cNvSpPr>
            <a:spLocks noGrp="1"/>
          </p:cNvSpPr>
          <p:nvPr>
            <p:ph type="sldNum" sz="quarter" idx="10"/>
          </p:nvPr>
        </p:nvSpPr>
        <p:spPr/>
        <p:txBody>
          <a:bodyPr/>
          <a:lstStyle/>
          <a:p>
            <a:fld id="{B433E6F0-648B-4C42-9C66-4622EE2036F2}"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a:t>
            </a:r>
            <a:r>
              <a:rPr lang="en-US" baseline="0" dirty="0" smtClean="0"/>
              <a:t> of </a:t>
            </a:r>
            <a:r>
              <a:rPr lang="en-US" baseline="0" dirty="0" err="1" smtClean="0"/>
              <a:t>data:</a:t>
            </a:r>
            <a:r>
              <a:rPr lang="en-US" sz="1200" kern="1200" dirty="0" err="1" smtClean="0">
                <a:solidFill>
                  <a:schemeClr val="tx1"/>
                </a:solidFill>
                <a:latin typeface="+mn-lt"/>
                <a:ea typeface="ＭＳ Ｐゴシック" pitchFamily="-109" charset="-128"/>
                <a:cs typeface="ＭＳ Ｐゴシック" pitchFamily="-109" charset="-128"/>
              </a:rPr>
              <a:t>Hoekstra</a:t>
            </a:r>
            <a:r>
              <a:rPr lang="en-US" sz="1200" kern="1200" dirty="0" smtClean="0">
                <a:solidFill>
                  <a:schemeClr val="tx1"/>
                </a:solidFill>
                <a:latin typeface="+mn-lt"/>
                <a:ea typeface="ＭＳ Ｐゴシック" pitchFamily="-109" charset="-128"/>
                <a:cs typeface="ＭＳ Ｐゴシック" pitchFamily="-109" charset="-128"/>
              </a:rPr>
              <a:t>, A. Y., &amp; </a:t>
            </a:r>
            <a:r>
              <a:rPr lang="en-US" sz="1200" kern="1200" dirty="0" err="1" smtClean="0">
                <a:solidFill>
                  <a:schemeClr val="tx1"/>
                </a:solidFill>
                <a:latin typeface="+mn-lt"/>
                <a:ea typeface="ＭＳ Ｐゴシック" pitchFamily="-109" charset="-128"/>
                <a:cs typeface="ＭＳ Ｐゴシック" pitchFamily="-109" charset="-128"/>
              </a:rPr>
              <a:t>Mekonnen</a:t>
            </a:r>
            <a:r>
              <a:rPr lang="en-US" sz="1200" kern="1200" dirty="0" smtClean="0">
                <a:solidFill>
                  <a:schemeClr val="tx1"/>
                </a:solidFill>
                <a:latin typeface="+mn-lt"/>
                <a:ea typeface="ＭＳ Ｐゴシック" pitchFamily="-109" charset="-128"/>
                <a:cs typeface="ＭＳ Ｐゴシック" pitchFamily="-109" charset="-128"/>
              </a:rPr>
              <a:t>, M. M. (2012). The water footprint of humanity. </a:t>
            </a:r>
            <a:r>
              <a:rPr lang="en-US" sz="1200" i="1" kern="1200" dirty="0" smtClean="0">
                <a:solidFill>
                  <a:schemeClr val="tx1"/>
                </a:solidFill>
                <a:latin typeface="+mn-lt"/>
                <a:ea typeface="ＭＳ Ｐゴシック" pitchFamily="-109" charset="-128"/>
                <a:cs typeface="ＭＳ Ｐゴシック" pitchFamily="-109" charset="-128"/>
              </a:rPr>
              <a:t>Proceedings of the National Academy of Sciences</a:t>
            </a:r>
            <a:r>
              <a:rPr lang="en-US" sz="1200" i="0" kern="1200" dirty="0" smtClean="0">
                <a:solidFill>
                  <a:schemeClr val="tx1"/>
                </a:solidFill>
                <a:latin typeface="+mn-lt"/>
                <a:ea typeface="ＭＳ Ｐゴシック" pitchFamily="-109" charset="-128"/>
                <a:cs typeface="ＭＳ Ｐゴシック" pitchFamily="-109" charset="-128"/>
              </a:rPr>
              <a:t>, </a:t>
            </a:r>
            <a:r>
              <a:rPr lang="en-US" sz="1200" i="1" kern="1200" dirty="0" smtClean="0">
                <a:solidFill>
                  <a:schemeClr val="tx1"/>
                </a:solidFill>
                <a:latin typeface="+mn-lt"/>
                <a:ea typeface="ＭＳ Ｐゴシック" pitchFamily="-109" charset="-128"/>
                <a:cs typeface="ＭＳ Ｐゴシック" pitchFamily="-109" charset="-128"/>
              </a:rPr>
              <a:t>109</a:t>
            </a:r>
            <a:r>
              <a:rPr lang="en-US" sz="1200" i="0" kern="1200" dirty="0" smtClean="0">
                <a:solidFill>
                  <a:schemeClr val="tx1"/>
                </a:solidFill>
                <a:latin typeface="+mn-lt"/>
                <a:ea typeface="ＭＳ Ｐゴシック" pitchFamily="-109" charset="-128"/>
                <a:cs typeface="ＭＳ Ｐゴシック" pitchFamily="-109" charset="-128"/>
              </a:rPr>
              <a:t>(9), 3232–3237. doi:10.1073/pnas.1109936109. </a:t>
            </a:r>
          </a:p>
          <a:p>
            <a:endParaRPr lang="en-US" sz="1200" i="0" kern="1200" baseline="0" dirty="0" smtClean="0">
              <a:solidFill>
                <a:schemeClr val="tx1"/>
              </a:solidFill>
              <a:latin typeface="+mn-lt"/>
              <a:ea typeface="ＭＳ Ｐゴシック" pitchFamily="-109" charset="-128"/>
              <a:cs typeface="ＭＳ Ｐゴシック" pitchFamily="-109" charset="-128"/>
            </a:endParaRPr>
          </a:p>
          <a:p>
            <a:r>
              <a:rPr lang="en-US" sz="1200" i="0" kern="1200" baseline="0" dirty="0" smtClean="0">
                <a:solidFill>
                  <a:schemeClr val="tx1"/>
                </a:solidFill>
                <a:latin typeface="+mn-lt"/>
                <a:ea typeface="ＭＳ Ｐゴシック" pitchFamily="-109" charset="-128"/>
                <a:cs typeface="ＭＳ Ｐゴシック" pitchFamily="-109" charset="-128"/>
              </a:rPr>
              <a:t>This slide show the different categories of water within the water footprint.  Agricultural production contributes 92% to the water footprint.  According to the article cited, the volume and pattern of consumption and the WF per ton of product of the products consumed are the main factors determining the WF of a consumer.</a:t>
            </a:r>
          </a:p>
          <a:p>
            <a:endParaRPr lang="en-US" sz="1200" i="0" kern="1200" baseline="0" dirty="0" smtClean="0">
              <a:solidFill>
                <a:schemeClr val="tx1"/>
              </a:solidFill>
              <a:latin typeface="+mn-lt"/>
              <a:ea typeface="ＭＳ Ｐゴシック" pitchFamily="-109" charset="-128"/>
              <a:cs typeface="ＭＳ Ｐゴシック" pitchFamily="-109" charset="-128"/>
            </a:endParaRPr>
          </a:p>
          <a:p>
            <a:r>
              <a:rPr lang="en-US" sz="1200" i="0" kern="1200" baseline="0" dirty="0" smtClean="0">
                <a:solidFill>
                  <a:schemeClr val="tx1"/>
                </a:solidFill>
                <a:latin typeface="+mn-lt"/>
                <a:ea typeface="ＭＳ Ｐゴシック" pitchFamily="-109" charset="-128"/>
                <a:cs typeface="ＭＳ Ｐゴシック" pitchFamily="-109" charset="-128"/>
              </a:rPr>
              <a:t>Many very interesting summary graphics can be downloaded from </a:t>
            </a:r>
          </a:p>
          <a:p>
            <a:r>
              <a:rPr lang="en-US" baseline="0" dirty="0" smtClean="0"/>
              <a:t>http://</a:t>
            </a:r>
            <a:r>
              <a:rPr lang="en-US" baseline="0" dirty="0" err="1" smtClean="0"/>
              <a:t>www.waterfootprint.org</a:t>
            </a:r>
            <a:r>
              <a:rPr lang="en-US" baseline="0" dirty="0" smtClean="0"/>
              <a:t>/?page=files/</a:t>
            </a:r>
            <a:r>
              <a:rPr lang="en-US" baseline="0" dirty="0" err="1" smtClean="0"/>
              <a:t>InfoGraphics</a:t>
            </a:r>
            <a:endParaRPr lang="en-US" baseline="0" dirty="0" smtClean="0"/>
          </a:p>
          <a:p>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Learning Goals:</a:t>
            </a:r>
            <a:r>
              <a:rPr lang="en-US" b="1" baseline="0" dirty="0" smtClean="0"/>
              <a:t> 1.10, 1.7, 5.2</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F2EFE30B-A851-DA4D-8092-AB0127FEE2AC}" type="slidenum">
              <a:rPr lang="en-US" smtClean="0"/>
              <a:pPr/>
              <a:t>17</a:t>
            </a:fld>
            <a:endParaRPr lang="en-US"/>
          </a:p>
        </p:txBody>
      </p:sp>
    </p:spTree>
    <p:extLst>
      <p:ext uri="{BB962C8B-B14F-4D97-AF65-F5344CB8AC3E}">
        <p14:creationId xmlns:p14="http://schemas.microsoft.com/office/powerpoint/2010/main" val="40943763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above figure</a:t>
            </a:r>
            <a:r>
              <a:rPr lang="en-US" baseline="0" dirty="0" smtClean="0"/>
              <a:t> expresses the amount of “virtual water” imported to the Netherlands from the shaded countries with respect to their exportation of coffee and tea.  Since each of these commodities (coffee and tea) comes from a water intensive life cycle, they are considered as indicators to the country’s gross virtual water export.  The overarching theme here is to demonstrate the water intensity of these agricultural exports and to bring to light the effects of consumption patterns on the environment, near and far.</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“All together, the world population requires about 110 billion cubic metres of water per year in order to be able to drink coffee.”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source web site can be further referenced for additional data:  </a:t>
            </a:r>
            <a:r>
              <a:rPr lang="en-US" i="1" baseline="0" dirty="0" smtClean="0"/>
              <a:t>http://www.waterfootprint.org/?page=files/CoffeeTea</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i="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i="0" baseline="0" dirty="0" smtClean="0"/>
              <a:t>Learning Goals: 1.8, 1.9</a:t>
            </a:r>
          </a:p>
          <a:p>
            <a:endParaRPr lang="en-US" dirty="0"/>
          </a:p>
        </p:txBody>
      </p:sp>
      <p:sp>
        <p:nvSpPr>
          <p:cNvPr id="4" name="Slide Number Placeholder 3"/>
          <p:cNvSpPr>
            <a:spLocks noGrp="1"/>
          </p:cNvSpPr>
          <p:nvPr>
            <p:ph type="sldNum" sz="quarter" idx="10"/>
          </p:nvPr>
        </p:nvSpPr>
        <p:spPr/>
        <p:txBody>
          <a:bodyPr/>
          <a:lstStyle/>
          <a:p>
            <a:fld id="{B433E6F0-648B-4C42-9C66-4622EE2036F2}"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zh-CN" dirty="0" smtClean="0">
                <a:latin typeface="Calibri" charset="0"/>
                <a:ea typeface="宋体" charset="0"/>
                <a:cs typeface="宋体" charset="0"/>
              </a:rPr>
              <a:t>This</a:t>
            </a:r>
            <a:r>
              <a:rPr lang="en-US" altLang="zh-CN" baseline="0" dirty="0" smtClean="0">
                <a:latin typeface="Calibri" charset="0"/>
                <a:ea typeface="宋体" charset="0"/>
                <a:cs typeface="宋体" charset="0"/>
              </a:rPr>
              <a:t> graphic illustrates that delivering energy, be it renewable or otherwise, requires other resources, such as water.  In the schematic, the extraction, transformation and delivery stages all use water.  The graphic show how much water for the different types of energy. </a:t>
            </a:r>
            <a:endParaRPr lang="en-US" dirty="0" smtClean="0">
              <a:latin typeface="Calibri" charset="0"/>
            </a:endParaRPr>
          </a:p>
          <a:p>
            <a:pPr eaLnBrk="1" hangingPunct="1">
              <a:spcBef>
                <a:spcPct val="0"/>
              </a:spcBef>
            </a:pPr>
            <a:endParaRPr lang="en-US" dirty="0" smtClean="0">
              <a:latin typeface="Calibri" charset="0"/>
            </a:endParaRPr>
          </a:p>
          <a:p>
            <a:pPr eaLnBrk="1" hangingPunct="1">
              <a:spcBef>
                <a:spcPct val="0"/>
              </a:spcBef>
            </a:pPr>
            <a:r>
              <a:rPr lang="en-US" b="1" dirty="0" smtClean="0">
                <a:latin typeface="Calibri" charset="0"/>
              </a:rPr>
              <a:t>Learning Goals: 1.8</a:t>
            </a:r>
          </a:p>
          <a:p>
            <a:pPr eaLnBrk="1" hangingPunct="1">
              <a:spcBef>
                <a:spcPct val="0"/>
              </a:spcBef>
            </a:pPr>
            <a:endParaRPr lang="en-US" dirty="0" smtClean="0">
              <a:latin typeface="Calibri" charset="0"/>
            </a:endParaRPr>
          </a:p>
          <a:p>
            <a:endParaRPr lang="en-US" dirty="0"/>
          </a:p>
        </p:txBody>
      </p:sp>
      <p:sp>
        <p:nvSpPr>
          <p:cNvPr id="4" name="Slide Number Placeholder 3"/>
          <p:cNvSpPr>
            <a:spLocks noGrp="1"/>
          </p:cNvSpPr>
          <p:nvPr>
            <p:ph type="sldNum" sz="quarter" idx="10"/>
          </p:nvPr>
        </p:nvSpPr>
        <p:spPr/>
        <p:txBody>
          <a:bodyPr/>
          <a:lstStyle/>
          <a:p>
            <a:pPr>
              <a:defRPr/>
            </a:pPr>
            <a:fld id="{E68FEC66-8423-3943-91CB-8F372C66C1C3}" type="slidenum">
              <a:rPr lang="en-US" smtClean="0"/>
              <a:pPr>
                <a:defRPr/>
              </a:pPr>
              <a:t>19</a:t>
            </a:fld>
            <a:endParaRPr lang="en-US" dirty="0"/>
          </a:p>
        </p:txBody>
      </p:sp>
    </p:spTree>
    <p:extLst>
      <p:ext uri="{BB962C8B-B14F-4D97-AF65-F5344CB8AC3E}">
        <p14:creationId xmlns:p14="http://schemas.microsoft.com/office/powerpoint/2010/main" val="14181844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solidFill>
                <a:srgbClr val="000000"/>
              </a:solidFill>
              <a:latin typeface="Helvetica" charset="0"/>
              <a:ea typeface="ＭＳ Ｐゴシック" charset="0"/>
              <a:cs typeface="ＭＳ Ｐゴシック" charset="0"/>
            </a:endParaRPr>
          </a:p>
        </p:txBody>
      </p:sp>
      <p:sp>
        <p:nvSpPr>
          <p:cNvPr id="20484"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baseline="-25000">
                <a:solidFill>
                  <a:schemeClr val="tx1"/>
                </a:solidFill>
                <a:latin typeface="Arial" charset="0"/>
                <a:ea typeface="ＭＳ Ｐゴシック" charset="0"/>
                <a:cs typeface="ＭＳ Ｐゴシック" charset="0"/>
              </a:defRPr>
            </a:lvl1pPr>
            <a:lvl2pPr marL="37931725" indent="-37474525" eaLnBrk="0" hangingPunct="0">
              <a:defRPr sz="2400" baseline="-25000">
                <a:solidFill>
                  <a:schemeClr val="tx1"/>
                </a:solidFill>
                <a:latin typeface="Arial" charset="0"/>
                <a:ea typeface="ＭＳ Ｐゴシック" charset="0"/>
              </a:defRPr>
            </a:lvl2pPr>
            <a:lvl3pPr eaLnBrk="0" hangingPunct="0">
              <a:defRPr sz="2400" baseline="-25000">
                <a:solidFill>
                  <a:schemeClr val="tx1"/>
                </a:solidFill>
                <a:latin typeface="Arial" charset="0"/>
                <a:ea typeface="ＭＳ Ｐゴシック" charset="0"/>
              </a:defRPr>
            </a:lvl3pPr>
            <a:lvl4pPr eaLnBrk="0" hangingPunct="0">
              <a:defRPr sz="2400" baseline="-25000">
                <a:solidFill>
                  <a:schemeClr val="tx1"/>
                </a:solidFill>
                <a:latin typeface="Arial" charset="0"/>
                <a:ea typeface="ＭＳ Ｐゴシック" charset="0"/>
              </a:defRPr>
            </a:lvl4pPr>
            <a:lvl5pPr eaLnBrk="0" hangingPunct="0">
              <a:defRPr sz="2400" baseline="-25000">
                <a:solidFill>
                  <a:schemeClr val="tx1"/>
                </a:solidFill>
                <a:latin typeface="Arial" charset="0"/>
                <a:ea typeface="ＭＳ Ｐゴシック" charset="0"/>
              </a:defRPr>
            </a:lvl5pPr>
            <a:lvl6pPr marL="457200" eaLnBrk="0" fontAlgn="base" hangingPunct="0">
              <a:spcBef>
                <a:spcPct val="0"/>
              </a:spcBef>
              <a:spcAft>
                <a:spcPct val="0"/>
              </a:spcAft>
              <a:defRPr sz="2400" baseline="-25000">
                <a:solidFill>
                  <a:schemeClr val="tx1"/>
                </a:solidFill>
                <a:latin typeface="Arial" charset="0"/>
                <a:ea typeface="ＭＳ Ｐゴシック" charset="0"/>
              </a:defRPr>
            </a:lvl6pPr>
            <a:lvl7pPr marL="914400" eaLnBrk="0" fontAlgn="base" hangingPunct="0">
              <a:spcBef>
                <a:spcPct val="0"/>
              </a:spcBef>
              <a:spcAft>
                <a:spcPct val="0"/>
              </a:spcAft>
              <a:defRPr sz="2400" baseline="-25000">
                <a:solidFill>
                  <a:schemeClr val="tx1"/>
                </a:solidFill>
                <a:latin typeface="Arial" charset="0"/>
                <a:ea typeface="ＭＳ Ｐゴシック" charset="0"/>
              </a:defRPr>
            </a:lvl7pPr>
            <a:lvl8pPr marL="1371600" eaLnBrk="0" fontAlgn="base" hangingPunct="0">
              <a:spcBef>
                <a:spcPct val="0"/>
              </a:spcBef>
              <a:spcAft>
                <a:spcPct val="0"/>
              </a:spcAft>
              <a:defRPr sz="2400" baseline="-25000">
                <a:solidFill>
                  <a:schemeClr val="tx1"/>
                </a:solidFill>
                <a:latin typeface="Arial" charset="0"/>
                <a:ea typeface="ＭＳ Ｐゴシック" charset="0"/>
              </a:defRPr>
            </a:lvl8pPr>
            <a:lvl9pPr marL="1828800"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fld id="{D15BB70A-85A4-6A44-8AE3-A934DBB11E25}" type="slidenum">
              <a:rPr lang="en-US" sz="1200" baseline="0"/>
              <a:pPr eaLnBrk="1" hangingPunct="1"/>
              <a:t>2</a:t>
            </a:fld>
            <a:endParaRPr lang="en-US" sz="1200" baseline="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zh-CN" dirty="0" smtClean="0">
                <a:latin typeface="Calibri" charset="0"/>
                <a:ea typeface="宋体" charset="0"/>
                <a:cs typeface="宋体" charset="0"/>
              </a:rPr>
              <a:t>This data describes the amount of water consumption for each phase (raw materials, transformation, and delivery to customer) for the different forms of energy sources.</a:t>
            </a:r>
          </a:p>
          <a:p>
            <a:pPr eaLnBrk="1" hangingPunct="1">
              <a:spcBef>
                <a:spcPct val="0"/>
              </a:spcBef>
            </a:pPr>
            <a:endParaRPr lang="en-US" altLang="zh-CN" dirty="0" smtClean="0">
              <a:latin typeface="Calibri" charset="0"/>
              <a:ea typeface="宋体" charset="0"/>
              <a:cs typeface="宋体" charset="0"/>
            </a:endParaRPr>
          </a:p>
          <a:p>
            <a:pPr eaLnBrk="1" hangingPunct="1">
              <a:spcBef>
                <a:spcPct val="0"/>
              </a:spcBef>
            </a:pPr>
            <a:r>
              <a:rPr lang="en-US" altLang="zh-CN" dirty="0" smtClean="0">
                <a:latin typeface="Calibri" charset="0"/>
                <a:ea typeface="宋体" charset="0"/>
                <a:cs typeface="宋体" charset="0"/>
              </a:rPr>
              <a:t>Unlike liquid and gaseous fuels, the majority of water use in electricity occurs at the transformation stage. </a:t>
            </a:r>
          </a:p>
          <a:p>
            <a:pPr eaLnBrk="1" hangingPunct="1">
              <a:spcBef>
                <a:spcPct val="0"/>
              </a:spcBef>
            </a:pPr>
            <a:endParaRPr lang="en-US" dirty="0" smtClean="0">
              <a:latin typeface="Calibri" charset="0"/>
            </a:endParaRPr>
          </a:p>
          <a:p>
            <a:pPr eaLnBrk="1" hangingPunct="1">
              <a:spcBef>
                <a:spcPct val="0"/>
              </a:spcBef>
            </a:pPr>
            <a:r>
              <a:rPr lang="en-US" dirty="0" smtClean="0">
                <a:latin typeface="Calibri" charset="0"/>
              </a:rPr>
              <a:t>Raw materials: water is consumed in order to initially harness the above energies</a:t>
            </a:r>
          </a:p>
          <a:p>
            <a:pPr eaLnBrk="1" hangingPunct="1">
              <a:spcBef>
                <a:spcPct val="0"/>
              </a:spcBef>
            </a:pPr>
            <a:endParaRPr lang="en-US" dirty="0" smtClean="0">
              <a:latin typeface="Calibri" charset="0"/>
            </a:endParaRPr>
          </a:p>
          <a:p>
            <a:pPr eaLnBrk="1" hangingPunct="1">
              <a:spcBef>
                <a:spcPct val="0"/>
              </a:spcBef>
            </a:pPr>
            <a:r>
              <a:rPr lang="en-US" dirty="0" smtClean="0">
                <a:latin typeface="Calibri" charset="0"/>
              </a:rPr>
              <a:t>Transformation: during this step, water is consumed to convert the energies which were harnessed during the raw materials stage into appropriate forms for customer consumption.</a:t>
            </a:r>
          </a:p>
          <a:p>
            <a:pPr eaLnBrk="1" hangingPunct="1">
              <a:spcBef>
                <a:spcPct val="0"/>
              </a:spcBef>
            </a:pPr>
            <a:endParaRPr lang="en-US" dirty="0" smtClean="0">
              <a:latin typeface="Calibri" charset="0"/>
            </a:endParaRPr>
          </a:p>
          <a:p>
            <a:pPr eaLnBrk="1" hangingPunct="1">
              <a:spcBef>
                <a:spcPct val="0"/>
              </a:spcBef>
            </a:pPr>
            <a:r>
              <a:rPr lang="en-US" dirty="0" smtClean="0">
                <a:latin typeface="Calibri" charset="0"/>
              </a:rPr>
              <a:t>"Energy Vision Update 2009 Thirsty Energy: Water and Energy in the 21st Century" from US Department of Energy, Energy Demand on Water Resources, Report to Congress on the Interdependence of Energy and Water, December 2006.</a:t>
            </a:r>
          </a:p>
          <a:p>
            <a:pPr eaLnBrk="1" hangingPunct="1">
              <a:spcBef>
                <a:spcPct val="0"/>
              </a:spcBef>
            </a:pPr>
            <a:endParaRPr lang="en-US" dirty="0" smtClean="0">
              <a:latin typeface="Calibri" charset="0"/>
            </a:endParaRPr>
          </a:p>
          <a:p>
            <a:pPr eaLnBrk="1" hangingPunct="1">
              <a:spcBef>
                <a:spcPct val="0"/>
              </a:spcBef>
            </a:pPr>
            <a:r>
              <a:rPr lang="en-US" b="1" dirty="0" smtClean="0">
                <a:latin typeface="Calibri" charset="0"/>
              </a:rPr>
              <a:t>Learning Goals: 1.8, 5.3</a:t>
            </a:r>
          </a:p>
          <a:p>
            <a:pPr eaLnBrk="1" hangingPunct="1">
              <a:spcBef>
                <a:spcPct val="0"/>
              </a:spcBef>
            </a:pPr>
            <a:endParaRPr lang="en-US" b="1" dirty="0" smtClean="0">
              <a:latin typeface="Calibri" charset="0"/>
            </a:endParaRPr>
          </a:p>
          <a:p>
            <a:pPr eaLnBrk="1" hangingPunct="1">
              <a:spcBef>
                <a:spcPct val="0"/>
              </a:spcBef>
            </a:pPr>
            <a:endParaRPr lang="en-US" dirty="0" smtClean="0">
              <a:latin typeface="Calibri" charset="0"/>
            </a:endParaRPr>
          </a:p>
          <a:p>
            <a:endParaRPr lang="en-US" dirty="0"/>
          </a:p>
        </p:txBody>
      </p:sp>
      <p:sp>
        <p:nvSpPr>
          <p:cNvPr id="4" name="Slide Number Placeholder 3"/>
          <p:cNvSpPr>
            <a:spLocks noGrp="1"/>
          </p:cNvSpPr>
          <p:nvPr>
            <p:ph type="sldNum" sz="quarter" idx="10"/>
          </p:nvPr>
        </p:nvSpPr>
        <p:spPr/>
        <p:txBody>
          <a:bodyPr/>
          <a:lstStyle/>
          <a:p>
            <a:pPr>
              <a:defRPr/>
            </a:pPr>
            <a:fld id="{E68FEC66-8423-3943-91CB-8F372C66C1C3}" type="slidenum">
              <a:rPr lang="en-US" smtClean="0"/>
              <a:pPr>
                <a:defRPr/>
              </a:pPr>
              <a:t>20</a:t>
            </a:fld>
            <a:endParaRPr lang="en-US" dirty="0"/>
          </a:p>
        </p:txBody>
      </p:sp>
    </p:spTree>
    <p:extLst>
      <p:ext uri="{BB962C8B-B14F-4D97-AF65-F5344CB8AC3E}">
        <p14:creationId xmlns:p14="http://schemas.microsoft.com/office/powerpoint/2010/main" val="14181844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latin typeface="Calibri" charset="0"/>
              </a:rPr>
              <a:t>The schematic above shows the quantity of water withdrawn in order to deliver/produce different nonrenewable and renewable energy sources for human consumption.  Pay special attention to the amount of water required for the raw materials aspect of biofuels as compared to other sources. When less water is used, the process is less energy intensive.</a:t>
            </a:r>
          </a:p>
          <a:p>
            <a:pPr eaLnBrk="1" hangingPunct="1">
              <a:spcBef>
                <a:spcPct val="0"/>
              </a:spcBef>
            </a:pPr>
            <a:endParaRPr lang="en-US" dirty="0" smtClean="0">
              <a:latin typeface="Calibri" charset="0"/>
            </a:endParaRPr>
          </a:p>
          <a:p>
            <a:pPr eaLnBrk="1" hangingPunct="1">
              <a:spcBef>
                <a:spcPct val="0"/>
              </a:spcBef>
            </a:pPr>
            <a:r>
              <a:rPr lang="en-US" dirty="0" smtClean="0">
                <a:latin typeface="Calibri" charset="0"/>
              </a:rPr>
              <a:t>Raw materials: during this step, water is withdrawn to actually capture the material from its natural state</a:t>
            </a:r>
          </a:p>
          <a:p>
            <a:pPr eaLnBrk="1" hangingPunct="1">
              <a:spcBef>
                <a:spcPct val="0"/>
              </a:spcBef>
            </a:pPr>
            <a:endParaRPr lang="en-US" dirty="0" smtClean="0">
              <a:latin typeface="Calibri" charset="0"/>
            </a:endParaRPr>
          </a:p>
          <a:p>
            <a:pPr eaLnBrk="1" hangingPunct="1">
              <a:spcBef>
                <a:spcPct val="0"/>
              </a:spcBef>
            </a:pPr>
            <a:r>
              <a:rPr lang="en-US" dirty="0" smtClean="0">
                <a:latin typeface="Calibri" charset="0"/>
              </a:rPr>
              <a:t>Transformation: here, water is used to convert the resources from one state into another which may be useful to consumers</a:t>
            </a:r>
          </a:p>
          <a:p>
            <a:pPr eaLnBrk="1" hangingPunct="1">
              <a:spcBef>
                <a:spcPct val="0"/>
              </a:spcBef>
            </a:pPr>
            <a:endParaRPr lang="en-US" dirty="0" smtClean="0">
              <a:latin typeface="Calibri" charset="0"/>
            </a:endParaRPr>
          </a:p>
          <a:p>
            <a:pPr eaLnBrk="1" hangingPunct="1">
              <a:spcBef>
                <a:spcPct val="0"/>
              </a:spcBef>
            </a:pPr>
            <a:r>
              <a:rPr lang="en-US" dirty="0" smtClean="0">
                <a:latin typeface="Calibri" charset="0"/>
              </a:rPr>
              <a:t>"Energy Vision Update 2009 Thirsty Energy: Water and Energy in the 21st Century" from US Department of Energy, Energy Demand on Water Resources, Report to Congress on the Interdependence of Energy and Water, December 2006.</a:t>
            </a:r>
          </a:p>
          <a:p>
            <a:pPr eaLnBrk="1" hangingPunct="1">
              <a:spcBef>
                <a:spcPct val="0"/>
              </a:spcBef>
            </a:pPr>
            <a:endParaRPr lang="en-US" dirty="0" smtClean="0">
              <a:latin typeface="Calibri" charset="0"/>
            </a:endParaRPr>
          </a:p>
          <a:p>
            <a:pPr eaLnBrk="1" hangingPunct="1">
              <a:spcBef>
                <a:spcPct val="0"/>
              </a:spcBef>
            </a:pPr>
            <a:endParaRPr lang="en-US" dirty="0" smtClean="0">
              <a:latin typeface="Calibri" charset="0"/>
            </a:endParaRPr>
          </a:p>
          <a:p>
            <a:pPr eaLnBrk="1" hangingPunct="1">
              <a:spcBef>
                <a:spcPct val="0"/>
              </a:spcBef>
            </a:pPr>
            <a:r>
              <a:rPr lang="en-US" b="1" dirty="0" smtClean="0">
                <a:latin typeface="Calibri" charset="0"/>
              </a:rPr>
              <a:t>Learning Goals: 1.8, 5.3</a:t>
            </a:r>
          </a:p>
          <a:p>
            <a:pPr eaLnBrk="1" hangingPunct="1">
              <a:spcBef>
                <a:spcPct val="0"/>
              </a:spcBef>
            </a:pPr>
            <a:endParaRPr lang="en-US" b="1" dirty="0" smtClean="0">
              <a:latin typeface="Calibri" charset="0"/>
            </a:endParaRPr>
          </a:p>
          <a:p>
            <a:endParaRPr lang="en-US" dirty="0"/>
          </a:p>
        </p:txBody>
      </p:sp>
      <p:sp>
        <p:nvSpPr>
          <p:cNvPr id="4" name="Slide Number Placeholder 3"/>
          <p:cNvSpPr>
            <a:spLocks noGrp="1"/>
          </p:cNvSpPr>
          <p:nvPr>
            <p:ph type="sldNum" sz="quarter" idx="10"/>
          </p:nvPr>
        </p:nvSpPr>
        <p:spPr/>
        <p:txBody>
          <a:bodyPr/>
          <a:lstStyle/>
          <a:p>
            <a:pPr>
              <a:defRPr/>
            </a:pPr>
            <a:fld id="{E68FEC66-8423-3943-91CB-8F372C66C1C3}" type="slidenum">
              <a:rPr lang="en-US" smtClean="0"/>
              <a:pPr>
                <a:defRPr/>
              </a:pPr>
              <a:t>21</a:t>
            </a:fld>
            <a:endParaRPr lang="en-US" dirty="0"/>
          </a:p>
        </p:txBody>
      </p:sp>
    </p:spTree>
    <p:extLst>
      <p:ext uri="{BB962C8B-B14F-4D97-AF65-F5344CB8AC3E}">
        <p14:creationId xmlns:p14="http://schemas.microsoft.com/office/powerpoint/2010/main" val="1619122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solidFill>
                <a:srgbClr val="000000"/>
              </a:solidFill>
              <a:latin typeface="Helvetica" charset="0"/>
              <a:ea typeface="ＭＳ Ｐゴシック" charset="0"/>
              <a:cs typeface="ＭＳ Ｐゴシック" charset="0"/>
            </a:endParaRPr>
          </a:p>
        </p:txBody>
      </p:sp>
      <p:sp>
        <p:nvSpPr>
          <p:cNvPr id="20484"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baseline="-25000">
                <a:solidFill>
                  <a:schemeClr val="tx1"/>
                </a:solidFill>
                <a:latin typeface="Arial" charset="0"/>
                <a:ea typeface="ＭＳ Ｐゴシック" charset="0"/>
                <a:cs typeface="ＭＳ Ｐゴシック" charset="0"/>
              </a:defRPr>
            </a:lvl1pPr>
            <a:lvl2pPr marL="37931725" indent="-37474525" eaLnBrk="0" hangingPunct="0">
              <a:defRPr sz="2400" baseline="-25000">
                <a:solidFill>
                  <a:schemeClr val="tx1"/>
                </a:solidFill>
                <a:latin typeface="Arial" charset="0"/>
                <a:ea typeface="ＭＳ Ｐゴシック" charset="0"/>
              </a:defRPr>
            </a:lvl2pPr>
            <a:lvl3pPr eaLnBrk="0" hangingPunct="0">
              <a:defRPr sz="2400" baseline="-25000">
                <a:solidFill>
                  <a:schemeClr val="tx1"/>
                </a:solidFill>
                <a:latin typeface="Arial" charset="0"/>
                <a:ea typeface="ＭＳ Ｐゴシック" charset="0"/>
              </a:defRPr>
            </a:lvl3pPr>
            <a:lvl4pPr eaLnBrk="0" hangingPunct="0">
              <a:defRPr sz="2400" baseline="-25000">
                <a:solidFill>
                  <a:schemeClr val="tx1"/>
                </a:solidFill>
                <a:latin typeface="Arial" charset="0"/>
                <a:ea typeface="ＭＳ Ｐゴシック" charset="0"/>
              </a:defRPr>
            </a:lvl4pPr>
            <a:lvl5pPr eaLnBrk="0" hangingPunct="0">
              <a:defRPr sz="2400" baseline="-25000">
                <a:solidFill>
                  <a:schemeClr val="tx1"/>
                </a:solidFill>
                <a:latin typeface="Arial" charset="0"/>
                <a:ea typeface="ＭＳ Ｐゴシック" charset="0"/>
              </a:defRPr>
            </a:lvl5pPr>
            <a:lvl6pPr marL="457200" eaLnBrk="0" fontAlgn="base" hangingPunct="0">
              <a:spcBef>
                <a:spcPct val="0"/>
              </a:spcBef>
              <a:spcAft>
                <a:spcPct val="0"/>
              </a:spcAft>
              <a:defRPr sz="2400" baseline="-25000">
                <a:solidFill>
                  <a:schemeClr val="tx1"/>
                </a:solidFill>
                <a:latin typeface="Arial" charset="0"/>
                <a:ea typeface="ＭＳ Ｐゴシック" charset="0"/>
              </a:defRPr>
            </a:lvl6pPr>
            <a:lvl7pPr marL="914400" eaLnBrk="0" fontAlgn="base" hangingPunct="0">
              <a:spcBef>
                <a:spcPct val="0"/>
              </a:spcBef>
              <a:spcAft>
                <a:spcPct val="0"/>
              </a:spcAft>
              <a:defRPr sz="2400" baseline="-25000">
                <a:solidFill>
                  <a:schemeClr val="tx1"/>
                </a:solidFill>
                <a:latin typeface="Arial" charset="0"/>
                <a:ea typeface="ＭＳ Ｐゴシック" charset="0"/>
              </a:defRPr>
            </a:lvl7pPr>
            <a:lvl8pPr marL="1371600" eaLnBrk="0" fontAlgn="base" hangingPunct="0">
              <a:spcBef>
                <a:spcPct val="0"/>
              </a:spcBef>
              <a:spcAft>
                <a:spcPct val="0"/>
              </a:spcAft>
              <a:defRPr sz="2400" baseline="-25000">
                <a:solidFill>
                  <a:schemeClr val="tx1"/>
                </a:solidFill>
                <a:latin typeface="Arial" charset="0"/>
                <a:ea typeface="ＭＳ Ｐゴシック" charset="0"/>
              </a:defRPr>
            </a:lvl8pPr>
            <a:lvl9pPr marL="1828800"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fld id="{D15BB70A-85A4-6A44-8AE3-A934DBB11E25}" type="slidenum">
              <a:rPr lang="en-US" sz="1200" baseline="0"/>
              <a:pPr eaLnBrk="1" hangingPunct="1"/>
              <a:t>22</a:t>
            </a:fld>
            <a:endParaRPr lang="en-US" sz="1200" baseline="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graphic illustrates</a:t>
            </a:r>
            <a:r>
              <a:rPr lang="en-US" baseline="0"/>
              <a:t> the general steps of water purification and their purpose. The inorganics and organics are only able to be removed through membrane filtration processes, such as reverse osmosis. </a:t>
            </a:r>
          </a:p>
          <a:p>
            <a:endParaRPr lang="en-US" baseline="0"/>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latin typeface="Calibri" charset="0"/>
              </a:rPr>
              <a:t>Learning Goals: 2.2,</a:t>
            </a:r>
            <a:r>
              <a:rPr lang="en-US" b="1" baseline="0" dirty="0" smtClean="0">
                <a:latin typeface="Calibri" charset="0"/>
              </a:rPr>
              <a:t> </a:t>
            </a:r>
            <a:r>
              <a:rPr lang="en-US" b="1" dirty="0" smtClean="0">
                <a:latin typeface="Calibri" charset="0"/>
              </a:rPr>
              <a:t>2.3</a:t>
            </a:r>
          </a:p>
          <a:p>
            <a:endParaRPr lang="en-US"/>
          </a:p>
        </p:txBody>
      </p:sp>
      <p:sp>
        <p:nvSpPr>
          <p:cNvPr id="4" name="Slide Number Placeholder 3"/>
          <p:cNvSpPr>
            <a:spLocks noGrp="1"/>
          </p:cNvSpPr>
          <p:nvPr>
            <p:ph type="sldNum" sz="quarter" idx="10"/>
          </p:nvPr>
        </p:nvSpPr>
        <p:spPr/>
        <p:txBody>
          <a:bodyPr/>
          <a:lstStyle/>
          <a:p>
            <a:fld id="{F2EFE30B-A851-DA4D-8092-AB0127FEE2AC}" type="slidenum">
              <a:rPr lang="en-US"/>
              <a:pPr/>
              <a:t>23</a:t>
            </a:fld>
            <a:endParaRPr lang="en-US"/>
          </a:p>
        </p:txBody>
      </p:sp>
    </p:spTree>
    <p:extLst>
      <p:ext uri="{BB962C8B-B14F-4D97-AF65-F5344CB8AC3E}">
        <p14:creationId xmlns:p14="http://schemas.microsoft.com/office/powerpoint/2010/main" val="1260408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a:t>
            </a:r>
            <a:r>
              <a:rPr lang="en-US" baseline="0" dirty="0" smtClean="0"/>
              <a:t> is not a “correct” answer for this question. Some may notice that life is dependent upon water, whereas energy is both abundant and used for economic activities. Note that in using industrial era methods of water treatment and sanitation, the water and energy consumption are intimately linked, as indicated in the data in the slide.  </a:t>
            </a:r>
          </a:p>
          <a:p>
            <a:endParaRPr lang="en-US" baseline="0" dirty="0" smtClean="0"/>
          </a:p>
          <a:p>
            <a:r>
              <a:rPr lang="en-US" baseline="0" dirty="0" smtClean="0"/>
              <a:t>In terms of reducing energy for pumping, it is possible to 1. Improve the efficiency of the pumps; 2. Change the type of energy used to renewable; 3. Redesign city systems and locate cities in areas where pumping demands are less. (These are not simple, easy to implement solutions). </a:t>
            </a:r>
            <a:endParaRPr lang="en-US" dirty="0" smtClean="0"/>
          </a:p>
          <a:p>
            <a:endParaRPr lang="en-US" dirty="0" smtClean="0"/>
          </a:p>
          <a:p>
            <a:r>
              <a:rPr lang="en-US" dirty="0" smtClean="0"/>
              <a:t>The amount of energy needed for pumping</a:t>
            </a:r>
            <a:r>
              <a:rPr lang="en-US" baseline="0" dirty="0" smtClean="0"/>
              <a:t> is related to the geography--the more varied the terrain (inclines vs. flatlands) the more energy required in pumping.</a:t>
            </a:r>
            <a:endParaRPr lang="en-US" dirty="0" smtClean="0"/>
          </a:p>
          <a:p>
            <a:endParaRPr lang="en-US" dirty="0" smtClean="0"/>
          </a:p>
          <a:p>
            <a:r>
              <a:rPr lang="en-US" dirty="0" smtClean="0"/>
              <a:t>Information on water use and energy can be found on pp. 454, 502, and 511-513</a:t>
            </a:r>
            <a:r>
              <a:rPr lang="en-US" baseline="0" dirty="0" smtClean="0"/>
              <a:t> from </a:t>
            </a:r>
            <a:r>
              <a:rPr lang="en-US" dirty="0" smtClean="0">
                <a:latin typeface="Arial" pitchFamily="34" charset="0"/>
                <a:ea typeface="ＭＳ Ｐゴシック"/>
                <a:cs typeface="ＭＳ Ｐゴシック"/>
              </a:rPr>
              <a:t>J.R. Mihelcic and J.B. Zimmerman (</a:t>
            </a:r>
            <a:r>
              <a:rPr lang="en-US" i="1" dirty="0" smtClean="0">
                <a:latin typeface="Arial" pitchFamily="34" charset="0"/>
                <a:ea typeface="ＭＳ Ｐゴシック"/>
                <a:cs typeface="ＭＳ Ｐゴシック"/>
              </a:rPr>
              <a:t>Environmental Engineering: Fundamentals, Sustainability, Design</a:t>
            </a:r>
            <a:r>
              <a:rPr lang="en-US" dirty="0" smtClean="0">
                <a:latin typeface="Arial" pitchFamily="34" charset="0"/>
                <a:ea typeface="ＭＳ Ｐゴシック"/>
                <a:cs typeface="ＭＳ Ｐゴシック"/>
              </a:rPr>
              <a:t>, John Wiley &amp; Sons, Inc., 2010). </a:t>
            </a:r>
            <a:endParaRPr lang="en-US" dirty="0" smtClean="0"/>
          </a:p>
          <a:p>
            <a:endParaRPr lang="en-US" b="0" dirty="0" smtClean="0"/>
          </a:p>
          <a:p>
            <a:r>
              <a:rPr lang="en-US" b="1" dirty="0" smtClean="0"/>
              <a:t>Learning Goals: 1.8,</a:t>
            </a:r>
            <a:r>
              <a:rPr lang="en-US" b="1" baseline="0" dirty="0" smtClean="0"/>
              <a:t> 5.3</a:t>
            </a:r>
            <a:endParaRPr lang="en-US" b="1"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B433E6F0-648B-4C42-9C66-4622EE2036F2}"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marL="228600" marR="0" indent="-228600" algn="l" defTabSz="914400" rtl="0" eaLnBrk="1" fontAlgn="auto" latinLnBrk="0" hangingPunct="1">
              <a:lnSpc>
                <a:spcPct val="100000"/>
              </a:lnSpc>
              <a:spcBef>
                <a:spcPts val="0"/>
              </a:spcBef>
              <a:spcAft>
                <a:spcPts val="0"/>
              </a:spcAft>
              <a:buClrTx/>
              <a:buSzTx/>
              <a:buFontTx/>
              <a:buAutoNum type="alphaUcParenBoth"/>
              <a:tabLst/>
              <a:defRPr/>
            </a:pPr>
            <a:r>
              <a:rPr lang="en-US" sz="1200" b="0" kern="1200" dirty="0" smtClean="0">
                <a:solidFill>
                  <a:schemeClr val="tx1"/>
                </a:solidFill>
                <a:latin typeface="+mn-lt"/>
                <a:ea typeface="+mn-ea"/>
                <a:cs typeface="+mn-cs"/>
              </a:rPr>
              <a:t>Figure 18-9.  Filtration through overlaid layers of fabric cloth or nylon mesh filters can remove larger size particles.</a:t>
            </a: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b="0" kern="1200" dirty="0" smtClean="0">
              <a:solidFill>
                <a:schemeClr val="tx1"/>
              </a:solidFill>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latin typeface="+mn-lt"/>
                <a:ea typeface="+mn-ea"/>
                <a:cs typeface="+mn-cs"/>
              </a:rPr>
              <a:t>These</a:t>
            </a:r>
            <a:r>
              <a:rPr lang="en-US" sz="1200" b="0" kern="1200" baseline="0" dirty="0" smtClean="0">
                <a:solidFill>
                  <a:schemeClr val="tx1"/>
                </a:solidFill>
                <a:latin typeface="+mn-lt"/>
                <a:ea typeface="+mn-ea"/>
                <a:cs typeface="+mn-cs"/>
              </a:rPr>
              <a:t> filters using cloth or mesh can help to reduce turbidity and larger pathogens, however, generally speaking, other viruses and bacteria can still pass through.  Cloth folded 4-8 times can provide a mesh size of 20um, but increases if the cloth is older or worn to only 100-150 um.</a:t>
            </a:r>
            <a:endParaRPr lang="en-US" sz="1200" b="0" kern="1200" dirty="0" smtClean="0">
              <a:solidFill>
                <a:schemeClr val="tx1"/>
              </a:solidFill>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b="0" kern="1200" dirty="0" smtClean="0">
              <a:solidFill>
                <a:schemeClr val="tx1"/>
              </a:solidFill>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latin typeface="+mn-lt"/>
                <a:ea typeface="+mn-ea"/>
                <a:cs typeface="+mn-cs"/>
              </a:rPr>
              <a:t>(B) Figure 18-10.  Personal filters used to remove guinea worm.</a:t>
            </a: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b="0" kern="1200" dirty="0" smtClean="0">
              <a:solidFill>
                <a:schemeClr val="tx1"/>
              </a:solidFill>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latin typeface="+mn-lt"/>
                <a:ea typeface="+mn-ea"/>
                <a:cs typeface="+mn-cs"/>
              </a:rPr>
              <a:t>The personal</a:t>
            </a:r>
            <a:r>
              <a:rPr lang="en-US" sz="1200" b="0" kern="1200" baseline="0" dirty="0" smtClean="0">
                <a:solidFill>
                  <a:schemeClr val="tx1"/>
                </a:solidFill>
                <a:latin typeface="+mn-lt"/>
                <a:ea typeface="+mn-ea"/>
                <a:cs typeface="+mn-cs"/>
              </a:rPr>
              <a:t> filtering devices</a:t>
            </a:r>
            <a:r>
              <a:rPr lang="en-US" sz="1200" b="0" kern="1200" dirty="0" smtClean="0">
                <a:solidFill>
                  <a:schemeClr val="tx1"/>
                </a:solidFill>
                <a:latin typeface="+mn-lt"/>
                <a:ea typeface="+mn-ea"/>
                <a:cs typeface="+mn-cs"/>
              </a:rPr>
              <a:t> prevent the parasite (</a:t>
            </a:r>
            <a:r>
              <a:rPr lang="en-US" sz="1200" b="0" i="1" kern="1200" dirty="0" smtClean="0">
                <a:solidFill>
                  <a:schemeClr val="tx1"/>
                </a:solidFill>
                <a:latin typeface="+mn-lt"/>
                <a:ea typeface="+mn-ea"/>
                <a:cs typeface="+mn-cs"/>
              </a:rPr>
              <a:t>Dracunculus medinensis</a:t>
            </a:r>
            <a:r>
              <a:rPr lang="en-US" sz="1200" b="0" i="0" kern="1200" dirty="0" smtClean="0">
                <a:solidFill>
                  <a:schemeClr val="tx1"/>
                </a:solidFill>
                <a:latin typeface="+mn-lt"/>
                <a:ea typeface="+mn-ea"/>
                <a:cs typeface="+mn-cs"/>
              </a:rPr>
              <a:t>)</a:t>
            </a:r>
            <a:r>
              <a:rPr lang="en-US" sz="1200" b="0" i="0" kern="1200" baseline="0" dirty="0" smtClean="0">
                <a:solidFill>
                  <a:schemeClr val="tx1"/>
                </a:solidFill>
                <a:latin typeface="+mn-lt"/>
                <a:ea typeface="+mn-ea"/>
                <a:cs typeface="+mn-cs"/>
              </a:rPr>
              <a:t> that causes Guinea Worm Disease from passing through the filter, and combined with proper use and education, can help to stop transmission of the pathogen and eventually eradicate the disease in the human population.</a:t>
            </a:r>
            <a:endParaRPr lang="en-US" sz="1200" b="0" kern="1200" dirty="0" smtClean="0">
              <a:solidFill>
                <a:schemeClr val="tx1"/>
              </a:solidFill>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These personal filters should have a pore size of 0.15mm, and can remove particles greater than or equal to 15um.</a:t>
            </a: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Figures 18-9 and 18-10 were used with permission of Linda D. Phillips and can be found on page 352, Mihelcic, J. R., Fry, L.M., Myre, E.A, Phillips, L.D., &amp; Barkdoll, B.D. (</a:t>
            </a:r>
            <a:r>
              <a:rPr lang="en-US" sz="1200" b="0" i="1" kern="1200" baseline="0" dirty="0" smtClean="0">
                <a:solidFill>
                  <a:schemeClr val="tx1"/>
                </a:solidFill>
                <a:latin typeface="+mn-lt"/>
                <a:ea typeface="+mn-ea"/>
                <a:cs typeface="+mn-cs"/>
              </a:rPr>
              <a:t>Field Guide to Environmental Engineering for Development Workers: Water, Sanitation, and Indoor Air</a:t>
            </a:r>
            <a:r>
              <a:rPr lang="en-US" sz="1200" b="0" i="0" kern="1200" baseline="0" dirty="0" smtClean="0">
                <a:solidFill>
                  <a:schemeClr val="tx1"/>
                </a:solidFill>
                <a:latin typeface="+mn-lt"/>
                <a:ea typeface="+mn-ea"/>
                <a:cs typeface="+mn-cs"/>
              </a:rPr>
              <a:t>, ASCE Press, 2009).</a:t>
            </a: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1" i="0" kern="1200" baseline="0" dirty="0" smtClean="0">
                <a:solidFill>
                  <a:schemeClr val="tx1"/>
                </a:solidFill>
                <a:latin typeface="+mn-lt"/>
                <a:ea typeface="+mn-ea"/>
                <a:cs typeface="+mn-cs"/>
              </a:rPr>
              <a:t>Web Activity</a:t>
            </a:r>
            <a:r>
              <a:rPr lang="en-US" sz="1200" b="0" i="0" kern="1200" baseline="0" dirty="0" smtClean="0">
                <a:solidFill>
                  <a:schemeClr val="tx1"/>
                </a:solidFill>
                <a:latin typeface="+mn-lt"/>
                <a:ea typeface="+mn-ea"/>
                <a:cs typeface="+mn-cs"/>
              </a:rPr>
              <a:t>:  The World Health Organization’s website provides detailed information on Guinea Worm.  Go to the following link (http://www.who.int/features/factfiles/guinea_worm/en/), and click on “Read more about guinea-worm disease.”  You will find 10 factors on guinea-worm.</a:t>
            </a:r>
            <a:endParaRPr lang="en-US" sz="1200" b="0" i="1" kern="1200" baseline="0" dirty="0" smtClean="0">
              <a:solidFill>
                <a:schemeClr val="tx1"/>
              </a:solidFill>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b="0" kern="1200" dirty="0" smtClean="0">
              <a:solidFill>
                <a:schemeClr val="tx1"/>
              </a:solidFill>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latin typeface="+mn-lt"/>
                <a:ea typeface="+mn-ea"/>
                <a:cs typeface="+mn-cs"/>
              </a:rPr>
              <a:t>How does this point of use treatment</a:t>
            </a:r>
            <a:r>
              <a:rPr lang="en-US" sz="1200" b="0" kern="1200" baseline="0" dirty="0" smtClean="0">
                <a:solidFill>
                  <a:schemeClr val="tx1"/>
                </a:solidFill>
                <a:latin typeface="+mn-lt"/>
                <a:ea typeface="+mn-ea"/>
                <a:cs typeface="+mn-cs"/>
              </a:rPr>
              <a:t> technology work, and how does it help to prevent infection with guinea-worm?</a:t>
            </a: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b="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Learning Goals: 2.3, 5.2, 5.3</a:t>
            </a:r>
          </a:p>
          <a:p>
            <a:endParaRPr lang="en-US" baseline="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B433E6F0-648B-4C42-9C66-4622EE2036F2}"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dirty="0" smtClean="0">
                <a:solidFill>
                  <a:schemeClr val="tx1"/>
                </a:solidFill>
                <a:latin typeface="+mn-lt"/>
                <a:ea typeface="+mn-ea"/>
                <a:cs typeface="+mn-cs"/>
              </a:rPr>
              <a:t>Basic water requirements</a:t>
            </a:r>
            <a:r>
              <a:rPr lang="de-DE" sz="1200" b="0" kern="1200" baseline="0" dirty="0" smtClean="0">
                <a:solidFill>
                  <a:schemeClr val="tx1"/>
                </a:solidFill>
                <a:latin typeface="+mn-lt"/>
                <a:ea typeface="+mn-ea"/>
                <a:cs typeface="+mn-cs"/>
              </a:rPr>
              <a:t> are met first at the base of the figure, and as more water is available, more needs are met further up on the figure.  Additionally, water quality is more important at the bottom of the figure than at the base.</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baseline="0" dirty="0" smtClean="0">
                <a:solidFill>
                  <a:schemeClr val="tx1"/>
                </a:solidFill>
                <a:latin typeface="+mn-lt"/>
                <a:ea typeface="+mn-ea"/>
                <a:cs typeface="+mn-cs"/>
              </a:rPr>
              <a:t>This figure was adapted from Figure 1. Hierarchy of water requirements from the following source:</a:t>
            </a:r>
            <a:endParaRPr lang="en-US" sz="1200" b="1" kern="1200" dirty="0" smtClean="0">
              <a:solidFill>
                <a:srgbClr val="FF0000"/>
              </a:solidFill>
              <a:latin typeface="+mn-lt"/>
              <a:ea typeface="+mn-ea"/>
              <a:cs typeface="+mn-cs"/>
            </a:endParaRP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World Health Organization (2005). Minimum water quantity needed for domestic use in emergencies. </a:t>
            </a:r>
            <a:r>
              <a:rPr lang="de-DE" sz="1200" i="1" u="none" kern="1200" dirty="0" smtClean="0">
                <a:solidFill>
                  <a:schemeClr val="tx1"/>
                </a:solidFill>
                <a:latin typeface="+mn-lt"/>
                <a:ea typeface="+mn-ea"/>
                <a:cs typeface="+mn-cs"/>
              </a:rPr>
              <a:t>Technical Notes for Emergencies</a:t>
            </a:r>
            <a:r>
              <a:rPr lang="de-DE" sz="1200" kern="1200" dirty="0" smtClean="0">
                <a:solidFill>
                  <a:schemeClr val="tx1"/>
                </a:solidFill>
                <a:latin typeface="+mn-lt"/>
                <a:ea typeface="+mn-ea"/>
                <a:cs typeface="+mn-cs"/>
              </a:rPr>
              <a:t>. World Health Organization. Geneva, World Health Organization</a:t>
            </a:r>
            <a:r>
              <a:rPr lang="de-DE" sz="1200" b="0" kern="1200" dirty="0" smtClean="0">
                <a:solidFill>
                  <a:schemeClr val="tx1"/>
                </a:solidFill>
                <a:latin typeface="+mn-lt"/>
                <a:ea typeface="+mn-ea"/>
                <a:cs typeface="+mn-cs"/>
              </a:rPr>
              <a:t>,. 9.</a:t>
            </a:r>
            <a:r>
              <a:rPr lang="de-DE" sz="1200" b="0" kern="1200" baseline="0" dirty="0" smtClean="0">
                <a:solidFill>
                  <a:schemeClr val="tx1"/>
                </a:solidFill>
                <a:latin typeface="+mn-lt"/>
                <a:ea typeface="+mn-ea"/>
                <a:cs typeface="+mn-cs"/>
              </a:rPr>
              <a:t> Retrieved from </a:t>
            </a:r>
            <a:r>
              <a:rPr lang="en-US" b="0" dirty="0" smtClean="0"/>
              <a:t>http://www.searo.who.int/LinkFiles/List_of_Guidelines_for_Health_Emergency_Minimum_water_quantity.pdf</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0" kern="1200" dirty="0" smtClean="0">
              <a:solidFill>
                <a:schemeClr val="tx1"/>
              </a:solidFill>
              <a:latin typeface="+mn-lt"/>
              <a:ea typeface="+mn-ea"/>
              <a:cs typeface="+mn-cs"/>
            </a:endParaRPr>
          </a:p>
          <a:p>
            <a:endParaRPr lang="en-US" b="1" dirty="0" smtClean="0"/>
          </a:p>
          <a:p>
            <a:r>
              <a:rPr lang="en-US" b="1" dirty="0" smtClean="0"/>
              <a:t>Learning</a:t>
            </a:r>
            <a:r>
              <a:rPr lang="en-US" b="1" baseline="0" dirty="0" smtClean="0"/>
              <a:t> Goals: 3.4, 5.2</a:t>
            </a:r>
            <a:endParaRPr lang="en-US" dirty="0"/>
          </a:p>
        </p:txBody>
      </p:sp>
      <p:sp>
        <p:nvSpPr>
          <p:cNvPr id="4" name="Slide Number Placeholder 3"/>
          <p:cNvSpPr>
            <a:spLocks noGrp="1"/>
          </p:cNvSpPr>
          <p:nvPr>
            <p:ph type="sldNum" sz="quarter" idx="10"/>
          </p:nvPr>
        </p:nvSpPr>
        <p:spPr/>
        <p:txBody>
          <a:bodyPr/>
          <a:lstStyle/>
          <a:p>
            <a:fld id="{B433E6F0-648B-4C42-9C66-4622EE2036F2}" type="slidenum">
              <a:rPr lang="en-US" smtClean="0"/>
              <a:pPr/>
              <a:t>26</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379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en-US" dirty="0" smtClean="0">
                <a:latin typeface="Calibri" charset="0"/>
                <a:ea typeface="ＭＳ Ｐゴシック" charset="0"/>
                <a:cs typeface="ＭＳ Ｐゴシック" charset="0"/>
              </a:rPr>
              <a:t>This </a:t>
            </a:r>
            <a:r>
              <a:rPr lang="en-US" dirty="0">
                <a:latin typeface="Calibri" charset="0"/>
                <a:ea typeface="ＭＳ Ｐゴシック" charset="0"/>
                <a:cs typeface="ＭＳ Ｐゴシック" charset="0"/>
              </a:rPr>
              <a:t>image depicts the earth as a (conceptual) system with a system boundary.  In effect, the earth is a closed thermodynamic system. This means it can exchange energy with its surroundings but not enough mass to affect its thermodynamic state. Some may say, </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what about satellites that we launch into outer space?</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  True, that is removing mass from the earth, but this is not enough mass to change the thermodynamic state (temperature, pressure or volume) of the earth itself.</a:t>
            </a:r>
          </a:p>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en-US" dirty="0">
                <a:latin typeface="Calibri" charset="0"/>
                <a:ea typeface="ＭＳ Ｐゴシック" charset="0"/>
                <a:cs typeface="ＭＳ Ｐゴシック" charset="0"/>
              </a:rPr>
              <a:t>The consequence of the earth being essentially a closed system is that all that is needed for life must be produced on earth from the things that are already on earth (i.e., from the mass that is already here) and all the is produced in the form of waste must either be absorbed on earth or accumulated on earth. </a:t>
            </a:r>
          </a:p>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en-US" b="1" dirty="0">
                <a:latin typeface="Calibri" charset="0"/>
                <a:ea typeface="ＭＳ Ｐゴシック" charset="0"/>
                <a:cs typeface="ＭＳ Ｐゴシック" charset="0"/>
              </a:rPr>
              <a:t>Activity: </a:t>
            </a:r>
          </a:p>
          <a:p>
            <a:pPr eaLnBrk="1" hangingPunct="1">
              <a:spcBef>
                <a:spcPct val="0"/>
              </a:spcBef>
            </a:pPr>
            <a:r>
              <a:rPr lang="en-US" dirty="0">
                <a:latin typeface="Calibri" charset="0"/>
                <a:ea typeface="ＭＳ Ｐゴシック" charset="0"/>
                <a:cs typeface="ＭＳ Ｐゴシック" charset="0"/>
              </a:rPr>
              <a:t>From this activity, people will likely be able to determine that they would need to know how much each person consumed per year and how much the earth produced for consumption.  </a:t>
            </a:r>
            <a:r>
              <a:rPr lang="en-US" dirty="0" smtClean="0">
                <a:latin typeface="Calibri" charset="0"/>
                <a:ea typeface="ＭＳ Ｐゴシック" charset="0"/>
                <a:cs typeface="ＭＳ Ｐゴシック" charset="0"/>
              </a:rPr>
              <a:t>This activity should begin revealing</a:t>
            </a:r>
            <a:r>
              <a:rPr lang="en-US" baseline="0" dirty="0" smtClean="0">
                <a:latin typeface="Calibri" charset="0"/>
                <a:ea typeface="ＭＳ Ｐゴシック" charset="0"/>
                <a:cs typeface="ＭＳ Ｐゴシック" charset="0"/>
              </a:rPr>
              <a:t> the influence of “life style” choices on the limit, or “carrying capacity” of the earth. </a:t>
            </a:r>
            <a:r>
              <a:rPr lang="en-US" dirty="0" smtClean="0">
                <a:latin typeface="Calibri" charset="0"/>
                <a:ea typeface="ＭＳ Ｐゴシック" charset="0"/>
                <a:cs typeface="ＭＳ Ｐゴシック" charset="0"/>
              </a:rPr>
              <a:t>The </a:t>
            </a:r>
            <a:r>
              <a:rPr lang="en-US" dirty="0">
                <a:latin typeface="Calibri" charset="0"/>
                <a:ea typeface="ＭＳ Ｐゴシック" charset="0"/>
                <a:cs typeface="ＭＳ Ｐゴシック" charset="0"/>
              </a:rPr>
              <a:t>thing that they may not get is that they would also need to know how much waste is produced per year and how much waste the earth can </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absorb</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 per year.   These are a consequence of the earth being a closed system. </a:t>
            </a:r>
          </a:p>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en-US" dirty="0">
                <a:latin typeface="Calibri" charset="0"/>
                <a:ea typeface="ＭＳ Ｐゴシック" charset="0"/>
                <a:cs typeface="ＭＳ Ｐゴシック" charset="0"/>
              </a:rPr>
              <a:t>It is very important to acknowledge that this problem is considering </a:t>
            </a:r>
            <a:r>
              <a:rPr lang="en-US" dirty="0" smtClean="0">
                <a:latin typeface="Calibri" charset="0"/>
                <a:ea typeface="ＭＳ Ｐゴシック" charset="0"/>
                <a:cs typeface="ＭＳ Ｐゴシック" charset="0"/>
              </a:rPr>
              <a:t>balancing consumption </a:t>
            </a:r>
            <a:r>
              <a:rPr lang="en-US" dirty="0">
                <a:latin typeface="Calibri" charset="0"/>
                <a:ea typeface="ＭＳ Ｐゴシック" charset="0"/>
                <a:cs typeface="ＭＳ Ｐゴシック" charset="0"/>
              </a:rPr>
              <a:t>RATE, production RATE, absorption RATE (wastes).  That is, it is a problem about flows in the same way that an interest-earning bank account is about </a:t>
            </a:r>
            <a:r>
              <a:rPr lang="en-US" dirty="0" smtClean="0">
                <a:latin typeface="Calibri" charset="0"/>
                <a:ea typeface="ＭＳ Ｐゴシック" charset="0"/>
                <a:cs typeface="ＭＳ Ｐゴシック" charset="0"/>
              </a:rPr>
              <a:t>flows</a:t>
            </a:r>
            <a:r>
              <a:rPr lang="en-US" baseline="0" dirty="0" smtClean="0">
                <a:latin typeface="Calibri" charset="0"/>
                <a:ea typeface="ＭＳ Ｐゴシック" charset="0"/>
                <a:cs typeface="ＭＳ Ｐゴシック" charset="0"/>
              </a:rPr>
              <a:t> of interests into the primary account.  A common question is around “How much resource use is too much?”  In other words, we have a primary bank account of resources and how much can we “spend” before we are globally, irreversibly out of balance?  In a way, </a:t>
            </a:r>
          </a:p>
          <a:p>
            <a:pPr eaLnBrk="1" hangingPunct="1">
              <a:spcBef>
                <a:spcPct val="0"/>
              </a:spcBef>
            </a:pPr>
            <a:endParaRPr lang="en-US" baseline="0" dirty="0" smtClean="0">
              <a:latin typeface="Calibri" charset="0"/>
              <a:ea typeface="ＭＳ Ｐゴシック" charset="0"/>
              <a:cs typeface="ＭＳ Ｐゴシック"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latin typeface="Calibri" charset="0"/>
                <a:ea typeface="ＭＳ Ｐゴシック" charset="0"/>
                <a:cs typeface="ＭＳ Ｐゴシック" charset="0"/>
              </a:rPr>
              <a:t>Learning Objectives: 1.1, 1.2, 1.7</a:t>
            </a:r>
            <a:endParaRPr lang="en-US" dirty="0">
              <a:solidFill>
                <a:srgbClr val="000000"/>
              </a:solidFill>
              <a:latin typeface="Helvetica" charset="0"/>
              <a:ea typeface="ＭＳ Ｐゴシック" charset="0"/>
              <a:cs typeface="Helvetica" charset="0"/>
              <a:sym typeface="Helvetica" charset="0"/>
            </a:endParaRPr>
          </a:p>
          <a:p>
            <a:pPr eaLnBrk="1" hangingPunct="1">
              <a:spcBef>
                <a:spcPct val="0"/>
              </a:spcBef>
            </a:pPr>
            <a:endParaRPr lang="en-US" dirty="0">
              <a:solidFill>
                <a:srgbClr val="000000"/>
              </a:solidFill>
              <a:latin typeface="Helvetica" charset="0"/>
              <a:ea typeface="ＭＳ Ｐゴシック" charset="0"/>
              <a:cs typeface="ＭＳ Ｐゴシック" charset="0"/>
            </a:endParaRPr>
          </a:p>
        </p:txBody>
      </p:sp>
      <p:sp>
        <p:nvSpPr>
          <p:cNvPr id="3379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fld id="{15D9D8FF-FD30-284C-B90D-4A084AFCCDA1}" type="slidenum">
              <a:rPr lang="en-US" sz="1200" baseline="0"/>
              <a:pPr eaLnBrk="1" hangingPunct="1"/>
              <a:t>3</a:t>
            </a:fld>
            <a:endParaRPr lang="en-US" sz="1200" baseline="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Well,</a:t>
            </a:r>
            <a:r>
              <a:rPr lang="en-US" baseline="0" dirty="0" smtClean="0"/>
              <a:t> not all water is alike.  Let’s consider the nature of the water that is on the planet.  If we were to put all the available water in a container, it is estimated that the volume is about 1.4 billion cubic km. </a:t>
            </a:r>
          </a:p>
          <a:p>
            <a:endParaRPr lang="en-US" baseline="0" dirty="0" smtClean="0"/>
          </a:p>
          <a:p>
            <a:r>
              <a:rPr lang="en-US" baseline="0" dirty="0" smtClean="0"/>
              <a:t>About 2.5% of this amount is in the form of freshwater from lakes, rivers and streams. </a:t>
            </a:r>
          </a:p>
          <a:p>
            <a:endParaRPr lang="en-US" baseline="0" dirty="0" smtClean="0"/>
          </a:p>
          <a:p>
            <a:r>
              <a:rPr lang="en-US" baseline="0" dirty="0" smtClean="0"/>
              <a:t>If we are attempting to answer the question, “Is this enough water?” What would we need to know?</a:t>
            </a:r>
          </a:p>
          <a:p>
            <a:endParaRPr lang="en-US" baseline="0" dirty="0" smtClean="0"/>
          </a:p>
          <a:p>
            <a:endParaRPr lang="en-US" baseline="0" dirty="0" smtClean="0"/>
          </a:p>
          <a:p>
            <a:r>
              <a:rPr lang="en-US" b="1" baseline="0" dirty="0" smtClean="0"/>
              <a:t>Notes: </a:t>
            </a:r>
            <a:r>
              <a:rPr lang="en-US" baseline="0" dirty="0" smtClean="0"/>
              <a:t>This is a complex question.  There is no “correct” answer, but in attempting to consider how you’d go about answering the question, you would have to notice the difference between salt water and fresh water.  What is usable to us as humans?  Who and what would be included in the calculations (e.g., Would plants and animals be included?  Do you consider human life to be dependent upon healthy ecosystems?)</a:t>
            </a:r>
          </a:p>
          <a:p>
            <a:endParaRPr lang="en-US" baseline="0" dirty="0" smtClean="0"/>
          </a:p>
          <a:p>
            <a:r>
              <a:rPr lang="en-US" baseline="0" dirty="0" smtClean="0"/>
              <a:t>A simplistic answer would reflect only a quantitative computation of human water use. If one ONLY considered human economic activity, you can compute the global use from the values given in the paper A. Y. Hoekstra and M. M. </a:t>
            </a:r>
            <a:r>
              <a:rPr lang="en-US" baseline="0" dirty="0" err="1" smtClean="0"/>
              <a:t>Mekennon</a:t>
            </a:r>
            <a:r>
              <a:rPr lang="en-US" baseline="0" dirty="0" smtClean="0"/>
              <a:t>, “The water footprint of humanity.” PNAS, Feb. 28, 2012, vol. 109, no. 9, </a:t>
            </a:r>
            <a:r>
              <a:rPr lang="pl-PL" sz="1200" b="0" i="0" u="none" strike="noStrike" kern="1200" baseline="0" dirty="0" err="1" smtClean="0">
                <a:solidFill>
                  <a:schemeClr val="tx1"/>
                </a:solidFill>
                <a:latin typeface="+mn-lt"/>
                <a:ea typeface="+mn-ea"/>
                <a:cs typeface="+mn-cs"/>
              </a:rPr>
              <a:t>www.pnas.org</a:t>
            </a:r>
            <a:r>
              <a:rPr lang="pl-PL" sz="1200" b="0" i="0" u="none" strike="noStrike" kern="1200" baseline="0" dirty="0" smtClean="0">
                <a:solidFill>
                  <a:schemeClr val="tx1"/>
                </a:solidFill>
                <a:latin typeface="+mn-lt"/>
                <a:ea typeface="+mn-ea"/>
                <a:cs typeface="+mn-cs"/>
              </a:rPr>
              <a:t>/</a:t>
            </a:r>
            <a:r>
              <a:rPr lang="pl-PL" sz="1200" b="0" i="0" u="none" strike="noStrike" kern="1200" baseline="0" dirty="0" err="1" smtClean="0">
                <a:solidFill>
                  <a:schemeClr val="tx1"/>
                </a:solidFill>
                <a:latin typeface="+mn-lt"/>
                <a:ea typeface="+mn-ea"/>
                <a:cs typeface="+mn-cs"/>
              </a:rPr>
              <a:t>cgi</a:t>
            </a:r>
            <a:r>
              <a:rPr lang="pl-PL" sz="1200" b="0" i="0" u="none" strike="noStrike" kern="1200" baseline="0" dirty="0" smtClean="0">
                <a:solidFill>
                  <a:schemeClr val="tx1"/>
                </a:solidFill>
                <a:latin typeface="+mn-lt"/>
                <a:ea typeface="+mn-ea"/>
                <a:cs typeface="+mn-cs"/>
              </a:rPr>
              <a:t>/doi/10.1073/pnas.1109936109. </a:t>
            </a:r>
          </a:p>
          <a:p>
            <a:endParaRPr lang="pl-PL" sz="1200" b="0" i="0" u="none" strike="noStrike" kern="1200" baseline="0" dirty="0" smtClean="0">
              <a:solidFill>
                <a:schemeClr val="tx1"/>
              </a:solidFill>
              <a:latin typeface="+mn-lt"/>
              <a:ea typeface="+mn-ea"/>
              <a:cs typeface="+mn-cs"/>
            </a:endParaRPr>
          </a:p>
          <a:p>
            <a:r>
              <a:rPr lang="en-GB" sz="1200" b="0" i="0" u="none" strike="noStrike" kern="1200" baseline="0" noProof="0" dirty="0" smtClean="0">
                <a:solidFill>
                  <a:schemeClr val="tx1"/>
                </a:solidFill>
                <a:latin typeface="+mn-lt"/>
                <a:ea typeface="+mn-ea"/>
                <a:cs typeface="+mn-cs"/>
              </a:rPr>
              <a:t>This amount of water is about 9K cubic km/year.  This water estimate includes the amount of freshwater needed to dilute polluted water to the “acceptable” level of pollutants, without regard to type of pollutant. That is, it is a quantitative measure that gives a proxy indicator of water quality as that total concentration of pollutants.  This measure leaves out a great deal.  It is also not a direct measure of water use, but of estimated water consumption based on a set of criteria for diluting polluted water and historical methods for agricultural practices.  The primary values in the computations include water “consumption” and estimated consumption through industrial activities. </a:t>
            </a:r>
          </a:p>
          <a:p>
            <a:endParaRPr lang="en-GB" sz="1200" b="0" i="0" u="none" strike="noStrike" kern="1200" baseline="0" noProof="0" dirty="0" smtClean="0">
              <a:solidFill>
                <a:schemeClr val="tx1"/>
              </a:solidFill>
              <a:latin typeface="+mn-lt"/>
              <a:ea typeface="+mn-ea"/>
              <a:cs typeface="+mn-cs"/>
            </a:endParaRPr>
          </a:p>
          <a:p>
            <a:r>
              <a:rPr lang="en-GB" sz="1200" b="0" i="0" u="none" strike="noStrike" kern="1200" baseline="0" noProof="0" dirty="0" smtClean="0">
                <a:solidFill>
                  <a:schemeClr val="tx1"/>
                </a:solidFill>
                <a:latin typeface="+mn-lt"/>
                <a:ea typeface="+mn-ea"/>
                <a:cs typeface="+mn-cs"/>
              </a:rPr>
              <a:t>Also note that these estimates do not address anything about what is necessary. They are based on estimates of the historical activities and water use n the HUMAN economic systems.  They do not include uses of water by other living organisms.  Students thinking in a more sophisticated way will begin to ask questions about the computations and whether other organisms are considered. They may ask questions about replenish rates and how “fresh water” stocks are replenished. </a:t>
            </a:r>
          </a:p>
          <a:p>
            <a:endParaRPr lang="en-GB" sz="1200" b="0" i="0" u="none" strike="noStrike" kern="1200" baseline="0" noProof="0" dirty="0" smtClean="0">
              <a:solidFill>
                <a:schemeClr val="tx1"/>
              </a:solidFill>
              <a:latin typeface="+mn-lt"/>
              <a:ea typeface="+mn-ea"/>
              <a:cs typeface="+mn-cs"/>
            </a:endParaRPr>
          </a:p>
          <a:p>
            <a:r>
              <a:rPr lang="en-GB" sz="1200" b="0" i="0" u="none" strike="noStrike" kern="1200" baseline="0" noProof="0" dirty="0" smtClean="0">
                <a:solidFill>
                  <a:schemeClr val="tx1"/>
                </a:solidFill>
                <a:latin typeface="+mn-lt"/>
                <a:ea typeface="+mn-ea"/>
                <a:cs typeface="+mn-cs"/>
              </a:rPr>
              <a:t>A very sophisticated set of questions will be around human value systems and whether we should consider only human values or incorporate needs of nature.  Questions will consider also the distribution and availability of fresh water. </a:t>
            </a:r>
          </a:p>
          <a:p>
            <a:endParaRPr lang="en-GB" sz="1200" b="0" i="0" u="none" strike="noStrike" kern="1200" baseline="0" noProof="0" dirty="0" smtClean="0">
              <a:solidFill>
                <a:schemeClr val="tx1"/>
              </a:solidFill>
              <a:latin typeface="+mn-lt"/>
              <a:ea typeface="+mn-ea"/>
              <a:cs typeface="+mn-cs"/>
            </a:endParaRP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Data source: See page 358, </a:t>
            </a:r>
            <a:r>
              <a:rPr lang="en-US" dirty="0" smtClean="0">
                <a:latin typeface="Arial" pitchFamily="34" charset="0"/>
                <a:ea typeface="ＭＳ Ｐゴシック"/>
                <a:cs typeface="ＭＳ Ｐゴシック"/>
              </a:rPr>
              <a:t>J.R. </a:t>
            </a:r>
            <a:r>
              <a:rPr lang="en-US" dirty="0" err="1" smtClean="0">
                <a:latin typeface="Arial" pitchFamily="34" charset="0"/>
                <a:ea typeface="ＭＳ Ｐゴシック"/>
                <a:cs typeface="ＭＳ Ｐゴシック"/>
              </a:rPr>
              <a:t>Mihelcic</a:t>
            </a:r>
            <a:r>
              <a:rPr lang="en-US" dirty="0" smtClean="0">
                <a:latin typeface="Arial" pitchFamily="34" charset="0"/>
                <a:ea typeface="ＭＳ Ｐゴシック"/>
                <a:cs typeface="ＭＳ Ｐゴシック"/>
              </a:rPr>
              <a:t> and J.B. Zimmerman (</a:t>
            </a:r>
            <a:r>
              <a:rPr lang="en-US" i="1" dirty="0" smtClean="0">
                <a:latin typeface="Arial" pitchFamily="34" charset="0"/>
                <a:ea typeface="ＭＳ Ｐゴシック"/>
                <a:cs typeface="ＭＳ Ｐゴシック"/>
              </a:rPr>
              <a:t>Environmental Engineering: Fundamentals, Sustainability, Design</a:t>
            </a:r>
            <a:r>
              <a:rPr lang="en-US" dirty="0" smtClean="0">
                <a:latin typeface="Arial" pitchFamily="34" charset="0"/>
                <a:ea typeface="ＭＳ Ｐゴシック"/>
                <a:cs typeface="ＭＳ Ｐゴシック"/>
              </a:rPr>
              <a:t>, John Wiley &amp; Sons, Inc., 2010)</a:t>
            </a:r>
            <a:r>
              <a:rPr lang="en-US" baseline="0" dirty="0" smtClean="0">
                <a:latin typeface="Arial" pitchFamily="34" charset="0"/>
                <a:ea typeface="ＭＳ Ｐゴシック"/>
                <a:cs typeface="ＭＳ Ｐゴシック"/>
              </a:rPr>
              <a:t> for more information.</a:t>
            </a:r>
            <a:r>
              <a:rPr lang="en-US" baseline="0" dirty="0" smtClean="0">
                <a:latin typeface="Arial" pitchFamily="34" charset="0"/>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latin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latin typeface="Arial" pitchFamily="34" charset="0"/>
              </a:rPr>
              <a:t>Learning objectives: 1.7, 5.1</a:t>
            </a:r>
          </a:p>
          <a:p>
            <a:endParaRPr lang="en-US" dirty="0"/>
          </a:p>
        </p:txBody>
      </p:sp>
      <p:sp>
        <p:nvSpPr>
          <p:cNvPr id="4" name="Slide Number Placeholder 3"/>
          <p:cNvSpPr>
            <a:spLocks noGrp="1"/>
          </p:cNvSpPr>
          <p:nvPr>
            <p:ph type="sldNum" sz="quarter" idx="10"/>
          </p:nvPr>
        </p:nvSpPr>
        <p:spPr/>
        <p:txBody>
          <a:bodyPr/>
          <a:lstStyle/>
          <a:p>
            <a:fld id="{B433E6F0-648B-4C42-9C66-4622EE2036F2}" type="slidenum">
              <a:rPr lang="en-US" smtClean="0"/>
              <a:pPr/>
              <a:t>4</a:t>
            </a:fld>
            <a:endParaRPr lang="en-US" dirty="0"/>
          </a:p>
        </p:txBody>
      </p:sp>
    </p:spTree>
    <p:extLst>
      <p:ext uri="{BB962C8B-B14F-4D97-AF65-F5344CB8AC3E}">
        <p14:creationId xmlns:p14="http://schemas.microsoft.com/office/powerpoint/2010/main" val="2777186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Learning objectives: </a:t>
            </a:r>
            <a:r>
              <a:rPr lang="en-US" b="0"/>
              <a:t>3.1, 3.2, 4.1, 5.1, 5.2, 5.3</a:t>
            </a:r>
            <a:endParaRPr lang="en-US" b="1"/>
          </a:p>
        </p:txBody>
      </p:sp>
      <p:sp>
        <p:nvSpPr>
          <p:cNvPr id="4" name="Slide Number Placeholder 3"/>
          <p:cNvSpPr>
            <a:spLocks noGrp="1"/>
          </p:cNvSpPr>
          <p:nvPr>
            <p:ph type="sldNum" sz="quarter" idx="10"/>
          </p:nvPr>
        </p:nvSpPr>
        <p:spPr/>
        <p:txBody>
          <a:bodyPr/>
          <a:lstStyle/>
          <a:p>
            <a:fld id="{F2EFE30B-A851-DA4D-8092-AB0127FEE2AC}" type="slidenum">
              <a:rPr lang="en-US"/>
              <a:pPr/>
              <a:t>5</a:t>
            </a:fld>
            <a:endParaRPr lang="en-US"/>
          </a:p>
        </p:txBody>
      </p:sp>
    </p:spTree>
    <p:extLst>
      <p:ext uri="{BB962C8B-B14F-4D97-AF65-F5344CB8AC3E}">
        <p14:creationId xmlns:p14="http://schemas.microsoft.com/office/powerpoint/2010/main" val="15824091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lvl="1">
              <a:buFont typeface="Wingdings" pitchFamily="2" charset="2"/>
              <a:buChar char="§"/>
            </a:pPr>
            <a:endParaRPr lang="en-US" sz="3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t>This graphic summarizes the water quality measures (on the left) and the major constituents found in natural water.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t>Details on the major constituents: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pPr algn="l" fontAlgn="b"/>
            <a:r>
              <a:rPr lang="en-US" sz="1200" b="0" i="0" u="none" strike="noStrike" dirty="0" smtClean="0">
                <a:solidFill>
                  <a:srgbClr val="000000"/>
                </a:solidFill>
                <a:latin typeface="+mn-lt"/>
              </a:rPr>
              <a:t>Major inorganic</a:t>
            </a:r>
            <a:r>
              <a:rPr lang="en-US" sz="1200" b="0" i="0" u="none" strike="noStrike" baseline="0" dirty="0" smtClean="0">
                <a:solidFill>
                  <a:srgbClr val="000000"/>
                </a:solidFill>
                <a:latin typeface="+mn-lt"/>
              </a:rPr>
              <a:t>s: </a:t>
            </a:r>
            <a:r>
              <a:rPr lang="en-US" sz="1200" b="0" i="0" u="none" strike="noStrike" dirty="0" smtClean="0">
                <a:solidFill>
                  <a:srgbClr val="000000"/>
                </a:solidFill>
                <a:latin typeface="+mn-lt"/>
              </a:rPr>
              <a:t>Calcium (Ca</a:t>
            </a:r>
            <a:r>
              <a:rPr lang="en-US" sz="1200" b="0" i="0" u="none" strike="noStrike" baseline="30000" dirty="0" smtClean="0">
                <a:solidFill>
                  <a:srgbClr val="000000"/>
                </a:solidFill>
                <a:latin typeface="+mn-lt"/>
              </a:rPr>
              <a:t>2+</a:t>
            </a:r>
            <a:r>
              <a:rPr lang="en-US" sz="1200" b="0" i="0" u="none" strike="noStrike" dirty="0" smtClean="0">
                <a:solidFill>
                  <a:srgbClr val="000000"/>
                </a:solidFill>
                <a:latin typeface="+mn-lt"/>
              </a:rPr>
              <a:t>), chloride (</a:t>
            </a:r>
            <a:r>
              <a:rPr lang="en-US" sz="1200" b="0" i="0" u="none" strike="noStrike" dirty="0" err="1" smtClean="0">
                <a:solidFill>
                  <a:srgbClr val="000000"/>
                </a:solidFill>
                <a:latin typeface="+mn-lt"/>
              </a:rPr>
              <a:t>Cl</a:t>
            </a:r>
            <a:r>
              <a:rPr lang="en-US" sz="1200" b="0" i="0" u="none" strike="noStrike" baseline="30000" dirty="0" smtClean="0">
                <a:solidFill>
                  <a:srgbClr val="000000"/>
                </a:solidFill>
                <a:latin typeface="+mn-lt"/>
              </a:rPr>
              <a:t>-</a:t>
            </a:r>
            <a:r>
              <a:rPr lang="en-US" sz="1200" b="0" i="0" u="none" strike="noStrike" dirty="0" smtClean="0">
                <a:solidFill>
                  <a:srgbClr val="000000"/>
                </a:solidFill>
                <a:latin typeface="+mn-lt"/>
              </a:rPr>
              <a:t>), fluoride (F</a:t>
            </a:r>
            <a:r>
              <a:rPr lang="en-US" sz="1200" b="0" i="0" u="none" strike="noStrike" baseline="30000" dirty="0" smtClean="0">
                <a:solidFill>
                  <a:srgbClr val="000000"/>
                </a:solidFill>
                <a:latin typeface="+mn-lt"/>
              </a:rPr>
              <a:t>-</a:t>
            </a:r>
            <a:r>
              <a:rPr lang="en-US" sz="1200" b="0" i="0" u="none" strike="noStrike" dirty="0" smtClean="0">
                <a:solidFill>
                  <a:srgbClr val="000000"/>
                </a:solidFill>
                <a:latin typeface="+mn-lt"/>
              </a:rPr>
              <a:t>), iron (Fe</a:t>
            </a:r>
            <a:r>
              <a:rPr lang="en-US" sz="1200" b="0" i="0" u="none" strike="noStrike" baseline="30000" dirty="0" smtClean="0">
                <a:solidFill>
                  <a:srgbClr val="000000"/>
                </a:solidFill>
                <a:latin typeface="+mn-lt"/>
              </a:rPr>
              <a:t>2+</a:t>
            </a:r>
            <a:r>
              <a:rPr lang="en-US" sz="1200" b="0" i="0" u="none" strike="noStrike" dirty="0" smtClean="0">
                <a:solidFill>
                  <a:srgbClr val="000000"/>
                </a:solidFill>
                <a:latin typeface="+mn-lt"/>
              </a:rPr>
              <a:t>), manganese (Mn</a:t>
            </a:r>
            <a:r>
              <a:rPr lang="en-US" sz="1200" b="0" i="0" u="none" strike="noStrike" baseline="30000" dirty="0" smtClean="0">
                <a:solidFill>
                  <a:srgbClr val="000000"/>
                </a:solidFill>
                <a:latin typeface="+mn-lt"/>
              </a:rPr>
              <a:t>2+</a:t>
            </a:r>
            <a:r>
              <a:rPr lang="en-US" sz="1200" b="0" i="0" u="none" strike="noStrike" dirty="0" smtClean="0">
                <a:solidFill>
                  <a:srgbClr val="000000"/>
                </a:solidFill>
                <a:latin typeface="+mn-lt"/>
              </a:rPr>
              <a:t>), nitrate (NO</a:t>
            </a:r>
            <a:r>
              <a:rPr lang="en-US" sz="1200" b="0" i="0" u="none" strike="noStrike" baseline="-25000" dirty="0" smtClean="0">
                <a:solidFill>
                  <a:srgbClr val="000000"/>
                </a:solidFill>
                <a:latin typeface="+mn-lt"/>
              </a:rPr>
              <a:t>3</a:t>
            </a:r>
            <a:r>
              <a:rPr lang="en-US" sz="1200" b="0" i="0" u="none" strike="noStrike" baseline="30000" dirty="0" smtClean="0">
                <a:solidFill>
                  <a:srgbClr val="000000"/>
                </a:solidFill>
                <a:latin typeface="+mn-lt"/>
              </a:rPr>
              <a:t>-</a:t>
            </a:r>
            <a:r>
              <a:rPr lang="en-US" sz="1200" b="0" i="0" u="none" strike="noStrike" dirty="0" smtClean="0">
                <a:solidFill>
                  <a:srgbClr val="000000"/>
                </a:solidFill>
                <a:latin typeface="+mn-lt"/>
              </a:rPr>
              <a:t>), sodium (Na</a:t>
            </a:r>
            <a:r>
              <a:rPr lang="en-US" sz="1200" b="0" i="0" u="none" strike="noStrike" baseline="30000" dirty="0" smtClean="0">
                <a:solidFill>
                  <a:srgbClr val="000000"/>
                </a:solidFill>
                <a:latin typeface="+mn-lt"/>
              </a:rPr>
              <a:t>+</a:t>
            </a:r>
            <a:r>
              <a:rPr lang="en-US" sz="1200" b="0" i="0" u="none" strike="noStrike" dirty="0" smtClean="0">
                <a:solidFill>
                  <a:srgbClr val="000000"/>
                </a:solidFill>
                <a:latin typeface="+mn-lt"/>
              </a:rPr>
              <a:t>), sulfur (SO</a:t>
            </a:r>
            <a:r>
              <a:rPr lang="en-US" sz="1200" b="0" i="0" u="none" strike="noStrike" baseline="-25000" dirty="0" smtClean="0">
                <a:solidFill>
                  <a:srgbClr val="000000"/>
                </a:solidFill>
                <a:latin typeface="+mn-lt"/>
              </a:rPr>
              <a:t>4</a:t>
            </a:r>
            <a:r>
              <a:rPr lang="en-US" sz="1200" b="0" i="0" u="none" strike="noStrike" dirty="0" smtClean="0">
                <a:solidFill>
                  <a:srgbClr val="000000"/>
                </a:solidFill>
                <a:latin typeface="+mn-lt"/>
              </a:rPr>
              <a:t> </a:t>
            </a:r>
            <a:r>
              <a:rPr lang="en-US" sz="1200" b="0" i="0" u="none" strike="noStrike" baseline="30000" dirty="0" smtClean="0">
                <a:solidFill>
                  <a:srgbClr val="000000"/>
                </a:solidFill>
                <a:latin typeface="+mn-lt"/>
              </a:rPr>
              <a:t>2-</a:t>
            </a:r>
            <a:r>
              <a:rPr lang="en-US" sz="1200" b="0" i="0" u="none" strike="noStrike" dirty="0" smtClean="0">
                <a:solidFill>
                  <a:srgbClr val="000000"/>
                </a:solidFill>
                <a:latin typeface="+mn-lt"/>
              </a:rPr>
              <a:t>, HS</a:t>
            </a:r>
            <a:r>
              <a:rPr lang="en-US" sz="1200" b="0" i="0" u="none" strike="noStrike" baseline="30000" dirty="0" smtClean="0">
                <a:solidFill>
                  <a:srgbClr val="000000"/>
                </a:solidFill>
                <a:latin typeface="+mn-lt"/>
              </a:rPr>
              <a:t>-</a:t>
            </a:r>
            <a:r>
              <a:rPr lang="en-US" sz="1200" b="0" i="0" u="none" strike="noStrike" dirty="0" smtClean="0">
                <a:solidFill>
                  <a:srgbClr val="000000"/>
                </a:solidFill>
                <a:latin typeface="+mn-lt"/>
              </a:rPr>
              <a:t>)</a:t>
            </a:r>
          </a:p>
          <a:p>
            <a:pPr marL="0" marR="0" indent="0" algn="l" defTabSz="914400" rtl="0" eaLnBrk="0" fontAlgn="b" latinLnBrk="0" hangingPunct="0">
              <a:lnSpc>
                <a:spcPct val="100000"/>
              </a:lnSpc>
              <a:spcBef>
                <a:spcPct val="30000"/>
              </a:spcBef>
              <a:spcAft>
                <a:spcPct val="0"/>
              </a:spcAft>
              <a:buClrTx/>
              <a:buSzTx/>
              <a:buFontTx/>
              <a:buNone/>
              <a:tabLst/>
              <a:defRPr/>
            </a:pPr>
            <a:r>
              <a:rPr lang="en-US" sz="1200" b="0" i="0" u="none" strike="noStrike" dirty="0" smtClean="0">
                <a:solidFill>
                  <a:srgbClr val="000000"/>
                </a:solidFill>
                <a:latin typeface="+mn-lt"/>
              </a:rPr>
              <a:t>Minor inorganics: Cadmium, chromium, copper, lead, mercury, nickel, zinc, arsenic</a:t>
            </a:r>
          </a:p>
          <a:p>
            <a:pPr marL="0" marR="0" indent="0" algn="l" defTabSz="914400" rtl="0" eaLnBrk="0" fontAlgn="b" latinLnBrk="0" hangingPunct="0">
              <a:lnSpc>
                <a:spcPct val="100000"/>
              </a:lnSpc>
              <a:spcBef>
                <a:spcPct val="30000"/>
              </a:spcBef>
              <a:spcAft>
                <a:spcPct val="0"/>
              </a:spcAft>
              <a:buClrTx/>
              <a:buSzTx/>
              <a:buFontTx/>
              <a:buNone/>
              <a:tabLst/>
              <a:defRPr/>
            </a:pPr>
            <a:r>
              <a:rPr lang="en-US" sz="1200" b="0" i="0" u="none" strike="noStrike" dirty="0" smtClean="0">
                <a:solidFill>
                  <a:srgbClr val="000000"/>
                </a:solidFill>
                <a:latin typeface="+mn-lt"/>
              </a:rPr>
              <a:t>Naturally occurring</a:t>
            </a:r>
            <a:r>
              <a:rPr lang="en-US" sz="1200" b="0" i="0" u="none" strike="noStrike" baseline="0" dirty="0" smtClean="0">
                <a:solidFill>
                  <a:srgbClr val="000000"/>
                </a:solidFill>
                <a:latin typeface="+mn-lt"/>
              </a:rPr>
              <a:t> organic compounds: </a:t>
            </a:r>
            <a:r>
              <a:rPr lang="en-US" sz="1200" b="0" i="0" u="none" strike="noStrike" dirty="0" smtClean="0">
                <a:solidFill>
                  <a:srgbClr val="000000"/>
                </a:solidFill>
                <a:latin typeface="+mn-lt"/>
              </a:rPr>
              <a:t>naturally occurring organic matter (NOM) that is measured as total organic carbon (TOC)</a:t>
            </a:r>
          </a:p>
          <a:p>
            <a:pPr marL="0" marR="0" indent="0" algn="l" defTabSz="914400" rtl="0" eaLnBrk="0" fontAlgn="b" latinLnBrk="0" hangingPunct="0">
              <a:lnSpc>
                <a:spcPct val="100000"/>
              </a:lnSpc>
              <a:spcBef>
                <a:spcPct val="30000"/>
              </a:spcBef>
              <a:spcAft>
                <a:spcPct val="0"/>
              </a:spcAft>
              <a:buClrTx/>
              <a:buSzTx/>
              <a:buFontTx/>
              <a:buNone/>
              <a:tabLst/>
              <a:defRPr/>
            </a:pPr>
            <a:r>
              <a:rPr lang="en-US" sz="1200" b="0" i="0" u="none" strike="noStrike" dirty="0" smtClean="0">
                <a:solidFill>
                  <a:srgbClr val="000000"/>
                </a:solidFill>
                <a:latin typeface="+mn-lt"/>
              </a:rPr>
              <a:t>Anthropogenic organics:</a:t>
            </a:r>
            <a:r>
              <a:rPr lang="en-US" sz="1200" b="0" i="0" u="none" strike="noStrike" baseline="0" dirty="0" smtClean="0">
                <a:solidFill>
                  <a:srgbClr val="000000"/>
                </a:solidFill>
                <a:latin typeface="+mn-lt"/>
              </a:rPr>
              <a:t> </a:t>
            </a:r>
            <a:r>
              <a:rPr lang="en-US" sz="1200" b="0" i="0" u="none" strike="noStrike" dirty="0" smtClean="0">
                <a:solidFill>
                  <a:srgbClr val="000000"/>
                </a:solidFill>
                <a:latin typeface="+mn-lt"/>
              </a:rPr>
              <a:t>synthetic organic chemicals (SOCs) and emerging chemicals of concern used in industry, households, and agriculture (e.g., </a:t>
            </a:r>
            <a:r>
              <a:rPr lang="en-US" sz="1200" b="0" i="0" u="none" strike="noStrike" dirty="0" err="1" smtClean="0">
                <a:solidFill>
                  <a:srgbClr val="000000"/>
                </a:solidFill>
                <a:latin typeface="+mn-lt"/>
              </a:rPr>
              <a:t>benzyne</a:t>
            </a:r>
            <a:r>
              <a:rPr lang="en-US" sz="1200" b="0" i="0" u="none" strike="noStrike" dirty="0" smtClean="0">
                <a:solidFill>
                  <a:srgbClr val="000000"/>
                </a:solidFill>
                <a:latin typeface="+mn-lt"/>
              </a:rPr>
              <a:t>, methyl </a:t>
            </a:r>
            <a:r>
              <a:rPr lang="en-US" sz="1200" b="0" i="0" u="none" strike="noStrike" dirty="0" err="1" smtClean="0">
                <a:solidFill>
                  <a:srgbClr val="000000"/>
                </a:solidFill>
                <a:latin typeface="+mn-lt"/>
              </a:rPr>
              <a:t>tert</a:t>
            </a:r>
            <a:r>
              <a:rPr lang="en-US" sz="1200" b="0" i="0" u="none" strike="noStrike" dirty="0" smtClean="0">
                <a:solidFill>
                  <a:srgbClr val="000000"/>
                </a:solidFill>
                <a:latin typeface="+mn-lt"/>
              </a:rPr>
              <a:t>-butyl ether, tetra-</a:t>
            </a:r>
            <a:r>
              <a:rPr lang="en-US" sz="1200" b="0" i="0" u="none" strike="noStrike" dirty="0" err="1" smtClean="0">
                <a:solidFill>
                  <a:srgbClr val="000000"/>
                </a:solidFill>
                <a:latin typeface="+mn-lt"/>
              </a:rPr>
              <a:t>chloroethylene</a:t>
            </a:r>
            <a:r>
              <a:rPr lang="en-US" sz="1200" b="0" i="0" u="none" strike="noStrike" dirty="0" smtClean="0">
                <a:solidFill>
                  <a:srgbClr val="000000"/>
                </a:solidFill>
                <a:latin typeface="+mn-lt"/>
              </a:rPr>
              <a:t>, trichloroethylene, vinyl chloride, </a:t>
            </a:r>
            <a:r>
              <a:rPr lang="en-US" sz="1200" b="0" i="0" u="none" strike="noStrike" dirty="0" err="1" smtClean="0">
                <a:solidFill>
                  <a:srgbClr val="000000"/>
                </a:solidFill>
                <a:latin typeface="+mn-lt"/>
              </a:rPr>
              <a:t>alachlor</a:t>
            </a:r>
            <a:r>
              <a:rPr lang="en-US" sz="1200" b="0" i="0" u="none" strike="noStrike" dirty="0" smtClean="0">
                <a:solidFill>
                  <a:srgbClr val="000000"/>
                </a:solidFill>
                <a:latin typeface="+mn-lt"/>
              </a:rPr>
              <a:t>)</a:t>
            </a:r>
          </a:p>
          <a:p>
            <a:pPr algn="l" fontAlgn="b"/>
            <a:endParaRPr lang="en-US" sz="1200" b="0" i="0" u="none" strike="noStrike" dirty="0" smtClean="0">
              <a:solidFill>
                <a:srgbClr val="000000"/>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t>Details on the water quality measures.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Turbidity</a:t>
            </a:r>
            <a:r>
              <a:rPr lang="en-US" baseline="0" dirty="0" smtClean="0"/>
              <a:t> is the measurement of optical clarity of water and is caused by suspended particles in water.  It is measured with a </a:t>
            </a:r>
            <a:r>
              <a:rPr lang="en-US" baseline="0" dirty="0" err="1" smtClean="0"/>
              <a:t>turbidimeter</a:t>
            </a:r>
            <a:r>
              <a:rPr lang="en-US" baseline="0" dirty="0" smtClean="0"/>
              <a:t> and reported in </a:t>
            </a:r>
            <a:r>
              <a:rPr lang="en-US" baseline="0" dirty="0" err="1" smtClean="0"/>
              <a:t>nephelometric</a:t>
            </a:r>
            <a:r>
              <a:rPr lang="en-US" baseline="0" dirty="0" smtClean="0"/>
              <a:t> turbidity units (NTU).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Particles</a:t>
            </a:r>
            <a:r>
              <a:rPr lang="en-US" baseline="0" dirty="0" smtClean="0"/>
              <a:t> found in water that are important to water treatment range in size of 0.001-100 </a:t>
            </a:r>
            <a:r>
              <a:rPr lang="en-US" sz="1200" kern="1200" dirty="0" err="1" smtClean="0">
                <a:solidFill>
                  <a:schemeClr val="tx1"/>
                </a:solidFill>
                <a:latin typeface="+mn-lt"/>
                <a:ea typeface="+mn-ea"/>
                <a:cs typeface="+mn-cs"/>
              </a:rPr>
              <a:t>μm</a:t>
            </a:r>
            <a:r>
              <a:rPr lang="en-US" sz="1200" kern="1200" dirty="0" smtClean="0">
                <a:solidFill>
                  <a:schemeClr val="tx1"/>
                </a:solidFill>
                <a:latin typeface="+mn-lt"/>
                <a:ea typeface="+mn-ea"/>
                <a:cs typeface="+mn-cs"/>
              </a:rPr>
              <a:t>.  The</a:t>
            </a:r>
            <a:r>
              <a:rPr lang="en-US" sz="1200" kern="1200" baseline="0" dirty="0" smtClean="0">
                <a:solidFill>
                  <a:schemeClr val="tx1"/>
                </a:solidFill>
                <a:latin typeface="+mn-lt"/>
                <a:ea typeface="+mn-ea"/>
                <a:cs typeface="+mn-cs"/>
              </a:rPr>
              <a:t> different particles are characterized as: 1) suspended solids (particles larger than 1 </a:t>
            </a:r>
            <a:r>
              <a:rPr lang="en-US" sz="1200" kern="1200" dirty="0" err="1" smtClean="0">
                <a:solidFill>
                  <a:schemeClr val="tx1"/>
                </a:solidFill>
                <a:latin typeface="+mn-lt"/>
                <a:ea typeface="+mn-ea"/>
                <a:cs typeface="+mn-cs"/>
              </a:rPr>
              <a:t>μm</a:t>
            </a:r>
            <a:r>
              <a:rPr lang="en-US" sz="1200" kern="1200" dirty="0" smtClean="0">
                <a:solidFill>
                  <a:schemeClr val="tx1"/>
                </a:solidFill>
                <a:latin typeface="+mn-lt"/>
                <a:ea typeface="+mn-ea"/>
                <a:cs typeface="+mn-cs"/>
              </a:rPr>
              <a:t>),</a:t>
            </a:r>
            <a:r>
              <a:rPr lang="en-US" sz="1200" kern="1200" baseline="0" dirty="0" smtClean="0">
                <a:solidFill>
                  <a:schemeClr val="tx1"/>
                </a:solidFill>
                <a:latin typeface="+mn-lt"/>
                <a:ea typeface="+mn-ea"/>
                <a:cs typeface="+mn-cs"/>
              </a:rPr>
              <a:t> 2) colloidal particles (between 0.001 and 1 </a:t>
            </a:r>
            <a:r>
              <a:rPr lang="en-US" sz="1200" kern="1200" dirty="0" err="1" smtClean="0">
                <a:solidFill>
                  <a:schemeClr val="tx1"/>
                </a:solidFill>
                <a:latin typeface="+mn-lt"/>
                <a:ea typeface="+mn-ea"/>
                <a:cs typeface="+mn-cs"/>
              </a:rPr>
              <a:t>μm</a:t>
            </a:r>
            <a:r>
              <a:rPr lang="en-US" sz="1200" kern="1200" dirty="0" smtClean="0">
                <a:solidFill>
                  <a:schemeClr val="tx1"/>
                </a:solidFill>
                <a:latin typeface="+mn-lt"/>
                <a:ea typeface="+mn-ea"/>
                <a:cs typeface="+mn-cs"/>
              </a:rPr>
              <a:t>),</a:t>
            </a:r>
            <a:r>
              <a:rPr lang="en-US" sz="1200" kern="1200" baseline="0" dirty="0" smtClean="0">
                <a:solidFill>
                  <a:schemeClr val="tx1"/>
                </a:solidFill>
                <a:latin typeface="+mn-lt"/>
                <a:ea typeface="+mn-ea"/>
                <a:cs typeface="+mn-cs"/>
              </a:rPr>
              <a:t> and 3) dissolved particles (smaller than 0.001 </a:t>
            </a:r>
            <a:r>
              <a:rPr lang="en-US" sz="1200" kern="1200" dirty="0" err="1" smtClean="0">
                <a:solidFill>
                  <a:schemeClr val="tx1"/>
                </a:solidFill>
                <a:latin typeface="+mn-lt"/>
                <a:ea typeface="+mn-ea"/>
                <a:cs typeface="+mn-cs"/>
              </a:rPr>
              <a:t>μm</a:t>
            </a:r>
            <a:r>
              <a:rPr lang="en-US" sz="1200" kern="1200" dirty="0" smtClean="0">
                <a:solidFill>
                  <a:schemeClr val="tx1"/>
                </a:solidFill>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Color </a:t>
            </a:r>
            <a:r>
              <a:rPr lang="en-US" sz="1200" b="0" kern="1200" dirty="0" smtClean="0">
                <a:solidFill>
                  <a:schemeClr val="tx1"/>
                </a:solidFill>
                <a:latin typeface="+mn-lt"/>
                <a:ea typeface="+mn-ea"/>
                <a:cs typeface="+mn-cs"/>
              </a:rPr>
              <a:t>in</a:t>
            </a:r>
            <a:r>
              <a:rPr lang="en-US" sz="1200" b="0" kern="1200" baseline="0" dirty="0" smtClean="0">
                <a:solidFill>
                  <a:schemeClr val="tx1"/>
                </a:solidFill>
                <a:latin typeface="+mn-lt"/>
                <a:ea typeface="+mn-ea"/>
                <a:cs typeface="+mn-cs"/>
              </a:rPr>
              <a:t> water is caused by natural organic ions, turbidity, and dissolved organic matter.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baseline="0" dirty="0" smtClean="0">
                <a:solidFill>
                  <a:schemeClr val="tx1"/>
                </a:solidFill>
                <a:latin typeface="+mn-lt"/>
                <a:ea typeface="+mn-ea"/>
                <a:cs typeface="+mn-cs"/>
              </a:rPr>
              <a:t>Taste and odor</a:t>
            </a:r>
            <a:r>
              <a:rPr lang="en-US" sz="1200" b="0" kern="1200" baseline="0" dirty="0" smtClean="0">
                <a:solidFill>
                  <a:schemeClr val="tx1"/>
                </a:solidFill>
                <a:latin typeface="+mn-lt"/>
                <a:ea typeface="+mn-ea"/>
                <a:cs typeface="+mn-cs"/>
              </a:rPr>
              <a:t> can result from natural inorganic and organic constituents and biological sources being dissolved in water, and can also result as an outcome of water treatment.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baseline="0" dirty="0" smtClean="0">
                <a:solidFill>
                  <a:schemeClr val="tx1"/>
                </a:solidFill>
                <a:latin typeface="+mn-lt"/>
                <a:ea typeface="+mn-ea"/>
                <a:cs typeface="+mn-cs"/>
              </a:rPr>
              <a:t>Temperature</a:t>
            </a:r>
            <a:r>
              <a:rPr lang="en-US" sz="1200" b="0" kern="1200" baseline="0" dirty="0" smtClean="0">
                <a:solidFill>
                  <a:schemeClr val="tx1"/>
                </a:solidFill>
                <a:latin typeface="+mn-lt"/>
                <a:ea typeface="+mn-ea"/>
                <a:cs typeface="+mn-cs"/>
              </a:rPr>
              <a:t> of both groundwater and surface water can vary depending on seasons, location, and depth.</a:t>
            </a:r>
            <a:endParaRPr lang="en-US" sz="1200" b="1"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above information is from Tables 10.1 </a:t>
            </a:r>
            <a:r>
              <a:rPr lang="en-US" dirty="0" smtClean="0"/>
              <a:t>Concentration</a:t>
            </a:r>
            <a:r>
              <a:rPr lang="en-US" baseline="0" dirty="0" smtClean="0"/>
              <a:t> of Major Constituents Found in Water, page 398, and 10.2: Physical Characteristics of Natural Water can be found on page 399, </a:t>
            </a:r>
            <a:r>
              <a:rPr lang="en-US" dirty="0" smtClean="0">
                <a:latin typeface="Arial" pitchFamily="34" charset="0"/>
                <a:ea typeface="ＭＳ Ｐゴシック"/>
                <a:cs typeface="ＭＳ Ｐゴシック"/>
              </a:rPr>
              <a:t>J.R. </a:t>
            </a:r>
            <a:r>
              <a:rPr lang="en-US" dirty="0" err="1" smtClean="0">
                <a:latin typeface="Arial" pitchFamily="34" charset="0"/>
                <a:ea typeface="ＭＳ Ｐゴシック"/>
                <a:cs typeface="ＭＳ Ｐゴシック"/>
              </a:rPr>
              <a:t>Mihelcic</a:t>
            </a:r>
            <a:r>
              <a:rPr lang="en-US" dirty="0" smtClean="0">
                <a:latin typeface="Arial" pitchFamily="34" charset="0"/>
                <a:ea typeface="ＭＳ Ｐゴシック"/>
                <a:cs typeface="ＭＳ Ｐゴシック"/>
              </a:rPr>
              <a:t> and J.B. Zimmerman (</a:t>
            </a:r>
            <a:r>
              <a:rPr lang="en-US" i="1" dirty="0" smtClean="0">
                <a:latin typeface="Arial" pitchFamily="34" charset="0"/>
                <a:ea typeface="ＭＳ Ｐゴシック"/>
                <a:cs typeface="ＭＳ Ｐゴシック"/>
              </a:rPr>
              <a:t>Environmental Engineering: Fundamentals, Sustainability, Design</a:t>
            </a:r>
            <a:r>
              <a:rPr lang="en-US" dirty="0" smtClean="0">
                <a:latin typeface="Arial" pitchFamily="34" charset="0"/>
                <a:ea typeface="ＭＳ Ｐゴシック"/>
                <a:cs typeface="ＭＳ Ｐゴシック"/>
              </a:rPr>
              <a:t>, John Wiley &amp; Sons, Inc., 2010).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latin typeface="Arial" pitchFamily="34" charset="0"/>
              <a:ea typeface="ＭＳ Ｐゴシック"/>
              <a:cs typeface="ＭＳ Ｐゴシック"/>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Arial" pitchFamily="34" charset="0"/>
                <a:ea typeface="ＭＳ Ｐゴシック"/>
                <a:cs typeface="ＭＳ Ｐゴシック"/>
              </a:rPr>
              <a:t>The table summarized the different physical characteristics</a:t>
            </a:r>
            <a:r>
              <a:rPr lang="en-US" baseline="0" dirty="0" smtClean="0">
                <a:latin typeface="Arial" pitchFamily="34" charset="0"/>
                <a:ea typeface="ＭＳ Ｐゴシック"/>
                <a:cs typeface="ＭＳ Ｐゴシック"/>
              </a:rPr>
              <a:t> of natural water (same as untreated or raw water), such as turbidity, particles, color, taste and odor, and temperature.  For further explanations of the physical characteristics, please see pages 398-400.</a:t>
            </a:r>
            <a:endParaRPr lang="en-US" dirty="0" smtClean="0">
              <a:latin typeface="Arial" pitchFamily="34" charset="0"/>
              <a:ea typeface="ＭＳ Ｐゴシック"/>
              <a:cs typeface="ＭＳ Ｐゴシック"/>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baseline="0" dirty="0" smtClean="0">
              <a:solidFill>
                <a:srgbClr val="272727"/>
              </a:solidFill>
              <a:latin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baseline="0" dirty="0" smtClean="0">
                <a:solidFill>
                  <a:srgbClr val="272727"/>
                </a:solidFill>
                <a:latin typeface="Arial" pitchFamily="34" charset="0"/>
              </a:rPr>
              <a:t>Learning Goals: </a:t>
            </a:r>
            <a:r>
              <a:rPr lang="en-US" sz="1200" b="0" baseline="0" dirty="0" smtClean="0">
                <a:solidFill>
                  <a:srgbClr val="272727"/>
                </a:solidFill>
                <a:latin typeface="Arial" pitchFamily="34" charset="0"/>
              </a:rPr>
              <a:t>1.3, 1.4, 1.5, 1.6, 6.1, 6.2 </a:t>
            </a:r>
            <a:endParaRPr lang="en-US" sz="1200" b="0" baseline="0" dirty="0" smtClean="0">
              <a:solidFill>
                <a:srgbClr val="272727"/>
              </a:solidFill>
            </a:endParaRPr>
          </a:p>
          <a:p>
            <a:pPr lvl="1">
              <a:buFont typeface="Wingdings" pitchFamily="2" charset="2"/>
              <a:buChar char="§"/>
            </a:pPr>
            <a:endParaRPr lang="en-US" sz="3200" dirty="0" smtClean="0"/>
          </a:p>
          <a:p>
            <a:pPr lvl="1">
              <a:buFont typeface="Wingdings" pitchFamily="2" charset="2"/>
              <a:buChar char="§"/>
            </a:pPr>
            <a:endParaRPr lang="en-US" sz="3200" dirty="0" smtClean="0"/>
          </a:p>
          <a:p>
            <a:pPr lvl="1">
              <a:buFont typeface="Wingdings" pitchFamily="2" charset="2"/>
              <a:buNone/>
            </a:pPr>
            <a:endParaRPr lang="en-US" sz="3200" dirty="0" smtClean="0"/>
          </a:p>
          <a:p>
            <a:endParaRPr lang="en-US" dirty="0"/>
          </a:p>
        </p:txBody>
      </p:sp>
      <p:sp>
        <p:nvSpPr>
          <p:cNvPr id="4" name="Slide Number Placeholder 3"/>
          <p:cNvSpPr>
            <a:spLocks noGrp="1"/>
          </p:cNvSpPr>
          <p:nvPr>
            <p:ph type="sldNum" sz="quarter" idx="10"/>
          </p:nvPr>
        </p:nvSpPr>
        <p:spPr/>
        <p:txBody>
          <a:bodyPr/>
          <a:lstStyle/>
          <a:p>
            <a:fld id="{B433E6F0-648B-4C42-9C66-4622EE2036F2}" type="slidenum">
              <a:rPr lang="en-US" smtClean="0"/>
              <a:pPr/>
              <a:t>6</a:t>
            </a:fld>
            <a:endParaRPr lang="en-US" dirty="0"/>
          </a:p>
        </p:txBody>
      </p:sp>
    </p:spTree>
    <p:extLst>
      <p:ext uri="{BB962C8B-B14F-4D97-AF65-F5344CB8AC3E}">
        <p14:creationId xmlns:p14="http://schemas.microsoft.com/office/powerpoint/2010/main" val="12844757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Table 1.3: Distribution of Global Population Not Served with Improved Water Supply</a:t>
            </a:r>
            <a:r>
              <a:rPr lang="en-US" baseline="0" dirty="0" smtClean="0"/>
              <a:t> and Sanitation</a:t>
            </a:r>
          </a:p>
          <a:p>
            <a:endParaRPr lang="en-US" baseline="0" dirty="0" smtClean="0"/>
          </a:p>
          <a:p>
            <a:r>
              <a:rPr lang="en-US" baseline="0" dirty="0" smtClean="0">
                <a:latin typeface="+mn-lt"/>
                <a:ea typeface="+mn-ea"/>
                <a:cs typeface="+mn-cs"/>
              </a:rPr>
              <a:t>Table is from page 11, </a:t>
            </a:r>
            <a:r>
              <a:rPr lang="en-US" dirty="0" smtClean="0">
                <a:latin typeface="Arial" pitchFamily="34" charset="0"/>
                <a:ea typeface="ＭＳ Ｐゴシック"/>
                <a:cs typeface="ＭＳ Ｐゴシック"/>
              </a:rPr>
              <a:t>J.R. Mihelcic and J.B. Zimmerman (</a:t>
            </a:r>
            <a:r>
              <a:rPr lang="en-US" i="1" dirty="0" smtClean="0">
                <a:latin typeface="Arial" pitchFamily="34" charset="0"/>
                <a:ea typeface="ＭＳ Ｐゴシック"/>
                <a:cs typeface="ＭＳ Ｐゴシック"/>
              </a:rPr>
              <a:t>Environmental Engineering: Fundamentals, Sustainability, Design</a:t>
            </a:r>
            <a:r>
              <a:rPr lang="en-US" dirty="0" smtClean="0">
                <a:latin typeface="Arial" pitchFamily="34" charset="0"/>
                <a:ea typeface="ＭＳ Ｐゴシック"/>
                <a:cs typeface="ＭＳ Ｐゴシック"/>
              </a:rPr>
              <a:t>, John Wiley &amp; Sons, Inc., 2010). </a:t>
            </a:r>
          </a:p>
          <a:p>
            <a:endParaRPr lang="en-US" sz="1200" b="0" baseline="0" dirty="0" smtClean="0">
              <a:solidFill>
                <a:srgbClr val="272727"/>
              </a:solidFill>
              <a:latin typeface="Arial" pitchFamily="34" charset="0"/>
            </a:endParaRPr>
          </a:p>
          <a:p>
            <a:r>
              <a:rPr lang="en-US" sz="1200" b="0" baseline="0" dirty="0" smtClean="0">
                <a:solidFill>
                  <a:srgbClr val="272727"/>
                </a:solidFill>
                <a:latin typeface="Arial" pitchFamily="34" charset="0"/>
              </a:rPr>
              <a:t>This figure shows the populations, by region, that are lacking improved water supply and sanitation.  Europe is not shown. Four % of the population in Europe lacks improved water supply, 8% of the population lacks improved sanitation. The United States and Canada are not listed on this figure, as coverage approaches 100% for these two countries.  It can be seen that there is a greater percentage of the population that still lacks access to improved sanitation (2.5 billion people lack access to any type of sanitation equipment) than compared to the global population that lack access to improved water supply (900 million people lack access to an improved water supply).  However, it can be seen that major improvements still need to be made if we want to decrease the percentage of the global population that is not served with improved water supply and sanitation. </a:t>
            </a:r>
          </a:p>
          <a:p>
            <a:endParaRPr lang="en-US" sz="1200" b="0" baseline="0" dirty="0" smtClean="0">
              <a:solidFill>
                <a:srgbClr val="272727"/>
              </a:solidFill>
              <a:latin typeface="Arial" pitchFamily="34" charset="0"/>
            </a:endParaRPr>
          </a:p>
          <a:p>
            <a:r>
              <a:rPr lang="en-US" sz="1200" b="0" baseline="0" dirty="0" smtClean="0">
                <a:solidFill>
                  <a:srgbClr val="272727"/>
                </a:solidFill>
                <a:latin typeface="Arial" pitchFamily="34" charset="0"/>
              </a:rPr>
              <a:t>In addition, it is important to understand the health impact on not having access to an improved water source and lack of access to improved sanitation.  Pathogens, disease causing agents, can be transmitted through contact with water, air, and solid waste.  Environmental engineers need to understand the importance of protecting the public’s health when providing a population with a sustainable appropriate technology.</a:t>
            </a:r>
          </a:p>
          <a:p>
            <a:endParaRPr lang="en-US" dirty="0" smtClean="0"/>
          </a:p>
          <a:p>
            <a:r>
              <a:rPr lang="en-US" b="1" dirty="0" smtClean="0"/>
              <a:t>Learning Goals:</a:t>
            </a:r>
            <a:r>
              <a:rPr lang="en-US" b="1" baseline="0" dirty="0" smtClean="0"/>
              <a:t> </a:t>
            </a:r>
            <a:r>
              <a:rPr lang="en-US" b="0" baseline="0" dirty="0" smtClean="0"/>
              <a:t>1.6, 2.1, 3.3</a:t>
            </a:r>
            <a:endParaRPr lang="en-US" b="1" dirty="0"/>
          </a:p>
        </p:txBody>
      </p:sp>
      <p:sp>
        <p:nvSpPr>
          <p:cNvPr id="4" name="Slide Number Placeholder 3"/>
          <p:cNvSpPr>
            <a:spLocks noGrp="1"/>
          </p:cNvSpPr>
          <p:nvPr>
            <p:ph type="sldNum" sz="quarter" idx="10"/>
          </p:nvPr>
        </p:nvSpPr>
        <p:spPr/>
        <p:txBody>
          <a:bodyPr/>
          <a:lstStyle/>
          <a:p>
            <a:fld id="{B433E6F0-648B-4C42-9C66-4622EE2036F2}"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graphic depicts the regions throughout the world where the amount of water needed to sustain human life and dilute pollutants to “acceptable levels” exceeds what is available through rivers and groundwater. </a:t>
            </a:r>
          </a:p>
          <a:p>
            <a:endParaRPr lang="en-US" baseline="0" dirty="0" smtClean="0"/>
          </a:p>
          <a:p>
            <a:r>
              <a:rPr lang="en-US" baseline="0" dirty="0" smtClean="0"/>
              <a:t>The question revels the “dilemma” of the “water footprint” tool. The computation includes how much water is needed to dilute toxins to “acceptable levels”.  </a:t>
            </a:r>
            <a:endParaRPr lang="en-US" dirty="0" smtClean="0"/>
          </a:p>
          <a:p>
            <a:endParaRPr lang="en-US" dirty="0" smtClean="0"/>
          </a:p>
          <a:p>
            <a:r>
              <a:rPr lang="en-US" dirty="0" smtClean="0"/>
              <a:t>According</a:t>
            </a:r>
            <a:r>
              <a:rPr lang="en-US" baseline="0" dirty="0" smtClean="0"/>
              <a:t> to the article, agriculture accounts for 92% of the global blue water footprint. The remainder is shared equally between industrial and residential use. </a:t>
            </a:r>
            <a:endParaRPr lang="en-US" dirty="0" smtClean="0"/>
          </a:p>
          <a:p>
            <a:endParaRPr lang="en-US" dirty="0" smtClean="0"/>
          </a:p>
          <a:p>
            <a:r>
              <a:rPr lang="en-US" sz="1200" kern="1200" dirty="0" smtClean="0">
                <a:solidFill>
                  <a:schemeClr val="tx1"/>
                </a:solidFill>
                <a:latin typeface="+mn-lt"/>
                <a:ea typeface="+mn-ea"/>
                <a:cs typeface="+mn-cs"/>
              </a:rPr>
              <a:t>Figure reference: Hoekstra, A.Y., </a:t>
            </a:r>
            <a:r>
              <a:rPr lang="en-US" sz="1200" kern="1200" dirty="0" err="1" smtClean="0">
                <a:solidFill>
                  <a:schemeClr val="tx1"/>
                </a:solidFill>
                <a:latin typeface="+mn-lt"/>
                <a:ea typeface="+mn-ea"/>
                <a:cs typeface="+mn-cs"/>
              </a:rPr>
              <a:t>Mekonnen</a:t>
            </a:r>
            <a:r>
              <a:rPr lang="en-US" sz="1200" kern="1200" dirty="0" smtClean="0">
                <a:solidFill>
                  <a:schemeClr val="tx1"/>
                </a:solidFill>
                <a:latin typeface="+mn-lt"/>
                <a:ea typeface="+mn-ea"/>
                <a:cs typeface="+mn-cs"/>
              </a:rPr>
              <a:t>, M.M., </a:t>
            </a:r>
            <a:r>
              <a:rPr lang="en-US" sz="1200" kern="1200" dirty="0" err="1" smtClean="0">
                <a:solidFill>
                  <a:schemeClr val="tx1"/>
                </a:solidFill>
                <a:latin typeface="+mn-lt"/>
                <a:ea typeface="+mn-ea"/>
                <a:cs typeface="+mn-cs"/>
              </a:rPr>
              <a:t>Chapagain</a:t>
            </a:r>
            <a:r>
              <a:rPr lang="en-US" sz="1200" kern="1200" dirty="0" smtClean="0">
                <a:solidFill>
                  <a:schemeClr val="tx1"/>
                </a:solidFill>
                <a:latin typeface="+mn-lt"/>
                <a:ea typeface="+mn-ea"/>
                <a:cs typeface="+mn-cs"/>
              </a:rPr>
              <a:t>, A.K., Mathews, R.E. and Richter, B.D. (2012) Global monthly water scarcity: Blue water footprints versus blue water availability, </a:t>
            </a:r>
            <a:r>
              <a:rPr lang="en-US" sz="1200" kern="1200" dirty="0" err="1" smtClean="0">
                <a:solidFill>
                  <a:schemeClr val="tx1"/>
                </a:solidFill>
                <a:latin typeface="+mn-lt"/>
                <a:ea typeface="+mn-ea"/>
                <a:cs typeface="+mn-cs"/>
              </a:rPr>
              <a:t>PLoS</a:t>
            </a:r>
            <a:r>
              <a:rPr lang="en-US" sz="1200" kern="1200" dirty="0" smtClean="0">
                <a:solidFill>
                  <a:schemeClr val="tx1"/>
                </a:solidFill>
                <a:latin typeface="+mn-lt"/>
                <a:ea typeface="+mn-ea"/>
                <a:cs typeface="+mn-cs"/>
              </a:rPr>
              <a:t> ONE 7(2): e32688.</a:t>
            </a:r>
          </a:p>
          <a:p>
            <a:endParaRPr lang="en-US" sz="1200" kern="1200" dirty="0" smtClean="0">
              <a:solidFill>
                <a:schemeClr val="tx1"/>
              </a:solidFill>
              <a:latin typeface="+mn-lt"/>
              <a:ea typeface="+mn-ea"/>
              <a:cs typeface="+mn-cs"/>
            </a:endParaRPr>
          </a:p>
          <a:p>
            <a:endParaRPr lang="en-US" dirty="0" smtClean="0"/>
          </a:p>
          <a:p>
            <a:r>
              <a:rPr lang="en-US" b="1" dirty="0" smtClean="0"/>
              <a:t>Learning Goals:</a:t>
            </a:r>
            <a:r>
              <a:rPr lang="en-US" b="1" baseline="0" dirty="0" smtClean="0"/>
              <a:t> </a:t>
            </a:r>
            <a:r>
              <a:rPr lang="en-US" b="0" baseline="0" dirty="0" smtClean="0"/>
              <a:t>3.3, 5.2</a:t>
            </a:r>
            <a:endParaRPr lang="en-US" b="0" dirty="0"/>
          </a:p>
        </p:txBody>
      </p:sp>
      <p:sp>
        <p:nvSpPr>
          <p:cNvPr id="4" name="Slide Number Placeholder 3"/>
          <p:cNvSpPr>
            <a:spLocks noGrp="1"/>
          </p:cNvSpPr>
          <p:nvPr>
            <p:ph type="sldNum" sz="quarter" idx="10"/>
          </p:nvPr>
        </p:nvSpPr>
        <p:spPr/>
        <p:txBody>
          <a:bodyPr/>
          <a:lstStyle/>
          <a:p>
            <a:fld id="{B433E6F0-648B-4C42-9C66-4622EE2036F2}" type="slidenum">
              <a:rPr lang="en-US" smtClean="0"/>
              <a:pPr/>
              <a:t>8</a:t>
            </a:fld>
            <a:endParaRPr lang="en-US" dirty="0"/>
          </a:p>
        </p:txBody>
      </p:sp>
    </p:spTree>
    <p:extLst>
      <p:ext uri="{BB962C8B-B14F-4D97-AF65-F5344CB8AC3E}">
        <p14:creationId xmlns:p14="http://schemas.microsoft.com/office/powerpoint/2010/main" val="18346124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solidFill>
                <a:srgbClr val="000000"/>
              </a:solidFill>
              <a:latin typeface="Helvetica" charset="0"/>
              <a:ea typeface="ＭＳ Ｐゴシック" charset="0"/>
              <a:cs typeface="ＭＳ Ｐゴシック" charset="0"/>
            </a:endParaRPr>
          </a:p>
        </p:txBody>
      </p:sp>
      <p:sp>
        <p:nvSpPr>
          <p:cNvPr id="20484"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baseline="-25000">
                <a:solidFill>
                  <a:schemeClr val="tx1"/>
                </a:solidFill>
                <a:latin typeface="Arial" charset="0"/>
                <a:ea typeface="ＭＳ Ｐゴシック" charset="0"/>
                <a:cs typeface="ＭＳ Ｐゴシック" charset="0"/>
              </a:defRPr>
            </a:lvl1pPr>
            <a:lvl2pPr marL="37931725" indent="-37474525" eaLnBrk="0" hangingPunct="0">
              <a:defRPr sz="2400" baseline="-25000">
                <a:solidFill>
                  <a:schemeClr val="tx1"/>
                </a:solidFill>
                <a:latin typeface="Arial" charset="0"/>
                <a:ea typeface="ＭＳ Ｐゴシック" charset="0"/>
              </a:defRPr>
            </a:lvl2pPr>
            <a:lvl3pPr eaLnBrk="0" hangingPunct="0">
              <a:defRPr sz="2400" baseline="-25000">
                <a:solidFill>
                  <a:schemeClr val="tx1"/>
                </a:solidFill>
                <a:latin typeface="Arial" charset="0"/>
                <a:ea typeface="ＭＳ Ｐゴシック" charset="0"/>
              </a:defRPr>
            </a:lvl3pPr>
            <a:lvl4pPr eaLnBrk="0" hangingPunct="0">
              <a:defRPr sz="2400" baseline="-25000">
                <a:solidFill>
                  <a:schemeClr val="tx1"/>
                </a:solidFill>
                <a:latin typeface="Arial" charset="0"/>
                <a:ea typeface="ＭＳ Ｐゴシック" charset="0"/>
              </a:defRPr>
            </a:lvl4pPr>
            <a:lvl5pPr eaLnBrk="0" hangingPunct="0">
              <a:defRPr sz="2400" baseline="-25000">
                <a:solidFill>
                  <a:schemeClr val="tx1"/>
                </a:solidFill>
                <a:latin typeface="Arial" charset="0"/>
                <a:ea typeface="ＭＳ Ｐゴシック" charset="0"/>
              </a:defRPr>
            </a:lvl5pPr>
            <a:lvl6pPr marL="457200" eaLnBrk="0" fontAlgn="base" hangingPunct="0">
              <a:spcBef>
                <a:spcPct val="0"/>
              </a:spcBef>
              <a:spcAft>
                <a:spcPct val="0"/>
              </a:spcAft>
              <a:defRPr sz="2400" baseline="-25000">
                <a:solidFill>
                  <a:schemeClr val="tx1"/>
                </a:solidFill>
                <a:latin typeface="Arial" charset="0"/>
                <a:ea typeface="ＭＳ Ｐゴシック" charset="0"/>
              </a:defRPr>
            </a:lvl6pPr>
            <a:lvl7pPr marL="914400" eaLnBrk="0" fontAlgn="base" hangingPunct="0">
              <a:spcBef>
                <a:spcPct val="0"/>
              </a:spcBef>
              <a:spcAft>
                <a:spcPct val="0"/>
              </a:spcAft>
              <a:defRPr sz="2400" baseline="-25000">
                <a:solidFill>
                  <a:schemeClr val="tx1"/>
                </a:solidFill>
                <a:latin typeface="Arial" charset="0"/>
                <a:ea typeface="ＭＳ Ｐゴシック" charset="0"/>
              </a:defRPr>
            </a:lvl7pPr>
            <a:lvl8pPr marL="1371600" eaLnBrk="0" fontAlgn="base" hangingPunct="0">
              <a:spcBef>
                <a:spcPct val="0"/>
              </a:spcBef>
              <a:spcAft>
                <a:spcPct val="0"/>
              </a:spcAft>
              <a:defRPr sz="2400" baseline="-25000">
                <a:solidFill>
                  <a:schemeClr val="tx1"/>
                </a:solidFill>
                <a:latin typeface="Arial" charset="0"/>
                <a:ea typeface="ＭＳ Ｐゴシック" charset="0"/>
              </a:defRPr>
            </a:lvl8pPr>
            <a:lvl9pPr marL="1828800"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fld id="{D15BB70A-85A4-6A44-8AE3-A934DBB11E25}" type="slidenum">
              <a:rPr lang="en-US" sz="1200" baseline="0"/>
              <a:pPr eaLnBrk="1" hangingPunct="1"/>
              <a:t>9</a:t>
            </a:fld>
            <a:endParaRPr lang="en-US" sz="1200" baseline="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rgbClr val="CC36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7013808A-25A5-D646-9792-8EF30814C7FF}" type="datetime1">
              <a:rPr lang="en-US"/>
              <a:pPr/>
              <a:t>8/16/12</a:t>
            </a:fld>
            <a:endParaRPr lang="en-US"/>
          </a:p>
        </p:txBody>
      </p:sp>
      <p:sp>
        <p:nvSpPr>
          <p:cNvPr id="5" name="Slide Number Placeholder 5"/>
          <p:cNvSpPr>
            <a:spLocks noGrp="1"/>
          </p:cNvSpPr>
          <p:nvPr>
            <p:ph type="sldNum" sz="quarter" idx="11"/>
          </p:nvPr>
        </p:nvSpPr>
        <p:spPr/>
        <p:txBody>
          <a:bodyPr/>
          <a:lstStyle>
            <a:lvl1pPr>
              <a:defRPr/>
            </a:lvl1pPr>
          </a:lstStyle>
          <a:p>
            <a:fld id="{5DAA06C8-32A8-104B-91EA-3C5B407F4912}" type="slidenum">
              <a:rPr lang="en-US"/>
              <a:pPr/>
              <a:t>‹#›</a:t>
            </a:fld>
            <a:endParaRPr lang="en-US"/>
          </a:p>
        </p:txBody>
      </p:sp>
      <p:sp>
        <p:nvSpPr>
          <p:cNvPr id="7" name="Title Placeholder 1"/>
          <p:cNvSpPr txBox="1">
            <a:spLocks/>
          </p:cNvSpPr>
          <p:nvPr userDrawn="1"/>
        </p:nvSpPr>
        <p:spPr bwMode="auto">
          <a:xfrm>
            <a:off x="3581400" y="76200"/>
            <a:ext cx="5181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2000" kern="1200">
                <a:solidFill>
                  <a:srgbClr val="404040"/>
                </a:solidFill>
                <a:latin typeface="Helvetica Neue" charset="0"/>
                <a:ea typeface="ＭＳ Ｐゴシック" pitchFamily="-109" charset="-128"/>
                <a:cs typeface="ＭＳ Ｐゴシック" pitchFamily="-109" charset="-128"/>
              </a:defRPr>
            </a:lvl1pPr>
            <a:lvl2pPr algn="r" rtl="0" eaLnBrk="0" fontAlgn="base" hangingPunct="0">
              <a:spcBef>
                <a:spcPct val="0"/>
              </a:spcBef>
              <a:spcAft>
                <a:spcPct val="0"/>
              </a:spcAft>
              <a:defRPr sz="2000">
                <a:solidFill>
                  <a:srgbClr val="404040"/>
                </a:solidFill>
                <a:latin typeface="Helvetica Neue" charset="0"/>
                <a:ea typeface="ＭＳ Ｐゴシック" pitchFamily="-109" charset="-128"/>
                <a:cs typeface="ＭＳ Ｐゴシック" pitchFamily="-109" charset="-128"/>
              </a:defRPr>
            </a:lvl2pPr>
            <a:lvl3pPr algn="r" rtl="0" eaLnBrk="0" fontAlgn="base" hangingPunct="0">
              <a:spcBef>
                <a:spcPct val="0"/>
              </a:spcBef>
              <a:spcAft>
                <a:spcPct val="0"/>
              </a:spcAft>
              <a:defRPr sz="2000">
                <a:solidFill>
                  <a:srgbClr val="404040"/>
                </a:solidFill>
                <a:latin typeface="Helvetica Neue" charset="0"/>
                <a:ea typeface="ＭＳ Ｐゴシック" pitchFamily="-109" charset="-128"/>
                <a:cs typeface="ＭＳ Ｐゴシック" pitchFamily="-109" charset="-128"/>
              </a:defRPr>
            </a:lvl3pPr>
            <a:lvl4pPr algn="r" rtl="0" eaLnBrk="0" fontAlgn="base" hangingPunct="0">
              <a:spcBef>
                <a:spcPct val="0"/>
              </a:spcBef>
              <a:spcAft>
                <a:spcPct val="0"/>
              </a:spcAft>
              <a:defRPr sz="2000">
                <a:solidFill>
                  <a:srgbClr val="404040"/>
                </a:solidFill>
                <a:latin typeface="Helvetica Neue" charset="0"/>
                <a:ea typeface="ＭＳ Ｐゴシック" pitchFamily="-109" charset="-128"/>
                <a:cs typeface="ＭＳ Ｐゴシック" pitchFamily="-109" charset="-128"/>
              </a:defRPr>
            </a:lvl4pPr>
            <a:lvl5pPr algn="r" rtl="0" eaLnBrk="0" fontAlgn="base" hangingPunct="0">
              <a:spcBef>
                <a:spcPct val="0"/>
              </a:spcBef>
              <a:spcAft>
                <a:spcPct val="0"/>
              </a:spcAft>
              <a:defRPr sz="2000">
                <a:solidFill>
                  <a:srgbClr val="404040"/>
                </a:solidFill>
                <a:latin typeface="Helvetica Neue" charset="0"/>
                <a:ea typeface="ＭＳ Ｐゴシック" pitchFamily="-109" charset="-128"/>
                <a:cs typeface="ＭＳ Ｐゴシック" pitchFamily="-109"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baseline="0" smtClean="0"/>
              <a:t>Click to edit Master title style</a:t>
            </a:r>
            <a:endParaRPr lang="en-US" baseline="0" dirty="0"/>
          </a:p>
        </p:txBody>
      </p:sp>
    </p:spTree>
    <p:extLst>
      <p:ext uri="{BB962C8B-B14F-4D97-AF65-F5344CB8AC3E}">
        <p14:creationId xmlns:p14="http://schemas.microsoft.com/office/powerpoint/2010/main" val="11081232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AC18713-D6DF-814D-8A9E-4546A20BB6B6}" type="datetime1">
              <a:rPr lang="en-US"/>
              <a:pPr/>
              <a:t>8/16/12</a:t>
            </a:fld>
            <a:endParaRPr lang="en-US"/>
          </a:p>
        </p:txBody>
      </p:sp>
      <p:sp>
        <p:nvSpPr>
          <p:cNvPr id="5" name="Slide Number Placeholder 5"/>
          <p:cNvSpPr>
            <a:spLocks noGrp="1"/>
          </p:cNvSpPr>
          <p:nvPr>
            <p:ph type="sldNum" sz="quarter" idx="11"/>
          </p:nvPr>
        </p:nvSpPr>
        <p:spPr/>
        <p:txBody>
          <a:bodyPr/>
          <a:lstStyle>
            <a:lvl1pPr>
              <a:defRPr/>
            </a:lvl1pPr>
          </a:lstStyle>
          <a:p>
            <a:fld id="{010E790E-7D8C-A845-971B-5B09E6F05495}" type="slidenum">
              <a:rPr lang="en-US"/>
              <a:pPr/>
              <a:t>‹#›</a:t>
            </a:fld>
            <a:endParaRPr lang="en-US"/>
          </a:p>
        </p:txBody>
      </p:sp>
    </p:spTree>
    <p:extLst>
      <p:ext uri="{BB962C8B-B14F-4D97-AF65-F5344CB8AC3E}">
        <p14:creationId xmlns:p14="http://schemas.microsoft.com/office/powerpoint/2010/main" val="30049947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4134DA00-5F8F-5440-BD38-80820807807B}" type="datetime1">
              <a:rPr lang="en-US"/>
              <a:pPr/>
              <a:t>8/16/12</a:t>
            </a:fld>
            <a:endParaRPr lang="en-US"/>
          </a:p>
        </p:txBody>
      </p:sp>
      <p:sp>
        <p:nvSpPr>
          <p:cNvPr id="5" name="Slide Number Placeholder 5"/>
          <p:cNvSpPr>
            <a:spLocks noGrp="1"/>
          </p:cNvSpPr>
          <p:nvPr>
            <p:ph type="sldNum" sz="quarter" idx="11"/>
          </p:nvPr>
        </p:nvSpPr>
        <p:spPr/>
        <p:txBody>
          <a:bodyPr/>
          <a:lstStyle>
            <a:lvl1pPr>
              <a:defRPr/>
            </a:lvl1pPr>
          </a:lstStyle>
          <a:p>
            <a:fld id="{E3D04CFD-F234-C744-9050-53C5F57A819C}" type="slidenum">
              <a:rPr lang="en-US"/>
              <a:pPr/>
              <a:t>‹#›</a:t>
            </a:fld>
            <a:endParaRPr lang="en-US"/>
          </a:p>
        </p:txBody>
      </p:sp>
    </p:spTree>
    <p:extLst>
      <p:ext uri="{BB962C8B-B14F-4D97-AF65-F5344CB8AC3E}">
        <p14:creationId xmlns:p14="http://schemas.microsoft.com/office/powerpoint/2010/main" val="2458370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solidFill>
                  <a:srgbClr val="CC3600"/>
                </a:solidFill>
              </a:defRPr>
            </a:lvl1pPr>
            <a:lvl2pPr>
              <a:defRPr>
                <a:solidFill>
                  <a:srgbClr val="CC3600"/>
                </a:solidFill>
              </a:defRPr>
            </a:lvl2pPr>
            <a:lvl3pPr>
              <a:defRPr>
                <a:solidFill>
                  <a:srgbClr val="CC3600"/>
                </a:solidFill>
              </a:defRPr>
            </a:lvl3pPr>
            <a:lvl4pPr>
              <a:defRPr>
                <a:solidFill>
                  <a:srgbClr val="CC3600"/>
                </a:solidFill>
              </a:defRPr>
            </a:lvl4pPr>
            <a:lvl5pPr>
              <a:defRPr>
                <a:solidFill>
                  <a:srgbClr val="CC36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fld id="{D436E7EA-3A44-D34E-A14F-D3012260E44E}" type="datetime1">
              <a:rPr lang="en-US"/>
              <a:pPr/>
              <a:t>8/16/12</a:t>
            </a:fld>
            <a:endParaRPr lang="en-US"/>
          </a:p>
        </p:txBody>
      </p:sp>
      <p:sp>
        <p:nvSpPr>
          <p:cNvPr id="5" name="Slide Number Placeholder 5"/>
          <p:cNvSpPr>
            <a:spLocks noGrp="1"/>
          </p:cNvSpPr>
          <p:nvPr>
            <p:ph type="sldNum" sz="quarter" idx="11"/>
          </p:nvPr>
        </p:nvSpPr>
        <p:spPr/>
        <p:txBody>
          <a:bodyPr/>
          <a:lstStyle>
            <a:lvl1pPr>
              <a:defRPr/>
            </a:lvl1pPr>
          </a:lstStyle>
          <a:p>
            <a:fld id="{0305B983-DAF0-9142-A3C8-9B3599CDD8DB}" type="slidenum">
              <a:rPr lang="en-US"/>
              <a:pPr/>
              <a:t>‹#›</a:t>
            </a:fld>
            <a:endParaRPr lang="en-US"/>
          </a:p>
        </p:txBody>
      </p:sp>
    </p:spTree>
    <p:extLst>
      <p:ext uri="{BB962C8B-B14F-4D97-AF65-F5344CB8AC3E}">
        <p14:creationId xmlns:p14="http://schemas.microsoft.com/office/powerpoint/2010/main" val="2790578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EEAC5B61-E8A6-9349-BFE4-F1C82A985178}" type="datetime1">
              <a:rPr lang="en-US"/>
              <a:pPr/>
              <a:t>8/16/12</a:t>
            </a:fld>
            <a:endParaRPr lang="en-US"/>
          </a:p>
        </p:txBody>
      </p:sp>
      <p:sp>
        <p:nvSpPr>
          <p:cNvPr id="5" name="Slide Number Placeholder 5"/>
          <p:cNvSpPr>
            <a:spLocks noGrp="1"/>
          </p:cNvSpPr>
          <p:nvPr>
            <p:ph type="sldNum" sz="quarter" idx="11"/>
          </p:nvPr>
        </p:nvSpPr>
        <p:spPr/>
        <p:txBody>
          <a:bodyPr/>
          <a:lstStyle>
            <a:lvl1pPr>
              <a:defRPr/>
            </a:lvl1pPr>
          </a:lstStyle>
          <a:p>
            <a:fld id="{03DC2893-9973-4245-BA80-DEDE72711F00}" type="slidenum">
              <a:rPr lang="en-US"/>
              <a:pPr/>
              <a:t>‹#›</a:t>
            </a:fld>
            <a:endParaRPr lang="en-US"/>
          </a:p>
        </p:txBody>
      </p:sp>
    </p:spTree>
    <p:extLst>
      <p:ext uri="{BB962C8B-B14F-4D97-AF65-F5344CB8AC3E}">
        <p14:creationId xmlns:p14="http://schemas.microsoft.com/office/powerpoint/2010/main" val="466780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BC39D69C-B8A8-D841-8F79-F1C64939C6FA}" type="datetime1">
              <a:rPr lang="en-US"/>
              <a:pPr/>
              <a:t>8/16/12</a:t>
            </a:fld>
            <a:endParaRPr lang="en-US"/>
          </a:p>
        </p:txBody>
      </p:sp>
      <p:sp>
        <p:nvSpPr>
          <p:cNvPr id="6" name="Slide Number Placeholder 5"/>
          <p:cNvSpPr>
            <a:spLocks noGrp="1"/>
          </p:cNvSpPr>
          <p:nvPr>
            <p:ph type="sldNum" sz="quarter" idx="11"/>
          </p:nvPr>
        </p:nvSpPr>
        <p:spPr/>
        <p:txBody>
          <a:bodyPr/>
          <a:lstStyle>
            <a:lvl1pPr>
              <a:defRPr/>
            </a:lvl1pPr>
          </a:lstStyle>
          <a:p>
            <a:fld id="{92B06D63-4760-C242-BA54-36EE53C3398E}" type="slidenum">
              <a:rPr lang="en-US"/>
              <a:pPr/>
              <a:t>‹#›</a:t>
            </a:fld>
            <a:endParaRPr lang="en-US"/>
          </a:p>
        </p:txBody>
      </p:sp>
    </p:spTree>
    <p:extLst>
      <p:ext uri="{BB962C8B-B14F-4D97-AF65-F5344CB8AC3E}">
        <p14:creationId xmlns:p14="http://schemas.microsoft.com/office/powerpoint/2010/main" val="24710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0">
                <a:solidFill>
                  <a:srgbClr val="CC36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CC3600"/>
                </a:solidFill>
              </a:defRPr>
            </a:lvl1pPr>
            <a:lvl2pPr>
              <a:defRPr sz="2000">
                <a:solidFill>
                  <a:srgbClr val="CC3600"/>
                </a:solidFill>
              </a:defRPr>
            </a:lvl2pPr>
            <a:lvl3pPr>
              <a:defRPr sz="1800">
                <a:solidFill>
                  <a:srgbClr val="CC3600"/>
                </a:solidFill>
              </a:defRPr>
            </a:lvl3pPr>
            <a:lvl4pPr>
              <a:defRPr sz="1600">
                <a:solidFill>
                  <a:srgbClr val="CC3600"/>
                </a:solidFill>
              </a:defRPr>
            </a:lvl4pPr>
            <a:lvl5pPr>
              <a:defRPr sz="1600">
                <a:solidFill>
                  <a:srgbClr val="CC3600"/>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0">
                <a:solidFill>
                  <a:srgbClr val="CC36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solidFill>
                  <a:srgbClr val="CC3600"/>
                </a:solidFill>
              </a:defRPr>
            </a:lvl1pPr>
            <a:lvl2pPr>
              <a:defRPr sz="2000">
                <a:solidFill>
                  <a:srgbClr val="CC3600"/>
                </a:solidFill>
              </a:defRPr>
            </a:lvl2pPr>
            <a:lvl3pPr>
              <a:defRPr sz="1800">
                <a:solidFill>
                  <a:srgbClr val="CC3600"/>
                </a:solidFill>
              </a:defRPr>
            </a:lvl3pPr>
            <a:lvl4pPr>
              <a:defRPr sz="1600">
                <a:solidFill>
                  <a:srgbClr val="CC3600"/>
                </a:solidFill>
              </a:defRPr>
            </a:lvl4pPr>
            <a:lvl5pPr>
              <a:defRPr sz="1600">
                <a:solidFill>
                  <a:srgbClr val="CC3600"/>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3"/>
          <p:cNvSpPr>
            <a:spLocks noGrp="1"/>
          </p:cNvSpPr>
          <p:nvPr>
            <p:ph type="dt" sz="half" idx="10"/>
          </p:nvPr>
        </p:nvSpPr>
        <p:spPr/>
        <p:txBody>
          <a:bodyPr/>
          <a:lstStyle>
            <a:lvl1pPr>
              <a:defRPr/>
            </a:lvl1pPr>
          </a:lstStyle>
          <a:p>
            <a:fld id="{D35AF896-0B57-AE42-B609-CB347DCE0E58}" type="datetime1">
              <a:rPr lang="en-US"/>
              <a:pPr/>
              <a:t>8/16/12</a:t>
            </a:fld>
            <a:endParaRPr lang="en-US"/>
          </a:p>
        </p:txBody>
      </p:sp>
      <p:sp>
        <p:nvSpPr>
          <p:cNvPr id="8" name="Slide Number Placeholder 5"/>
          <p:cNvSpPr>
            <a:spLocks noGrp="1"/>
          </p:cNvSpPr>
          <p:nvPr>
            <p:ph type="sldNum" sz="quarter" idx="11"/>
          </p:nvPr>
        </p:nvSpPr>
        <p:spPr/>
        <p:txBody>
          <a:bodyPr/>
          <a:lstStyle>
            <a:lvl1pPr>
              <a:defRPr/>
            </a:lvl1pPr>
          </a:lstStyle>
          <a:p>
            <a:fld id="{9D66EB46-5C50-6946-A571-A19A92C94C69}" type="slidenum">
              <a:rPr lang="en-US"/>
              <a:pPr/>
              <a:t>‹#›</a:t>
            </a:fld>
            <a:endParaRPr lang="en-US"/>
          </a:p>
        </p:txBody>
      </p:sp>
    </p:spTree>
    <p:extLst>
      <p:ext uri="{BB962C8B-B14F-4D97-AF65-F5344CB8AC3E}">
        <p14:creationId xmlns:p14="http://schemas.microsoft.com/office/powerpoint/2010/main" val="3279220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D92DEF0E-6814-D845-A3AB-6B84FEB24B3F}" type="datetime1">
              <a:rPr lang="en-US"/>
              <a:pPr/>
              <a:t>8/16/12</a:t>
            </a:fld>
            <a:endParaRPr lang="en-US"/>
          </a:p>
        </p:txBody>
      </p:sp>
      <p:sp>
        <p:nvSpPr>
          <p:cNvPr id="4" name="Slide Number Placeholder 5"/>
          <p:cNvSpPr>
            <a:spLocks noGrp="1"/>
          </p:cNvSpPr>
          <p:nvPr>
            <p:ph type="sldNum" sz="quarter" idx="11"/>
          </p:nvPr>
        </p:nvSpPr>
        <p:spPr/>
        <p:txBody>
          <a:bodyPr/>
          <a:lstStyle>
            <a:lvl1pPr>
              <a:defRPr/>
            </a:lvl1pPr>
          </a:lstStyle>
          <a:p>
            <a:fld id="{03B629AB-7F4C-CA43-B5B0-45EB8F7CEAA2}" type="slidenum">
              <a:rPr lang="en-US"/>
              <a:pPr/>
              <a:t>‹#›</a:t>
            </a:fld>
            <a:endParaRPr lang="en-US"/>
          </a:p>
        </p:txBody>
      </p:sp>
    </p:spTree>
    <p:extLst>
      <p:ext uri="{BB962C8B-B14F-4D97-AF65-F5344CB8AC3E}">
        <p14:creationId xmlns:p14="http://schemas.microsoft.com/office/powerpoint/2010/main" val="41928514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270B6534-D7FC-DB49-9A56-9734C25D4B40}" type="datetime1">
              <a:rPr lang="en-US"/>
              <a:pPr/>
              <a:t>8/16/12</a:t>
            </a:fld>
            <a:endParaRPr lang="en-US"/>
          </a:p>
        </p:txBody>
      </p:sp>
      <p:sp>
        <p:nvSpPr>
          <p:cNvPr id="3" name="Slide Number Placeholder 5"/>
          <p:cNvSpPr>
            <a:spLocks noGrp="1"/>
          </p:cNvSpPr>
          <p:nvPr>
            <p:ph type="sldNum" sz="quarter" idx="11"/>
          </p:nvPr>
        </p:nvSpPr>
        <p:spPr/>
        <p:txBody>
          <a:bodyPr/>
          <a:lstStyle>
            <a:lvl1pPr>
              <a:defRPr/>
            </a:lvl1pPr>
          </a:lstStyle>
          <a:p>
            <a:fld id="{5B3E2B3A-F488-0341-9E03-A0D77295F5D6}" type="slidenum">
              <a:rPr lang="en-US"/>
              <a:pPr/>
              <a:t>‹#›</a:t>
            </a:fld>
            <a:endParaRPr lang="en-US"/>
          </a:p>
        </p:txBody>
      </p:sp>
    </p:spTree>
    <p:extLst>
      <p:ext uri="{BB962C8B-B14F-4D97-AF65-F5344CB8AC3E}">
        <p14:creationId xmlns:p14="http://schemas.microsoft.com/office/powerpoint/2010/main" val="284237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97572F92-5F92-D74B-B932-453B9CD89D0E}" type="datetime1">
              <a:rPr lang="en-US"/>
              <a:pPr/>
              <a:t>8/16/12</a:t>
            </a:fld>
            <a:endParaRPr lang="en-US"/>
          </a:p>
        </p:txBody>
      </p:sp>
      <p:sp>
        <p:nvSpPr>
          <p:cNvPr id="6" name="Slide Number Placeholder 5"/>
          <p:cNvSpPr>
            <a:spLocks noGrp="1"/>
          </p:cNvSpPr>
          <p:nvPr>
            <p:ph type="sldNum" sz="quarter" idx="11"/>
          </p:nvPr>
        </p:nvSpPr>
        <p:spPr/>
        <p:txBody>
          <a:bodyPr/>
          <a:lstStyle>
            <a:lvl1pPr>
              <a:defRPr/>
            </a:lvl1pPr>
          </a:lstStyle>
          <a:p>
            <a:fld id="{75DAB4DF-B099-034D-808B-A5DDE9115279}" type="slidenum">
              <a:rPr lang="en-US"/>
              <a:pPr/>
              <a:t>‹#›</a:t>
            </a:fld>
            <a:endParaRPr lang="en-US"/>
          </a:p>
        </p:txBody>
      </p:sp>
    </p:spTree>
    <p:extLst>
      <p:ext uri="{BB962C8B-B14F-4D97-AF65-F5344CB8AC3E}">
        <p14:creationId xmlns:p14="http://schemas.microsoft.com/office/powerpoint/2010/main" val="19741873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8A05AC8A-2284-FE47-8AFC-C25D86ACB59E}" type="datetime1">
              <a:rPr lang="en-US"/>
              <a:pPr/>
              <a:t>8/16/12</a:t>
            </a:fld>
            <a:endParaRPr lang="en-US"/>
          </a:p>
        </p:txBody>
      </p:sp>
      <p:sp>
        <p:nvSpPr>
          <p:cNvPr id="6" name="Slide Number Placeholder 5"/>
          <p:cNvSpPr>
            <a:spLocks noGrp="1"/>
          </p:cNvSpPr>
          <p:nvPr>
            <p:ph type="sldNum" sz="quarter" idx="11"/>
          </p:nvPr>
        </p:nvSpPr>
        <p:spPr/>
        <p:txBody>
          <a:bodyPr/>
          <a:lstStyle>
            <a:lvl1pPr>
              <a:defRPr/>
            </a:lvl1pPr>
          </a:lstStyle>
          <a:p>
            <a:fld id="{719180FE-C561-1C47-8371-3918E77E11C3}" type="slidenum">
              <a:rPr lang="en-US"/>
              <a:pPr/>
              <a:t>‹#›</a:t>
            </a:fld>
            <a:endParaRPr lang="en-US"/>
          </a:p>
        </p:txBody>
      </p:sp>
    </p:spTree>
    <p:extLst>
      <p:ext uri="{BB962C8B-B14F-4D97-AF65-F5344CB8AC3E}">
        <p14:creationId xmlns:p14="http://schemas.microsoft.com/office/powerpoint/2010/main" val="323582216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54" descr="background-water.jpg                                           0047FB69Macintosh HD                   7C26090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710363"/>
          </a:xfrm>
          <a:prstGeom prst="rect">
            <a:avLst/>
          </a:prstGeom>
          <a:noFill/>
          <a:extLst>
            <a:ext uri="{909E8E84-426E-40dd-AFC4-6F175D3DCCD1}">
              <a14:hiddenFill xmlns:a14="http://schemas.microsoft.com/office/drawing/2010/main">
                <a:solidFill>
                  <a:srgbClr val="FFFFFF"/>
                </a:solidFill>
              </a14:hiddenFill>
            </a:ext>
          </a:extLst>
        </p:spPr>
      </p:pic>
      <p:sp>
        <p:nvSpPr>
          <p:cNvPr id="1027" name="Title Placeholder 1"/>
          <p:cNvSpPr>
            <a:spLocks noGrp="1"/>
          </p:cNvSpPr>
          <p:nvPr>
            <p:ph type="title"/>
          </p:nvPr>
        </p:nvSpPr>
        <p:spPr bwMode="auto">
          <a:xfrm>
            <a:off x="3581400" y="76200"/>
            <a:ext cx="5181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Text Placeholder 2"/>
          <p:cNvSpPr>
            <a:spLocks noGrp="1"/>
          </p:cNvSpPr>
          <p:nvPr>
            <p:ph type="body" idx="1"/>
          </p:nvPr>
        </p:nvSpPr>
        <p:spPr bwMode="auto">
          <a:xfrm>
            <a:off x="457200" y="1036638"/>
            <a:ext cx="8229600" cy="4983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l">
              <a:defRPr sz="1200" baseline="0">
                <a:solidFill>
                  <a:srgbClr val="898989"/>
                </a:solidFill>
                <a:latin typeface="Calibri" charset="0"/>
              </a:defRPr>
            </a:lvl1pPr>
          </a:lstStyle>
          <a:p>
            <a:fld id="{C7CC84CE-3C76-C244-A01B-ED9007A8A605}" type="datetime1">
              <a:rPr lang="en-US"/>
              <a:pPr/>
              <a:t>8/16/12</a:t>
            </a:fld>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baseline="0">
                <a:solidFill>
                  <a:srgbClr val="898989"/>
                </a:solidFill>
                <a:latin typeface="Calibri" charset="0"/>
              </a:defRPr>
            </a:lvl1pPr>
          </a:lstStyle>
          <a:p>
            <a:fld id="{0EFF4B5B-94AC-5A42-9F60-294B3C00F134}" type="slidenum">
              <a:rPr lang="en-US"/>
              <a:pPr/>
              <a:t>‹#›</a:t>
            </a:fld>
            <a:endParaRPr lang="en-US"/>
          </a:p>
        </p:txBody>
      </p:sp>
      <p:sp>
        <p:nvSpPr>
          <p:cNvPr id="1033" name="Text Box 9"/>
          <p:cNvSpPr txBox="1">
            <a:spLocks noChangeArrowheads="1"/>
          </p:cNvSpPr>
          <p:nvPr userDrawn="1"/>
        </p:nvSpPr>
        <p:spPr bwMode="auto">
          <a:xfrm>
            <a:off x="381000" y="0"/>
            <a:ext cx="3429000" cy="457200"/>
          </a:xfrm>
          <a:prstGeom prst="rect">
            <a:avLst/>
          </a:prstGeom>
          <a:noFill/>
          <a:ln w="9525">
            <a:noFill/>
            <a:miter lim="800000"/>
            <a:headEnd/>
            <a:tailEnd/>
          </a:ln>
          <a:effectLst/>
        </p:spPr>
        <p:txBody>
          <a:bodyPr>
            <a:spAutoFit/>
          </a:bodyPr>
          <a:lstStyle>
            <a:lvl1pPr eaLnBrk="0" hangingPunct="0">
              <a:defRPr sz="2400" baseline="-25000">
                <a:solidFill>
                  <a:schemeClr val="tx1"/>
                </a:solidFill>
                <a:latin typeface="Arial" charset="0"/>
                <a:ea typeface="ＭＳ Ｐゴシック" charset="0"/>
                <a:cs typeface="ＭＳ Ｐゴシック" charset="0"/>
              </a:defRPr>
            </a:lvl1pPr>
            <a:lvl2pPr marL="37931725" indent="-37474525" eaLnBrk="0" hangingPunct="0">
              <a:defRPr sz="2400" baseline="-25000">
                <a:solidFill>
                  <a:schemeClr val="tx1"/>
                </a:solidFill>
                <a:latin typeface="Arial" charset="0"/>
                <a:ea typeface="ＭＳ Ｐゴシック" charset="0"/>
              </a:defRPr>
            </a:lvl2pPr>
            <a:lvl3pPr eaLnBrk="0" hangingPunct="0">
              <a:defRPr sz="2400" baseline="-25000">
                <a:solidFill>
                  <a:schemeClr val="tx1"/>
                </a:solidFill>
                <a:latin typeface="Arial" charset="0"/>
                <a:ea typeface="ＭＳ Ｐゴシック" charset="0"/>
              </a:defRPr>
            </a:lvl3pPr>
            <a:lvl4pPr eaLnBrk="0" hangingPunct="0">
              <a:defRPr sz="2400" baseline="-25000">
                <a:solidFill>
                  <a:schemeClr val="tx1"/>
                </a:solidFill>
                <a:latin typeface="Arial" charset="0"/>
                <a:ea typeface="ＭＳ Ｐゴシック" charset="0"/>
              </a:defRPr>
            </a:lvl4pPr>
            <a:lvl5pPr eaLnBrk="0" hangingPunct="0">
              <a:defRPr sz="2400" baseline="-25000">
                <a:solidFill>
                  <a:schemeClr val="tx1"/>
                </a:solidFill>
                <a:latin typeface="Arial" charset="0"/>
                <a:ea typeface="ＭＳ Ｐゴシック" charset="0"/>
              </a:defRPr>
            </a:lvl5pPr>
            <a:lvl6pPr marL="457200" eaLnBrk="0" fontAlgn="base" hangingPunct="0">
              <a:spcBef>
                <a:spcPct val="0"/>
              </a:spcBef>
              <a:spcAft>
                <a:spcPct val="0"/>
              </a:spcAft>
              <a:defRPr sz="2400" baseline="-25000">
                <a:solidFill>
                  <a:schemeClr val="tx1"/>
                </a:solidFill>
                <a:latin typeface="Arial" charset="0"/>
                <a:ea typeface="ＭＳ Ｐゴシック" charset="0"/>
              </a:defRPr>
            </a:lvl6pPr>
            <a:lvl7pPr marL="914400" eaLnBrk="0" fontAlgn="base" hangingPunct="0">
              <a:spcBef>
                <a:spcPct val="0"/>
              </a:spcBef>
              <a:spcAft>
                <a:spcPct val="0"/>
              </a:spcAft>
              <a:defRPr sz="2400" baseline="-25000">
                <a:solidFill>
                  <a:schemeClr val="tx1"/>
                </a:solidFill>
                <a:latin typeface="Arial" charset="0"/>
                <a:ea typeface="ＭＳ Ｐゴシック" charset="0"/>
              </a:defRPr>
            </a:lvl7pPr>
            <a:lvl8pPr marL="1371600" eaLnBrk="0" fontAlgn="base" hangingPunct="0">
              <a:spcBef>
                <a:spcPct val="0"/>
              </a:spcBef>
              <a:spcAft>
                <a:spcPct val="0"/>
              </a:spcAft>
              <a:defRPr sz="2400" baseline="-25000">
                <a:solidFill>
                  <a:schemeClr val="tx1"/>
                </a:solidFill>
                <a:latin typeface="Arial" charset="0"/>
                <a:ea typeface="ＭＳ Ｐゴシック" charset="0"/>
              </a:defRPr>
            </a:lvl8pPr>
            <a:lvl9pPr marL="1828800"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spcBef>
                <a:spcPct val="50000"/>
              </a:spcBef>
            </a:pPr>
            <a:r>
              <a:rPr lang="en-US" baseline="0" dirty="0" smtClean="0">
                <a:solidFill>
                  <a:schemeClr val="bg1"/>
                </a:solidFill>
                <a:latin typeface="Helvetica Neue" charset="0"/>
              </a:rPr>
              <a:t>Water</a:t>
            </a:r>
            <a:endParaRPr lang="en-US" dirty="0">
              <a:latin typeface="Helvetica" charset="0"/>
            </a:endParaRPr>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Lst>
  <p:txStyles>
    <p:titleStyle>
      <a:lvl1pPr algn="r" rtl="0" eaLnBrk="0" fontAlgn="base" hangingPunct="0">
        <a:spcBef>
          <a:spcPct val="0"/>
        </a:spcBef>
        <a:spcAft>
          <a:spcPct val="0"/>
        </a:spcAft>
        <a:defRPr sz="2000" kern="1200">
          <a:solidFill>
            <a:srgbClr val="404040"/>
          </a:solidFill>
          <a:latin typeface="Helvetica Neue" charset="0"/>
          <a:ea typeface="ＭＳ Ｐゴシック" pitchFamily="-109" charset="-128"/>
          <a:cs typeface="ＭＳ Ｐゴシック" pitchFamily="-109" charset="-128"/>
        </a:defRPr>
      </a:lvl1pPr>
      <a:lvl2pPr algn="r" rtl="0" eaLnBrk="0" fontAlgn="base" hangingPunct="0">
        <a:spcBef>
          <a:spcPct val="0"/>
        </a:spcBef>
        <a:spcAft>
          <a:spcPct val="0"/>
        </a:spcAft>
        <a:defRPr sz="2000">
          <a:solidFill>
            <a:srgbClr val="404040"/>
          </a:solidFill>
          <a:latin typeface="Helvetica Neue" charset="0"/>
          <a:ea typeface="ＭＳ Ｐゴシック" pitchFamily="-109" charset="-128"/>
          <a:cs typeface="ＭＳ Ｐゴシック" pitchFamily="-109" charset="-128"/>
        </a:defRPr>
      </a:lvl2pPr>
      <a:lvl3pPr algn="r" rtl="0" eaLnBrk="0" fontAlgn="base" hangingPunct="0">
        <a:spcBef>
          <a:spcPct val="0"/>
        </a:spcBef>
        <a:spcAft>
          <a:spcPct val="0"/>
        </a:spcAft>
        <a:defRPr sz="2000">
          <a:solidFill>
            <a:srgbClr val="404040"/>
          </a:solidFill>
          <a:latin typeface="Helvetica Neue" charset="0"/>
          <a:ea typeface="ＭＳ Ｐゴシック" pitchFamily="-109" charset="-128"/>
          <a:cs typeface="ＭＳ Ｐゴシック" pitchFamily="-109" charset="-128"/>
        </a:defRPr>
      </a:lvl3pPr>
      <a:lvl4pPr algn="r" rtl="0" eaLnBrk="0" fontAlgn="base" hangingPunct="0">
        <a:spcBef>
          <a:spcPct val="0"/>
        </a:spcBef>
        <a:spcAft>
          <a:spcPct val="0"/>
        </a:spcAft>
        <a:defRPr sz="2000">
          <a:solidFill>
            <a:srgbClr val="404040"/>
          </a:solidFill>
          <a:latin typeface="Helvetica Neue" charset="0"/>
          <a:ea typeface="ＭＳ Ｐゴシック" pitchFamily="-109" charset="-128"/>
          <a:cs typeface="ＭＳ Ｐゴシック" pitchFamily="-109" charset="-128"/>
        </a:defRPr>
      </a:lvl4pPr>
      <a:lvl5pPr algn="r" rtl="0" eaLnBrk="0" fontAlgn="base" hangingPunct="0">
        <a:spcBef>
          <a:spcPct val="0"/>
        </a:spcBef>
        <a:spcAft>
          <a:spcPct val="0"/>
        </a:spcAft>
        <a:defRPr sz="2000">
          <a:solidFill>
            <a:srgbClr val="404040"/>
          </a:solidFill>
          <a:latin typeface="Helvetica Neue" charset="0"/>
          <a:ea typeface="ＭＳ Ｐゴシック" pitchFamily="-109" charset="-128"/>
          <a:cs typeface="ＭＳ Ｐゴシック" pitchFamily="-109"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kern="1200">
          <a:solidFill>
            <a:srgbClr val="CC3600"/>
          </a:solidFill>
          <a:latin typeface="Helvetica Neue" charset="0"/>
          <a:ea typeface="ＭＳ Ｐゴシック" pitchFamily="-109" charset="-128"/>
          <a:cs typeface="ＭＳ Ｐゴシック" pitchFamily="-109" charset="-128"/>
        </a:defRPr>
      </a:lvl1pPr>
      <a:lvl2pPr marL="742950" indent="-285750" algn="l" rtl="0" eaLnBrk="0" fontAlgn="base" hangingPunct="0">
        <a:spcBef>
          <a:spcPct val="20000"/>
        </a:spcBef>
        <a:spcAft>
          <a:spcPct val="0"/>
        </a:spcAft>
        <a:buFont typeface="Arial" charset="0"/>
        <a:defRPr sz="2800" kern="1200">
          <a:solidFill>
            <a:srgbClr val="CC3600"/>
          </a:solidFill>
          <a:latin typeface="Helvetica Neue" charset="0"/>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rgbClr val="CC3600"/>
          </a:solidFill>
          <a:latin typeface="Helvetica Neue" charset="0"/>
          <a:ea typeface="ヒラギノ角ゴ Pro W3" pitchFamily="-110" charset="-128"/>
          <a:cs typeface="ヒラギノ角ゴ Pro W3" charset="-128"/>
        </a:defRPr>
      </a:lvl3pPr>
      <a:lvl4pPr marL="1600200" indent="-228600" algn="l" rtl="0" eaLnBrk="0" fontAlgn="base" hangingPunct="0">
        <a:spcBef>
          <a:spcPct val="20000"/>
        </a:spcBef>
        <a:spcAft>
          <a:spcPct val="0"/>
        </a:spcAft>
        <a:buFont typeface="Arial" charset="0"/>
        <a:buChar char="–"/>
        <a:defRPr sz="2000" kern="1200">
          <a:solidFill>
            <a:srgbClr val="CC3600"/>
          </a:solidFill>
          <a:latin typeface="Helvetica Neue" charset="0"/>
          <a:ea typeface="ヒラギノ角ゴ Pro W3" pitchFamily="-110" charset="-128"/>
          <a:cs typeface="ヒラギノ角ゴ Pro W3" charset="0"/>
        </a:defRPr>
      </a:lvl4pPr>
      <a:lvl5pPr marL="2057400" indent="-228600" algn="l" rtl="0" eaLnBrk="0" fontAlgn="base" hangingPunct="0">
        <a:spcBef>
          <a:spcPct val="20000"/>
        </a:spcBef>
        <a:spcAft>
          <a:spcPct val="0"/>
        </a:spcAft>
        <a:buFont typeface="Arial" charset="0"/>
        <a:buChar char="»"/>
        <a:defRPr sz="2000" kern="1200">
          <a:solidFill>
            <a:srgbClr val="CC3600"/>
          </a:solidFill>
          <a:latin typeface="Helvetica Neue" charset="0"/>
          <a:ea typeface="ヒラギノ角ゴ Pro W3" pitchFamily="-110" charset="-128"/>
          <a:cs typeface="ヒラギノ角ゴ Pro W3"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image" Target="../media/image7.jpeg"/><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image" Target="../media/image7.jpeg"/><Relationship Id="rId1" Type="http://schemas.openxmlformats.org/officeDocument/2006/relationships/tags" Target="../tags/tag2.xml"/><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chart" Target="../charts/chart2.xm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oleObject" Target="../embeddings/oleObject1.bin"/><Relationship Id="rId5" Type="http://schemas.openxmlformats.org/officeDocument/2006/relationships/image" Target="../media/image9.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 Id="rId3"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 Id="rId3"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 Id="rId3" Type="http://schemas.openxmlformats.org/officeDocument/2006/relationships/image" Target="../media/image1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chart" Target="../charts/char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tif"/><Relationship Id="rId4" Type="http://schemas.openxmlformats.org/officeDocument/2006/relationships/hyperlink" Target="http://www.plosone.org/article/info:doi/10.1371/journal.pone.0032688" TargetMode="External"/><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62" name="Picture 54" descr="background-water.jpg                                           0047FB69Macintosh HD                   7C2609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710363"/>
          </a:xfrm>
          <a:prstGeom prst="rect">
            <a:avLst/>
          </a:prstGeom>
          <a:noFill/>
          <a:extLst>
            <a:ext uri="{909E8E84-426E-40dd-AFC4-6F175D3DCCD1}">
              <a14:hiddenFill xmlns:a14="http://schemas.microsoft.com/office/drawing/2010/main">
                <a:solidFill>
                  <a:srgbClr val="FFFFFF"/>
                </a:solidFill>
              </a14:hiddenFill>
            </a:ext>
          </a:extLst>
        </p:spPr>
      </p:pic>
      <p:sp>
        <p:nvSpPr>
          <p:cNvPr id="17426" name="Rectangle 1"/>
          <p:cNvSpPr>
            <a:spLocks noChangeArrowheads="1"/>
          </p:cNvSpPr>
          <p:nvPr/>
        </p:nvSpPr>
        <p:spPr bwMode="auto">
          <a:xfrm>
            <a:off x="7004050" y="33338"/>
            <a:ext cx="1905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rIns="132080" anchor="ctr"/>
          <a:lstStyle/>
          <a:p>
            <a:r>
              <a:rPr lang="en-US" sz="2000" baseline="0">
                <a:latin typeface="Helvetica Neue" charset="0"/>
              </a:rPr>
              <a:t>Storyboard</a:t>
            </a:r>
            <a:endParaRPr lang="en-US" sz="2000" baseline="0">
              <a:solidFill>
                <a:srgbClr val="404040"/>
              </a:solidFill>
              <a:latin typeface="Helvetica Neue" charset="0"/>
            </a:endParaRPr>
          </a:p>
        </p:txBody>
      </p:sp>
      <p:sp>
        <p:nvSpPr>
          <p:cNvPr id="17427" name="Rectangle 6"/>
          <p:cNvSpPr>
            <a:spLocks/>
          </p:cNvSpPr>
          <p:nvPr/>
        </p:nvSpPr>
        <p:spPr bwMode="auto">
          <a:xfrm>
            <a:off x="1600200" y="4495800"/>
            <a:ext cx="14478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lvl="0" algn="l" fontAlgn="auto">
              <a:spcBef>
                <a:spcPts val="0"/>
              </a:spcBef>
              <a:spcAft>
                <a:spcPts val="0"/>
              </a:spcAft>
            </a:pPr>
            <a:r>
              <a:rPr lang="en-US" sz="1000" baseline="0" dirty="0">
                <a:solidFill>
                  <a:srgbClr val="404040"/>
                </a:solidFill>
                <a:latin typeface="Helvetica Neue" charset="0"/>
                <a:ea typeface="+mn-ea"/>
                <a:cs typeface="Arial" charset="0"/>
              </a:rPr>
              <a:t>Availability: source, sinks and measurements</a:t>
            </a:r>
            <a:endParaRPr lang="en-US" sz="900" baseline="0" dirty="0">
              <a:solidFill>
                <a:srgbClr val="404040"/>
              </a:solidFill>
              <a:latin typeface="Calibri"/>
              <a:ea typeface="+mn-ea"/>
              <a:cs typeface="Arial" charset="0"/>
            </a:endParaRPr>
          </a:p>
        </p:txBody>
      </p:sp>
      <p:sp>
        <p:nvSpPr>
          <p:cNvPr id="17428" name="Rectangle 7"/>
          <p:cNvSpPr>
            <a:spLocks/>
          </p:cNvSpPr>
          <p:nvPr/>
        </p:nvSpPr>
        <p:spPr bwMode="auto">
          <a:xfrm>
            <a:off x="228600" y="4419600"/>
            <a:ext cx="1219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lvl="0" algn="l" fontAlgn="auto">
              <a:spcBef>
                <a:spcPts val="0"/>
              </a:spcBef>
              <a:spcAft>
                <a:spcPts val="0"/>
              </a:spcAft>
            </a:pPr>
            <a:r>
              <a:rPr lang="en-US" sz="1000" baseline="0" dirty="0">
                <a:solidFill>
                  <a:srgbClr val="404040"/>
                </a:solidFill>
                <a:latin typeface="Helvetica Neue" charset="0"/>
                <a:ea typeface="+mn-ea"/>
                <a:cs typeface="Arial" charset="0"/>
              </a:rPr>
              <a:t>Fresh water quality: Green, blue and grey water</a:t>
            </a:r>
            <a:endParaRPr lang="en-US" sz="1000" baseline="0" dirty="0">
              <a:solidFill>
                <a:prstClr val="black"/>
              </a:solidFill>
              <a:latin typeface="Helvetica Neue" charset="0"/>
              <a:ea typeface="+mn-ea"/>
              <a:cs typeface="Arial" charset="0"/>
            </a:endParaRPr>
          </a:p>
          <a:p>
            <a:pPr marL="39688" algn="l"/>
            <a:endParaRPr lang="en-US" sz="1000" baseline="0" dirty="0">
              <a:latin typeface="Helvetica Neue" charset="0"/>
              <a:cs typeface="Arial" charset="0"/>
            </a:endParaRPr>
          </a:p>
        </p:txBody>
      </p:sp>
      <p:sp>
        <p:nvSpPr>
          <p:cNvPr id="17429" name="Rectangle 8"/>
          <p:cNvSpPr>
            <a:spLocks/>
          </p:cNvSpPr>
          <p:nvPr/>
        </p:nvSpPr>
        <p:spPr bwMode="auto">
          <a:xfrm>
            <a:off x="3276600" y="4191000"/>
            <a:ext cx="14478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lvl="0" algn="l" fontAlgn="auto">
              <a:spcBef>
                <a:spcPts val="0"/>
              </a:spcBef>
              <a:spcAft>
                <a:spcPts val="0"/>
              </a:spcAft>
            </a:pPr>
            <a:r>
              <a:rPr lang="en-US" sz="1000" baseline="0" dirty="0">
                <a:solidFill>
                  <a:srgbClr val="404040"/>
                </a:solidFill>
                <a:latin typeface="Helvetica Neue" charset="0"/>
                <a:ea typeface="+mn-ea"/>
                <a:cs typeface="Arial" charset="0"/>
              </a:rPr>
              <a:t>Example: the connection between energy use and water use</a:t>
            </a:r>
            <a:endParaRPr lang="en-US" sz="900" baseline="0" dirty="0">
              <a:solidFill>
                <a:srgbClr val="404040"/>
              </a:solidFill>
              <a:latin typeface="Calibri"/>
              <a:ea typeface="+mn-ea"/>
              <a:cs typeface="Arial" charset="0"/>
            </a:endParaRPr>
          </a:p>
        </p:txBody>
      </p:sp>
      <p:sp>
        <p:nvSpPr>
          <p:cNvPr id="17430" name="Rectangle 9"/>
          <p:cNvSpPr>
            <a:spLocks/>
          </p:cNvSpPr>
          <p:nvPr/>
        </p:nvSpPr>
        <p:spPr bwMode="auto">
          <a:xfrm>
            <a:off x="4762500" y="4495800"/>
            <a:ext cx="17145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lvl="0" algn="l" fontAlgn="auto">
              <a:spcBef>
                <a:spcPts val="0"/>
              </a:spcBef>
              <a:spcAft>
                <a:spcPts val="0"/>
              </a:spcAft>
            </a:pPr>
            <a:r>
              <a:rPr lang="en-US" sz="1000" baseline="0" dirty="0">
                <a:solidFill>
                  <a:srgbClr val="404040"/>
                </a:solidFill>
                <a:latin typeface="Helvetica Neue" charset="0"/>
                <a:ea typeface="+mn-ea"/>
                <a:cs typeface="Arial" charset="0"/>
              </a:rPr>
              <a:t>Water footprints depend on cultural practices rather than human necessities </a:t>
            </a:r>
            <a:endParaRPr lang="en-US" sz="900" baseline="0" dirty="0">
              <a:solidFill>
                <a:srgbClr val="404040"/>
              </a:solidFill>
              <a:latin typeface="Calibri"/>
              <a:ea typeface="+mn-ea"/>
              <a:cs typeface="Arial" charset="0"/>
            </a:endParaRPr>
          </a:p>
        </p:txBody>
      </p:sp>
      <p:sp>
        <p:nvSpPr>
          <p:cNvPr id="17431" name="Rectangle 11"/>
          <p:cNvSpPr>
            <a:spLocks/>
          </p:cNvSpPr>
          <p:nvPr/>
        </p:nvSpPr>
        <p:spPr bwMode="auto">
          <a:xfrm>
            <a:off x="4724400" y="5410200"/>
            <a:ext cx="2590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lvl="0" fontAlgn="auto">
              <a:spcBef>
                <a:spcPts val="0"/>
              </a:spcBef>
              <a:spcAft>
                <a:spcPts val="0"/>
              </a:spcAft>
            </a:pPr>
            <a:r>
              <a:rPr lang="en-US" sz="1000" baseline="0" dirty="0">
                <a:solidFill>
                  <a:srgbClr val="404040"/>
                </a:solidFill>
                <a:latin typeface="Helvetica Neue" charset="0"/>
                <a:ea typeface="+mn-ea"/>
                <a:cs typeface="Arial" charset="0"/>
              </a:rPr>
              <a:t>Using Meadow’s hierarchy of systems interventions reveals high-leveraged opportunities</a:t>
            </a:r>
            <a:endParaRPr lang="en-US" sz="900" baseline="0" dirty="0">
              <a:solidFill>
                <a:srgbClr val="404040"/>
              </a:solidFill>
              <a:latin typeface="Calibri"/>
              <a:ea typeface="+mn-ea"/>
              <a:cs typeface="Arial" charset="0"/>
            </a:endParaRPr>
          </a:p>
        </p:txBody>
      </p:sp>
      <p:sp>
        <p:nvSpPr>
          <p:cNvPr id="17432" name="Rectangle 12"/>
          <p:cNvSpPr>
            <a:spLocks/>
          </p:cNvSpPr>
          <p:nvPr/>
        </p:nvSpPr>
        <p:spPr bwMode="auto">
          <a:xfrm>
            <a:off x="7315200" y="4724400"/>
            <a:ext cx="1828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lvl="0" algn="l" fontAlgn="auto">
              <a:spcBef>
                <a:spcPts val="0"/>
              </a:spcBef>
              <a:spcAft>
                <a:spcPts val="0"/>
              </a:spcAft>
            </a:pPr>
            <a:r>
              <a:rPr lang="en-US" sz="1000" baseline="0" dirty="0">
                <a:solidFill>
                  <a:srgbClr val="404040"/>
                </a:solidFill>
                <a:latin typeface="Helvetica Neue" charset="0"/>
                <a:ea typeface="+mn-ea"/>
                <a:cs typeface="Arial" charset="0"/>
              </a:rPr>
              <a:t>Expanding IPAT equation reveals high-leverage design opportunities</a:t>
            </a:r>
            <a:endParaRPr lang="en-US" sz="900" baseline="0" dirty="0">
              <a:solidFill>
                <a:srgbClr val="404040"/>
              </a:solidFill>
              <a:latin typeface="Calibri"/>
              <a:ea typeface="+mn-ea"/>
              <a:cs typeface="Arial" charset="0"/>
            </a:endParaRPr>
          </a:p>
        </p:txBody>
      </p:sp>
      <p:sp>
        <p:nvSpPr>
          <p:cNvPr id="17433" name="Rectangle 14"/>
          <p:cNvSpPr>
            <a:spLocks/>
          </p:cNvSpPr>
          <p:nvPr/>
        </p:nvSpPr>
        <p:spPr bwMode="auto">
          <a:xfrm>
            <a:off x="1905000" y="6019800"/>
            <a:ext cx="1600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lvl="0" algn="l" fontAlgn="auto">
              <a:spcBef>
                <a:spcPts val="0"/>
              </a:spcBef>
              <a:spcAft>
                <a:spcPts val="0"/>
              </a:spcAft>
            </a:pPr>
            <a:r>
              <a:rPr lang="en-US" sz="1000" baseline="0" dirty="0">
                <a:solidFill>
                  <a:srgbClr val="404040"/>
                </a:solidFill>
                <a:latin typeface="Helvetica Neue" charset="0"/>
                <a:ea typeface="+mn-ea"/>
                <a:cs typeface="Arial" charset="0"/>
              </a:rPr>
              <a:t>Stocks: </a:t>
            </a:r>
          </a:p>
          <a:p>
            <a:pPr marL="39688" lvl="0" algn="l" fontAlgn="auto">
              <a:spcBef>
                <a:spcPts val="0"/>
              </a:spcBef>
              <a:spcAft>
                <a:spcPts val="0"/>
              </a:spcAft>
            </a:pPr>
            <a:r>
              <a:rPr lang="en-US" sz="1000" baseline="0" dirty="0">
                <a:solidFill>
                  <a:srgbClr val="404040"/>
                </a:solidFill>
                <a:latin typeface="Helvetica Neue" charset="0"/>
                <a:ea typeface="+mn-ea"/>
                <a:cs typeface="Arial" charset="0"/>
              </a:rPr>
              <a:t>The water footprint</a:t>
            </a:r>
            <a:endParaRPr lang="en-US" sz="900" baseline="0" dirty="0">
              <a:solidFill>
                <a:srgbClr val="404040"/>
              </a:solidFill>
              <a:latin typeface="Calibri"/>
              <a:ea typeface="+mn-ea"/>
              <a:cs typeface="Arial" charset="0"/>
            </a:endParaRPr>
          </a:p>
          <a:p>
            <a:pPr marL="39688" algn="l"/>
            <a:endParaRPr lang="en-US" sz="900" baseline="0" dirty="0">
              <a:cs typeface="Arial" charset="0"/>
            </a:endParaRPr>
          </a:p>
        </p:txBody>
      </p:sp>
      <p:sp>
        <p:nvSpPr>
          <p:cNvPr id="17434" name="Rectangle 15"/>
          <p:cNvSpPr>
            <a:spLocks/>
          </p:cNvSpPr>
          <p:nvPr/>
        </p:nvSpPr>
        <p:spPr bwMode="auto">
          <a:xfrm>
            <a:off x="609600" y="5562600"/>
            <a:ext cx="1295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lvl="0" algn="l" fontAlgn="auto">
              <a:spcBef>
                <a:spcPts val="0"/>
              </a:spcBef>
              <a:spcAft>
                <a:spcPts val="0"/>
              </a:spcAft>
            </a:pPr>
            <a:r>
              <a:rPr lang="en-US" sz="1000" baseline="0" dirty="0">
                <a:solidFill>
                  <a:srgbClr val="404040"/>
                </a:solidFill>
                <a:latin typeface="Helvetica Neue" charset="0"/>
                <a:ea typeface="+mn-ea"/>
                <a:cs typeface="Arial" charset="0"/>
              </a:rPr>
              <a:t>Sources and sinks: the water cycle</a:t>
            </a:r>
          </a:p>
        </p:txBody>
      </p:sp>
      <p:sp>
        <p:nvSpPr>
          <p:cNvPr id="17435" name="Rectangle 36"/>
          <p:cNvSpPr>
            <a:spLocks noChangeArrowheads="1"/>
          </p:cNvSpPr>
          <p:nvPr/>
        </p:nvSpPr>
        <p:spPr bwMode="auto">
          <a:xfrm>
            <a:off x="228600" y="2971800"/>
            <a:ext cx="28956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r>
              <a:rPr lang="en-US" sz="1600" baseline="0" dirty="0">
                <a:solidFill>
                  <a:srgbClr val="25B2A8"/>
                </a:solidFill>
                <a:latin typeface="Helvetica Neue" charset="0"/>
                <a:cs typeface="Arial" charset="0"/>
              </a:rPr>
              <a:t>Awareness of facts:</a:t>
            </a:r>
            <a:endParaRPr lang="en-US" sz="1400" baseline="0" dirty="0">
              <a:solidFill>
                <a:srgbClr val="25B2A8"/>
              </a:solidFill>
              <a:latin typeface="Helvetica Neue" charset="0"/>
              <a:cs typeface="Arial" charset="0"/>
            </a:endParaRPr>
          </a:p>
          <a:p>
            <a:pPr lvl="0" algn="l" fontAlgn="auto">
              <a:spcBef>
                <a:spcPts val="0"/>
              </a:spcBef>
              <a:spcAft>
                <a:spcPts val="0"/>
              </a:spcAft>
            </a:pPr>
            <a:r>
              <a:rPr lang="en-US" sz="1400" baseline="0" dirty="0">
                <a:solidFill>
                  <a:srgbClr val="404040"/>
                </a:solidFill>
                <a:latin typeface="Helvetica Neue" charset="0"/>
                <a:ea typeface="+mn-ea"/>
                <a:cs typeface="Arial" charset="0"/>
              </a:rPr>
              <a:t>Fresh water resources differ in quality and availability</a:t>
            </a:r>
            <a:endParaRPr lang="en-US" sz="1000" baseline="0" dirty="0">
              <a:solidFill>
                <a:prstClr val="black"/>
              </a:solidFill>
              <a:latin typeface="Calibri"/>
              <a:ea typeface="+mn-ea"/>
              <a:cs typeface="Arial" charset="0"/>
            </a:endParaRPr>
          </a:p>
          <a:p>
            <a:pPr algn="l"/>
            <a:endParaRPr lang="en-US" sz="1000" baseline="0" dirty="0">
              <a:cs typeface="Arial" charset="0"/>
            </a:endParaRPr>
          </a:p>
        </p:txBody>
      </p:sp>
      <p:sp>
        <p:nvSpPr>
          <p:cNvPr id="17436" name="Text Box 38"/>
          <p:cNvSpPr txBox="1">
            <a:spLocks noChangeArrowheads="1"/>
          </p:cNvSpPr>
          <p:nvPr/>
        </p:nvSpPr>
        <p:spPr bwMode="auto">
          <a:xfrm>
            <a:off x="1676400" y="990600"/>
            <a:ext cx="6781800"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charset="0"/>
                <a:ea typeface="ＭＳ Ｐゴシック" charset="0"/>
                <a:cs typeface="ＭＳ Ｐゴシック" charset="0"/>
              </a:defRPr>
            </a:lvl1pPr>
            <a:lvl2pPr marL="37931725" indent="-37474525" eaLnBrk="0" hangingPunct="0">
              <a:defRPr sz="2400" baseline="-25000">
                <a:solidFill>
                  <a:schemeClr val="tx1"/>
                </a:solidFill>
                <a:latin typeface="Arial" charset="0"/>
                <a:ea typeface="ＭＳ Ｐゴシック" charset="0"/>
              </a:defRPr>
            </a:lvl2pPr>
            <a:lvl3pPr eaLnBrk="0" hangingPunct="0">
              <a:defRPr sz="2400" baseline="-25000">
                <a:solidFill>
                  <a:schemeClr val="tx1"/>
                </a:solidFill>
                <a:latin typeface="Arial" charset="0"/>
                <a:ea typeface="ＭＳ Ｐゴシック" charset="0"/>
              </a:defRPr>
            </a:lvl3pPr>
            <a:lvl4pPr eaLnBrk="0" hangingPunct="0">
              <a:defRPr sz="2400" baseline="-25000">
                <a:solidFill>
                  <a:schemeClr val="tx1"/>
                </a:solidFill>
                <a:latin typeface="Arial" charset="0"/>
                <a:ea typeface="ＭＳ Ｐゴシック" charset="0"/>
              </a:defRPr>
            </a:lvl4pPr>
            <a:lvl5pPr eaLnBrk="0" hangingPunct="0">
              <a:defRPr sz="2400" baseline="-25000">
                <a:solidFill>
                  <a:schemeClr val="tx1"/>
                </a:solidFill>
                <a:latin typeface="Arial" charset="0"/>
                <a:ea typeface="ＭＳ Ｐゴシック" charset="0"/>
              </a:defRPr>
            </a:lvl5pPr>
            <a:lvl6pPr marL="457200" eaLnBrk="0" fontAlgn="base" hangingPunct="0">
              <a:spcBef>
                <a:spcPct val="0"/>
              </a:spcBef>
              <a:spcAft>
                <a:spcPct val="0"/>
              </a:spcAft>
              <a:defRPr sz="2400" baseline="-25000">
                <a:solidFill>
                  <a:schemeClr val="tx1"/>
                </a:solidFill>
                <a:latin typeface="Arial" charset="0"/>
                <a:ea typeface="ＭＳ Ｐゴシック" charset="0"/>
              </a:defRPr>
            </a:lvl6pPr>
            <a:lvl7pPr marL="914400" eaLnBrk="0" fontAlgn="base" hangingPunct="0">
              <a:spcBef>
                <a:spcPct val="0"/>
              </a:spcBef>
              <a:spcAft>
                <a:spcPct val="0"/>
              </a:spcAft>
              <a:defRPr sz="2400" baseline="-25000">
                <a:solidFill>
                  <a:schemeClr val="tx1"/>
                </a:solidFill>
                <a:latin typeface="Arial" charset="0"/>
                <a:ea typeface="ＭＳ Ｐゴシック" charset="0"/>
              </a:defRPr>
            </a:lvl7pPr>
            <a:lvl8pPr marL="1371600" eaLnBrk="0" fontAlgn="base" hangingPunct="0">
              <a:spcBef>
                <a:spcPct val="0"/>
              </a:spcBef>
              <a:spcAft>
                <a:spcPct val="0"/>
              </a:spcAft>
              <a:defRPr sz="2400" baseline="-25000">
                <a:solidFill>
                  <a:schemeClr val="tx1"/>
                </a:solidFill>
                <a:latin typeface="Arial" charset="0"/>
                <a:ea typeface="ＭＳ Ｐゴシック" charset="0"/>
              </a:defRPr>
            </a:lvl8pPr>
            <a:lvl9pPr marL="1828800" eaLnBrk="0" fontAlgn="base" hangingPunct="0">
              <a:spcBef>
                <a:spcPct val="0"/>
              </a:spcBef>
              <a:spcAft>
                <a:spcPct val="0"/>
              </a:spcAft>
              <a:defRPr sz="2400" baseline="-25000">
                <a:solidFill>
                  <a:schemeClr val="tx1"/>
                </a:solidFill>
                <a:latin typeface="Arial" charset="0"/>
                <a:ea typeface="ＭＳ Ｐゴシック" charset="0"/>
              </a:defRPr>
            </a:lvl9pPr>
          </a:lstStyle>
          <a:p>
            <a:pPr algn="l"/>
            <a:r>
              <a:rPr lang="en-US" baseline="0" dirty="0">
                <a:solidFill>
                  <a:srgbClr val="CC3600"/>
                </a:solidFill>
                <a:latin typeface="Helvetica Neue" charset="0"/>
                <a:cs typeface="Arial" charset="0"/>
              </a:rPr>
              <a:t>Main point </a:t>
            </a:r>
          </a:p>
          <a:p>
            <a:pPr lvl="0" algn="l" eaLnBrk="1" fontAlgn="auto" hangingPunct="1">
              <a:spcBef>
                <a:spcPts val="0"/>
              </a:spcBef>
              <a:spcAft>
                <a:spcPts val="0"/>
              </a:spcAft>
            </a:pPr>
            <a:r>
              <a:rPr lang="en-US" sz="1400" baseline="0" dirty="0">
                <a:solidFill>
                  <a:srgbClr val="404040"/>
                </a:solidFill>
                <a:latin typeface="Helvetica Neue" charset="0"/>
                <a:ea typeface="+mn-ea"/>
                <a:cs typeface="Arial" charset="0"/>
              </a:rPr>
              <a:t>Fresh water resources are critical to all life forms and therefore its use should be minimized in designs</a:t>
            </a:r>
            <a:endParaRPr lang="en-US" sz="1000" baseline="0" dirty="0">
              <a:solidFill>
                <a:prstClr val="black"/>
              </a:solidFill>
              <a:ea typeface="+mn-ea"/>
              <a:cs typeface="Arial" charset="0"/>
            </a:endParaRPr>
          </a:p>
          <a:p>
            <a:pPr algn="l"/>
            <a:endParaRPr lang="en-US" sz="1000" baseline="0" dirty="0">
              <a:cs typeface="Arial" charset="0"/>
            </a:endParaRPr>
          </a:p>
        </p:txBody>
      </p:sp>
      <p:sp>
        <p:nvSpPr>
          <p:cNvPr id="17437" name="Rectangle 39"/>
          <p:cNvSpPr>
            <a:spLocks noChangeArrowheads="1"/>
          </p:cNvSpPr>
          <p:nvPr/>
        </p:nvSpPr>
        <p:spPr bwMode="auto">
          <a:xfrm>
            <a:off x="3200400" y="2971800"/>
            <a:ext cx="2743200" cy="1200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r>
              <a:rPr lang="en-US" sz="1600" baseline="0" dirty="0">
                <a:solidFill>
                  <a:srgbClr val="25B2A8"/>
                </a:solidFill>
                <a:latin typeface="Helvetica Neue" charset="0"/>
                <a:cs typeface="Arial" charset="0"/>
              </a:rPr>
              <a:t>Awareness of strategies:</a:t>
            </a:r>
            <a:endParaRPr lang="en-US" sz="1400" baseline="0" dirty="0">
              <a:solidFill>
                <a:srgbClr val="25B2A8"/>
              </a:solidFill>
              <a:latin typeface="Helvetica Neue" charset="0"/>
              <a:cs typeface="Arial" charset="0"/>
            </a:endParaRPr>
          </a:p>
          <a:p>
            <a:pPr lvl="0" algn="l" fontAlgn="auto">
              <a:spcBef>
                <a:spcPts val="0"/>
              </a:spcBef>
              <a:spcAft>
                <a:spcPts val="0"/>
              </a:spcAft>
            </a:pPr>
            <a:r>
              <a:rPr lang="en-US" sz="1400" baseline="0" dirty="0">
                <a:solidFill>
                  <a:srgbClr val="404040"/>
                </a:solidFill>
                <a:latin typeface="Helvetica Neue" charset="0"/>
                <a:ea typeface="+mn-ea"/>
                <a:cs typeface="Arial" charset="0"/>
              </a:rPr>
              <a:t>Human practices can shift toward less </a:t>
            </a:r>
            <a:r>
              <a:rPr lang="en-US" sz="1400" baseline="0" dirty="0" smtClean="0">
                <a:solidFill>
                  <a:srgbClr val="404040"/>
                </a:solidFill>
                <a:latin typeface="Helvetica Neue" charset="0"/>
                <a:ea typeface="+mn-ea"/>
                <a:cs typeface="Arial" charset="0"/>
              </a:rPr>
              <a:t>impactful &amp; restoring </a:t>
            </a:r>
            <a:r>
              <a:rPr lang="en-US" sz="1400" baseline="0" dirty="0">
                <a:solidFill>
                  <a:srgbClr val="404040"/>
                </a:solidFill>
                <a:latin typeface="Helvetica Neue" charset="0"/>
                <a:ea typeface="+mn-ea"/>
                <a:cs typeface="Arial" charset="0"/>
              </a:rPr>
              <a:t>alternatives</a:t>
            </a:r>
            <a:endParaRPr lang="en-US" sz="1400" baseline="0" dirty="0">
              <a:solidFill>
                <a:prstClr val="black"/>
              </a:solidFill>
              <a:latin typeface="Helvetica Neue" charset="0"/>
              <a:ea typeface="+mn-ea"/>
              <a:cs typeface="Arial" charset="0"/>
            </a:endParaRPr>
          </a:p>
          <a:p>
            <a:pPr algn="l"/>
            <a:endParaRPr lang="en-US" sz="1400" baseline="0" dirty="0">
              <a:latin typeface="Helvetica Neue" charset="0"/>
              <a:cs typeface="Arial" charset="0"/>
            </a:endParaRPr>
          </a:p>
        </p:txBody>
      </p:sp>
      <p:sp>
        <p:nvSpPr>
          <p:cNvPr id="17438" name="Rectangle 40"/>
          <p:cNvSpPr>
            <a:spLocks noChangeArrowheads="1"/>
          </p:cNvSpPr>
          <p:nvPr/>
        </p:nvSpPr>
        <p:spPr bwMode="auto">
          <a:xfrm>
            <a:off x="6324600" y="2971800"/>
            <a:ext cx="28194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r>
              <a:rPr lang="en-US" sz="1600" baseline="0" dirty="0">
                <a:solidFill>
                  <a:srgbClr val="25B2A8"/>
                </a:solidFill>
                <a:latin typeface="Helvetica Neue" charset="0"/>
                <a:cs typeface="Arial" charset="0"/>
              </a:rPr>
              <a:t>Awareness of personal role:</a:t>
            </a:r>
            <a:endParaRPr lang="en-US" sz="1400" baseline="0" dirty="0">
              <a:solidFill>
                <a:srgbClr val="25B2A8"/>
              </a:solidFill>
              <a:latin typeface="Helvetica Neue" charset="0"/>
              <a:cs typeface="Arial" charset="0"/>
            </a:endParaRPr>
          </a:p>
          <a:p>
            <a:pPr lvl="0" algn="l" fontAlgn="auto">
              <a:spcBef>
                <a:spcPts val="0"/>
              </a:spcBef>
              <a:spcAft>
                <a:spcPts val="0"/>
              </a:spcAft>
            </a:pPr>
            <a:r>
              <a:rPr lang="en-US" sz="1400" baseline="0" dirty="0">
                <a:solidFill>
                  <a:srgbClr val="404040"/>
                </a:solidFill>
                <a:latin typeface="Helvetica Neue" charset="0"/>
                <a:ea typeface="+mn-ea"/>
                <a:cs typeface="Arial" charset="0"/>
              </a:rPr>
              <a:t>High leverage </a:t>
            </a:r>
            <a:r>
              <a:rPr lang="en-US" sz="1400" baseline="0" dirty="0" smtClean="0">
                <a:solidFill>
                  <a:srgbClr val="404040"/>
                </a:solidFill>
                <a:latin typeface="Helvetica Neue" charset="0"/>
                <a:ea typeface="+mn-ea"/>
                <a:cs typeface="Arial" charset="0"/>
              </a:rPr>
              <a:t>interventions </a:t>
            </a:r>
            <a:r>
              <a:rPr lang="en-US" sz="1400" baseline="0" dirty="0">
                <a:solidFill>
                  <a:srgbClr val="404040"/>
                </a:solidFill>
                <a:latin typeface="Helvetica Neue" charset="0"/>
                <a:ea typeface="+mn-ea"/>
                <a:cs typeface="Arial" charset="0"/>
              </a:rPr>
              <a:t>involve shifts in human behavior</a:t>
            </a:r>
            <a:endParaRPr lang="en-US" sz="1400" baseline="0" dirty="0">
              <a:solidFill>
                <a:prstClr val="black"/>
              </a:solidFill>
              <a:latin typeface="Helvetica Neue" charset="0"/>
              <a:ea typeface="+mn-ea"/>
              <a:cs typeface="Arial" charset="0"/>
            </a:endParaRPr>
          </a:p>
        </p:txBody>
      </p:sp>
      <p:sp>
        <p:nvSpPr>
          <p:cNvPr id="17439" name="Line 96"/>
          <p:cNvSpPr>
            <a:spLocks noChangeShapeType="1"/>
          </p:cNvSpPr>
          <p:nvPr/>
        </p:nvSpPr>
        <p:spPr bwMode="auto">
          <a:xfrm>
            <a:off x="762000" y="3962400"/>
            <a:ext cx="0" cy="457200"/>
          </a:xfrm>
          <a:prstGeom prst="line">
            <a:avLst/>
          </a:prstGeom>
          <a:noFill/>
          <a:ln w="12700">
            <a:solidFill>
              <a:srgbClr val="E848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0" name="Line 97"/>
          <p:cNvSpPr>
            <a:spLocks noChangeShapeType="1"/>
          </p:cNvSpPr>
          <p:nvPr/>
        </p:nvSpPr>
        <p:spPr bwMode="auto">
          <a:xfrm>
            <a:off x="3962400" y="3962400"/>
            <a:ext cx="0" cy="457200"/>
          </a:xfrm>
          <a:prstGeom prst="line">
            <a:avLst/>
          </a:prstGeom>
          <a:noFill/>
          <a:ln w="12700">
            <a:solidFill>
              <a:srgbClr val="E848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1" name="Line 102"/>
          <p:cNvSpPr>
            <a:spLocks noChangeShapeType="1"/>
          </p:cNvSpPr>
          <p:nvPr/>
        </p:nvSpPr>
        <p:spPr bwMode="auto">
          <a:xfrm>
            <a:off x="2133600" y="3962400"/>
            <a:ext cx="0" cy="457200"/>
          </a:xfrm>
          <a:prstGeom prst="line">
            <a:avLst/>
          </a:prstGeom>
          <a:noFill/>
          <a:ln w="12700">
            <a:solidFill>
              <a:srgbClr val="E848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2" name="Line 103"/>
          <p:cNvSpPr>
            <a:spLocks noChangeShapeType="1"/>
          </p:cNvSpPr>
          <p:nvPr/>
        </p:nvSpPr>
        <p:spPr bwMode="auto">
          <a:xfrm>
            <a:off x="2209800" y="5105400"/>
            <a:ext cx="0" cy="838200"/>
          </a:xfrm>
          <a:prstGeom prst="line">
            <a:avLst/>
          </a:prstGeom>
          <a:noFill/>
          <a:ln w="12700">
            <a:solidFill>
              <a:srgbClr val="65D9C5"/>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3" name="Line 104"/>
          <p:cNvSpPr>
            <a:spLocks noChangeShapeType="1"/>
          </p:cNvSpPr>
          <p:nvPr/>
        </p:nvSpPr>
        <p:spPr bwMode="auto">
          <a:xfrm>
            <a:off x="5257800" y="3962400"/>
            <a:ext cx="0" cy="457200"/>
          </a:xfrm>
          <a:prstGeom prst="line">
            <a:avLst/>
          </a:prstGeom>
          <a:noFill/>
          <a:ln w="12700">
            <a:solidFill>
              <a:srgbClr val="E848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4" name="Line 106"/>
          <p:cNvSpPr>
            <a:spLocks noChangeShapeType="1"/>
          </p:cNvSpPr>
          <p:nvPr/>
        </p:nvSpPr>
        <p:spPr bwMode="auto">
          <a:xfrm>
            <a:off x="7162800" y="3962400"/>
            <a:ext cx="0" cy="1371600"/>
          </a:xfrm>
          <a:prstGeom prst="line">
            <a:avLst/>
          </a:prstGeom>
          <a:noFill/>
          <a:ln w="12700">
            <a:solidFill>
              <a:srgbClr val="E848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5" name="Line 107"/>
          <p:cNvSpPr>
            <a:spLocks noChangeShapeType="1"/>
          </p:cNvSpPr>
          <p:nvPr/>
        </p:nvSpPr>
        <p:spPr bwMode="auto">
          <a:xfrm>
            <a:off x="8153400" y="3962400"/>
            <a:ext cx="0" cy="609600"/>
          </a:xfrm>
          <a:prstGeom prst="line">
            <a:avLst/>
          </a:prstGeom>
          <a:noFill/>
          <a:ln w="12700">
            <a:solidFill>
              <a:srgbClr val="E848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6" name="Line 110"/>
          <p:cNvSpPr>
            <a:spLocks noChangeShapeType="1"/>
          </p:cNvSpPr>
          <p:nvPr/>
        </p:nvSpPr>
        <p:spPr bwMode="auto">
          <a:xfrm flipH="1">
            <a:off x="2133600" y="2203450"/>
            <a:ext cx="304800" cy="533400"/>
          </a:xfrm>
          <a:prstGeom prst="line">
            <a:avLst/>
          </a:prstGeom>
          <a:noFill/>
          <a:ln w="12700">
            <a:solidFill>
              <a:srgbClr val="BF242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7447" name="Line 111"/>
          <p:cNvSpPr>
            <a:spLocks noChangeShapeType="1"/>
          </p:cNvSpPr>
          <p:nvPr/>
        </p:nvSpPr>
        <p:spPr bwMode="auto">
          <a:xfrm>
            <a:off x="6629400" y="2209800"/>
            <a:ext cx="304800" cy="533400"/>
          </a:xfrm>
          <a:prstGeom prst="line">
            <a:avLst/>
          </a:prstGeom>
          <a:noFill/>
          <a:ln w="12700">
            <a:solidFill>
              <a:srgbClr val="CC36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7448" name="Line 113"/>
          <p:cNvSpPr>
            <a:spLocks noChangeShapeType="1"/>
          </p:cNvSpPr>
          <p:nvPr/>
        </p:nvSpPr>
        <p:spPr bwMode="auto">
          <a:xfrm>
            <a:off x="4343400" y="2209800"/>
            <a:ext cx="0" cy="609600"/>
          </a:xfrm>
          <a:prstGeom prst="line">
            <a:avLst/>
          </a:prstGeom>
          <a:noFill/>
          <a:ln w="12700">
            <a:solidFill>
              <a:srgbClr val="CC36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7449" name="Rectangle 14"/>
          <p:cNvSpPr>
            <a:spLocks/>
          </p:cNvSpPr>
          <p:nvPr/>
        </p:nvSpPr>
        <p:spPr bwMode="auto">
          <a:xfrm>
            <a:off x="2438400" y="5638800"/>
            <a:ext cx="1524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40639" bIns="0" anchor="ctr"/>
          <a:lstStyle/>
          <a:p>
            <a:pPr marL="39688" lvl="0" algn="l" fontAlgn="auto">
              <a:spcBef>
                <a:spcPts val="0"/>
              </a:spcBef>
              <a:spcAft>
                <a:spcPts val="0"/>
              </a:spcAft>
            </a:pPr>
            <a:r>
              <a:rPr lang="en-US" sz="1000" baseline="0" dirty="0">
                <a:solidFill>
                  <a:srgbClr val="404040"/>
                </a:solidFill>
                <a:latin typeface="Helvetica Neue" charset="0"/>
                <a:ea typeface="+mn-ea"/>
                <a:cs typeface="Arial" charset="0"/>
              </a:rPr>
              <a:t>Flows: Global consumption</a:t>
            </a:r>
          </a:p>
          <a:p>
            <a:pPr marL="39688" algn="l"/>
            <a:endParaRPr lang="en-US" sz="900" baseline="0" dirty="0">
              <a:cs typeface="Arial" charset="0"/>
            </a:endParaRPr>
          </a:p>
        </p:txBody>
      </p:sp>
      <p:sp>
        <p:nvSpPr>
          <p:cNvPr id="17450" name="Line 103"/>
          <p:cNvSpPr>
            <a:spLocks noChangeShapeType="1"/>
          </p:cNvSpPr>
          <p:nvPr/>
        </p:nvSpPr>
        <p:spPr bwMode="auto">
          <a:xfrm>
            <a:off x="2667000" y="5105400"/>
            <a:ext cx="0" cy="457200"/>
          </a:xfrm>
          <a:prstGeom prst="line">
            <a:avLst/>
          </a:prstGeom>
          <a:noFill/>
          <a:ln w="12700">
            <a:solidFill>
              <a:srgbClr val="65D9C5"/>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61" name="Line 103"/>
          <p:cNvSpPr>
            <a:spLocks noChangeShapeType="1"/>
          </p:cNvSpPr>
          <p:nvPr/>
        </p:nvSpPr>
        <p:spPr bwMode="auto">
          <a:xfrm>
            <a:off x="1752600" y="5105400"/>
            <a:ext cx="0" cy="457200"/>
          </a:xfrm>
          <a:prstGeom prst="line">
            <a:avLst/>
          </a:prstGeom>
          <a:noFill/>
          <a:ln w="12700">
            <a:solidFill>
              <a:srgbClr val="65D9C5"/>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64" name="Text Box 56"/>
          <p:cNvSpPr txBox="1">
            <a:spLocks noChangeArrowheads="1"/>
          </p:cNvSpPr>
          <p:nvPr/>
        </p:nvSpPr>
        <p:spPr bwMode="auto">
          <a:xfrm>
            <a:off x="387350" y="-141288"/>
            <a:ext cx="2133600"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spcBef>
                <a:spcPct val="50000"/>
              </a:spcBef>
            </a:pPr>
            <a:r>
              <a:rPr lang="en-US" sz="4000">
                <a:solidFill>
                  <a:schemeClr val="bg1"/>
                </a:solidFill>
                <a:latin typeface="Helvetica Neue" charset="0"/>
              </a:rPr>
              <a:t>Water</a:t>
            </a:r>
            <a:endParaRPr lang="en-US" sz="4400">
              <a:solidFill>
                <a:schemeClr val="bg1"/>
              </a:solidFill>
              <a:latin typeface="Helvetica Neue" charset="0"/>
            </a:endParaRPr>
          </a:p>
        </p:txBody>
      </p:sp>
      <p:pic>
        <p:nvPicPr>
          <p:cNvPr id="43" name="Picture 32" descr=" by-nc.jpg                                                      001E4372Macintosh HD                   7C26090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5600" y="6553200"/>
            <a:ext cx="412750"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Text Box 29"/>
          <p:cNvSpPr txBox="1">
            <a:spLocks noChangeArrowheads="1"/>
          </p:cNvSpPr>
          <p:nvPr/>
        </p:nvSpPr>
        <p:spPr bwMode="auto">
          <a:xfrm>
            <a:off x="-76200" y="6507163"/>
            <a:ext cx="8229600" cy="198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0" fontAlgn="auto" hangingPunct="0">
              <a:spcBef>
                <a:spcPts val="0"/>
              </a:spcBef>
              <a:spcAft>
                <a:spcPts val="0"/>
              </a:spcAft>
              <a:defRPr/>
            </a:pPr>
            <a:r>
              <a:rPr lang="en-US" sz="700" b="0" baseline="0" dirty="0">
                <a:solidFill>
                  <a:srgbClr val="808080"/>
                </a:solidFill>
                <a:latin typeface="HelveticaNeue-Light" charset="0"/>
                <a:ea typeface="华文细黑" charset="0"/>
                <a:cs typeface="华文细黑" charset="0"/>
                <a:sym typeface="Arial" charset="0"/>
              </a:rPr>
              <a:t>This work was made possible </a:t>
            </a:r>
            <a:r>
              <a:rPr lang="en-US" sz="700" b="0" baseline="0" dirty="0" smtClean="0">
                <a:solidFill>
                  <a:srgbClr val="808080"/>
                </a:solidFill>
                <a:latin typeface="HelveticaNeue-Light" charset="0"/>
                <a:ea typeface="华文细黑" charset="0"/>
                <a:cs typeface="华文细黑" charset="0"/>
                <a:sym typeface="Arial" charset="0"/>
              </a:rPr>
              <a:t>in part by </a:t>
            </a:r>
            <a:r>
              <a:rPr lang="en-US" sz="700" b="0" baseline="0" dirty="0">
                <a:solidFill>
                  <a:srgbClr val="808080"/>
                </a:solidFill>
                <a:latin typeface="HelveticaNeue-Light" charset="0"/>
                <a:ea typeface="华文细黑" charset="0"/>
                <a:cs typeface="华文细黑" charset="0"/>
                <a:sym typeface="Arial" charset="0"/>
              </a:rPr>
              <a:t>the National Science </a:t>
            </a:r>
            <a:r>
              <a:rPr lang="en-US" sz="700" b="0" baseline="0" dirty="0" smtClean="0">
                <a:solidFill>
                  <a:srgbClr val="808080"/>
                </a:solidFill>
                <a:latin typeface="HelveticaNeue-Light" charset="0"/>
                <a:ea typeface="华文细黑" charset="0"/>
                <a:cs typeface="华文细黑" charset="0"/>
                <a:sym typeface="Arial" charset="0"/>
              </a:rPr>
              <a:t>Foundation Grant DUE</a:t>
            </a:r>
            <a:r>
              <a:rPr lang="en-US" sz="700" b="0" baseline="0" dirty="0">
                <a:solidFill>
                  <a:srgbClr val="808080"/>
                </a:solidFill>
                <a:latin typeface="HelveticaNeue-Light" charset="0"/>
                <a:ea typeface="华文细黑" charset="0"/>
                <a:cs typeface="华文细黑" charset="0"/>
                <a:sym typeface="Arial" charset="0"/>
              </a:rPr>
              <a:t>#0717428  | </a:t>
            </a:r>
            <a:r>
              <a:rPr lang="en-US" sz="700" b="0" baseline="0" dirty="0" smtClean="0">
                <a:solidFill>
                  <a:srgbClr val="808080"/>
                </a:solidFill>
                <a:latin typeface="HelveticaNeue-Light" charset="0"/>
                <a:ea typeface="华文细黑" charset="0"/>
                <a:cs typeface="华文细黑" charset="0"/>
                <a:sym typeface="Arial" charset="0"/>
              </a:rPr>
              <a:t> </a:t>
            </a:r>
            <a:r>
              <a:rPr lang="en-US" sz="700" b="0" baseline="0" dirty="0">
                <a:solidFill>
                  <a:srgbClr val="808080"/>
                </a:solidFill>
                <a:latin typeface="HelveticaNeue-Light" charset="0"/>
                <a:ea typeface="华文细黑" charset="0"/>
                <a:cs typeface="华文细黑" charset="0"/>
                <a:sym typeface="Arial" charset="0"/>
              </a:rPr>
              <a:t>Jane </a:t>
            </a:r>
            <a:r>
              <a:rPr lang="en-US" sz="700" b="0" baseline="0" dirty="0" err="1">
                <a:solidFill>
                  <a:srgbClr val="808080"/>
                </a:solidFill>
                <a:latin typeface="HelveticaNeue-Light" charset="0"/>
                <a:ea typeface="华文细黑" charset="0"/>
                <a:cs typeface="华文细黑" charset="0"/>
                <a:sym typeface="Arial" charset="0"/>
              </a:rPr>
              <a:t>Qiong</a:t>
            </a:r>
            <a:r>
              <a:rPr lang="en-US" sz="700" b="0" baseline="0" dirty="0">
                <a:solidFill>
                  <a:srgbClr val="808080"/>
                </a:solidFill>
                <a:latin typeface="HelveticaNeue-Light" charset="0"/>
                <a:ea typeface="华文细黑" charset="0"/>
                <a:cs typeface="华文细黑" charset="0"/>
                <a:sym typeface="Arial" charset="0"/>
              </a:rPr>
              <a:t> Zhang and Linda </a:t>
            </a:r>
            <a:r>
              <a:rPr lang="en-US" sz="700" b="0" baseline="0" dirty="0" err="1">
                <a:solidFill>
                  <a:srgbClr val="808080"/>
                </a:solidFill>
                <a:latin typeface="HelveticaNeue-Light" charset="0"/>
                <a:ea typeface="华文细黑" charset="0"/>
                <a:cs typeface="华文细黑" charset="0"/>
                <a:sym typeface="Arial" charset="0"/>
              </a:rPr>
              <a:t>Vanasupa</a:t>
            </a:r>
            <a:r>
              <a:rPr lang="en-US" sz="700" b="0" baseline="0" dirty="0">
                <a:solidFill>
                  <a:srgbClr val="808080"/>
                </a:solidFill>
                <a:latin typeface="HelveticaNeue-Light" charset="0"/>
                <a:ea typeface="华文细黑" charset="0"/>
                <a:cs typeface="华文细黑" charset="0"/>
                <a:sym typeface="Arial" charset="0"/>
              </a:rPr>
              <a:t> </a:t>
            </a:r>
            <a:endParaRPr lang="en-US" sz="700" b="0" baseline="0" dirty="0">
              <a:latin typeface="+mn-lt"/>
              <a:ea typeface="+mn-ea"/>
              <a:cs typeface="+mn-cs"/>
            </a:endParaRPr>
          </a:p>
        </p:txBody>
      </p:sp>
    </p:spTree>
    <p:extLst>
      <p:ext uri="{BB962C8B-B14F-4D97-AF65-F5344CB8AC3E}">
        <p14:creationId xmlns:p14="http://schemas.microsoft.com/office/powerpoint/2010/main" val="305464264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Hydrologic Cycle</a:t>
            </a:r>
            <a:endParaRPr lang="en-US" dirty="0"/>
          </a:p>
        </p:txBody>
      </p:sp>
      <p:pic>
        <p:nvPicPr>
          <p:cNvPr id="4" name="Picture 1" descr="fig_09_02.jpg"/>
          <p:cNvPicPr>
            <a:picLocks noGrp="1" noChangeAspect="1"/>
          </p:cNvPicPr>
          <p:nvPr>
            <p:ph idx="1"/>
            <p:custDataLst>
              <p:tags r:id="rId1"/>
            </p:custDataLst>
          </p:nvPr>
        </p:nvPicPr>
        <p:blipFill>
          <a:blip r:embed="rId4" cstate="print"/>
          <a:srcRect/>
          <a:stretch>
            <a:fillRect/>
          </a:stretch>
        </p:blipFill>
        <p:spPr bwMode="auto">
          <a:xfrm>
            <a:off x="1524000" y="685800"/>
            <a:ext cx="6426983" cy="5251763"/>
          </a:xfrm>
          <a:prstGeom prst="rect">
            <a:avLst/>
          </a:prstGeom>
          <a:noFill/>
          <a:ln w="9525">
            <a:noFill/>
            <a:miter lim="800000"/>
            <a:headEnd/>
            <a:tailEnd/>
          </a:ln>
        </p:spPr>
      </p:pic>
      <p:sp>
        <p:nvSpPr>
          <p:cNvPr id="5" name="Rectangle 4"/>
          <p:cNvSpPr/>
          <p:nvPr/>
        </p:nvSpPr>
        <p:spPr>
          <a:xfrm>
            <a:off x="2590800" y="6019800"/>
            <a:ext cx="6324600" cy="461665"/>
          </a:xfrm>
          <a:prstGeom prst="rect">
            <a:avLst/>
          </a:prstGeom>
        </p:spPr>
        <p:txBody>
          <a:bodyPr wrap="square">
            <a:spAutoFit/>
          </a:bodyPr>
          <a:lstStyle/>
          <a:p>
            <a:r>
              <a:rPr lang="en-US" dirty="0">
                <a:latin typeface="Arial" pitchFamily="34" charset="0"/>
                <a:ea typeface="ＭＳ Ｐゴシック"/>
                <a:cs typeface="ＭＳ Ｐゴシック"/>
              </a:rPr>
              <a:t>J.R. </a:t>
            </a:r>
            <a:r>
              <a:rPr lang="en-US" dirty="0" err="1">
                <a:latin typeface="Arial" pitchFamily="34" charset="0"/>
                <a:ea typeface="ＭＳ Ｐゴシック"/>
                <a:cs typeface="ＭＳ Ｐゴシック"/>
              </a:rPr>
              <a:t>Mihelcic</a:t>
            </a:r>
            <a:r>
              <a:rPr lang="en-US" dirty="0">
                <a:latin typeface="Arial" pitchFamily="34" charset="0"/>
                <a:ea typeface="ＭＳ Ｐゴシック"/>
                <a:cs typeface="ＭＳ Ｐゴシック"/>
              </a:rPr>
              <a:t> and J.B. Zimmerman (</a:t>
            </a:r>
            <a:r>
              <a:rPr lang="en-US" i="1" dirty="0">
                <a:latin typeface="Arial" pitchFamily="34" charset="0"/>
                <a:ea typeface="ＭＳ Ｐゴシック"/>
                <a:cs typeface="ＭＳ Ｐゴシック"/>
              </a:rPr>
              <a:t>Environmental Engineering: Fundamentals, Sustainability, Design</a:t>
            </a:r>
            <a:r>
              <a:rPr lang="en-US" dirty="0">
                <a:latin typeface="Arial" pitchFamily="34" charset="0"/>
                <a:ea typeface="ＭＳ Ｐゴシック"/>
                <a:cs typeface="ＭＳ Ｐゴシック"/>
              </a:rPr>
              <a:t>, John Wiley &amp; Sons, Inc., 2010). </a:t>
            </a:r>
            <a:endParaRPr lang="en-US" dirty="0"/>
          </a:p>
        </p:txBody>
      </p:sp>
    </p:spTree>
    <p:extLst>
      <p:ext uri="{BB962C8B-B14F-4D97-AF65-F5344CB8AC3E}">
        <p14:creationId xmlns:p14="http://schemas.microsoft.com/office/powerpoint/2010/main" val="41149354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Water Resources</a:t>
            </a:r>
            <a:endParaRPr lang="en-US" dirty="0"/>
          </a:p>
        </p:txBody>
      </p:sp>
      <p:pic>
        <p:nvPicPr>
          <p:cNvPr id="4" name="Picture 1" descr="fig_09_02.jpg"/>
          <p:cNvPicPr>
            <a:picLocks noGrp="1" noChangeAspect="1"/>
          </p:cNvPicPr>
          <p:nvPr>
            <p:ph idx="1"/>
            <p:custDataLst>
              <p:tags r:id="rId1"/>
            </p:custDataLst>
          </p:nvPr>
        </p:nvPicPr>
        <p:blipFill>
          <a:blip r:embed="rId4" cstate="print"/>
          <a:srcRect/>
          <a:stretch>
            <a:fillRect/>
          </a:stretch>
        </p:blipFill>
        <p:spPr bwMode="auto">
          <a:xfrm>
            <a:off x="2057400" y="838200"/>
            <a:ext cx="5271570" cy="4307626"/>
          </a:xfrm>
          <a:prstGeom prst="rect">
            <a:avLst/>
          </a:prstGeom>
          <a:noFill/>
          <a:ln w="9525">
            <a:noFill/>
            <a:miter lim="800000"/>
            <a:headEnd/>
            <a:tailEnd/>
          </a:ln>
        </p:spPr>
      </p:pic>
      <p:sp>
        <p:nvSpPr>
          <p:cNvPr id="6" name="Oval 5"/>
          <p:cNvSpPr/>
          <p:nvPr/>
        </p:nvSpPr>
        <p:spPr>
          <a:xfrm>
            <a:off x="6400800" y="2133600"/>
            <a:ext cx="625011" cy="391297"/>
          </a:xfrm>
          <a:prstGeom prst="ellipse">
            <a:avLst/>
          </a:prstGeom>
          <a:noFill/>
          <a:ln>
            <a:solidFill>
              <a:srgbClr val="D1786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3124200" y="1676400"/>
            <a:ext cx="685800" cy="457200"/>
          </a:xfrm>
          <a:prstGeom prst="ellipse">
            <a:avLst/>
          </a:prstGeom>
          <a:noFill/>
          <a:ln>
            <a:solidFill>
              <a:srgbClr val="D1786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1447800" y="2971800"/>
            <a:ext cx="6400800" cy="1981200"/>
          </a:xfrm>
          <a:prstGeom prst="ellipse">
            <a:avLst/>
          </a:prstGeom>
          <a:noFill/>
          <a:ln>
            <a:solidFill>
              <a:srgbClr val="D1786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962400" y="1981200"/>
            <a:ext cx="500009" cy="273908"/>
          </a:xfrm>
          <a:prstGeom prst="ellipse">
            <a:avLst/>
          </a:prstGeom>
          <a:noFill/>
          <a:ln>
            <a:solidFill>
              <a:srgbClr val="D1786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6781800" y="1905000"/>
            <a:ext cx="1500027" cy="646331"/>
          </a:xfrm>
          <a:prstGeom prst="rect">
            <a:avLst/>
          </a:prstGeom>
          <a:noFill/>
        </p:spPr>
        <p:txBody>
          <a:bodyPr wrap="square" rtlCol="0">
            <a:spAutoFit/>
          </a:bodyPr>
          <a:lstStyle/>
          <a:p>
            <a:r>
              <a:rPr lang="en-US" baseline="0" dirty="0" smtClean="0">
                <a:solidFill>
                  <a:srgbClr val="D17869"/>
                </a:solidFill>
              </a:rPr>
              <a:t>Surface water</a:t>
            </a:r>
            <a:endParaRPr lang="en-US" baseline="0" dirty="0">
              <a:solidFill>
                <a:srgbClr val="D17869"/>
              </a:solidFill>
            </a:endParaRPr>
          </a:p>
        </p:txBody>
      </p:sp>
      <p:sp>
        <p:nvSpPr>
          <p:cNvPr id="12" name="TextBox 11"/>
          <p:cNvSpPr txBox="1"/>
          <p:nvPr/>
        </p:nvSpPr>
        <p:spPr>
          <a:xfrm>
            <a:off x="3124200" y="2971800"/>
            <a:ext cx="1500027" cy="369332"/>
          </a:xfrm>
          <a:prstGeom prst="rect">
            <a:avLst/>
          </a:prstGeom>
          <a:noFill/>
        </p:spPr>
        <p:txBody>
          <a:bodyPr wrap="square" rtlCol="0">
            <a:spAutoFit/>
          </a:bodyPr>
          <a:lstStyle/>
          <a:p>
            <a:r>
              <a:rPr lang="en-US" baseline="0" dirty="0" smtClean="0">
                <a:solidFill>
                  <a:srgbClr val="D17869"/>
                </a:solidFill>
              </a:rPr>
              <a:t>groundwater</a:t>
            </a:r>
            <a:endParaRPr lang="en-US" baseline="0" dirty="0">
              <a:solidFill>
                <a:srgbClr val="D17869"/>
              </a:solidFill>
            </a:endParaRPr>
          </a:p>
        </p:txBody>
      </p:sp>
      <p:sp>
        <p:nvSpPr>
          <p:cNvPr id="13" name="TextBox 12"/>
          <p:cNvSpPr txBox="1"/>
          <p:nvPr/>
        </p:nvSpPr>
        <p:spPr>
          <a:xfrm>
            <a:off x="3276600" y="2209800"/>
            <a:ext cx="1981200" cy="369332"/>
          </a:xfrm>
          <a:prstGeom prst="rect">
            <a:avLst/>
          </a:prstGeom>
          <a:noFill/>
        </p:spPr>
        <p:txBody>
          <a:bodyPr wrap="square" rtlCol="0">
            <a:spAutoFit/>
          </a:bodyPr>
          <a:lstStyle/>
          <a:p>
            <a:r>
              <a:rPr lang="en-US" baseline="0" dirty="0" smtClean="0">
                <a:solidFill>
                  <a:srgbClr val="D17869"/>
                </a:solidFill>
              </a:rPr>
              <a:t>Reclaimed water</a:t>
            </a:r>
            <a:endParaRPr lang="en-US" baseline="0" dirty="0">
              <a:solidFill>
                <a:srgbClr val="D17869"/>
              </a:solidFill>
            </a:endParaRPr>
          </a:p>
        </p:txBody>
      </p:sp>
      <p:sp>
        <p:nvSpPr>
          <p:cNvPr id="14" name="TextBox 13"/>
          <p:cNvSpPr txBox="1"/>
          <p:nvPr/>
        </p:nvSpPr>
        <p:spPr>
          <a:xfrm>
            <a:off x="1371600" y="1752600"/>
            <a:ext cx="1600200" cy="369332"/>
          </a:xfrm>
          <a:prstGeom prst="rect">
            <a:avLst/>
          </a:prstGeom>
          <a:noFill/>
        </p:spPr>
        <p:txBody>
          <a:bodyPr wrap="square" rtlCol="0">
            <a:spAutoFit/>
          </a:bodyPr>
          <a:lstStyle/>
          <a:p>
            <a:r>
              <a:rPr lang="en-US" baseline="0" dirty="0" smtClean="0">
                <a:solidFill>
                  <a:srgbClr val="D17869"/>
                </a:solidFill>
              </a:rPr>
              <a:t>precipitation</a:t>
            </a:r>
            <a:endParaRPr lang="en-US" baseline="0" dirty="0">
              <a:solidFill>
                <a:srgbClr val="D17869"/>
              </a:solidFill>
            </a:endParaRPr>
          </a:p>
        </p:txBody>
      </p:sp>
      <p:sp>
        <p:nvSpPr>
          <p:cNvPr id="15" name="Rectangle 33"/>
          <p:cNvSpPr>
            <a:spLocks noChangeArrowheads="1"/>
          </p:cNvSpPr>
          <p:nvPr/>
        </p:nvSpPr>
        <p:spPr bwMode="auto">
          <a:xfrm>
            <a:off x="0" y="5486400"/>
            <a:ext cx="9144000" cy="1371600"/>
          </a:xfrm>
          <a:prstGeom prst="rect">
            <a:avLst/>
          </a:prstGeom>
          <a:solidFill>
            <a:srgbClr val="E2F0ED"/>
          </a:solidFill>
          <a:ln w="9525">
            <a:solidFill>
              <a:schemeClr val="bg2"/>
            </a:solidFill>
            <a:miter lim="800000"/>
            <a:headEnd/>
            <a:tailEnd/>
          </a:ln>
        </p:spPr>
        <p:txBody>
          <a:bodyPr wrap="none" anchor="ctr"/>
          <a:lstStyle/>
          <a:p>
            <a:endParaRPr lang="en-US"/>
          </a:p>
        </p:txBody>
      </p:sp>
      <p:sp>
        <p:nvSpPr>
          <p:cNvPr id="16" name="Text Box 34"/>
          <p:cNvSpPr txBox="1">
            <a:spLocks noChangeArrowheads="1"/>
          </p:cNvSpPr>
          <p:nvPr/>
        </p:nvSpPr>
        <p:spPr bwMode="auto">
          <a:xfrm>
            <a:off x="457200" y="5661392"/>
            <a:ext cx="8382000" cy="815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pPr>
            <a:r>
              <a:rPr lang="en-US" sz="2000" b="1" baseline="0" dirty="0">
                <a:latin typeface="Helvetica Neue" charset="0"/>
              </a:rPr>
              <a:t>Classroom Activity </a:t>
            </a:r>
            <a:r>
              <a:rPr lang="en-US" sz="1800" baseline="0" dirty="0" smtClean="0">
                <a:solidFill>
                  <a:srgbClr val="404040"/>
                </a:solidFill>
                <a:latin typeface="Helvetica Neue" charset="0"/>
              </a:rPr>
              <a:t>(5-10 </a:t>
            </a:r>
            <a:r>
              <a:rPr lang="en-US" sz="1800" baseline="0" dirty="0">
                <a:solidFill>
                  <a:srgbClr val="404040"/>
                </a:solidFill>
                <a:latin typeface="Helvetica Neue" charset="0"/>
              </a:rPr>
              <a:t>minutes)</a:t>
            </a:r>
            <a:endParaRPr lang="en-US" sz="1800" baseline="0" dirty="0">
              <a:latin typeface="Helvetica Neue" charset="0"/>
            </a:endParaRPr>
          </a:p>
          <a:p>
            <a:pPr algn="l" eaLnBrk="1" hangingPunct="1">
              <a:spcBef>
                <a:spcPct val="50000"/>
              </a:spcBef>
            </a:pPr>
            <a:r>
              <a:rPr lang="en-US" sz="1800" baseline="0" dirty="0" smtClean="0">
                <a:latin typeface="Helvetica Neue" charset="0"/>
              </a:rPr>
              <a:t>Do you consider the ocean a water resource?  Why or why not?</a:t>
            </a:r>
            <a:endParaRPr lang="en-US" sz="1800" baseline="0" dirty="0">
              <a:latin typeface="Helvetica Neue" charset="0"/>
            </a:endParaRPr>
          </a:p>
        </p:txBody>
      </p:sp>
    </p:spTree>
    <p:extLst>
      <p:ext uri="{BB962C8B-B14F-4D97-AF65-F5344CB8AC3E}">
        <p14:creationId xmlns:p14="http://schemas.microsoft.com/office/powerpoint/2010/main" val="410220009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Freshwater Availability</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54638090"/>
              </p:ext>
            </p:extLst>
          </p:nvPr>
        </p:nvGraphicFramePr>
        <p:xfrm>
          <a:off x="228600" y="685800"/>
          <a:ext cx="4710876" cy="4648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extLst>
              <p:ext uri="{D42A27DB-BD31-4B8C-83A1-F6EECF244321}">
                <p14:modId xmlns:p14="http://schemas.microsoft.com/office/powerpoint/2010/main" val="3645197819"/>
              </p:ext>
            </p:extLst>
          </p:nvPr>
        </p:nvGraphicFramePr>
        <p:xfrm>
          <a:off x="4495800" y="1600200"/>
          <a:ext cx="4555677" cy="4572000"/>
        </p:xfrm>
        <a:graphic>
          <a:graphicData uri="http://schemas.openxmlformats.org/drawingml/2006/chart">
            <c:chart xmlns:c="http://schemas.openxmlformats.org/drawingml/2006/chart" xmlns:r="http://schemas.openxmlformats.org/officeDocument/2006/relationships" r:id="rId4"/>
          </a:graphicData>
        </a:graphic>
      </p:graphicFrame>
      <p:cxnSp>
        <p:nvCxnSpPr>
          <p:cNvPr id="9" name="Straight Arrow Connector 8"/>
          <p:cNvCxnSpPr/>
          <p:nvPr/>
        </p:nvCxnSpPr>
        <p:spPr>
          <a:xfrm>
            <a:off x="3276600" y="2362200"/>
            <a:ext cx="1524000" cy="762000"/>
          </a:xfrm>
          <a:prstGeom prst="straightConnector1">
            <a:avLst/>
          </a:prstGeom>
          <a:ln w="41275">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Rectangle 33"/>
          <p:cNvSpPr>
            <a:spLocks noChangeArrowheads="1"/>
          </p:cNvSpPr>
          <p:nvPr/>
        </p:nvSpPr>
        <p:spPr bwMode="auto">
          <a:xfrm>
            <a:off x="0" y="5486400"/>
            <a:ext cx="9144000" cy="1371600"/>
          </a:xfrm>
          <a:prstGeom prst="rect">
            <a:avLst/>
          </a:prstGeom>
          <a:solidFill>
            <a:srgbClr val="E2F0ED"/>
          </a:solidFill>
          <a:ln w="9525">
            <a:solidFill>
              <a:schemeClr val="bg2"/>
            </a:solidFill>
            <a:miter lim="800000"/>
            <a:headEnd/>
            <a:tailEnd/>
          </a:ln>
        </p:spPr>
        <p:txBody>
          <a:bodyPr wrap="none" anchor="ctr"/>
          <a:lstStyle/>
          <a:p>
            <a:endParaRPr lang="en-US"/>
          </a:p>
        </p:txBody>
      </p:sp>
      <p:sp>
        <p:nvSpPr>
          <p:cNvPr id="14" name="Text Box 34"/>
          <p:cNvSpPr txBox="1">
            <a:spLocks noChangeArrowheads="1"/>
          </p:cNvSpPr>
          <p:nvPr/>
        </p:nvSpPr>
        <p:spPr bwMode="auto">
          <a:xfrm>
            <a:off x="457200" y="5661392"/>
            <a:ext cx="8382000"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pPr>
            <a:r>
              <a:rPr lang="en-US" sz="2000" b="1" baseline="0" dirty="0">
                <a:latin typeface="Helvetica Neue" charset="0"/>
              </a:rPr>
              <a:t>Classroom Activity </a:t>
            </a:r>
            <a:r>
              <a:rPr lang="en-US" sz="1800" baseline="0" dirty="0" smtClean="0">
                <a:solidFill>
                  <a:srgbClr val="404040"/>
                </a:solidFill>
                <a:latin typeface="Helvetica Neue" charset="0"/>
              </a:rPr>
              <a:t>(5-10 </a:t>
            </a:r>
            <a:r>
              <a:rPr lang="en-US" sz="1800" baseline="0" dirty="0">
                <a:solidFill>
                  <a:srgbClr val="404040"/>
                </a:solidFill>
                <a:latin typeface="Helvetica Neue" charset="0"/>
              </a:rPr>
              <a:t>minutes)</a:t>
            </a:r>
            <a:endParaRPr lang="en-US" sz="1800" baseline="0" dirty="0">
              <a:latin typeface="Helvetica Neue" charset="0"/>
            </a:endParaRPr>
          </a:p>
          <a:p>
            <a:pPr algn="l" eaLnBrk="1" hangingPunct="1">
              <a:spcBef>
                <a:spcPct val="50000"/>
              </a:spcBef>
            </a:pPr>
            <a:r>
              <a:rPr lang="en-US" sz="1800" baseline="0" dirty="0" smtClean="0">
                <a:latin typeface="Helvetica Neue" charset="0"/>
              </a:rPr>
              <a:t>Some companies want to harvest glaciers to sell for fresh water. Do you consider this a good idea? Why or why not?</a:t>
            </a:r>
            <a:endParaRPr lang="en-US" sz="1800" baseline="0" dirty="0">
              <a:latin typeface="Helvetica Neue" charset="0"/>
            </a:endParaRPr>
          </a:p>
        </p:txBody>
      </p:sp>
    </p:spTree>
    <p:extLst>
      <p:ext uri="{BB962C8B-B14F-4D97-AF65-F5344CB8AC3E}">
        <p14:creationId xmlns:p14="http://schemas.microsoft.com/office/powerpoint/2010/main" val="48176525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7" name="Rectangle 8"/>
          <p:cNvSpPr>
            <a:spLocks/>
          </p:cNvSpPr>
          <p:nvPr/>
        </p:nvSpPr>
        <p:spPr bwMode="auto">
          <a:xfrm>
            <a:off x="0" y="0"/>
            <a:ext cx="9144000" cy="6858000"/>
          </a:xfrm>
          <a:prstGeom prst="rect">
            <a:avLst/>
          </a:prstGeom>
          <a:solidFill>
            <a:srgbClr val="E2F0ED"/>
          </a:solidFill>
          <a:ln>
            <a:noFill/>
          </a:ln>
          <a:extLst/>
        </p:spPr>
        <p:txBody>
          <a:bodyPr wrap="none" anchor="ctr"/>
          <a:lstStyle/>
          <a:p>
            <a:pPr algn="ctr"/>
            <a:endParaRPr lang="en-US" baseline="0">
              <a:solidFill>
                <a:srgbClr val="FFFFD7"/>
              </a:solidFill>
            </a:endParaRPr>
          </a:p>
        </p:txBody>
      </p:sp>
      <p:sp>
        <p:nvSpPr>
          <p:cNvPr id="19468" name="Rectangle 1"/>
          <p:cNvSpPr>
            <a:spLocks noChangeArrowheads="1"/>
          </p:cNvSpPr>
          <p:nvPr/>
        </p:nvSpPr>
        <p:spPr bwMode="auto">
          <a:xfrm>
            <a:off x="76200" y="2362200"/>
            <a:ext cx="9067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50800" tIns="50800" rIns="132080" bIns="50800" anchor="ctr"/>
          <a:lstStyle/>
          <a:p>
            <a:pPr marL="39688" algn="ctr"/>
            <a:r>
              <a:rPr lang="en-US" sz="4400" baseline="0" dirty="0" smtClean="0">
                <a:solidFill>
                  <a:srgbClr val="49B2A8"/>
                </a:solidFill>
                <a:latin typeface="Helvetica Neue" charset="0"/>
                <a:sym typeface="Lucida Grande" charset="0"/>
              </a:rPr>
              <a:t>Water use</a:t>
            </a:r>
            <a:endParaRPr lang="en-US" sz="2000" baseline="0" dirty="0">
              <a:solidFill>
                <a:srgbClr val="49B2A8"/>
              </a:solidFill>
              <a:latin typeface="Helvetica Neue" charset="0"/>
              <a:sym typeface="Lucida Grande" charset="0"/>
            </a:endParaRPr>
          </a:p>
        </p:txBody>
      </p:sp>
      <p:sp>
        <p:nvSpPr>
          <p:cNvPr id="19469" name="Slide Number Placeholder 3"/>
          <p:cNvSpPr txBox="1">
            <a:spLocks noGrp="1"/>
          </p:cNvSpPr>
          <p:nvPr/>
        </p:nvSpPr>
        <p:spPr bwMode="auto">
          <a:xfrm>
            <a:off x="8761413" y="6565900"/>
            <a:ext cx="3063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2400" baseline="-25000">
                <a:solidFill>
                  <a:schemeClr val="tx1"/>
                </a:solidFill>
                <a:latin typeface="Arial" charset="0"/>
                <a:ea typeface="ＭＳ Ｐゴシック" charset="0"/>
                <a:cs typeface="ＭＳ Ｐゴシック" charset="0"/>
              </a:defRPr>
            </a:lvl1pPr>
            <a:lvl2pPr marL="37931725" indent="-37474525" eaLnBrk="0" hangingPunct="0">
              <a:defRPr sz="2400" baseline="-25000">
                <a:solidFill>
                  <a:schemeClr val="tx1"/>
                </a:solidFill>
                <a:latin typeface="Arial" charset="0"/>
                <a:ea typeface="ＭＳ Ｐゴシック" charset="0"/>
              </a:defRPr>
            </a:lvl2pPr>
            <a:lvl3pPr eaLnBrk="0" hangingPunct="0">
              <a:defRPr sz="2400" baseline="-25000">
                <a:solidFill>
                  <a:schemeClr val="tx1"/>
                </a:solidFill>
                <a:latin typeface="Arial" charset="0"/>
                <a:ea typeface="ＭＳ Ｐゴシック" charset="0"/>
              </a:defRPr>
            </a:lvl3pPr>
            <a:lvl4pPr eaLnBrk="0" hangingPunct="0">
              <a:defRPr sz="2400" baseline="-25000">
                <a:solidFill>
                  <a:schemeClr val="tx1"/>
                </a:solidFill>
                <a:latin typeface="Arial" charset="0"/>
                <a:ea typeface="ＭＳ Ｐゴシック" charset="0"/>
              </a:defRPr>
            </a:lvl4pPr>
            <a:lvl5pPr eaLnBrk="0" hangingPunct="0">
              <a:defRPr sz="2400" baseline="-25000">
                <a:solidFill>
                  <a:schemeClr val="tx1"/>
                </a:solidFill>
                <a:latin typeface="Arial" charset="0"/>
                <a:ea typeface="ＭＳ Ｐゴシック" charset="0"/>
              </a:defRPr>
            </a:lvl5pPr>
            <a:lvl6pPr marL="457200" eaLnBrk="0" fontAlgn="base" hangingPunct="0">
              <a:spcBef>
                <a:spcPct val="0"/>
              </a:spcBef>
              <a:spcAft>
                <a:spcPct val="0"/>
              </a:spcAft>
              <a:defRPr sz="2400" baseline="-25000">
                <a:solidFill>
                  <a:schemeClr val="tx1"/>
                </a:solidFill>
                <a:latin typeface="Arial" charset="0"/>
                <a:ea typeface="ＭＳ Ｐゴシック" charset="0"/>
              </a:defRPr>
            </a:lvl6pPr>
            <a:lvl7pPr marL="914400" eaLnBrk="0" fontAlgn="base" hangingPunct="0">
              <a:spcBef>
                <a:spcPct val="0"/>
              </a:spcBef>
              <a:spcAft>
                <a:spcPct val="0"/>
              </a:spcAft>
              <a:defRPr sz="2400" baseline="-25000">
                <a:solidFill>
                  <a:schemeClr val="tx1"/>
                </a:solidFill>
                <a:latin typeface="Arial" charset="0"/>
                <a:ea typeface="ＭＳ Ｐゴシック" charset="0"/>
              </a:defRPr>
            </a:lvl7pPr>
            <a:lvl8pPr marL="1371600" eaLnBrk="0" fontAlgn="base" hangingPunct="0">
              <a:spcBef>
                <a:spcPct val="0"/>
              </a:spcBef>
              <a:spcAft>
                <a:spcPct val="0"/>
              </a:spcAft>
              <a:defRPr sz="2400" baseline="-25000">
                <a:solidFill>
                  <a:schemeClr val="tx1"/>
                </a:solidFill>
                <a:latin typeface="Arial" charset="0"/>
                <a:ea typeface="ＭＳ Ｐゴシック" charset="0"/>
              </a:defRPr>
            </a:lvl8pPr>
            <a:lvl9pPr marL="1828800" eaLnBrk="0" fontAlgn="base" hangingPunct="0">
              <a:spcBef>
                <a:spcPct val="0"/>
              </a:spcBef>
              <a:spcAft>
                <a:spcPct val="0"/>
              </a:spcAft>
              <a:defRPr sz="2400" baseline="-25000">
                <a:solidFill>
                  <a:schemeClr val="tx1"/>
                </a:solidFill>
                <a:latin typeface="Arial" charset="0"/>
                <a:ea typeface="ＭＳ Ｐゴシック" charset="0"/>
              </a:defRPr>
            </a:lvl9pPr>
          </a:lstStyle>
          <a:p>
            <a:pPr algn="ctr" eaLnBrk="1" hangingPunct="1"/>
            <a:fld id="{9428EC42-3005-1E43-B4F7-F702AE88C397}" type="slidenum">
              <a:rPr lang="en-US" sz="1000" baseline="0">
                <a:solidFill>
                  <a:srgbClr val="898989"/>
                </a:solidFill>
                <a:latin typeface="Helvetica Neue" charset="0"/>
                <a:sym typeface="Lucida Grande" charset="0"/>
              </a:rPr>
              <a:pPr algn="ctr" eaLnBrk="1" hangingPunct="1"/>
              <a:t>13</a:t>
            </a:fld>
            <a:endParaRPr lang="en-US" sz="1200" baseline="0">
              <a:solidFill>
                <a:srgbClr val="898989"/>
              </a:solidFill>
              <a:latin typeface="Lucida Grande" charset="0"/>
              <a:sym typeface="Lucida Grande" charset="0"/>
            </a:endParaRPr>
          </a:p>
        </p:txBody>
      </p:sp>
    </p:spTree>
    <p:extLst>
      <p:ext uri="{BB962C8B-B14F-4D97-AF65-F5344CB8AC3E}">
        <p14:creationId xmlns:p14="http://schemas.microsoft.com/office/powerpoint/2010/main" val="40109869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Water footprint for products</a:t>
            </a:r>
            <a:endParaRPr lang="en-US" dirty="0"/>
          </a:p>
        </p:txBody>
      </p:sp>
      <p:sp>
        <p:nvSpPr>
          <p:cNvPr id="6" name="Content Placeholder 5"/>
          <p:cNvSpPr>
            <a:spLocks noGrp="1"/>
          </p:cNvSpPr>
          <p:nvPr>
            <p:ph idx="1"/>
          </p:nvPr>
        </p:nvSpPr>
        <p:spPr>
          <a:xfrm>
            <a:off x="381000" y="685800"/>
            <a:ext cx="8610600" cy="609600"/>
          </a:xfrm>
        </p:spPr>
        <p:txBody>
          <a:bodyPr/>
          <a:lstStyle/>
          <a:p>
            <a:r>
              <a:rPr lang="en-US" dirty="0" smtClean="0"/>
              <a:t>Water input to each stage in the product life cycle</a:t>
            </a:r>
            <a:endParaRPr lang="en-US" dirty="0"/>
          </a:p>
        </p:txBody>
      </p:sp>
      <p:sp>
        <p:nvSpPr>
          <p:cNvPr id="7" name="Oval 6"/>
          <p:cNvSpPr/>
          <p:nvPr/>
        </p:nvSpPr>
        <p:spPr>
          <a:xfrm>
            <a:off x="3962400" y="2133600"/>
            <a:ext cx="457200" cy="457200"/>
          </a:xfrm>
          <a:prstGeom prst="ellipse">
            <a:avLst/>
          </a:prstGeom>
          <a:noFill/>
          <a:ln>
            <a:solidFill>
              <a:srgbClr val="D1786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ontent Placeholder 5"/>
          <p:cNvSpPr txBox="1">
            <a:spLocks/>
          </p:cNvSpPr>
          <p:nvPr/>
        </p:nvSpPr>
        <p:spPr bwMode="auto">
          <a:xfrm>
            <a:off x="609600" y="4800600"/>
            <a:ext cx="31242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defRPr sz="2800" kern="1200">
                <a:solidFill>
                  <a:srgbClr val="CC3600"/>
                </a:solidFill>
                <a:latin typeface="Helvetica Neue" charset="0"/>
                <a:ea typeface="ＭＳ Ｐゴシック" pitchFamily="-109" charset="-128"/>
                <a:cs typeface="ＭＳ Ｐゴシック" pitchFamily="-109" charset="-128"/>
              </a:defRPr>
            </a:lvl1pPr>
            <a:lvl2pPr marL="742950" indent="-285750" algn="l" rtl="0" eaLnBrk="0" fontAlgn="base" hangingPunct="0">
              <a:spcBef>
                <a:spcPct val="20000"/>
              </a:spcBef>
              <a:spcAft>
                <a:spcPct val="0"/>
              </a:spcAft>
              <a:buFont typeface="Arial" charset="0"/>
              <a:defRPr sz="2800" kern="1200">
                <a:solidFill>
                  <a:srgbClr val="CC3600"/>
                </a:solidFill>
                <a:latin typeface="Helvetica Neue" charset="0"/>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rgbClr val="CC3600"/>
                </a:solidFill>
                <a:latin typeface="Helvetica Neue" charset="0"/>
                <a:ea typeface="ヒラギノ角ゴ Pro W3" pitchFamily="-110" charset="-128"/>
                <a:cs typeface="ヒラギノ角ゴ Pro W3" charset="-128"/>
              </a:defRPr>
            </a:lvl3pPr>
            <a:lvl4pPr marL="1600200" indent="-228600" algn="l" rtl="0" eaLnBrk="0" fontAlgn="base" hangingPunct="0">
              <a:spcBef>
                <a:spcPct val="20000"/>
              </a:spcBef>
              <a:spcAft>
                <a:spcPct val="0"/>
              </a:spcAft>
              <a:buFont typeface="Arial" charset="0"/>
              <a:buChar char="–"/>
              <a:defRPr sz="2000" kern="1200">
                <a:solidFill>
                  <a:srgbClr val="CC3600"/>
                </a:solidFill>
                <a:latin typeface="Helvetica Neue" charset="0"/>
                <a:ea typeface="ヒラギノ角ゴ Pro W3" pitchFamily="-110" charset="-128"/>
                <a:cs typeface="ヒラギノ角ゴ Pro W3" charset="0"/>
              </a:defRPr>
            </a:lvl4pPr>
            <a:lvl5pPr marL="2057400" indent="-228600" algn="l" rtl="0" eaLnBrk="0" fontAlgn="base" hangingPunct="0">
              <a:spcBef>
                <a:spcPct val="20000"/>
              </a:spcBef>
              <a:spcAft>
                <a:spcPct val="0"/>
              </a:spcAft>
              <a:buFont typeface="Arial" charset="0"/>
              <a:buChar char="»"/>
              <a:defRPr sz="2000" kern="1200">
                <a:solidFill>
                  <a:srgbClr val="CC3600"/>
                </a:solidFill>
                <a:latin typeface="Helvetica Neue" charset="0"/>
                <a:ea typeface="ヒラギノ角ゴ Pro W3" pitchFamily="-110" charset="-128"/>
                <a:cs typeface="ヒラギノ角ゴ Pro W3"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baseline="0" dirty="0" smtClean="0"/>
              <a:t>+ water required to dilute pollutants</a:t>
            </a:r>
            <a:endParaRPr lang="en-US" sz="2400" baseline="0" dirty="0"/>
          </a:p>
        </p:txBody>
      </p:sp>
      <p:pic>
        <p:nvPicPr>
          <p:cNvPr id="9" name="Picture 8" descr="life-cycl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6600" y="1371600"/>
            <a:ext cx="5613400" cy="4618620"/>
          </a:xfrm>
          <a:prstGeom prst="rect">
            <a:avLst/>
          </a:prstGeom>
        </p:spPr>
      </p:pic>
      <p:sp>
        <p:nvSpPr>
          <p:cNvPr id="10" name="Oval 9"/>
          <p:cNvSpPr/>
          <p:nvPr/>
        </p:nvSpPr>
        <p:spPr>
          <a:xfrm>
            <a:off x="3352800" y="5181600"/>
            <a:ext cx="457200" cy="457200"/>
          </a:xfrm>
          <a:prstGeom prst="ellipse">
            <a:avLst/>
          </a:prstGeom>
          <a:noFill/>
          <a:ln>
            <a:solidFill>
              <a:srgbClr val="D1786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Content Placeholder 5"/>
          <p:cNvSpPr txBox="1">
            <a:spLocks/>
          </p:cNvSpPr>
          <p:nvPr/>
        </p:nvSpPr>
        <p:spPr bwMode="auto">
          <a:xfrm>
            <a:off x="1219200" y="5791200"/>
            <a:ext cx="32766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defRPr sz="2800" kern="1200">
                <a:solidFill>
                  <a:srgbClr val="CC3600"/>
                </a:solidFill>
                <a:latin typeface="Helvetica Neue" charset="0"/>
                <a:ea typeface="ＭＳ Ｐゴシック" pitchFamily="-109" charset="-128"/>
                <a:cs typeface="ＭＳ Ｐゴシック" pitchFamily="-109" charset="-128"/>
              </a:defRPr>
            </a:lvl1pPr>
            <a:lvl2pPr marL="742950" indent="-285750" algn="l" rtl="0" eaLnBrk="0" fontAlgn="base" hangingPunct="0">
              <a:spcBef>
                <a:spcPct val="20000"/>
              </a:spcBef>
              <a:spcAft>
                <a:spcPct val="0"/>
              </a:spcAft>
              <a:buFont typeface="Arial" charset="0"/>
              <a:defRPr sz="2800" kern="1200">
                <a:solidFill>
                  <a:srgbClr val="CC3600"/>
                </a:solidFill>
                <a:latin typeface="Helvetica Neue" charset="0"/>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rgbClr val="CC3600"/>
                </a:solidFill>
                <a:latin typeface="Helvetica Neue" charset="0"/>
                <a:ea typeface="ヒラギノ角ゴ Pro W3" pitchFamily="-110" charset="-128"/>
                <a:cs typeface="ヒラギノ角ゴ Pro W3" charset="-128"/>
              </a:defRPr>
            </a:lvl3pPr>
            <a:lvl4pPr marL="1600200" indent="-228600" algn="l" rtl="0" eaLnBrk="0" fontAlgn="base" hangingPunct="0">
              <a:spcBef>
                <a:spcPct val="20000"/>
              </a:spcBef>
              <a:spcAft>
                <a:spcPct val="0"/>
              </a:spcAft>
              <a:buFont typeface="Arial" charset="0"/>
              <a:buChar char="–"/>
              <a:defRPr sz="2000" kern="1200">
                <a:solidFill>
                  <a:srgbClr val="CC3600"/>
                </a:solidFill>
                <a:latin typeface="Helvetica Neue" charset="0"/>
                <a:ea typeface="ヒラギノ角ゴ Pro W3" pitchFamily="-110" charset="-128"/>
                <a:cs typeface="ヒラギノ角ゴ Pro W3" charset="0"/>
              </a:defRPr>
            </a:lvl4pPr>
            <a:lvl5pPr marL="2057400" indent="-228600" algn="l" rtl="0" eaLnBrk="0" fontAlgn="base" hangingPunct="0">
              <a:spcBef>
                <a:spcPct val="20000"/>
              </a:spcBef>
              <a:spcAft>
                <a:spcPct val="0"/>
              </a:spcAft>
              <a:buFont typeface="Arial" charset="0"/>
              <a:buChar char="»"/>
              <a:defRPr sz="2000" kern="1200">
                <a:solidFill>
                  <a:srgbClr val="CC3600"/>
                </a:solidFill>
                <a:latin typeface="Helvetica Neue" charset="0"/>
                <a:ea typeface="ヒラギノ角ゴ Pro W3" pitchFamily="-110" charset="-128"/>
                <a:cs typeface="ヒラギノ角ゴ Pro W3"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baseline="0" dirty="0" smtClean="0">
                <a:effectLst>
                  <a:outerShdw blurRad="60007" dist="200025" dir="15000000" sy="30000" kx="-1800000" algn="bl" rotWithShape="0">
                    <a:prstClr val="black">
                      <a:alpha val="32000"/>
                    </a:prstClr>
                  </a:outerShdw>
                </a:effectLst>
              </a:rPr>
              <a:t>= water footprint</a:t>
            </a:r>
            <a:endParaRPr lang="en-US" baseline="0" dirty="0">
              <a:effectLst>
                <a:outerShdw blurRad="60007" dist="200025" dir="15000000" sy="30000" kx="-1800000" algn="bl" rotWithShape="0">
                  <a:prstClr val="black">
                    <a:alpha val="32000"/>
                  </a:prstClr>
                </a:outerShdw>
              </a:effectLst>
            </a:endParaRPr>
          </a:p>
        </p:txBody>
      </p:sp>
      <p:sp>
        <p:nvSpPr>
          <p:cNvPr id="12" name="TextBox 11"/>
          <p:cNvSpPr txBox="1"/>
          <p:nvPr/>
        </p:nvSpPr>
        <p:spPr>
          <a:xfrm>
            <a:off x="381000" y="2209800"/>
            <a:ext cx="2895600" cy="338554"/>
          </a:xfrm>
          <a:prstGeom prst="rect">
            <a:avLst/>
          </a:prstGeom>
          <a:noFill/>
        </p:spPr>
        <p:txBody>
          <a:bodyPr wrap="square" rtlCol="0">
            <a:spAutoFit/>
          </a:bodyPr>
          <a:lstStyle/>
          <a:p>
            <a:r>
              <a:rPr lang="en-US" sz="1600" baseline="0" dirty="0">
                <a:solidFill>
                  <a:srgbClr val="404040"/>
                </a:solidFill>
              </a:rPr>
              <a:t>m</a:t>
            </a:r>
            <a:r>
              <a:rPr lang="en-US" sz="1600" baseline="0" dirty="0" smtClean="0">
                <a:solidFill>
                  <a:srgbClr val="404040"/>
                </a:solidFill>
              </a:rPr>
              <a:t>aterials, energy, water</a:t>
            </a:r>
            <a:endParaRPr lang="en-US" sz="1600" baseline="0" dirty="0">
              <a:solidFill>
                <a:srgbClr val="404040"/>
              </a:solidFill>
            </a:endParaRPr>
          </a:p>
        </p:txBody>
      </p:sp>
      <p:sp>
        <p:nvSpPr>
          <p:cNvPr id="13" name="TextBox 12"/>
          <p:cNvSpPr txBox="1"/>
          <p:nvPr/>
        </p:nvSpPr>
        <p:spPr>
          <a:xfrm>
            <a:off x="381000" y="4191000"/>
            <a:ext cx="2895600" cy="338554"/>
          </a:xfrm>
          <a:prstGeom prst="rect">
            <a:avLst/>
          </a:prstGeom>
          <a:noFill/>
        </p:spPr>
        <p:txBody>
          <a:bodyPr wrap="square" rtlCol="0">
            <a:spAutoFit/>
          </a:bodyPr>
          <a:lstStyle/>
          <a:p>
            <a:r>
              <a:rPr lang="en-US" sz="1600" baseline="0" dirty="0" smtClean="0">
                <a:solidFill>
                  <a:srgbClr val="404040"/>
                </a:solidFill>
              </a:rPr>
              <a:t>waste, heat, toxins</a:t>
            </a:r>
            <a:endParaRPr lang="en-US" sz="1600" baseline="0" dirty="0">
              <a:solidFill>
                <a:srgbClr val="404040"/>
              </a:solidFill>
            </a:endParaRPr>
          </a:p>
        </p:txBody>
      </p:sp>
    </p:spTree>
    <p:extLst>
      <p:ext uri="{BB962C8B-B14F-4D97-AF65-F5344CB8AC3E}">
        <p14:creationId xmlns:p14="http://schemas.microsoft.com/office/powerpoint/2010/main" val="56955675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en-US" dirty="0" smtClean="0"/>
              <a:t>Consumption defined</a:t>
            </a:r>
            <a:endParaRPr lang="en-US" dirty="0"/>
          </a:p>
        </p:txBody>
      </p:sp>
      <p:sp>
        <p:nvSpPr>
          <p:cNvPr id="9" name="Content Placeholder 8"/>
          <p:cNvSpPr>
            <a:spLocks noGrp="1"/>
          </p:cNvSpPr>
          <p:nvPr>
            <p:ph idx="1"/>
          </p:nvPr>
        </p:nvSpPr>
        <p:spPr>
          <a:xfrm>
            <a:off x="228600" y="838200"/>
            <a:ext cx="8229600" cy="609600"/>
          </a:xfrm>
        </p:spPr>
        <p:txBody>
          <a:bodyPr/>
          <a:lstStyle/>
          <a:p>
            <a:r>
              <a:rPr lang="en-US" dirty="0" smtClean="0"/>
              <a:t>Consumptive water use</a:t>
            </a:r>
          </a:p>
          <a:p>
            <a:endParaRPr lang="en-US" dirty="0"/>
          </a:p>
        </p:txBody>
      </p:sp>
      <p:sp>
        <p:nvSpPr>
          <p:cNvPr id="4" name="Content Placeholder 8"/>
          <p:cNvSpPr txBox="1">
            <a:spLocks/>
          </p:cNvSpPr>
          <p:nvPr/>
        </p:nvSpPr>
        <p:spPr bwMode="auto">
          <a:xfrm>
            <a:off x="4267200" y="914400"/>
            <a:ext cx="47244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defRPr sz="2800" kern="1200">
                <a:solidFill>
                  <a:srgbClr val="CC3600"/>
                </a:solidFill>
                <a:latin typeface="Helvetica Neue" charset="0"/>
                <a:ea typeface="ＭＳ Ｐゴシック" pitchFamily="-109" charset="-128"/>
                <a:cs typeface="ＭＳ Ｐゴシック" pitchFamily="-109" charset="-128"/>
              </a:defRPr>
            </a:lvl1pPr>
            <a:lvl2pPr marL="742950" indent="-285750" algn="l" rtl="0" eaLnBrk="0" fontAlgn="base" hangingPunct="0">
              <a:spcBef>
                <a:spcPct val="20000"/>
              </a:spcBef>
              <a:spcAft>
                <a:spcPct val="0"/>
              </a:spcAft>
              <a:buFont typeface="Arial" charset="0"/>
              <a:defRPr sz="2800" kern="1200">
                <a:solidFill>
                  <a:srgbClr val="CC3600"/>
                </a:solidFill>
                <a:latin typeface="Helvetica Neue" charset="0"/>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rgbClr val="CC3600"/>
                </a:solidFill>
                <a:latin typeface="Helvetica Neue" charset="0"/>
                <a:ea typeface="ヒラギノ角ゴ Pro W3" pitchFamily="-110" charset="-128"/>
                <a:cs typeface="ヒラギノ角ゴ Pro W3" charset="-128"/>
              </a:defRPr>
            </a:lvl3pPr>
            <a:lvl4pPr marL="1600200" indent="-228600" algn="l" rtl="0" eaLnBrk="0" fontAlgn="base" hangingPunct="0">
              <a:spcBef>
                <a:spcPct val="20000"/>
              </a:spcBef>
              <a:spcAft>
                <a:spcPct val="0"/>
              </a:spcAft>
              <a:buFont typeface="Arial" charset="0"/>
              <a:buChar char="–"/>
              <a:defRPr sz="2000" kern="1200">
                <a:solidFill>
                  <a:srgbClr val="CC3600"/>
                </a:solidFill>
                <a:latin typeface="Helvetica Neue" charset="0"/>
                <a:ea typeface="ヒラギノ角ゴ Pro W3" pitchFamily="-110" charset="-128"/>
                <a:cs typeface="ヒラギノ角ゴ Pro W3" charset="0"/>
              </a:defRPr>
            </a:lvl4pPr>
            <a:lvl5pPr marL="2057400" indent="-228600" algn="l" rtl="0" eaLnBrk="0" fontAlgn="base" hangingPunct="0">
              <a:spcBef>
                <a:spcPct val="20000"/>
              </a:spcBef>
              <a:spcAft>
                <a:spcPct val="0"/>
              </a:spcAft>
              <a:buFont typeface="Arial" charset="0"/>
              <a:buChar char="»"/>
              <a:defRPr sz="2000" kern="1200">
                <a:solidFill>
                  <a:srgbClr val="CC3600"/>
                </a:solidFill>
                <a:latin typeface="Helvetica Neue" charset="0"/>
                <a:ea typeface="ヒラギノ角ゴ Pro W3" pitchFamily="-110" charset="-128"/>
                <a:cs typeface="ヒラギノ角ゴ Pro W3"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baseline="0" dirty="0" smtClean="0">
                <a:solidFill>
                  <a:srgbClr val="25B2A8"/>
                </a:solidFill>
              </a:rPr>
              <a:t>evaporated, transpired, incorporated into products or crops, consumed by humans or livestock, or otherwise removed from an immediate water environment</a:t>
            </a:r>
          </a:p>
          <a:p>
            <a:endParaRPr lang="en-US" sz="2000" baseline="0" dirty="0"/>
          </a:p>
        </p:txBody>
      </p:sp>
      <p:sp>
        <p:nvSpPr>
          <p:cNvPr id="5" name="Rectangle 33"/>
          <p:cNvSpPr>
            <a:spLocks noChangeArrowheads="1"/>
          </p:cNvSpPr>
          <p:nvPr/>
        </p:nvSpPr>
        <p:spPr bwMode="auto">
          <a:xfrm>
            <a:off x="0" y="4648200"/>
            <a:ext cx="9144000" cy="2209800"/>
          </a:xfrm>
          <a:prstGeom prst="rect">
            <a:avLst/>
          </a:prstGeom>
          <a:solidFill>
            <a:srgbClr val="E2F0ED"/>
          </a:solidFill>
          <a:ln w="9525">
            <a:solidFill>
              <a:schemeClr val="bg2"/>
            </a:solidFill>
            <a:miter lim="800000"/>
            <a:headEnd/>
            <a:tailEnd/>
          </a:ln>
        </p:spPr>
        <p:txBody>
          <a:bodyPr wrap="none" anchor="ctr"/>
          <a:lstStyle/>
          <a:p>
            <a:endParaRPr lang="en-US"/>
          </a:p>
        </p:txBody>
      </p:sp>
      <p:sp>
        <p:nvSpPr>
          <p:cNvPr id="6" name="Text Box 34"/>
          <p:cNvSpPr txBox="1">
            <a:spLocks noChangeArrowheads="1"/>
          </p:cNvSpPr>
          <p:nvPr/>
        </p:nvSpPr>
        <p:spPr bwMode="auto">
          <a:xfrm>
            <a:off x="457200" y="4892695"/>
            <a:ext cx="8382000" cy="1508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pPr>
            <a:r>
              <a:rPr lang="en-US" sz="2000" b="1" baseline="0" dirty="0">
                <a:latin typeface="Helvetica Neue" charset="0"/>
              </a:rPr>
              <a:t>Classroom Activity </a:t>
            </a:r>
            <a:r>
              <a:rPr lang="en-US" sz="1800" baseline="0" dirty="0" smtClean="0">
                <a:solidFill>
                  <a:srgbClr val="404040"/>
                </a:solidFill>
                <a:latin typeface="Helvetica Neue" charset="0"/>
              </a:rPr>
              <a:t>(10-20 </a:t>
            </a:r>
            <a:r>
              <a:rPr lang="en-US" sz="1800" baseline="0" dirty="0">
                <a:solidFill>
                  <a:srgbClr val="404040"/>
                </a:solidFill>
                <a:latin typeface="Helvetica Neue" charset="0"/>
              </a:rPr>
              <a:t>minutes)</a:t>
            </a:r>
            <a:endParaRPr lang="en-US" sz="1800" baseline="0" dirty="0">
              <a:latin typeface="Helvetica Neue" charset="0"/>
            </a:endParaRPr>
          </a:p>
          <a:p>
            <a:pPr algn="l" eaLnBrk="1" hangingPunct="1">
              <a:spcBef>
                <a:spcPct val="50000"/>
              </a:spcBef>
            </a:pPr>
            <a:r>
              <a:rPr lang="en-US" sz="1800" baseline="0" dirty="0" smtClean="0">
                <a:latin typeface="Helvetica Neue" charset="0"/>
              </a:rPr>
              <a:t>Make a schematic sketch of the hydrological cycle. Indicate where in the cycle that there is “non-consumptive” uses of water and consumptive uses of water?</a:t>
            </a:r>
          </a:p>
          <a:p>
            <a:pPr algn="l" eaLnBrk="1" hangingPunct="1">
              <a:spcBef>
                <a:spcPct val="50000"/>
              </a:spcBef>
            </a:pPr>
            <a:r>
              <a:rPr lang="en-US" sz="1800" baseline="0" dirty="0" smtClean="0">
                <a:latin typeface="Helvetica Neue" charset="0"/>
              </a:rPr>
              <a:t>Suggest how consumptive uses can be converted to non-consumptive uses.</a:t>
            </a:r>
            <a:endParaRPr lang="en-US" sz="1800" baseline="0" dirty="0">
              <a:latin typeface="Helvetica Neue"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2713043472"/>
              </p:ext>
            </p:extLst>
          </p:nvPr>
        </p:nvGraphicFramePr>
        <p:xfrm>
          <a:off x="3505200" y="3124200"/>
          <a:ext cx="3749040" cy="1066800"/>
        </p:xfrm>
        <a:graphic>
          <a:graphicData uri="http://schemas.openxmlformats.org/presentationml/2006/ole">
            <mc:AlternateContent xmlns:mc="http://schemas.openxmlformats.org/markup-compatibility/2006">
              <mc:Choice xmlns:v="urn:schemas-microsoft-com:vml" Requires="v">
                <p:oleObj spid="_x0000_s1096" name="Equation" r:id="rId4" imgW="1562100" imgH="444500" progId="Equation.3">
                  <p:embed/>
                </p:oleObj>
              </mc:Choice>
              <mc:Fallback>
                <p:oleObj name="Equation" r:id="rId4" imgW="1562100" imgH="444500" progId="Equation.3">
                  <p:embed/>
                  <p:pic>
                    <p:nvPicPr>
                      <p:cNvPr id="0" name=""/>
                      <p:cNvPicPr/>
                      <p:nvPr/>
                    </p:nvPicPr>
                    <p:blipFill>
                      <a:blip r:embed="rId5"/>
                      <a:stretch>
                        <a:fillRect/>
                      </a:stretch>
                    </p:blipFill>
                    <p:spPr>
                      <a:xfrm>
                        <a:off x="3505200" y="3124200"/>
                        <a:ext cx="3749040" cy="1066800"/>
                      </a:xfrm>
                      <a:prstGeom prst="rect">
                        <a:avLst/>
                      </a:prstGeom>
                    </p:spPr>
                  </p:pic>
                </p:oleObj>
              </mc:Fallback>
            </mc:AlternateContent>
          </a:graphicData>
        </a:graphic>
      </p:graphicFrame>
      <p:sp>
        <p:nvSpPr>
          <p:cNvPr id="10" name="Content Placeholder 8"/>
          <p:cNvSpPr txBox="1">
            <a:spLocks/>
          </p:cNvSpPr>
          <p:nvPr/>
        </p:nvSpPr>
        <p:spPr bwMode="auto">
          <a:xfrm>
            <a:off x="1295400" y="3352800"/>
            <a:ext cx="2209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defRPr sz="2800" kern="1200">
                <a:solidFill>
                  <a:srgbClr val="CC3600"/>
                </a:solidFill>
                <a:latin typeface="Helvetica Neue" charset="0"/>
                <a:ea typeface="ＭＳ Ｐゴシック" pitchFamily="-109" charset="-128"/>
                <a:cs typeface="ＭＳ Ｐゴシック" pitchFamily="-109" charset="-128"/>
              </a:defRPr>
            </a:lvl1pPr>
            <a:lvl2pPr marL="742950" indent="-285750" algn="l" rtl="0" eaLnBrk="0" fontAlgn="base" hangingPunct="0">
              <a:spcBef>
                <a:spcPct val="20000"/>
              </a:spcBef>
              <a:spcAft>
                <a:spcPct val="0"/>
              </a:spcAft>
              <a:buFont typeface="Arial" charset="0"/>
              <a:defRPr sz="2800" kern="1200">
                <a:solidFill>
                  <a:srgbClr val="CC3600"/>
                </a:solidFill>
                <a:latin typeface="Helvetica Neue" charset="0"/>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rgbClr val="CC3600"/>
                </a:solidFill>
                <a:latin typeface="Helvetica Neue" charset="0"/>
                <a:ea typeface="ヒラギノ角ゴ Pro W3" pitchFamily="-110" charset="-128"/>
                <a:cs typeface="ヒラギノ角ゴ Pro W3" charset="-128"/>
              </a:defRPr>
            </a:lvl3pPr>
            <a:lvl4pPr marL="1600200" indent="-228600" algn="l" rtl="0" eaLnBrk="0" fontAlgn="base" hangingPunct="0">
              <a:spcBef>
                <a:spcPct val="20000"/>
              </a:spcBef>
              <a:spcAft>
                <a:spcPct val="0"/>
              </a:spcAft>
              <a:buFont typeface="Arial" charset="0"/>
              <a:buChar char="–"/>
              <a:defRPr sz="2000" kern="1200">
                <a:solidFill>
                  <a:srgbClr val="CC3600"/>
                </a:solidFill>
                <a:latin typeface="Helvetica Neue" charset="0"/>
                <a:ea typeface="ヒラギノ角ゴ Pro W3" pitchFamily="-110" charset="-128"/>
                <a:cs typeface="ヒラギノ角ゴ Pro W3" charset="0"/>
              </a:defRPr>
            </a:lvl4pPr>
            <a:lvl5pPr marL="2057400" indent="-228600" algn="l" rtl="0" eaLnBrk="0" fontAlgn="base" hangingPunct="0">
              <a:spcBef>
                <a:spcPct val="20000"/>
              </a:spcBef>
              <a:spcAft>
                <a:spcPct val="0"/>
              </a:spcAft>
              <a:buFont typeface="Arial" charset="0"/>
              <a:buChar char="»"/>
              <a:defRPr sz="2000" kern="1200">
                <a:solidFill>
                  <a:srgbClr val="CC3600"/>
                </a:solidFill>
                <a:latin typeface="Helvetica Neue" charset="0"/>
                <a:ea typeface="ヒラギノ角ゴ Pro W3" pitchFamily="-110" charset="-128"/>
                <a:cs typeface="ヒラギノ角ゴ Pro W3"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baseline="0" dirty="0" smtClean="0">
                <a:solidFill>
                  <a:srgbClr val="D17869"/>
                </a:solidFill>
              </a:rPr>
              <a:t>Consumptive-use coefficient</a:t>
            </a:r>
          </a:p>
          <a:p>
            <a:endParaRPr lang="en-US" sz="1800" baseline="0" dirty="0"/>
          </a:p>
        </p:txBody>
      </p:sp>
    </p:spTree>
    <p:extLst>
      <p:ext uri="{BB962C8B-B14F-4D97-AF65-F5344CB8AC3E}">
        <p14:creationId xmlns:p14="http://schemas.microsoft.com/office/powerpoint/2010/main" val="147857952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cstate="print"/>
          <a:srcRect l="4961" t="1923"/>
          <a:stretch>
            <a:fillRect/>
          </a:stretch>
        </p:blipFill>
        <p:spPr bwMode="auto">
          <a:xfrm>
            <a:off x="838200" y="609600"/>
            <a:ext cx="7467600" cy="5296933"/>
          </a:xfrm>
          <a:prstGeom prst="rect">
            <a:avLst/>
          </a:prstGeom>
          <a:noFill/>
          <a:ln w="9525">
            <a:noFill/>
            <a:miter lim="800000"/>
            <a:headEnd/>
            <a:tailEnd/>
          </a:ln>
        </p:spPr>
      </p:pic>
      <p:sp>
        <p:nvSpPr>
          <p:cNvPr id="3" name="Title 2"/>
          <p:cNvSpPr>
            <a:spLocks noGrp="1"/>
          </p:cNvSpPr>
          <p:nvPr>
            <p:ph type="title"/>
          </p:nvPr>
        </p:nvSpPr>
        <p:spPr/>
        <p:txBody>
          <a:bodyPr>
            <a:normAutofit fontScale="90000"/>
          </a:bodyPr>
          <a:lstStyle/>
          <a:p>
            <a:r>
              <a:rPr lang="en-US" dirty="0" smtClean="0"/>
              <a:t>Water Withdrawal vs. Consumption</a:t>
            </a:r>
            <a:endParaRPr lang="en-US" dirty="0"/>
          </a:p>
        </p:txBody>
      </p:sp>
      <p:sp>
        <p:nvSpPr>
          <p:cNvPr id="5" name="Rectangle 33"/>
          <p:cNvSpPr>
            <a:spLocks noChangeArrowheads="1"/>
          </p:cNvSpPr>
          <p:nvPr/>
        </p:nvSpPr>
        <p:spPr bwMode="auto">
          <a:xfrm>
            <a:off x="0" y="5943600"/>
            <a:ext cx="9144000" cy="914400"/>
          </a:xfrm>
          <a:prstGeom prst="rect">
            <a:avLst/>
          </a:prstGeom>
          <a:solidFill>
            <a:srgbClr val="E2F0ED"/>
          </a:solidFill>
          <a:ln w="9525">
            <a:solidFill>
              <a:schemeClr val="bg2"/>
            </a:solidFill>
            <a:miter lim="800000"/>
            <a:headEnd/>
            <a:tailEnd/>
          </a:ln>
        </p:spPr>
        <p:txBody>
          <a:bodyPr wrap="none" anchor="ctr"/>
          <a:lstStyle/>
          <a:p>
            <a:endParaRPr lang="en-US"/>
          </a:p>
        </p:txBody>
      </p:sp>
      <p:sp>
        <p:nvSpPr>
          <p:cNvPr id="6" name="Text Box 34"/>
          <p:cNvSpPr txBox="1">
            <a:spLocks noChangeArrowheads="1"/>
          </p:cNvSpPr>
          <p:nvPr/>
        </p:nvSpPr>
        <p:spPr bwMode="auto">
          <a:xfrm>
            <a:off x="457200" y="5966192"/>
            <a:ext cx="8382000" cy="815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pPr>
            <a:r>
              <a:rPr lang="en-US" sz="2000" b="1" baseline="0" dirty="0">
                <a:latin typeface="Helvetica Neue" charset="0"/>
              </a:rPr>
              <a:t>Classroom Activity </a:t>
            </a:r>
            <a:r>
              <a:rPr lang="en-US" sz="1800" baseline="0" dirty="0" smtClean="0">
                <a:solidFill>
                  <a:srgbClr val="404040"/>
                </a:solidFill>
                <a:latin typeface="Helvetica Neue" charset="0"/>
              </a:rPr>
              <a:t>(5-10 </a:t>
            </a:r>
            <a:r>
              <a:rPr lang="en-US" sz="1800" baseline="0" dirty="0">
                <a:solidFill>
                  <a:srgbClr val="404040"/>
                </a:solidFill>
                <a:latin typeface="Helvetica Neue" charset="0"/>
              </a:rPr>
              <a:t>minutes)</a:t>
            </a:r>
            <a:endParaRPr lang="en-US" sz="1800" baseline="0" dirty="0">
              <a:latin typeface="Helvetica Neue" charset="0"/>
            </a:endParaRPr>
          </a:p>
          <a:p>
            <a:pPr algn="l" eaLnBrk="1" hangingPunct="1">
              <a:spcBef>
                <a:spcPct val="50000"/>
              </a:spcBef>
            </a:pPr>
            <a:r>
              <a:rPr lang="en-US" sz="1800" baseline="0" dirty="0" smtClean="0">
                <a:latin typeface="Helvetica Neue" charset="0"/>
              </a:rPr>
              <a:t>What do you conclude from this data? </a:t>
            </a:r>
            <a:endParaRPr lang="en-US" sz="1800" baseline="0" dirty="0">
              <a:latin typeface="Helvetica Neue" charset="0"/>
            </a:endParaRPr>
          </a:p>
        </p:txBody>
      </p:sp>
    </p:spTree>
    <p:extLst>
      <p:ext uri="{BB962C8B-B14F-4D97-AF65-F5344CB8AC3E}">
        <p14:creationId xmlns:p14="http://schemas.microsoft.com/office/powerpoint/2010/main" val="408419816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Water footprint (WF) definitions</a:t>
            </a:r>
            <a:endParaRPr lang="en-US" dirty="0"/>
          </a:p>
        </p:txBody>
      </p:sp>
      <p:sp>
        <p:nvSpPr>
          <p:cNvPr id="3" name="Content Placeholder 2"/>
          <p:cNvSpPr>
            <a:spLocks noGrp="1"/>
          </p:cNvSpPr>
          <p:nvPr>
            <p:ph idx="1"/>
          </p:nvPr>
        </p:nvSpPr>
        <p:spPr>
          <a:xfrm>
            <a:off x="457200" y="1036638"/>
            <a:ext cx="3124200" cy="563562"/>
          </a:xfrm>
        </p:spPr>
        <p:txBody>
          <a:bodyPr/>
          <a:lstStyle/>
          <a:p>
            <a:r>
              <a:rPr lang="en-US" dirty="0" smtClean="0"/>
              <a:t>Source of water:</a:t>
            </a:r>
            <a:endParaRPr lang="en-US" dirty="0"/>
          </a:p>
        </p:txBody>
      </p:sp>
      <p:pic>
        <p:nvPicPr>
          <p:cNvPr id="4" name="Picture 3" descr="water-footprin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2800" y="1066800"/>
            <a:ext cx="3898900" cy="2715652"/>
          </a:xfrm>
          <a:prstGeom prst="rect">
            <a:avLst/>
          </a:prstGeom>
        </p:spPr>
      </p:pic>
      <p:sp>
        <p:nvSpPr>
          <p:cNvPr id="5" name="Content Placeholder 2"/>
          <p:cNvSpPr txBox="1">
            <a:spLocks/>
          </p:cNvSpPr>
          <p:nvPr/>
        </p:nvSpPr>
        <p:spPr bwMode="auto">
          <a:xfrm>
            <a:off x="609600" y="3276600"/>
            <a:ext cx="3124200"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defRPr sz="2800" kern="1200">
                <a:solidFill>
                  <a:srgbClr val="CC3600"/>
                </a:solidFill>
                <a:latin typeface="Helvetica Neue" charset="0"/>
                <a:ea typeface="ＭＳ Ｐゴシック" pitchFamily="-109" charset="-128"/>
                <a:cs typeface="ＭＳ Ｐゴシック" pitchFamily="-109" charset="-128"/>
              </a:defRPr>
            </a:lvl1pPr>
            <a:lvl2pPr marL="742950" indent="-285750" algn="l" rtl="0" eaLnBrk="0" fontAlgn="base" hangingPunct="0">
              <a:spcBef>
                <a:spcPct val="20000"/>
              </a:spcBef>
              <a:spcAft>
                <a:spcPct val="0"/>
              </a:spcAft>
              <a:buFont typeface="Arial" charset="0"/>
              <a:defRPr sz="2800" kern="1200">
                <a:solidFill>
                  <a:srgbClr val="CC3600"/>
                </a:solidFill>
                <a:latin typeface="Helvetica Neue" charset="0"/>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rgbClr val="CC3600"/>
                </a:solidFill>
                <a:latin typeface="Helvetica Neue" charset="0"/>
                <a:ea typeface="ヒラギノ角ゴ Pro W3" pitchFamily="-110" charset="-128"/>
                <a:cs typeface="ヒラギノ角ゴ Pro W3" charset="-128"/>
              </a:defRPr>
            </a:lvl3pPr>
            <a:lvl4pPr marL="1600200" indent="-228600" algn="l" rtl="0" eaLnBrk="0" fontAlgn="base" hangingPunct="0">
              <a:spcBef>
                <a:spcPct val="20000"/>
              </a:spcBef>
              <a:spcAft>
                <a:spcPct val="0"/>
              </a:spcAft>
              <a:buFont typeface="Arial" charset="0"/>
              <a:buChar char="–"/>
              <a:defRPr sz="2000" kern="1200">
                <a:solidFill>
                  <a:srgbClr val="CC3600"/>
                </a:solidFill>
                <a:latin typeface="Helvetica Neue" charset="0"/>
                <a:ea typeface="ヒラギノ角ゴ Pro W3" pitchFamily="-110" charset="-128"/>
                <a:cs typeface="ヒラギノ角ゴ Pro W3" charset="0"/>
              </a:defRPr>
            </a:lvl4pPr>
            <a:lvl5pPr marL="2057400" indent="-228600" algn="l" rtl="0" eaLnBrk="0" fontAlgn="base" hangingPunct="0">
              <a:spcBef>
                <a:spcPct val="20000"/>
              </a:spcBef>
              <a:spcAft>
                <a:spcPct val="0"/>
              </a:spcAft>
              <a:buFont typeface="Arial" charset="0"/>
              <a:buChar char="»"/>
              <a:defRPr sz="2000" kern="1200">
                <a:solidFill>
                  <a:srgbClr val="CC3600"/>
                </a:solidFill>
                <a:latin typeface="Helvetica Neue" charset="0"/>
                <a:ea typeface="ヒラギノ角ゴ Pro W3" pitchFamily="-110" charset="-128"/>
                <a:cs typeface="ヒラギノ角ゴ Pro W3"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baseline="0" dirty="0" smtClean="0"/>
              <a:t>WF Category:</a:t>
            </a:r>
            <a:endParaRPr lang="en-US" baseline="0" dirty="0"/>
          </a:p>
        </p:txBody>
      </p:sp>
      <p:sp>
        <p:nvSpPr>
          <p:cNvPr id="6" name="Rectangle 33"/>
          <p:cNvSpPr>
            <a:spLocks noChangeArrowheads="1"/>
          </p:cNvSpPr>
          <p:nvPr/>
        </p:nvSpPr>
        <p:spPr bwMode="auto">
          <a:xfrm>
            <a:off x="0" y="4648200"/>
            <a:ext cx="9144000" cy="2209800"/>
          </a:xfrm>
          <a:prstGeom prst="rect">
            <a:avLst/>
          </a:prstGeom>
          <a:solidFill>
            <a:srgbClr val="E2F0ED"/>
          </a:solidFill>
          <a:ln w="9525">
            <a:solidFill>
              <a:schemeClr val="bg2"/>
            </a:solidFill>
            <a:miter lim="800000"/>
            <a:headEnd/>
            <a:tailEnd/>
          </a:ln>
        </p:spPr>
        <p:txBody>
          <a:bodyPr wrap="none" anchor="ctr"/>
          <a:lstStyle/>
          <a:p>
            <a:endParaRPr lang="en-US"/>
          </a:p>
        </p:txBody>
      </p:sp>
      <p:sp>
        <p:nvSpPr>
          <p:cNvPr id="7" name="Text Box 34"/>
          <p:cNvSpPr txBox="1">
            <a:spLocks noChangeArrowheads="1"/>
          </p:cNvSpPr>
          <p:nvPr/>
        </p:nvSpPr>
        <p:spPr bwMode="auto">
          <a:xfrm>
            <a:off x="457200" y="4892695"/>
            <a:ext cx="8382000" cy="1646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pPr>
            <a:r>
              <a:rPr lang="en-US" sz="2000" b="1" baseline="0" dirty="0">
                <a:latin typeface="Helvetica Neue" charset="0"/>
              </a:rPr>
              <a:t>Classroom Activity </a:t>
            </a:r>
            <a:r>
              <a:rPr lang="en-US" sz="1800" baseline="0" dirty="0" smtClean="0">
                <a:solidFill>
                  <a:srgbClr val="404040"/>
                </a:solidFill>
                <a:latin typeface="Helvetica Neue" charset="0"/>
              </a:rPr>
              <a:t>(5-10 minutes</a:t>
            </a:r>
            <a:r>
              <a:rPr lang="en-US" sz="1800" baseline="0" dirty="0">
                <a:solidFill>
                  <a:srgbClr val="404040"/>
                </a:solidFill>
                <a:latin typeface="Helvetica Neue" charset="0"/>
              </a:rPr>
              <a:t>)</a:t>
            </a:r>
            <a:endParaRPr lang="en-US" sz="1800" baseline="0" dirty="0">
              <a:latin typeface="Helvetica Neue" charset="0"/>
            </a:endParaRPr>
          </a:p>
          <a:p>
            <a:pPr algn="l" eaLnBrk="1" hangingPunct="1">
              <a:spcBef>
                <a:spcPct val="50000"/>
              </a:spcBef>
            </a:pPr>
            <a:r>
              <a:rPr lang="en-US" sz="1800" baseline="0" dirty="0" smtClean="0">
                <a:latin typeface="Helvetica Neue" charset="0"/>
              </a:rPr>
              <a:t>According to Hoekstra and </a:t>
            </a:r>
            <a:r>
              <a:rPr lang="en-US" sz="1800" baseline="0" dirty="0" err="1" smtClean="0">
                <a:latin typeface="Helvetica Neue" charset="0"/>
              </a:rPr>
              <a:t>Mekennon</a:t>
            </a:r>
            <a:r>
              <a:rPr lang="en-US" sz="1800" baseline="0" dirty="0" smtClean="0">
                <a:latin typeface="Helvetica Neue" charset="0"/>
              </a:rPr>
              <a:t>, the average US inhabitant had a WF of 2842 m</a:t>
            </a:r>
            <a:r>
              <a:rPr lang="en-US" sz="1800" baseline="30000" dirty="0" smtClean="0">
                <a:latin typeface="Helvetica Neue" charset="0"/>
              </a:rPr>
              <a:t>3</a:t>
            </a:r>
            <a:r>
              <a:rPr lang="en-US" sz="1800" baseline="0" dirty="0" smtClean="0">
                <a:latin typeface="Helvetica Neue" charset="0"/>
              </a:rPr>
              <a:t>/</a:t>
            </a:r>
            <a:r>
              <a:rPr lang="en-US" sz="1800" baseline="0" dirty="0" err="1" smtClean="0">
                <a:latin typeface="Helvetica Neue" charset="0"/>
              </a:rPr>
              <a:t>yr</a:t>
            </a:r>
            <a:r>
              <a:rPr lang="en-US" sz="1800" baseline="0" dirty="0" smtClean="0">
                <a:latin typeface="Helvetica Neue" charset="0"/>
              </a:rPr>
              <a:t>, the average China inhabitant had a WF of 1071 m</a:t>
            </a:r>
            <a:r>
              <a:rPr lang="en-US" sz="1800" baseline="30000" dirty="0" smtClean="0">
                <a:latin typeface="Helvetica Neue" charset="0"/>
              </a:rPr>
              <a:t>3</a:t>
            </a:r>
            <a:r>
              <a:rPr lang="en-US" sz="1800" baseline="0" dirty="0" smtClean="0">
                <a:latin typeface="Helvetica Neue" charset="0"/>
              </a:rPr>
              <a:t>/</a:t>
            </a:r>
            <a:r>
              <a:rPr lang="en-US" sz="1800" baseline="0" dirty="0" err="1" smtClean="0">
                <a:latin typeface="Helvetica Neue" charset="0"/>
              </a:rPr>
              <a:t>yr</a:t>
            </a:r>
            <a:r>
              <a:rPr lang="en-US" sz="1800" baseline="0" dirty="0" smtClean="0">
                <a:latin typeface="Helvetica Neue" charset="0"/>
              </a:rPr>
              <a:t>, and the average India inhabitant had a WF of 1089 m</a:t>
            </a:r>
            <a:r>
              <a:rPr lang="en-US" sz="1800" baseline="30000" dirty="0" smtClean="0">
                <a:latin typeface="Helvetica Neue" charset="0"/>
              </a:rPr>
              <a:t>3</a:t>
            </a:r>
            <a:r>
              <a:rPr lang="en-US" sz="1800" baseline="0" dirty="0" smtClean="0">
                <a:latin typeface="Helvetica Neue" charset="0"/>
              </a:rPr>
              <a:t>/</a:t>
            </a:r>
            <a:r>
              <a:rPr lang="en-US" sz="1800" baseline="0" dirty="0" err="1" smtClean="0">
                <a:latin typeface="Helvetica Neue" charset="0"/>
              </a:rPr>
              <a:t>yr</a:t>
            </a:r>
            <a:r>
              <a:rPr lang="en-US" sz="1800" baseline="0" dirty="0" smtClean="0">
                <a:latin typeface="Helvetica Neue" charset="0"/>
              </a:rPr>
              <a:t> from 1996-2005. What do you think accounts for this difference?</a:t>
            </a:r>
            <a:endParaRPr lang="en-US" sz="1800" baseline="0" dirty="0">
              <a:latin typeface="Helvetica Neue" charset="0"/>
            </a:endParaRPr>
          </a:p>
        </p:txBody>
      </p:sp>
    </p:spTree>
    <p:extLst>
      <p:ext uri="{BB962C8B-B14F-4D97-AF65-F5344CB8AC3E}">
        <p14:creationId xmlns:p14="http://schemas.microsoft.com/office/powerpoint/2010/main" val="843531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Coffee and Tea for the Netherlands</a:t>
            </a:r>
            <a:endParaRPr lang="en-US" dirty="0"/>
          </a:p>
        </p:txBody>
      </p:sp>
      <p:pic>
        <p:nvPicPr>
          <p:cNvPr id="103426" name="Picture 2"/>
          <p:cNvPicPr>
            <a:picLocks noChangeAspect="1" noChangeArrowheads="1"/>
          </p:cNvPicPr>
          <p:nvPr/>
        </p:nvPicPr>
        <p:blipFill>
          <a:blip r:embed="rId3" cstate="print"/>
          <a:srcRect/>
          <a:stretch>
            <a:fillRect/>
          </a:stretch>
        </p:blipFill>
        <p:spPr bwMode="auto">
          <a:xfrm>
            <a:off x="381000" y="914400"/>
            <a:ext cx="8395487" cy="5276850"/>
          </a:xfrm>
          <a:prstGeom prst="rect">
            <a:avLst/>
          </a:prstGeom>
          <a:noFill/>
          <a:ln w="9525">
            <a:noFill/>
            <a:miter lim="800000"/>
            <a:headEnd/>
            <a:tailEnd/>
          </a:ln>
        </p:spPr>
      </p:pic>
      <p:sp>
        <p:nvSpPr>
          <p:cNvPr id="4" name="TextBox 3"/>
          <p:cNvSpPr txBox="1"/>
          <p:nvPr/>
        </p:nvSpPr>
        <p:spPr>
          <a:xfrm>
            <a:off x="6096000" y="5638800"/>
            <a:ext cx="2819400" cy="381000"/>
          </a:xfrm>
          <a:prstGeom prst="rect">
            <a:avLst/>
          </a:prstGeom>
          <a:noFill/>
        </p:spPr>
        <p:txBody>
          <a:bodyPr wrap="square" rtlCol="0">
            <a:spAutoFit/>
          </a:bodyPr>
          <a:lstStyle/>
          <a:p>
            <a:r>
              <a:rPr lang="en-US" i="1" dirty="0" smtClean="0"/>
              <a:t>Source: Waterfootprint.org</a:t>
            </a:r>
            <a:endParaRPr lang="en-US" i="1" dirty="0"/>
          </a:p>
        </p:txBody>
      </p:sp>
    </p:spTree>
    <p:extLst>
      <p:ext uri="{BB962C8B-B14F-4D97-AF65-F5344CB8AC3E}">
        <p14:creationId xmlns:p14="http://schemas.microsoft.com/office/powerpoint/2010/main" val="146980870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9600" y="-76200"/>
            <a:ext cx="4724400" cy="685800"/>
          </a:xfrm>
        </p:spPr>
        <p:txBody>
          <a:bodyPr/>
          <a:lstStyle/>
          <a:p>
            <a:r>
              <a:rPr lang="en-US" dirty="0" smtClean="0">
                <a:solidFill>
                  <a:srgbClr val="404040"/>
                </a:solidFill>
              </a:rPr>
              <a:t>Water consumption: electricity</a:t>
            </a:r>
            <a:endParaRPr lang="en-US" dirty="0">
              <a:solidFill>
                <a:srgbClr val="404040"/>
              </a:solidFill>
            </a:endParaRPr>
          </a:p>
        </p:txBody>
      </p:sp>
      <p:pic>
        <p:nvPicPr>
          <p:cNvPr id="4" name="Picture 3" descr="renewable transformation.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11300" y="1663700"/>
            <a:ext cx="6105348" cy="3529702"/>
          </a:xfrm>
          <a:prstGeom prst="rect">
            <a:avLst/>
          </a:prstGeom>
        </p:spPr>
      </p:pic>
    </p:spTree>
    <p:extLst>
      <p:ext uri="{BB962C8B-B14F-4D97-AF65-F5344CB8AC3E}">
        <p14:creationId xmlns:p14="http://schemas.microsoft.com/office/powerpoint/2010/main" val="17966171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7" name="Rectangle 8"/>
          <p:cNvSpPr>
            <a:spLocks/>
          </p:cNvSpPr>
          <p:nvPr/>
        </p:nvSpPr>
        <p:spPr bwMode="auto">
          <a:xfrm>
            <a:off x="0" y="0"/>
            <a:ext cx="9144000" cy="6858000"/>
          </a:xfrm>
          <a:prstGeom prst="rect">
            <a:avLst/>
          </a:prstGeom>
          <a:solidFill>
            <a:srgbClr val="E2F0ED"/>
          </a:solidFill>
          <a:ln>
            <a:noFill/>
          </a:ln>
          <a:extLst/>
        </p:spPr>
        <p:txBody>
          <a:bodyPr wrap="none" anchor="ctr"/>
          <a:lstStyle/>
          <a:p>
            <a:pPr algn="ctr"/>
            <a:endParaRPr lang="en-US" baseline="0">
              <a:solidFill>
                <a:srgbClr val="FFFFD7"/>
              </a:solidFill>
            </a:endParaRPr>
          </a:p>
        </p:txBody>
      </p:sp>
      <p:sp>
        <p:nvSpPr>
          <p:cNvPr id="19468" name="Rectangle 1"/>
          <p:cNvSpPr>
            <a:spLocks noChangeArrowheads="1"/>
          </p:cNvSpPr>
          <p:nvPr/>
        </p:nvSpPr>
        <p:spPr bwMode="auto">
          <a:xfrm>
            <a:off x="76200" y="2362200"/>
            <a:ext cx="9067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50800" tIns="50800" rIns="132080" bIns="50800" anchor="ctr"/>
          <a:lstStyle/>
          <a:p>
            <a:pPr marL="39688" algn="ctr"/>
            <a:r>
              <a:rPr lang="en-US" sz="4400" baseline="0" dirty="0" smtClean="0">
                <a:solidFill>
                  <a:srgbClr val="49B2A8"/>
                </a:solidFill>
                <a:latin typeface="Helvetica Neue" charset="0"/>
                <a:sym typeface="Lucida Grande" charset="0"/>
              </a:rPr>
              <a:t>An Introduction to Water</a:t>
            </a:r>
            <a:endParaRPr lang="en-US" sz="2000" baseline="0" dirty="0">
              <a:solidFill>
                <a:srgbClr val="49B2A8"/>
              </a:solidFill>
              <a:latin typeface="Helvetica Neue" charset="0"/>
              <a:sym typeface="Lucida Grande" charset="0"/>
            </a:endParaRPr>
          </a:p>
        </p:txBody>
      </p:sp>
      <p:sp>
        <p:nvSpPr>
          <p:cNvPr id="19469" name="Slide Number Placeholder 3"/>
          <p:cNvSpPr txBox="1">
            <a:spLocks noGrp="1"/>
          </p:cNvSpPr>
          <p:nvPr/>
        </p:nvSpPr>
        <p:spPr bwMode="auto">
          <a:xfrm>
            <a:off x="8761413" y="6565900"/>
            <a:ext cx="3063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2400" baseline="-25000">
                <a:solidFill>
                  <a:schemeClr val="tx1"/>
                </a:solidFill>
                <a:latin typeface="Arial" charset="0"/>
                <a:ea typeface="ＭＳ Ｐゴシック" charset="0"/>
                <a:cs typeface="ＭＳ Ｐゴシック" charset="0"/>
              </a:defRPr>
            </a:lvl1pPr>
            <a:lvl2pPr marL="37931725" indent="-37474525" eaLnBrk="0" hangingPunct="0">
              <a:defRPr sz="2400" baseline="-25000">
                <a:solidFill>
                  <a:schemeClr val="tx1"/>
                </a:solidFill>
                <a:latin typeface="Arial" charset="0"/>
                <a:ea typeface="ＭＳ Ｐゴシック" charset="0"/>
              </a:defRPr>
            </a:lvl2pPr>
            <a:lvl3pPr eaLnBrk="0" hangingPunct="0">
              <a:defRPr sz="2400" baseline="-25000">
                <a:solidFill>
                  <a:schemeClr val="tx1"/>
                </a:solidFill>
                <a:latin typeface="Arial" charset="0"/>
                <a:ea typeface="ＭＳ Ｐゴシック" charset="0"/>
              </a:defRPr>
            </a:lvl3pPr>
            <a:lvl4pPr eaLnBrk="0" hangingPunct="0">
              <a:defRPr sz="2400" baseline="-25000">
                <a:solidFill>
                  <a:schemeClr val="tx1"/>
                </a:solidFill>
                <a:latin typeface="Arial" charset="0"/>
                <a:ea typeface="ＭＳ Ｐゴシック" charset="0"/>
              </a:defRPr>
            </a:lvl4pPr>
            <a:lvl5pPr eaLnBrk="0" hangingPunct="0">
              <a:defRPr sz="2400" baseline="-25000">
                <a:solidFill>
                  <a:schemeClr val="tx1"/>
                </a:solidFill>
                <a:latin typeface="Arial" charset="0"/>
                <a:ea typeface="ＭＳ Ｐゴシック" charset="0"/>
              </a:defRPr>
            </a:lvl5pPr>
            <a:lvl6pPr marL="457200" eaLnBrk="0" fontAlgn="base" hangingPunct="0">
              <a:spcBef>
                <a:spcPct val="0"/>
              </a:spcBef>
              <a:spcAft>
                <a:spcPct val="0"/>
              </a:spcAft>
              <a:defRPr sz="2400" baseline="-25000">
                <a:solidFill>
                  <a:schemeClr val="tx1"/>
                </a:solidFill>
                <a:latin typeface="Arial" charset="0"/>
                <a:ea typeface="ＭＳ Ｐゴシック" charset="0"/>
              </a:defRPr>
            </a:lvl6pPr>
            <a:lvl7pPr marL="914400" eaLnBrk="0" fontAlgn="base" hangingPunct="0">
              <a:spcBef>
                <a:spcPct val="0"/>
              </a:spcBef>
              <a:spcAft>
                <a:spcPct val="0"/>
              </a:spcAft>
              <a:defRPr sz="2400" baseline="-25000">
                <a:solidFill>
                  <a:schemeClr val="tx1"/>
                </a:solidFill>
                <a:latin typeface="Arial" charset="0"/>
                <a:ea typeface="ＭＳ Ｐゴシック" charset="0"/>
              </a:defRPr>
            </a:lvl7pPr>
            <a:lvl8pPr marL="1371600" eaLnBrk="0" fontAlgn="base" hangingPunct="0">
              <a:spcBef>
                <a:spcPct val="0"/>
              </a:spcBef>
              <a:spcAft>
                <a:spcPct val="0"/>
              </a:spcAft>
              <a:defRPr sz="2400" baseline="-25000">
                <a:solidFill>
                  <a:schemeClr val="tx1"/>
                </a:solidFill>
                <a:latin typeface="Arial" charset="0"/>
                <a:ea typeface="ＭＳ Ｐゴシック" charset="0"/>
              </a:defRPr>
            </a:lvl8pPr>
            <a:lvl9pPr marL="1828800" eaLnBrk="0" fontAlgn="base" hangingPunct="0">
              <a:spcBef>
                <a:spcPct val="0"/>
              </a:spcBef>
              <a:spcAft>
                <a:spcPct val="0"/>
              </a:spcAft>
              <a:defRPr sz="2400" baseline="-25000">
                <a:solidFill>
                  <a:schemeClr val="tx1"/>
                </a:solidFill>
                <a:latin typeface="Arial" charset="0"/>
                <a:ea typeface="ＭＳ Ｐゴシック" charset="0"/>
              </a:defRPr>
            </a:lvl9pPr>
          </a:lstStyle>
          <a:p>
            <a:pPr algn="ctr" eaLnBrk="1" hangingPunct="1"/>
            <a:fld id="{9428EC42-3005-1E43-B4F7-F702AE88C397}" type="slidenum">
              <a:rPr lang="en-US" sz="1000" baseline="0">
                <a:solidFill>
                  <a:srgbClr val="898989"/>
                </a:solidFill>
                <a:latin typeface="Helvetica Neue" charset="0"/>
                <a:sym typeface="Lucida Grande" charset="0"/>
              </a:rPr>
              <a:pPr algn="ctr" eaLnBrk="1" hangingPunct="1"/>
              <a:t>2</a:t>
            </a:fld>
            <a:endParaRPr lang="en-US" sz="1200" baseline="0">
              <a:solidFill>
                <a:srgbClr val="898989"/>
              </a:solidFill>
              <a:latin typeface="Lucida Grande" charset="0"/>
              <a:sym typeface="Lucida Grande" charset="0"/>
            </a:endParaRP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3400" y="-76200"/>
            <a:ext cx="4724400" cy="685800"/>
          </a:xfrm>
        </p:spPr>
        <p:txBody>
          <a:bodyPr/>
          <a:lstStyle/>
          <a:p>
            <a:r>
              <a:rPr lang="en-US" dirty="0" smtClean="0">
                <a:solidFill>
                  <a:srgbClr val="404040"/>
                </a:solidFill>
              </a:rPr>
              <a:t>Water consumption: electricity</a:t>
            </a:r>
            <a:endParaRPr lang="en-US" dirty="0">
              <a:solidFill>
                <a:srgbClr val="404040"/>
              </a:solidFill>
            </a:endParaRPr>
          </a:p>
        </p:txBody>
      </p:sp>
      <p:pic>
        <p:nvPicPr>
          <p:cNvPr id="5" name="Picture 4" descr="renewable transformation.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48400" y="1143000"/>
            <a:ext cx="2658040" cy="1536700"/>
          </a:xfrm>
          <a:prstGeom prst="rect">
            <a:avLst/>
          </a:prstGeom>
        </p:spPr>
      </p:pic>
      <p:pic>
        <p:nvPicPr>
          <p:cNvPr id="6" name="Picture 5" descr="electric water us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 y="1600200"/>
            <a:ext cx="6294330" cy="4364882"/>
          </a:xfrm>
          <a:prstGeom prst="rect">
            <a:avLst/>
          </a:prstGeom>
        </p:spPr>
      </p:pic>
    </p:spTree>
    <p:extLst>
      <p:ext uri="{BB962C8B-B14F-4D97-AF65-F5344CB8AC3E}">
        <p14:creationId xmlns:p14="http://schemas.microsoft.com/office/powerpoint/2010/main" val="9116083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257800" y="0"/>
            <a:ext cx="3733800" cy="563563"/>
          </a:xfrm>
        </p:spPr>
        <p:txBody>
          <a:bodyPr/>
          <a:lstStyle/>
          <a:p>
            <a:r>
              <a:rPr lang="en-US" dirty="0" smtClean="0">
                <a:solidFill>
                  <a:srgbClr val="404040"/>
                </a:solidFill>
              </a:rPr>
              <a:t>Water consumption: fuels</a:t>
            </a:r>
            <a:endParaRPr lang="en-US" dirty="0">
              <a:solidFill>
                <a:srgbClr val="404040"/>
              </a:solidFill>
            </a:endParaRPr>
          </a:p>
        </p:txBody>
      </p:sp>
      <p:sp>
        <p:nvSpPr>
          <p:cNvPr id="5" name="Rectangle 41"/>
          <p:cNvSpPr>
            <a:spLocks noChangeArrowheads="1"/>
          </p:cNvSpPr>
          <p:nvPr/>
        </p:nvSpPr>
        <p:spPr bwMode="auto">
          <a:xfrm>
            <a:off x="0" y="3429000"/>
            <a:ext cx="3886200" cy="3429000"/>
          </a:xfrm>
          <a:prstGeom prst="rect">
            <a:avLst/>
          </a:prstGeom>
          <a:solidFill>
            <a:schemeClr val="bg2"/>
          </a:solidFill>
          <a:ln w="9525">
            <a:solidFill>
              <a:schemeClr val="bg2"/>
            </a:solidFill>
            <a:miter lim="800000"/>
            <a:headEnd/>
            <a:tailEnd/>
          </a:ln>
        </p:spPr>
        <p:txBody>
          <a:bodyPr wrap="none" anchor="ctr"/>
          <a:lstStyle/>
          <a:p>
            <a:pPr algn="r"/>
            <a:endParaRPr lang="en-US" b="0" baseline="0" dirty="0">
              <a:latin typeface="Arial" charset="0"/>
            </a:endParaRPr>
          </a:p>
        </p:txBody>
      </p:sp>
      <p:sp>
        <p:nvSpPr>
          <p:cNvPr id="6" name="Rectangle 6"/>
          <p:cNvSpPr>
            <a:spLocks/>
          </p:cNvSpPr>
          <p:nvPr/>
        </p:nvSpPr>
        <p:spPr bwMode="auto">
          <a:xfrm>
            <a:off x="533400" y="3771900"/>
            <a:ext cx="28194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r>
              <a:rPr lang="en-US" sz="2000" b="1" baseline="0" dirty="0">
                <a:latin typeface="Helvetica Neue" charset="0"/>
                <a:cs typeface="Arial" charset="0"/>
                <a:sym typeface="Arial" charset="0"/>
              </a:rPr>
              <a:t>Class Activity </a:t>
            </a:r>
            <a:endParaRPr lang="en-US" sz="2000" b="1" baseline="0" dirty="0" smtClean="0">
              <a:latin typeface="Helvetica Neue" charset="0"/>
              <a:cs typeface="Arial" charset="0"/>
              <a:sym typeface="Arial" charset="0"/>
            </a:endParaRPr>
          </a:p>
          <a:p>
            <a:pPr marL="39688"/>
            <a:r>
              <a:rPr lang="en-US" b="0" baseline="0" dirty="0" smtClean="0">
                <a:latin typeface="Helvetica Neue" charset="0"/>
              </a:rPr>
              <a:t>(</a:t>
            </a:r>
            <a:r>
              <a:rPr lang="en-US" b="0" baseline="0" dirty="0">
                <a:latin typeface="Helvetica Neue" charset="0"/>
              </a:rPr>
              <a:t>5 minutes) </a:t>
            </a:r>
          </a:p>
          <a:p>
            <a:pPr marL="39688"/>
            <a:endParaRPr lang="en-US" b="0" baseline="0" dirty="0">
              <a:latin typeface="Helvetica Neue"/>
              <a:cs typeface="Helvetica Neue"/>
            </a:endParaRPr>
          </a:p>
          <a:p>
            <a:pPr marL="39688"/>
            <a:r>
              <a:rPr lang="en-US" b="0" baseline="0" dirty="0" smtClean="0">
                <a:latin typeface="Helvetica Neue"/>
                <a:cs typeface="Helvetica Neue"/>
              </a:rPr>
              <a:t>What conclusions do you draw from this data set?</a:t>
            </a:r>
          </a:p>
          <a:p>
            <a:pPr marL="39688"/>
            <a:endParaRPr lang="en-US" baseline="0" dirty="0">
              <a:latin typeface="Helvetica Neue"/>
              <a:cs typeface="Helvetica Neue"/>
            </a:endParaRPr>
          </a:p>
          <a:p>
            <a:pPr marL="39688"/>
            <a:r>
              <a:rPr lang="en-US" b="0" baseline="0" dirty="0" smtClean="0">
                <a:latin typeface="Helvetica Neue"/>
                <a:cs typeface="Helvetica Neue"/>
              </a:rPr>
              <a:t>What questions does this data bring up?</a:t>
            </a:r>
            <a:endParaRPr lang="en-US" b="0" baseline="0" dirty="0">
              <a:latin typeface="Helvetica Neue"/>
              <a:cs typeface="Helvetica Neue"/>
            </a:endParaRPr>
          </a:p>
        </p:txBody>
      </p:sp>
      <p:pic>
        <p:nvPicPr>
          <p:cNvPr id="2" name="Picture 1" descr="oil water us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67200" y="685800"/>
            <a:ext cx="4370978" cy="5696902"/>
          </a:xfrm>
          <a:prstGeom prst="rect">
            <a:avLst/>
          </a:prstGeom>
        </p:spPr>
      </p:pic>
      <p:pic>
        <p:nvPicPr>
          <p:cNvPr id="3" name="Picture 2" descr="oil transformation.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0" y="914400"/>
            <a:ext cx="3441700" cy="1973968"/>
          </a:xfrm>
          <a:prstGeom prst="rect">
            <a:avLst/>
          </a:prstGeom>
        </p:spPr>
      </p:pic>
    </p:spTree>
    <p:extLst>
      <p:ext uri="{BB962C8B-B14F-4D97-AF65-F5344CB8AC3E}">
        <p14:creationId xmlns:p14="http://schemas.microsoft.com/office/powerpoint/2010/main" val="31054059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7" name="Rectangle 8"/>
          <p:cNvSpPr>
            <a:spLocks/>
          </p:cNvSpPr>
          <p:nvPr/>
        </p:nvSpPr>
        <p:spPr bwMode="auto">
          <a:xfrm>
            <a:off x="0" y="0"/>
            <a:ext cx="9144000" cy="6858000"/>
          </a:xfrm>
          <a:prstGeom prst="rect">
            <a:avLst/>
          </a:prstGeom>
          <a:solidFill>
            <a:srgbClr val="E2F0ED"/>
          </a:solidFill>
          <a:ln>
            <a:noFill/>
          </a:ln>
          <a:extLst/>
        </p:spPr>
        <p:txBody>
          <a:bodyPr wrap="none" anchor="ctr"/>
          <a:lstStyle/>
          <a:p>
            <a:pPr algn="ctr"/>
            <a:endParaRPr lang="en-US" baseline="0">
              <a:solidFill>
                <a:srgbClr val="FFFFD7"/>
              </a:solidFill>
            </a:endParaRPr>
          </a:p>
        </p:txBody>
      </p:sp>
      <p:sp>
        <p:nvSpPr>
          <p:cNvPr id="19468" name="Rectangle 1"/>
          <p:cNvSpPr>
            <a:spLocks noChangeArrowheads="1"/>
          </p:cNvSpPr>
          <p:nvPr/>
        </p:nvSpPr>
        <p:spPr bwMode="auto">
          <a:xfrm>
            <a:off x="76200" y="2362200"/>
            <a:ext cx="9067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50800" tIns="50800" rIns="132080" bIns="50800" anchor="ctr"/>
          <a:lstStyle/>
          <a:p>
            <a:pPr marL="39688" algn="ctr"/>
            <a:r>
              <a:rPr lang="en-US" sz="4400" baseline="0" dirty="0" smtClean="0">
                <a:solidFill>
                  <a:srgbClr val="49B2A8"/>
                </a:solidFill>
                <a:latin typeface="Helvetica Neue" charset="0"/>
                <a:sym typeface="Lucida Grande" charset="0"/>
              </a:rPr>
              <a:t>Water treatment</a:t>
            </a:r>
            <a:endParaRPr lang="en-US" sz="2000" baseline="0" dirty="0">
              <a:solidFill>
                <a:srgbClr val="49B2A8"/>
              </a:solidFill>
              <a:latin typeface="Helvetica Neue" charset="0"/>
              <a:sym typeface="Lucida Grande" charset="0"/>
            </a:endParaRPr>
          </a:p>
        </p:txBody>
      </p:sp>
      <p:sp>
        <p:nvSpPr>
          <p:cNvPr id="19469" name="Slide Number Placeholder 3"/>
          <p:cNvSpPr txBox="1">
            <a:spLocks noGrp="1"/>
          </p:cNvSpPr>
          <p:nvPr/>
        </p:nvSpPr>
        <p:spPr bwMode="auto">
          <a:xfrm>
            <a:off x="8761413" y="6565900"/>
            <a:ext cx="3063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2400" baseline="-25000">
                <a:solidFill>
                  <a:schemeClr val="tx1"/>
                </a:solidFill>
                <a:latin typeface="Arial" charset="0"/>
                <a:ea typeface="ＭＳ Ｐゴシック" charset="0"/>
                <a:cs typeface="ＭＳ Ｐゴシック" charset="0"/>
              </a:defRPr>
            </a:lvl1pPr>
            <a:lvl2pPr marL="37931725" indent="-37474525" eaLnBrk="0" hangingPunct="0">
              <a:defRPr sz="2400" baseline="-25000">
                <a:solidFill>
                  <a:schemeClr val="tx1"/>
                </a:solidFill>
                <a:latin typeface="Arial" charset="0"/>
                <a:ea typeface="ＭＳ Ｐゴシック" charset="0"/>
              </a:defRPr>
            </a:lvl2pPr>
            <a:lvl3pPr eaLnBrk="0" hangingPunct="0">
              <a:defRPr sz="2400" baseline="-25000">
                <a:solidFill>
                  <a:schemeClr val="tx1"/>
                </a:solidFill>
                <a:latin typeface="Arial" charset="0"/>
                <a:ea typeface="ＭＳ Ｐゴシック" charset="0"/>
              </a:defRPr>
            </a:lvl3pPr>
            <a:lvl4pPr eaLnBrk="0" hangingPunct="0">
              <a:defRPr sz="2400" baseline="-25000">
                <a:solidFill>
                  <a:schemeClr val="tx1"/>
                </a:solidFill>
                <a:latin typeface="Arial" charset="0"/>
                <a:ea typeface="ＭＳ Ｐゴシック" charset="0"/>
              </a:defRPr>
            </a:lvl4pPr>
            <a:lvl5pPr eaLnBrk="0" hangingPunct="0">
              <a:defRPr sz="2400" baseline="-25000">
                <a:solidFill>
                  <a:schemeClr val="tx1"/>
                </a:solidFill>
                <a:latin typeface="Arial" charset="0"/>
                <a:ea typeface="ＭＳ Ｐゴシック" charset="0"/>
              </a:defRPr>
            </a:lvl5pPr>
            <a:lvl6pPr marL="457200" eaLnBrk="0" fontAlgn="base" hangingPunct="0">
              <a:spcBef>
                <a:spcPct val="0"/>
              </a:spcBef>
              <a:spcAft>
                <a:spcPct val="0"/>
              </a:spcAft>
              <a:defRPr sz="2400" baseline="-25000">
                <a:solidFill>
                  <a:schemeClr val="tx1"/>
                </a:solidFill>
                <a:latin typeface="Arial" charset="0"/>
                <a:ea typeface="ＭＳ Ｐゴシック" charset="0"/>
              </a:defRPr>
            </a:lvl6pPr>
            <a:lvl7pPr marL="914400" eaLnBrk="0" fontAlgn="base" hangingPunct="0">
              <a:spcBef>
                <a:spcPct val="0"/>
              </a:spcBef>
              <a:spcAft>
                <a:spcPct val="0"/>
              </a:spcAft>
              <a:defRPr sz="2400" baseline="-25000">
                <a:solidFill>
                  <a:schemeClr val="tx1"/>
                </a:solidFill>
                <a:latin typeface="Arial" charset="0"/>
                <a:ea typeface="ＭＳ Ｐゴシック" charset="0"/>
              </a:defRPr>
            </a:lvl7pPr>
            <a:lvl8pPr marL="1371600" eaLnBrk="0" fontAlgn="base" hangingPunct="0">
              <a:spcBef>
                <a:spcPct val="0"/>
              </a:spcBef>
              <a:spcAft>
                <a:spcPct val="0"/>
              </a:spcAft>
              <a:defRPr sz="2400" baseline="-25000">
                <a:solidFill>
                  <a:schemeClr val="tx1"/>
                </a:solidFill>
                <a:latin typeface="Arial" charset="0"/>
                <a:ea typeface="ＭＳ Ｐゴシック" charset="0"/>
              </a:defRPr>
            </a:lvl8pPr>
            <a:lvl9pPr marL="1828800" eaLnBrk="0" fontAlgn="base" hangingPunct="0">
              <a:spcBef>
                <a:spcPct val="0"/>
              </a:spcBef>
              <a:spcAft>
                <a:spcPct val="0"/>
              </a:spcAft>
              <a:defRPr sz="2400" baseline="-25000">
                <a:solidFill>
                  <a:schemeClr val="tx1"/>
                </a:solidFill>
                <a:latin typeface="Arial" charset="0"/>
                <a:ea typeface="ＭＳ Ｐゴシック" charset="0"/>
              </a:defRPr>
            </a:lvl9pPr>
          </a:lstStyle>
          <a:p>
            <a:pPr algn="ctr" eaLnBrk="1" hangingPunct="1"/>
            <a:fld id="{9428EC42-3005-1E43-B4F7-F702AE88C397}" type="slidenum">
              <a:rPr lang="en-US" sz="1000" baseline="0">
                <a:solidFill>
                  <a:srgbClr val="898989"/>
                </a:solidFill>
                <a:latin typeface="Helvetica Neue" charset="0"/>
                <a:sym typeface="Lucida Grande" charset="0"/>
              </a:rPr>
              <a:pPr algn="ctr" eaLnBrk="1" hangingPunct="1"/>
              <a:t>22</a:t>
            </a:fld>
            <a:endParaRPr lang="en-US" sz="1200" baseline="0">
              <a:solidFill>
                <a:srgbClr val="898989"/>
              </a:solidFill>
              <a:latin typeface="Lucida Grande" charset="0"/>
              <a:sym typeface="Lucida Grande" charset="0"/>
            </a:endParaRPr>
          </a:p>
        </p:txBody>
      </p:sp>
    </p:spTree>
    <p:extLst>
      <p:ext uri="{BB962C8B-B14F-4D97-AF65-F5344CB8AC3E}">
        <p14:creationId xmlns:p14="http://schemas.microsoft.com/office/powerpoint/2010/main" val="66064423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 process</a:t>
            </a:r>
            <a:endParaRPr lang="en-US" dirty="0"/>
          </a:p>
        </p:txBody>
      </p:sp>
      <p:pic>
        <p:nvPicPr>
          <p:cNvPr id="4" name="Picture 3" descr="water-treatment-process.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 y="1371600"/>
            <a:ext cx="8731845" cy="4013200"/>
          </a:xfrm>
          <a:prstGeom prst="rect">
            <a:avLst/>
          </a:prstGeom>
        </p:spPr>
      </p:pic>
    </p:spTree>
    <p:extLst>
      <p:ext uri="{BB962C8B-B14F-4D97-AF65-F5344CB8AC3E}">
        <p14:creationId xmlns:p14="http://schemas.microsoft.com/office/powerpoint/2010/main" val="29172674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04800" y="914400"/>
            <a:ext cx="8229600" cy="609600"/>
          </a:xfrm>
        </p:spPr>
        <p:txBody>
          <a:bodyPr>
            <a:normAutofit/>
          </a:bodyPr>
          <a:lstStyle/>
          <a:p>
            <a:r>
              <a:rPr lang="en-US" dirty="0" smtClean="0"/>
              <a:t>Water treatment in the United States</a:t>
            </a:r>
            <a:endParaRPr lang="en-US" dirty="0"/>
          </a:p>
        </p:txBody>
      </p:sp>
      <p:sp>
        <p:nvSpPr>
          <p:cNvPr id="3" name="Title 2"/>
          <p:cNvSpPr>
            <a:spLocks noGrp="1"/>
          </p:cNvSpPr>
          <p:nvPr>
            <p:ph type="title"/>
          </p:nvPr>
        </p:nvSpPr>
        <p:spPr>
          <a:xfrm>
            <a:off x="3810000" y="76200"/>
            <a:ext cx="5181600" cy="304800"/>
          </a:xfrm>
        </p:spPr>
        <p:txBody>
          <a:bodyPr/>
          <a:lstStyle/>
          <a:p>
            <a:r>
              <a:rPr lang="en-US" dirty="0" smtClean="0"/>
              <a:t>Industrial era methods</a:t>
            </a:r>
            <a:endParaRPr lang="en-US" dirty="0"/>
          </a:p>
        </p:txBody>
      </p:sp>
      <p:pic>
        <p:nvPicPr>
          <p:cNvPr id="6" name="Picture 5" descr="water-treatmen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1910061"/>
            <a:ext cx="6248400" cy="2738139"/>
          </a:xfrm>
          <a:prstGeom prst="rect">
            <a:avLst/>
          </a:prstGeom>
        </p:spPr>
      </p:pic>
      <p:sp>
        <p:nvSpPr>
          <p:cNvPr id="7" name="Rectangle 33"/>
          <p:cNvSpPr>
            <a:spLocks noChangeArrowheads="1"/>
          </p:cNvSpPr>
          <p:nvPr/>
        </p:nvSpPr>
        <p:spPr bwMode="auto">
          <a:xfrm>
            <a:off x="0" y="5105400"/>
            <a:ext cx="9144000" cy="1752600"/>
          </a:xfrm>
          <a:prstGeom prst="rect">
            <a:avLst/>
          </a:prstGeom>
          <a:solidFill>
            <a:srgbClr val="E2F0ED"/>
          </a:solidFill>
          <a:ln w="9525">
            <a:solidFill>
              <a:schemeClr val="bg2"/>
            </a:solidFill>
            <a:miter lim="800000"/>
            <a:headEnd/>
            <a:tailEnd/>
          </a:ln>
        </p:spPr>
        <p:txBody>
          <a:bodyPr wrap="none" anchor="ctr"/>
          <a:lstStyle/>
          <a:p>
            <a:endParaRPr lang="en-US"/>
          </a:p>
        </p:txBody>
      </p:sp>
      <p:sp>
        <p:nvSpPr>
          <p:cNvPr id="8" name="Text Box 34"/>
          <p:cNvSpPr txBox="1">
            <a:spLocks noChangeArrowheads="1"/>
          </p:cNvSpPr>
          <p:nvPr/>
        </p:nvSpPr>
        <p:spPr bwMode="auto">
          <a:xfrm>
            <a:off x="457200" y="5308193"/>
            <a:ext cx="8382000"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pPr>
            <a:r>
              <a:rPr lang="en-US" sz="2000" b="1" baseline="0" dirty="0">
                <a:latin typeface="Helvetica Neue" charset="0"/>
              </a:rPr>
              <a:t>Classroom Activity </a:t>
            </a:r>
            <a:r>
              <a:rPr lang="en-US" sz="1800" baseline="0" dirty="0" smtClean="0">
                <a:solidFill>
                  <a:srgbClr val="404040"/>
                </a:solidFill>
                <a:latin typeface="Helvetica Neue" charset="0"/>
              </a:rPr>
              <a:t>(5-10 minutes</a:t>
            </a:r>
            <a:r>
              <a:rPr lang="en-US" sz="1800" baseline="0" dirty="0">
                <a:solidFill>
                  <a:srgbClr val="404040"/>
                </a:solidFill>
                <a:latin typeface="Helvetica Neue" charset="0"/>
              </a:rPr>
              <a:t>)</a:t>
            </a:r>
            <a:endParaRPr lang="en-US" sz="1800" baseline="0" dirty="0">
              <a:latin typeface="Helvetica Neue" charset="0"/>
            </a:endParaRPr>
          </a:p>
          <a:p>
            <a:pPr algn="l" eaLnBrk="1" hangingPunct="1">
              <a:spcBef>
                <a:spcPct val="50000"/>
              </a:spcBef>
            </a:pPr>
            <a:r>
              <a:rPr lang="en-US" sz="1800" baseline="0" dirty="0" smtClean="0">
                <a:latin typeface="Helvetica Neue" charset="0"/>
              </a:rPr>
              <a:t>What is of a greater concern, water consumption or energy consumption? </a:t>
            </a:r>
            <a:r>
              <a:rPr lang="en-US" sz="1800" baseline="0" dirty="0">
                <a:latin typeface="Helvetica Neue" charset="0"/>
              </a:rPr>
              <a:t> </a:t>
            </a:r>
            <a:r>
              <a:rPr lang="en-US" sz="1800" baseline="0" dirty="0" smtClean="0">
                <a:latin typeface="Helvetica Neue" charset="0"/>
              </a:rPr>
              <a:t>Why?  Can the energy for pumping be reduce?  How?</a:t>
            </a:r>
            <a:endParaRPr lang="en-US" sz="1800" baseline="0" dirty="0">
              <a:latin typeface="Helvetica Neue" charset="0"/>
            </a:endParaRPr>
          </a:p>
        </p:txBody>
      </p:sp>
    </p:spTree>
    <p:extLst>
      <p:ext uri="{BB962C8B-B14F-4D97-AF65-F5344CB8AC3E}">
        <p14:creationId xmlns:p14="http://schemas.microsoft.com/office/powerpoint/2010/main" val="99164076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a:off x="0" y="1752600"/>
            <a:ext cx="4143375" cy="3905250"/>
          </a:xfrm>
          <a:prstGeom prst="rect">
            <a:avLst/>
          </a:prstGeom>
          <a:noFill/>
          <a:ln w="9525">
            <a:noFill/>
            <a:miter lim="800000"/>
            <a:headEnd/>
            <a:tailEnd/>
          </a:ln>
        </p:spPr>
      </p:pic>
      <p:pic>
        <p:nvPicPr>
          <p:cNvPr id="4099" name="Picture 3"/>
          <p:cNvPicPr>
            <a:picLocks noChangeAspect="1" noChangeArrowheads="1"/>
          </p:cNvPicPr>
          <p:nvPr/>
        </p:nvPicPr>
        <p:blipFill>
          <a:blip r:embed="rId4" cstate="print"/>
          <a:srcRect/>
          <a:stretch>
            <a:fillRect/>
          </a:stretch>
        </p:blipFill>
        <p:spPr bwMode="auto">
          <a:xfrm>
            <a:off x="4648200" y="1600200"/>
            <a:ext cx="4191866" cy="4029075"/>
          </a:xfrm>
          <a:prstGeom prst="rect">
            <a:avLst/>
          </a:prstGeom>
          <a:noFill/>
          <a:ln w="9525">
            <a:noFill/>
            <a:miter lim="800000"/>
            <a:headEnd/>
            <a:tailEnd/>
          </a:ln>
        </p:spPr>
      </p:pic>
      <p:sp>
        <p:nvSpPr>
          <p:cNvPr id="3" name="Title 2"/>
          <p:cNvSpPr>
            <a:spLocks noGrp="1"/>
          </p:cNvSpPr>
          <p:nvPr>
            <p:ph type="title"/>
          </p:nvPr>
        </p:nvSpPr>
        <p:spPr/>
        <p:txBody>
          <a:bodyPr/>
          <a:lstStyle/>
          <a:p>
            <a:r>
              <a:rPr lang="en-US" dirty="0" smtClean="0"/>
              <a:t>Developing world: point-of-use methods</a:t>
            </a:r>
            <a:endParaRPr lang="en-US" dirty="0"/>
          </a:p>
        </p:txBody>
      </p:sp>
      <p:sp>
        <p:nvSpPr>
          <p:cNvPr id="6" name="Content Placeholder 4"/>
          <p:cNvSpPr>
            <a:spLocks noGrp="1"/>
          </p:cNvSpPr>
          <p:nvPr>
            <p:ph idx="1"/>
          </p:nvPr>
        </p:nvSpPr>
        <p:spPr>
          <a:xfrm>
            <a:off x="304800" y="1447800"/>
            <a:ext cx="4038600" cy="609600"/>
          </a:xfrm>
        </p:spPr>
        <p:txBody>
          <a:bodyPr>
            <a:normAutofit/>
          </a:bodyPr>
          <a:lstStyle/>
          <a:p>
            <a:r>
              <a:rPr lang="en-US" dirty="0" smtClean="0"/>
              <a:t>Filtration through fabric</a:t>
            </a:r>
            <a:endParaRPr lang="en-US" dirty="0"/>
          </a:p>
        </p:txBody>
      </p:sp>
      <p:sp>
        <p:nvSpPr>
          <p:cNvPr id="7" name="Content Placeholder 4"/>
          <p:cNvSpPr txBox="1">
            <a:spLocks/>
          </p:cNvSpPr>
          <p:nvPr/>
        </p:nvSpPr>
        <p:spPr bwMode="auto">
          <a:xfrm>
            <a:off x="2286000" y="5334000"/>
            <a:ext cx="2286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Font typeface="Arial" charset="0"/>
              <a:defRPr sz="2800" kern="1200">
                <a:solidFill>
                  <a:srgbClr val="CC3600"/>
                </a:solidFill>
                <a:latin typeface="Helvetica Neue" charset="0"/>
                <a:ea typeface="ＭＳ Ｐゴシック" pitchFamily="-109" charset="-128"/>
                <a:cs typeface="ＭＳ Ｐゴシック" pitchFamily="-109" charset="-128"/>
              </a:defRPr>
            </a:lvl1pPr>
            <a:lvl2pPr marL="742950" indent="-285750" algn="l" rtl="0" eaLnBrk="0" fontAlgn="base" hangingPunct="0">
              <a:spcBef>
                <a:spcPct val="20000"/>
              </a:spcBef>
              <a:spcAft>
                <a:spcPct val="0"/>
              </a:spcAft>
              <a:buFont typeface="Arial" charset="0"/>
              <a:defRPr sz="2800" kern="1200">
                <a:solidFill>
                  <a:srgbClr val="CC3600"/>
                </a:solidFill>
                <a:latin typeface="Helvetica Neue" charset="0"/>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rgbClr val="CC3600"/>
                </a:solidFill>
                <a:latin typeface="Helvetica Neue" charset="0"/>
                <a:ea typeface="ヒラギノ角ゴ Pro W3" pitchFamily="-110" charset="-128"/>
                <a:cs typeface="ヒラギノ角ゴ Pro W3" charset="-128"/>
              </a:defRPr>
            </a:lvl3pPr>
            <a:lvl4pPr marL="1600200" indent="-228600" algn="l" rtl="0" eaLnBrk="0" fontAlgn="base" hangingPunct="0">
              <a:spcBef>
                <a:spcPct val="20000"/>
              </a:spcBef>
              <a:spcAft>
                <a:spcPct val="0"/>
              </a:spcAft>
              <a:buFont typeface="Arial" charset="0"/>
              <a:buChar char="–"/>
              <a:defRPr sz="2000" kern="1200">
                <a:solidFill>
                  <a:srgbClr val="CC3600"/>
                </a:solidFill>
                <a:latin typeface="Helvetica Neue" charset="0"/>
                <a:ea typeface="ヒラギノ角ゴ Pro W3" pitchFamily="-110" charset="-128"/>
                <a:cs typeface="ヒラギノ角ゴ Pro W3" charset="0"/>
              </a:defRPr>
            </a:lvl4pPr>
            <a:lvl5pPr marL="2057400" indent="-228600" algn="l" rtl="0" eaLnBrk="0" fontAlgn="base" hangingPunct="0">
              <a:spcBef>
                <a:spcPct val="20000"/>
              </a:spcBef>
              <a:spcAft>
                <a:spcPct val="0"/>
              </a:spcAft>
              <a:buFont typeface="Arial" charset="0"/>
              <a:buChar char="»"/>
              <a:defRPr sz="2000" kern="1200">
                <a:solidFill>
                  <a:srgbClr val="CC3600"/>
                </a:solidFill>
                <a:latin typeface="Helvetica Neue" charset="0"/>
                <a:ea typeface="ヒラギノ角ゴ Pro W3" pitchFamily="-110" charset="-128"/>
                <a:cs typeface="ヒラギノ角ゴ Pro W3"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baseline="0" dirty="0" smtClean="0">
                <a:solidFill>
                  <a:srgbClr val="62C0B0"/>
                </a:solidFill>
              </a:rPr>
              <a:t>Pathogens remain</a:t>
            </a:r>
            <a:endParaRPr lang="en-US" sz="1800" baseline="0" dirty="0">
              <a:solidFill>
                <a:srgbClr val="62C0B0"/>
              </a:solidFill>
            </a:endParaRPr>
          </a:p>
        </p:txBody>
      </p:sp>
      <p:sp>
        <p:nvSpPr>
          <p:cNvPr id="8" name="Content Placeholder 4"/>
          <p:cNvSpPr txBox="1">
            <a:spLocks/>
          </p:cNvSpPr>
          <p:nvPr/>
        </p:nvSpPr>
        <p:spPr bwMode="auto">
          <a:xfrm>
            <a:off x="6172200" y="1752600"/>
            <a:ext cx="2667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Font typeface="Arial" charset="0"/>
              <a:defRPr sz="2800" kern="1200">
                <a:solidFill>
                  <a:srgbClr val="CC3600"/>
                </a:solidFill>
                <a:latin typeface="Helvetica Neue" charset="0"/>
                <a:ea typeface="ＭＳ Ｐゴシック" pitchFamily="-109" charset="-128"/>
                <a:cs typeface="ＭＳ Ｐゴシック" pitchFamily="-109" charset="-128"/>
              </a:defRPr>
            </a:lvl1pPr>
            <a:lvl2pPr marL="742950" indent="-285750" algn="l" rtl="0" eaLnBrk="0" fontAlgn="base" hangingPunct="0">
              <a:spcBef>
                <a:spcPct val="20000"/>
              </a:spcBef>
              <a:spcAft>
                <a:spcPct val="0"/>
              </a:spcAft>
              <a:buFont typeface="Arial" charset="0"/>
              <a:defRPr sz="2800" kern="1200">
                <a:solidFill>
                  <a:srgbClr val="CC3600"/>
                </a:solidFill>
                <a:latin typeface="Helvetica Neue" charset="0"/>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rgbClr val="CC3600"/>
                </a:solidFill>
                <a:latin typeface="Helvetica Neue" charset="0"/>
                <a:ea typeface="ヒラギノ角ゴ Pro W3" pitchFamily="-110" charset="-128"/>
                <a:cs typeface="ヒラギノ角ゴ Pro W3" charset="-128"/>
              </a:defRPr>
            </a:lvl3pPr>
            <a:lvl4pPr marL="1600200" indent="-228600" algn="l" rtl="0" eaLnBrk="0" fontAlgn="base" hangingPunct="0">
              <a:spcBef>
                <a:spcPct val="20000"/>
              </a:spcBef>
              <a:spcAft>
                <a:spcPct val="0"/>
              </a:spcAft>
              <a:buFont typeface="Arial" charset="0"/>
              <a:buChar char="–"/>
              <a:defRPr sz="2000" kern="1200">
                <a:solidFill>
                  <a:srgbClr val="CC3600"/>
                </a:solidFill>
                <a:latin typeface="Helvetica Neue" charset="0"/>
                <a:ea typeface="ヒラギノ角ゴ Pro W3" pitchFamily="-110" charset="-128"/>
                <a:cs typeface="ヒラギノ角ゴ Pro W3" charset="0"/>
              </a:defRPr>
            </a:lvl4pPr>
            <a:lvl5pPr marL="2057400" indent="-228600" algn="l" rtl="0" eaLnBrk="0" fontAlgn="base" hangingPunct="0">
              <a:spcBef>
                <a:spcPct val="20000"/>
              </a:spcBef>
              <a:spcAft>
                <a:spcPct val="0"/>
              </a:spcAft>
              <a:buFont typeface="Arial" charset="0"/>
              <a:buChar char="»"/>
              <a:defRPr sz="2000" kern="1200">
                <a:solidFill>
                  <a:srgbClr val="CC3600"/>
                </a:solidFill>
                <a:latin typeface="Helvetica Neue" charset="0"/>
                <a:ea typeface="ヒラギノ角ゴ Pro W3" pitchFamily="-110" charset="-128"/>
                <a:cs typeface="ヒラギノ角ゴ Pro W3"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baseline="0" dirty="0" smtClean="0"/>
              <a:t>Personal filters</a:t>
            </a:r>
            <a:endParaRPr lang="en-US" baseline="0" dirty="0"/>
          </a:p>
        </p:txBody>
      </p:sp>
      <p:sp>
        <p:nvSpPr>
          <p:cNvPr id="9" name="Content Placeholder 4"/>
          <p:cNvSpPr txBox="1">
            <a:spLocks/>
          </p:cNvSpPr>
          <p:nvPr/>
        </p:nvSpPr>
        <p:spPr bwMode="auto">
          <a:xfrm>
            <a:off x="5791200" y="5257800"/>
            <a:ext cx="259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Font typeface="Arial" charset="0"/>
              <a:defRPr sz="2800" kern="1200">
                <a:solidFill>
                  <a:srgbClr val="CC3600"/>
                </a:solidFill>
                <a:latin typeface="Helvetica Neue" charset="0"/>
                <a:ea typeface="ＭＳ Ｐゴシック" pitchFamily="-109" charset="-128"/>
                <a:cs typeface="ＭＳ Ｐゴシック" pitchFamily="-109" charset="-128"/>
              </a:defRPr>
            </a:lvl1pPr>
            <a:lvl2pPr marL="742950" indent="-285750" algn="l" rtl="0" eaLnBrk="0" fontAlgn="base" hangingPunct="0">
              <a:spcBef>
                <a:spcPct val="20000"/>
              </a:spcBef>
              <a:spcAft>
                <a:spcPct val="0"/>
              </a:spcAft>
              <a:buFont typeface="Arial" charset="0"/>
              <a:defRPr sz="2800" kern="1200">
                <a:solidFill>
                  <a:srgbClr val="CC3600"/>
                </a:solidFill>
                <a:latin typeface="Helvetica Neue" charset="0"/>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rgbClr val="CC3600"/>
                </a:solidFill>
                <a:latin typeface="Helvetica Neue" charset="0"/>
                <a:ea typeface="ヒラギノ角ゴ Pro W3" pitchFamily="-110" charset="-128"/>
                <a:cs typeface="ヒラギノ角ゴ Pro W3" charset="-128"/>
              </a:defRPr>
            </a:lvl3pPr>
            <a:lvl4pPr marL="1600200" indent="-228600" algn="l" rtl="0" eaLnBrk="0" fontAlgn="base" hangingPunct="0">
              <a:spcBef>
                <a:spcPct val="20000"/>
              </a:spcBef>
              <a:spcAft>
                <a:spcPct val="0"/>
              </a:spcAft>
              <a:buFont typeface="Arial" charset="0"/>
              <a:buChar char="–"/>
              <a:defRPr sz="2000" kern="1200">
                <a:solidFill>
                  <a:srgbClr val="CC3600"/>
                </a:solidFill>
                <a:latin typeface="Helvetica Neue" charset="0"/>
                <a:ea typeface="ヒラギノ角ゴ Pro W3" pitchFamily="-110" charset="-128"/>
                <a:cs typeface="ヒラギノ角ゴ Pro W3" charset="0"/>
              </a:defRPr>
            </a:lvl4pPr>
            <a:lvl5pPr marL="2057400" indent="-228600" algn="l" rtl="0" eaLnBrk="0" fontAlgn="base" hangingPunct="0">
              <a:spcBef>
                <a:spcPct val="20000"/>
              </a:spcBef>
              <a:spcAft>
                <a:spcPct val="0"/>
              </a:spcAft>
              <a:buFont typeface="Arial" charset="0"/>
              <a:buChar char="»"/>
              <a:defRPr sz="2000" kern="1200">
                <a:solidFill>
                  <a:srgbClr val="CC3600"/>
                </a:solidFill>
                <a:latin typeface="Helvetica Neue" charset="0"/>
                <a:ea typeface="ヒラギノ角ゴ Pro W3" pitchFamily="-110" charset="-128"/>
                <a:cs typeface="ヒラギノ角ゴ Pro W3"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baseline="0" dirty="0" smtClean="0">
                <a:solidFill>
                  <a:srgbClr val="62C0B0"/>
                </a:solidFill>
              </a:rPr>
              <a:t>Removes guinea worm</a:t>
            </a:r>
            <a:endParaRPr lang="en-US" sz="1800" baseline="0" dirty="0">
              <a:solidFill>
                <a:srgbClr val="62C0B0"/>
              </a:solidFill>
            </a:endParaRPr>
          </a:p>
        </p:txBody>
      </p:sp>
    </p:spTree>
    <p:extLst>
      <p:ext uri="{BB962C8B-B14F-4D97-AF65-F5344CB8AC3E}">
        <p14:creationId xmlns:p14="http://schemas.microsoft.com/office/powerpoint/2010/main" val="49003981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Hierarchy of Water Needs</a:t>
            </a:r>
            <a:endParaRPr lang="en-US" dirty="0"/>
          </a:p>
        </p:txBody>
      </p:sp>
      <p:grpSp>
        <p:nvGrpSpPr>
          <p:cNvPr id="13" name="Group 12"/>
          <p:cNvGrpSpPr/>
          <p:nvPr/>
        </p:nvGrpSpPr>
        <p:grpSpPr>
          <a:xfrm>
            <a:off x="185738" y="990600"/>
            <a:ext cx="8729662" cy="5039156"/>
            <a:chOff x="0" y="1371600"/>
            <a:chExt cx="8729662" cy="5039156"/>
          </a:xfrm>
        </p:grpSpPr>
        <p:graphicFrame>
          <p:nvGraphicFramePr>
            <p:cNvPr id="4" name="Chart 3"/>
            <p:cNvGraphicFramePr/>
            <p:nvPr/>
          </p:nvGraphicFramePr>
          <p:xfrm>
            <a:off x="2590800" y="1371600"/>
            <a:ext cx="6138862" cy="5039156"/>
          </p:xfrm>
          <a:graphic>
            <a:graphicData uri="http://schemas.openxmlformats.org/drawingml/2006/chart">
              <c:chart xmlns:c="http://schemas.openxmlformats.org/drawingml/2006/chart" xmlns:r="http://schemas.openxmlformats.org/officeDocument/2006/relationships" r:id="rId3"/>
            </a:graphicData>
          </a:graphic>
        </p:graphicFrame>
        <p:sp>
          <p:nvSpPr>
            <p:cNvPr id="6" name="Left Brace 5"/>
            <p:cNvSpPr/>
            <p:nvPr/>
          </p:nvSpPr>
          <p:spPr>
            <a:xfrm>
              <a:off x="2514600" y="5257800"/>
              <a:ext cx="457200" cy="990600"/>
            </a:xfrm>
            <a:prstGeom prst="leftBrace">
              <a:avLst>
                <a:gd name="adj1" fmla="val 8333"/>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 name="Left Brace 6"/>
            <p:cNvSpPr/>
            <p:nvPr/>
          </p:nvSpPr>
          <p:spPr>
            <a:xfrm>
              <a:off x="1676400" y="2895600"/>
              <a:ext cx="228600" cy="34290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8" name="Left Brace 7"/>
            <p:cNvSpPr/>
            <p:nvPr/>
          </p:nvSpPr>
          <p:spPr>
            <a:xfrm>
              <a:off x="838200" y="2362200"/>
              <a:ext cx="304800" cy="40386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0" name="TextBox 9"/>
            <p:cNvSpPr txBox="1"/>
            <p:nvPr/>
          </p:nvSpPr>
          <p:spPr>
            <a:xfrm>
              <a:off x="0" y="3886200"/>
              <a:ext cx="1524000" cy="923330"/>
            </a:xfrm>
            <a:prstGeom prst="rect">
              <a:avLst/>
            </a:prstGeom>
            <a:noFill/>
          </p:spPr>
          <p:txBody>
            <a:bodyPr wrap="square" rtlCol="0">
              <a:spAutoFit/>
            </a:bodyPr>
            <a:lstStyle/>
            <a:p>
              <a:r>
                <a:rPr lang="en-US" dirty="0" smtClean="0"/>
                <a:t>Long term- Lasting Solution</a:t>
              </a:r>
              <a:endParaRPr lang="en-US" dirty="0"/>
            </a:p>
          </p:txBody>
        </p:sp>
        <p:sp>
          <p:nvSpPr>
            <p:cNvPr id="11" name="TextBox 10"/>
            <p:cNvSpPr txBox="1"/>
            <p:nvPr/>
          </p:nvSpPr>
          <p:spPr>
            <a:xfrm>
              <a:off x="1143000" y="4267200"/>
              <a:ext cx="1371600" cy="923330"/>
            </a:xfrm>
            <a:prstGeom prst="rect">
              <a:avLst/>
            </a:prstGeom>
            <a:noFill/>
          </p:spPr>
          <p:txBody>
            <a:bodyPr wrap="square" rtlCol="0">
              <a:spAutoFit/>
            </a:bodyPr>
            <a:lstStyle/>
            <a:p>
              <a:r>
                <a:rPr lang="en-US" dirty="0" smtClean="0"/>
                <a:t>Medium term-Maintaining</a:t>
              </a:r>
              <a:endParaRPr lang="en-US" dirty="0"/>
            </a:p>
          </p:txBody>
        </p:sp>
        <p:sp>
          <p:nvSpPr>
            <p:cNvPr id="12" name="TextBox 11"/>
            <p:cNvSpPr txBox="1"/>
            <p:nvPr/>
          </p:nvSpPr>
          <p:spPr>
            <a:xfrm>
              <a:off x="1905000" y="5410200"/>
              <a:ext cx="1219200" cy="923330"/>
            </a:xfrm>
            <a:prstGeom prst="rect">
              <a:avLst/>
            </a:prstGeom>
            <a:noFill/>
          </p:spPr>
          <p:txBody>
            <a:bodyPr wrap="square" rtlCol="0">
              <a:spAutoFit/>
            </a:bodyPr>
            <a:lstStyle/>
            <a:p>
              <a:r>
                <a:rPr lang="en-US" dirty="0" smtClean="0"/>
                <a:t>Short term-Survival</a:t>
              </a:r>
              <a:endParaRPr lang="en-US" dirty="0"/>
            </a:p>
          </p:txBody>
        </p:sp>
      </p:grpSp>
    </p:spTree>
    <p:extLst>
      <p:ext uri="{BB962C8B-B14F-4D97-AF65-F5344CB8AC3E}">
        <p14:creationId xmlns:p14="http://schemas.microsoft.com/office/powerpoint/2010/main" val="143995545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extBox 7"/>
          <p:cNvSpPr txBox="1">
            <a:spLocks noChangeArrowheads="1"/>
          </p:cNvSpPr>
          <p:nvPr/>
        </p:nvSpPr>
        <p:spPr bwMode="auto">
          <a:xfrm>
            <a:off x="990600" y="3460750"/>
            <a:ext cx="202322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sz="1800" baseline="0" dirty="0">
                <a:solidFill>
                  <a:srgbClr val="CC3600"/>
                </a:solidFill>
                <a:latin typeface="Helvetica Neue" charset="0"/>
              </a:rPr>
              <a:t>System Boundary</a:t>
            </a:r>
            <a:endParaRPr lang="en-US" sz="1800" baseline="0" dirty="0">
              <a:solidFill>
                <a:srgbClr val="CC3600"/>
              </a:solidFill>
              <a:latin typeface="Calibri" charset="0"/>
            </a:endParaRPr>
          </a:p>
        </p:txBody>
      </p:sp>
      <p:sp>
        <p:nvSpPr>
          <p:cNvPr id="8194" name="Text Box 15"/>
          <p:cNvSpPr txBox="1">
            <a:spLocks noChangeArrowheads="1"/>
          </p:cNvSpPr>
          <p:nvPr/>
        </p:nvSpPr>
        <p:spPr bwMode="auto">
          <a:xfrm>
            <a:off x="152400" y="3871913"/>
            <a:ext cx="2819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spcBef>
                <a:spcPct val="50000"/>
              </a:spcBef>
            </a:pPr>
            <a:r>
              <a:rPr lang="en-US" sz="1600" i="1" baseline="0" dirty="0">
                <a:solidFill>
                  <a:srgbClr val="404040"/>
                </a:solidFill>
                <a:latin typeface="Helvetica Neue" charset="0"/>
              </a:rPr>
              <a:t>Conceptually </a:t>
            </a:r>
            <a:r>
              <a:rPr lang="ja-JP" altLang="en-US" sz="1600" i="1" baseline="0" dirty="0">
                <a:solidFill>
                  <a:srgbClr val="404040"/>
                </a:solidFill>
                <a:latin typeface="Helvetica Neue" charset="0"/>
              </a:rPr>
              <a:t>“</a:t>
            </a:r>
            <a:r>
              <a:rPr lang="en-US" altLang="ja-JP" sz="1600" i="1" baseline="0" dirty="0">
                <a:solidFill>
                  <a:srgbClr val="404040"/>
                </a:solidFill>
                <a:latin typeface="Helvetica Neue" charset="0"/>
              </a:rPr>
              <a:t>separates</a:t>
            </a:r>
            <a:r>
              <a:rPr lang="ja-JP" altLang="en-US" sz="1600" i="1" baseline="0" dirty="0">
                <a:solidFill>
                  <a:srgbClr val="404040"/>
                </a:solidFill>
                <a:latin typeface="Helvetica Neue" charset="0"/>
              </a:rPr>
              <a:t>”</a:t>
            </a:r>
            <a:r>
              <a:rPr lang="en-US" altLang="ja-JP" sz="1600" i="1" baseline="0" dirty="0">
                <a:solidFill>
                  <a:srgbClr val="404040"/>
                </a:solidFill>
                <a:latin typeface="Helvetica Neue" charset="0"/>
              </a:rPr>
              <a:t> the system and surroundings</a:t>
            </a:r>
            <a:endParaRPr lang="en-US" sz="1600" i="1" baseline="0" dirty="0">
              <a:solidFill>
                <a:srgbClr val="404040"/>
              </a:solidFill>
              <a:latin typeface="Helvetica Neue" charset="0"/>
            </a:endParaRPr>
          </a:p>
        </p:txBody>
      </p:sp>
      <p:sp>
        <p:nvSpPr>
          <p:cNvPr id="8195" name="Text Box 20"/>
          <p:cNvSpPr txBox="1">
            <a:spLocks noChangeArrowheads="1"/>
          </p:cNvSpPr>
          <p:nvPr/>
        </p:nvSpPr>
        <p:spPr bwMode="auto">
          <a:xfrm>
            <a:off x="304800" y="838200"/>
            <a:ext cx="544562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sz="2800" baseline="0" dirty="0" smtClean="0">
                <a:solidFill>
                  <a:srgbClr val="404040"/>
                </a:solidFill>
                <a:latin typeface="Helvetica Neue" charset="0"/>
              </a:rPr>
              <a:t>A closed thermodynamic system</a:t>
            </a:r>
            <a:endParaRPr lang="en-US" sz="2800" baseline="0" dirty="0">
              <a:solidFill>
                <a:srgbClr val="404040"/>
              </a:solidFill>
              <a:latin typeface="Helvetica Neue" charset="0"/>
            </a:endParaRPr>
          </a:p>
        </p:txBody>
      </p:sp>
      <p:sp>
        <p:nvSpPr>
          <p:cNvPr id="8196" name="Rectangle 34"/>
          <p:cNvSpPr>
            <a:spLocks noGrp="1"/>
          </p:cNvSpPr>
          <p:nvPr>
            <p:ph type="title" idx="4294967295"/>
          </p:nvPr>
        </p:nvSpPr>
        <p:spPr/>
        <p:txBody>
          <a:bodyPr/>
          <a:lstStyle/>
          <a:p>
            <a:r>
              <a:rPr lang="en-US" dirty="0" smtClean="0">
                <a:ea typeface="ＭＳ Ｐゴシック" charset="0"/>
                <a:cs typeface="ＭＳ Ｐゴシック" charset="0"/>
              </a:rPr>
              <a:t>Global water picture</a:t>
            </a:r>
            <a:endParaRPr lang="en-US" dirty="0">
              <a:ea typeface="ＭＳ Ｐゴシック" charset="0"/>
              <a:cs typeface="ＭＳ Ｐゴシック" charset="0"/>
            </a:endParaRPr>
          </a:p>
        </p:txBody>
      </p:sp>
      <p:cxnSp>
        <p:nvCxnSpPr>
          <p:cNvPr id="8197" name="Shape 12"/>
          <p:cNvCxnSpPr>
            <a:cxnSpLocks noChangeShapeType="1"/>
          </p:cNvCxnSpPr>
          <p:nvPr/>
        </p:nvCxnSpPr>
        <p:spPr bwMode="auto">
          <a:xfrm rot="5400000" flipH="1" flipV="1">
            <a:off x="2584450" y="3238500"/>
            <a:ext cx="228600" cy="368300"/>
          </a:xfrm>
          <a:prstGeom prst="curvedConnector2">
            <a:avLst/>
          </a:prstGeom>
          <a:noFill/>
          <a:ln w="19050">
            <a:solidFill>
              <a:srgbClr val="CC3600"/>
            </a:solidFill>
            <a:round/>
            <a:headEnd/>
            <a:tailEnd type="arrow" w="med" len="med"/>
          </a:ln>
          <a:extLst>
            <a:ext uri="{909E8E84-426E-40dd-AFC4-6F175D3DCCD1}">
              <a14:hiddenFill xmlns:a14="http://schemas.microsoft.com/office/drawing/2010/main">
                <a:noFill/>
              </a14:hiddenFill>
            </a:ext>
          </a:extLst>
        </p:spPr>
      </p:cxnSp>
      <p:sp>
        <p:nvSpPr>
          <p:cNvPr id="8198" name="Slide Number Placeholder 3"/>
          <p:cNvSpPr txBox="1">
            <a:spLocks noGrp="1"/>
          </p:cNvSpPr>
          <p:nvPr/>
        </p:nvSpPr>
        <p:spPr bwMode="auto">
          <a:xfrm>
            <a:off x="8761413" y="6565900"/>
            <a:ext cx="3063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ctr" eaLnBrk="1" hangingPunct="1"/>
            <a:r>
              <a:rPr lang="en-US" sz="1000" baseline="0">
                <a:solidFill>
                  <a:srgbClr val="898989"/>
                </a:solidFill>
                <a:latin typeface="Helvetica Neue" charset="0"/>
                <a:sym typeface="Lucida Grande" charset="0"/>
              </a:rPr>
              <a:t>3</a:t>
            </a:r>
            <a:endParaRPr lang="en-US" sz="1200" baseline="0">
              <a:solidFill>
                <a:srgbClr val="898989"/>
              </a:solidFill>
              <a:latin typeface="Lucida Grande" charset="0"/>
              <a:sym typeface="Lucida Grande" charset="0"/>
            </a:endParaRPr>
          </a:p>
        </p:txBody>
      </p:sp>
      <p:sp>
        <p:nvSpPr>
          <p:cNvPr id="8199" name="Oval 42"/>
          <p:cNvSpPr>
            <a:spLocks noChangeArrowheads="1"/>
          </p:cNvSpPr>
          <p:nvPr/>
        </p:nvSpPr>
        <p:spPr bwMode="auto">
          <a:xfrm>
            <a:off x="2895600" y="1416050"/>
            <a:ext cx="2819400" cy="2774950"/>
          </a:xfrm>
          <a:prstGeom prst="ellipse">
            <a:avLst/>
          </a:prstGeom>
          <a:solidFill>
            <a:srgbClr val="E2F0ED"/>
          </a:solidFill>
          <a:ln w="9525">
            <a:solidFill>
              <a:srgbClr val="25B2A8"/>
            </a:solidFill>
            <a:prstDash val="dash"/>
            <a:round/>
            <a:headEnd/>
            <a:tailEnd/>
          </a:ln>
        </p:spPr>
        <p:txBody>
          <a:bodyPr wrap="none" anchor="ctr"/>
          <a:lstStyle/>
          <a:p>
            <a:pPr algn="ctr"/>
            <a:endParaRPr lang="en-US" sz="1800" baseline="0">
              <a:solidFill>
                <a:schemeClr val="bg1"/>
              </a:solidFill>
            </a:endParaRPr>
          </a:p>
        </p:txBody>
      </p:sp>
      <p:pic>
        <p:nvPicPr>
          <p:cNvPr id="8200" name="Picture 1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1555750"/>
            <a:ext cx="25146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1" name="AutoShape 56"/>
          <p:cNvSpPr>
            <a:spLocks noChangeArrowheads="1"/>
          </p:cNvSpPr>
          <p:nvPr/>
        </p:nvSpPr>
        <p:spPr bwMode="auto">
          <a:xfrm>
            <a:off x="5334000" y="4038600"/>
            <a:ext cx="228600" cy="207963"/>
          </a:xfrm>
          <a:prstGeom prst="triangle">
            <a:avLst>
              <a:gd name="adj" fmla="val 50000"/>
            </a:avLst>
          </a:prstGeom>
          <a:solidFill>
            <a:schemeClr val="bg1"/>
          </a:solidFill>
          <a:ln w="9525">
            <a:solidFill>
              <a:srgbClr val="404040"/>
            </a:solidFill>
            <a:miter lim="800000"/>
            <a:headEnd/>
            <a:tailEnd/>
          </a:ln>
        </p:spPr>
        <p:txBody>
          <a:bodyPr wrap="none" anchor="ctr"/>
          <a:lstStyle/>
          <a:p>
            <a:pPr algn="r"/>
            <a:endParaRPr lang="en-US" sz="1800" baseline="0">
              <a:solidFill>
                <a:srgbClr val="404040"/>
              </a:solidFill>
            </a:endParaRPr>
          </a:p>
        </p:txBody>
      </p:sp>
      <p:sp>
        <p:nvSpPr>
          <p:cNvPr id="8202" name="Text Box 57"/>
          <p:cNvSpPr txBox="1">
            <a:spLocks noChangeArrowheads="1"/>
          </p:cNvSpPr>
          <p:nvPr/>
        </p:nvSpPr>
        <p:spPr bwMode="auto">
          <a:xfrm>
            <a:off x="5514975" y="3962400"/>
            <a:ext cx="325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r>
              <a:rPr lang="en-US" sz="1800" baseline="0" dirty="0">
                <a:solidFill>
                  <a:srgbClr val="404040"/>
                </a:solidFill>
                <a:latin typeface="Helvetica Neue" charset="0"/>
              </a:rPr>
              <a:t>E</a:t>
            </a:r>
            <a:endParaRPr lang="en-US" sz="1800" baseline="0" dirty="0">
              <a:solidFill>
                <a:srgbClr val="404040"/>
              </a:solidFill>
            </a:endParaRPr>
          </a:p>
        </p:txBody>
      </p:sp>
      <p:sp>
        <p:nvSpPr>
          <p:cNvPr id="8203" name="Line 43"/>
          <p:cNvSpPr>
            <a:spLocks noChangeShapeType="1"/>
          </p:cNvSpPr>
          <p:nvPr/>
        </p:nvSpPr>
        <p:spPr bwMode="auto">
          <a:xfrm>
            <a:off x="5029200" y="3917950"/>
            <a:ext cx="914400" cy="0"/>
          </a:xfrm>
          <a:prstGeom prst="line">
            <a:avLst/>
          </a:prstGeom>
          <a:noFill/>
          <a:ln w="38100">
            <a:solidFill>
              <a:srgbClr val="40404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204" name="Rectangle 14"/>
          <p:cNvSpPr>
            <a:spLocks noChangeArrowheads="1"/>
          </p:cNvSpPr>
          <p:nvPr/>
        </p:nvSpPr>
        <p:spPr bwMode="auto">
          <a:xfrm>
            <a:off x="6172200" y="3505200"/>
            <a:ext cx="2667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i="1" baseline="0" dirty="0">
                <a:solidFill>
                  <a:srgbClr val="404040"/>
                </a:solidFill>
                <a:latin typeface="Helvetica Neue" charset="0"/>
              </a:rPr>
              <a:t>Can exchange energy but not enough mass to affect its thermodynamic state</a:t>
            </a:r>
          </a:p>
        </p:txBody>
      </p:sp>
      <p:sp>
        <p:nvSpPr>
          <p:cNvPr id="8205" name="Rectangle 33"/>
          <p:cNvSpPr>
            <a:spLocks noChangeArrowheads="1"/>
          </p:cNvSpPr>
          <p:nvPr/>
        </p:nvSpPr>
        <p:spPr bwMode="auto">
          <a:xfrm>
            <a:off x="0" y="5029200"/>
            <a:ext cx="9144000" cy="1828800"/>
          </a:xfrm>
          <a:prstGeom prst="rect">
            <a:avLst/>
          </a:prstGeom>
          <a:solidFill>
            <a:srgbClr val="E2F0ED"/>
          </a:solidFill>
          <a:ln w="9525">
            <a:solidFill>
              <a:srgbClr val="F4F4F4"/>
            </a:solidFill>
            <a:miter lim="800000"/>
            <a:headEnd/>
            <a:tailEnd/>
          </a:ln>
        </p:spPr>
        <p:txBody>
          <a:bodyPr wrap="none" anchor="ctr"/>
          <a:lstStyle/>
          <a:p>
            <a:pPr algn="r"/>
            <a:endParaRPr lang="en-US" sz="1800" baseline="0">
              <a:solidFill>
                <a:srgbClr val="E9E8FF"/>
              </a:solidFill>
            </a:endParaRPr>
          </a:p>
        </p:txBody>
      </p:sp>
      <p:sp>
        <p:nvSpPr>
          <p:cNvPr id="8206" name="Text Box 34"/>
          <p:cNvSpPr txBox="1">
            <a:spLocks noChangeArrowheads="1"/>
          </p:cNvSpPr>
          <p:nvPr/>
        </p:nvSpPr>
        <p:spPr bwMode="auto">
          <a:xfrm>
            <a:off x="457200" y="5181600"/>
            <a:ext cx="8382000"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spcBef>
                <a:spcPct val="50000"/>
              </a:spcBef>
            </a:pPr>
            <a:r>
              <a:rPr lang="en-US" sz="2000" b="1" baseline="0" dirty="0">
                <a:latin typeface="Helvetica Neue" charset="0"/>
              </a:rPr>
              <a:t>Classroom Activity </a:t>
            </a:r>
            <a:r>
              <a:rPr lang="en-US" sz="1800" baseline="0" dirty="0" smtClean="0">
                <a:solidFill>
                  <a:srgbClr val="404040"/>
                </a:solidFill>
                <a:latin typeface="Helvetica Neue" charset="0"/>
              </a:rPr>
              <a:t>(5 </a:t>
            </a:r>
            <a:r>
              <a:rPr lang="en-US" sz="1800" baseline="0" dirty="0">
                <a:solidFill>
                  <a:srgbClr val="404040"/>
                </a:solidFill>
                <a:latin typeface="Helvetica Neue" charset="0"/>
              </a:rPr>
              <a:t>minutes)</a:t>
            </a:r>
            <a:endParaRPr lang="en-US" sz="1800" baseline="0" dirty="0">
              <a:latin typeface="Helvetica Neue" charset="0"/>
            </a:endParaRPr>
          </a:p>
          <a:p>
            <a:pPr algn="l" eaLnBrk="1" hangingPunct="1">
              <a:spcBef>
                <a:spcPct val="50000"/>
              </a:spcBef>
            </a:pPr>
            <a:r>
              <a:rPr lang="en-US" sz="1800" baseline="0" dirty="0" smtClean="0">
                <a:latin typeface="Helvetica Neue" charset="0"/>
              </a:rPr>
              <a:t>In a closed thermodynamic system, is the amount of fresh water available variable or fixed?</a:t>
            </a:r>
            <a:endParaRPr lang="en-US" sz="1800" baseline="0" dirty="0">
              <a:latin typeface="Helvetica Neue" charset="0"/>
            </a:endParaRPr>
          </a:p>
        </p:txBody>
      </p:sp>
    </p:spTree>
    <p:extLst>
      <p:ext uri="{BB962C8B-B14F-4D97-AF65-F5344CB8AC3E}">
        <p14:creationId xmlns:p14="http://schemas.microsoft.com/office/powerpoint/2010/main" val="311876439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fontScale="90000"/>
          </a:bodyPr>
          <a:lstStyle/>
          <a:p>
            <a:r>
              <a:rPr lang="en-US" dirty="0" smtClean="0"/>
              <a:t>The global water picture: do we have enough?</a:t>
            </a:r>
            <a:endParaRPr lang="en-US" dirty="0"/>
          </a:p>
        </p:txBody>
      </p:sp>
      <p:sp>
        <p:nvSpPr>
          <p:cNvPr id="15" name="Line 43"/>
          <p:cNvSpPr>
            <a:spLocks noChangeShapeType="1"/>
          </p:cNvSpPr>
          <p:nvPr/>
        </p:nvSpPr>
        <p:spPr bwMode="auto">
          <a:xfrm>
            <a:off x="3657600" y="3352800"/>
            <a:ext cx="914400" cy="0"/>
          </a:xfrm>
          <a:prstGeom prst="line">
            <a:avLst/>
          </a:prstGeom>
          <a:noFill/>
          <a:ln w="38100">
            <a:solidFill>
              <a:srgbClr val="40404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 name="Can 2"/>
          <p:cNvSpPr/>
          <p:nvPr/>
        </p:nvSpPr>
        <p:spPr>
          <a:xfrm>
            <a:off x="4876800" y="2590800"/>
            <a:ext cx="1447800" cy="1752600"/>
          </a:xfrm>
          <a:prstGeom prst="can">
            <a:avLst/>
          </a:prstGeom>
          <a:solidFill>
            <a:srgbClr val="25B2A8"/>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4876800" y="2667000"/>
            <a:ext cx="1447800" cy="381000"/>
          </a:xfrm>
          <a:prstGeom prst="ellipse">
            <a:avLst/>
          </a:prstGeom>
          <a:noFill/>
          <a:ln>
            <a:solidFill>
              <a:srgbClr val="CC36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Chevron 8"/>
          <p:cNvSpPr/>
          <p:nvPr/>
        </p:nvSpPr>
        <p:spPr>
          <a:xfrm flipH="1">
            <a:off x="6553200" y="3352800"/>
            <a:ext cx="304800" cy="381000"/>
          </a:xfrm>
          <a:prstGeom prst="chevron">
            <a:avLst/>
          </a:prstGeom>
          <a:solidFill>
            <a:srgbClr val="D1786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6858000" y="3352800"/>
            <a:ext cx="1752600" cy="400110"/>
          </a:xfrm>
          <a:prstGeom prst="rect">
            <a:avLst/>
          </a:prstGeom>
          <a:noFill/>
        </p:spPr>
        <p:txBody>
          <a:bodyPr wrap="square" rtlCol="0">
            <a:spAutoFit/>
          </a:bodyPr>
          <a:lstStyle/>
          <a:p>
            <a:pPr algn="l"/>
            <a:r>
              <a:rPr lang="en-US" sz="2000" baseline="0" dirty="0" smtClean="0">
                <a:solidFill>
                  <a:srgbClr val="404040"/>
                </a:solidFill>
                <a:latin typeface="Helvetica Neue"/>
                <a:cs typeface="Helvetica Neue"/>
              </a:rPr>
              <a:t>96.5% ocean</a:t>
            </a:r>
            <a:endParaRPr lang="en-US" sz="2000" baseline="0" dirty="0">
              <a:solidFill>
                <a:srgbClr val="404040"/>
              </a:solidFill>
              <a:latin typeface="Helvetica Neue"/>
              <a:cs typeface="Helvetica Neue"/>
            </a:endParaRPr>
          </a:p>
        </p:txBody>
      </p:sp>
      <p:sp>
        <p:nvSpPr>
          <p:cNvPr id="23" name="TextBox 22"/>
          <p:cNvSpPr txBox="1"/>
          <p:nvPr/>
        </p:nvSpPr>
        <p:spPr>
          <a:xfrm>
            <a:off x="6858000" y="2754869"/>
            <a:ext cx="2133600" cy="400110"/>
          </a:xfrm>
          <a:prstGeom prst="rect">
            <a:avLst/>
          </a:prstGeom>
          <a:noFill/>
        </p:spPr>
        <p:txBody>
          <a:bodyPr wrap="square" rtlCol="0">
            <a:spAutoFit/>
          </a:bodyPr>
          <a:lstStyle/>
          <a:p>
            <a:pPr algn="l"/>
            <a:r>
              <a:rPr lang="en-US" sz="2000" baseline="0" dirty="0">
                <a:solidFill>
                  <a:srgbClr val="404040"/>
                </a:solidFill>
                <a:latin typeface="Helvetica Neue"/>
                <a:cs typeface="Helvetica Neue"/>
              </a:rPr>
              <a:t>2</a:t>
            </a:r>
            <a:r>
              <a:rPr lang="en-US" sz="2000" baseline="0" dirty="0" smtClean="0">
                <a:solidFill>
                  <a:srgbClr val="404040"/>
                </a:solidFill>
                <a:latin typeface="Helvetica Neue"/>
                <a:cs typeface="Helvetica Neue"/>
              </a:rPr>
              <a:t>.5% fresh water</a:t>
            </a:r>
            <a:endParaRPr lang="en-US" sz="2000" baseline="0" dirty="0">
              <a:solidFill>
                <a:srgbClr val="404040"/>
              </a:solidFill>
              <a:latin typeface="Helvetica Neue"/>
              <a:cs typeface="Helvetica Neue"/>
            </a:endParaRPr>
          </a:p>
        </p:txBody>
      </p:sp>
      <p:sp>
        <p:nvSpPr>
          <p:cNvPr id="24" name="Oval 23"/>
          <p:cNvSpPr/>
          <p:nvPr/>
        </p:nvSpPr>
        <p:spPr>
          <a:xfrm>
            <a:off x="4876800" y="2590800"/>
            <a:ext cx="1447800" cy="381000"/>
          </a:xfrm>
          <a:prstGeom prst="ellipse">
            <a:avLst/>
          </a:prstGeom>
          <a:noFill/>
          <a:ln>
            <a:solidFill>
              <a:srgbClr val="CC36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6858000" y="2438400"/>
            <a:ext cx="1828800" cy="400110"/>
          </a:xfrm>
          <a:prstGeom prst="rect">
            <a:avLst/>
          </a:prstGeom>
          <a:noFill/>
        </p:spPr>
        <p:txBody>
          <a:bodyPr wrap="square" rtlCol="0">
            <a:spAutoFit/>
          </a:bodyPr>
          <a:lstStyle/>
          <a:p>
            <a:pPr algn="l"/>
            <a:r>
              <a:rPr lang="en-US" sz="2000" baseline="0" dirty="0" smtClean="0">
                <a:solidFill>
                  <a:srgbClr val="404040"/>
                </a:solidFill>
                <a:latin typeface="Helvetica Neue"/>
                <a:cs typeface="Helvetica Neue"/>
              </a:rPr>
              <a:t>0.1 % in air</a:t>
            </a:r>
            <a:endParaRPr lang="en-US" sz="2000" baseline="0" dirty="0">
              <a:solidFill>
                <a:srgbClr val="404040"/>
              </a:solidFill>
              <a:latin typeface="Helvetica Neue"/>
              <a:cs typeface="Helvetica Neue"/>
            </a:endParaRPr>
          </a:p>
        </p:txBody>
      </p:sp>
      <p:sp>
        <p:nvSpPr>
          <p:cNvPr id="27" name="Rectangle 33"/>
          <p:cNvSpPr>
            <a:spLocks noChangeArrowheads="1"/>
          </p:cNvSpPr>
          <p:nvPr/>
        </p:nvSpPr>
        <p:spPr bwMode="auto">
          <a:xfrm>
            <a:off x="0" y="4724400"/>
            <a:ext cx="9144000" cy="2133600"/>
          </a:xfrm>
          <a:prstGeom prst="rect">
            <a:avLst/>
          </a:prstGeom>
          <a:solidFill>
            <a:srgbClr val="E2F0ED"/>
          </a:solidFill>
          <a:ln w="9525">
            <a:solidFill>
              <a:schemeClr val="bg2"/>
            </a:solidFill>
            <a:miter lim="800000"/>
            <a:headEnd/>
            <a:tailEnd/>
          </a:ln>
        </p:spPr>
        <p:txBody>
          <a:bodyPr wrap="none" anchor="ctr"/>
          <a:lstStyle/>
          <a:p>
            <a:endParaRPr lang="en-US"/>
          </a:p>
        </p:txBody>
      </p:sp>
      <p:sp>
        <p:nvSpPr>
          <p:cNvPr id="28" name="Text Box 34"/>
          <p:cNvSpPr txBox="1">
            <a:spLocks noChangeArrowheads="1"/>
          </p:cNvSpPr>
          <p:nvPr/>
        </p:nvSpPr>
        <p:spPr bwMode="auto">
          <a:xfrm>
            <a:off x="457200" y="4953000"/>
            <a:ext cx="8382000" cy="1508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pPr>
            <a:r>
              <a:rPr lang="en-US" sz="2000" b="1" baseline="0" dirty="0">
                <a:latin typeface="Helvetica Neue" charset="0"/>
              </a:rPr>
              <a:t>Classroom Activity </a:t>
            </a:r>
          </a:p>
          <a:p>
            <a:pPr algn="l" eaLnBrk="1" hangingPunct="1">
              <a:spcBef>
                <a:spcPct val="50000"/>
              </a:spcBef>
            </a:pPr>
            <a:r>
              <a:rPr lang="en-US" sz="1800" baseline="0" dirty="0" smtClean="0">
                <a:solidFill>
                  <a:srgbClr val="404040"/>
                </a:solidFill>
                <a:latin typeface="Helvetica Neue" charset="0"/>
              </a:rPr>
              <a:t>(5-10 </a:t>
            </a:r>
            <a:r>
              <a:rPr lang="en-US" sz="1800" baseline="0" dirty="0">
                <a:solidFill>
                  <a:srgbClr val="404040"/>
                </a:solidFill>
                <a:latin typeface="Helvetica Neue" charset="0"/>
              </a:rPr>
              <a:t>minutes)</a:t>
            </a:r>
            <a:endParaRPr lang="en-US" sz="1800" baseline="0" dirty="0">
              <a:latin typeface="Helvetica Neue" charset="0"/>
            </a:endParaRPr>
          </a:p>
          <a:p>
            <a:pPr algn="l" eaLnBrk="1" hangingPunct="1">
              <a:spcBef>
                <a:spcPct val="50000"/>
              </a:spcBef>
            </a:pPr>
            <a:r>
              <a:rPr lang="en-US" sz="1800" baseline="0" dirty="0">
                <a:latin typeface="Helvetica Neue" charset="0"/>
              </a:rPr>
              <a:t>Turn to your neighbor and </a:t>
            </a:r>
            <a:r>
              <a:rPr lang="en-US" sz="1800" baseline="0" dirty="0" smtClean="0">
                <a:latin typeface="Helvetica Neue" charset="0"/>
              </a:rPr>
              <a:t>determine what you’d need to know in order to answer the question, “Is this enough water?” </a:t>
            </a:r>
            <a:endParaRPr lang="en-US" sz="1800" baseline="0" dirty="0">
              <a:latin typeface="Helvetica Neue" charset="0"/>
            </a:endParaRPr>
          </a:p>
        </p:txBody>
      </p:sp>
      <p:sp>
        <p:nvSpPr>
          <p:cNvPr id="29" name="TextBox 28"/>
          <p:cNvSpPr txBox="1"/>
          <p:nvPr/>
        </p:nvSpPr>
        <p:spPr>
          <a:xfrm>
            <a:off x="304800" y="1524000"/>
            <a:ext cx="4876800" cy="461665"/>
          </a:xfrm>
          <a:prstGeom prst="rect">
            <a:avLst/>
          </a:prstGeom>
          <a:noFill/>
        </p:spPr>
        <p:txBody>
          <a:bodyPr wrap="square" rtlCol="0">
            <a:spAutoFit/>
          </a:bodyPr>
          <a:lstStyle/>
          <a:p>
            <a:r>
              <a:rPr lang="en-US" sz="2400" baseline="0" dirty="0" smtClean="0">
                <a:solidFill>
                  <a:srgbClr val="404040"/>
                </a:solidFill>
                <a:latin typeface="Helvetica Neue"/>
                <a:cs typeface="Helvetica Neue"/>
              </a:rPr>
              <a:t>Global water stock ~1.4 x 10</a:t>
            </a:r>
            <a:r>
              <a:rPr lang="en-US" sz="2400" baseline="30000" dirty="0" smtClean="0">
                <a:solidFill>
                  <a:srgbClr val="404040"/>
                </a:solidFill>
                <a:latin typeface="Helvetica Neue"/>
                <a:cs typeface="Helvetica Neue"/>
              </a:rPr>
              <a:t>9</a:t>
            </a:r>
            <a:r>
              <a:rPr lang="en-US" sz="2400" baseline="0" dirty="0" smtClean="0">
                <a:solidFill>
                  <a:srgbClr val="404040"/>
                </a:solidFill>
                <a:latin typeface="Helvetica Neue"/>
                <a:cs typeface="Helvetica Neue"/>
              </a:rPr>
              <a:t> km</a:t>
            </a:r>
            <a:r>
              <a:rPr lang="en-US" sz="2400" baseline="30000" dirty="0" smtClean="0">
                <a:solidFill>
                  <a:srgbClr val="404040"/>
                </a:solidFill>
                <a:latin typeface="Helvetica Neue"/>
                <a:cs typeface="Helvetica Neue"/>
              </a:rPr>
              <a:t>3</a:t>
            </a:r>
            <a:endParaRPr lang="en-US" sz="2400" baseline="30000" dirty="0">
              <a:solidFill>
                <a:srgbClr val="404040"/>
              </a:solidFill>
              <a:latin typeface="Helvetica Neue"/>
              <a:cs typeface="Helvetica Neue"/>
            </a:endParaRPr>
          </a:p>
        </p:txBody>
      </p:sp>
      <p:sp>
        <p:nvSpPr>
          <p:cNvPr id="20" name="Oval 42"/>
          <p:cNvSpPr>
            <a:spLocks noChangeArrowheads="1"/>
          </p:cNvSpPr>
          <p:nvPr/>
        </p:nvSpPr>
        <p:spPr bwMode="auto">
          <a:xfrm>
            <a:off x="1219200" y="2209800"/>
            <a:ext cx="2133600" cy="2057400"/>
          </a:xfrm>
          <a:prstGeom prst="ellipse">
            <a:avLst/>
          </a:prstGeom>
          <a:solidFill>
            <a:srgbClr val="E2F0ED"/>
          </a:solidFill>
          <a:ln w="9525">
            <a:solidFill>
              <a:srgbClr val="25B2A8"/>
            </a:solidFill>
            <a:prstDash val="dash"/>
            <a:round/>
            <a:headEnd/>
            <a:tailEnd/>
          </a:ln>
        </p:spPr>
        <p:txBody>
          <a:bodyPr wrap="none" anchor="ctr"/>
          <a:lstStyle/>
          <a:p>
            <a:pPr algn="ctr"/>
            <a:endParaRPr lang="en-US" sz="1800" baseline="0">
              <a:solidFill>
                <a:schemeClr val="bg1"/>
              </a:solidFill>
            </a:endParaRPr>
          </a:p>
        </p:txBody>
      </p:sp>
      <p:pic>
        <p:nvPicPr>
          <p:cNvPr id="21" name="Picture 1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34530" y="2313376"/>
            <a:ext cx="1902941" cy="1864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Chevron 30"/>
          <p:cNvSpPr/>
          <p:nvPr/>
        </p:nvSpPr>
        <p:spPr>
          <a:xfrm flipH="1">
            <a:off x="6553200" y="2667000"/>
            <a:ext cx="304800" cy="381000"/>
          </a:xfrm>
          <a:prstGeom prst="chevron">
            <a:avLst/>
          </a:prstGeom>
          <a:solidFill>
            <a:srgbClr val="D1786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2" name="Chevron 31"/>
          <p:cNvSpPr/>
          <p:nvPr/>
        </p:nvSpPr>
        <p:spPr>
          <a:xfrm flipH="1">
            <a:off x="6553200" y="2514600"/>
            <a:ext cx="304800" cy="381000"/>
          </a:xfrm>
          <a:prstGeom prst="chevron">
            <a:avLst/>
          </a:prstGeom>
          <a:solidFill>
            <a:srgbClr val="D1786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8130630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Fresh water scarcity</a:t>
            </a:r>
            <a:endParaRPr lang="en-US" dirty="0"/>
          </a:p>
        </p:txBody>
      </p:sp>
      <p:sp>
        <p:nvSpPr>
          <p:cNvPr id="3" name="Content Placeholder 2"/>
          <p:cNvSpPr>
            <a:spLocks noGrp="1"/>
          </p:cNvSpPr>
          <p:nvPr>
            <p:ph idx="1"/>
          </p:nvPr>
        </p:nvSpPr>
        <p:spPr>
          <a:xfrm>
            <a:off x="685800" y="762000"/>
            <a:ext cx="8001000" cy="1096962"/>
          </a:xfrm>
        </p:spPr>
        <p:txBody>
          <a:bodyPr/>
          <a:lstStyle/>
          <a:p>
            <a:pPr algn="r"/>
            <a:r>
              <a:rPr lang="en-US" dirty="0" smtClean="0"/>
              <a:t>“Almost half the world’s population face a scarcity of water.” </a:t>
            </a:r>
            <a:endParaRPr lang="en-US" dirty="0"/>
          </a:p>
        </p:txBody>
      </p:sp>
      <p:sp>
        <p:nvSpPr>
          <p:cNvPr id="4" name="TextBox 3"/>
          <p:cNvSpPr txBox="1"/>
          <p:nvPr/>
        </p:nvSpPr>
        <p:spPr>
          <a:xfrm>
            <a:off x="3200400" y="1905000"/>
            <a:ext cx="5486400" cy="646331"/>
          </a:xfrm>
          <a:prstGeom prst="rect">
            <a:avLst/>
          </a:prstGeom>
          <a:noFill/>
        </p:spPr>
        <p:txBody>
          <a:bodyPr wrap="square" rtlCol="0">
            <a:spAutoFit/>
          </a:bodyPr>
          <a:lstStyle/>
          <a:p>
            <a:r>
              <a:rPr lang="en-US" baseline="0" dirty="0" smtClean="0">
                <a:solidFill>
                  <a:srgbClr val="404040"/>
                </a:solidFill>
              </a:rPr>
              <a:t>The Millennium Development Goals Report 2008,  </a:t>
            </a:r>
          </a:p>
          <a:p>
            <a:r>
              <a:rPr lang="en-US" baseline="0" dirty="0" smtClean="0">
                <a:solidFill>
                  <a:srgbClr val="404040"/>
                </a:solidFill>
              </a:rPr>
              <a:t>The </a:t>
            </a:r>
            <a:r>
              <a:rPr lang="en-US" baseline="0" dirty="0">
                <a:solidFill>
                  <a:srgbClr val="404040"/>
                </a:solidFill>
              </a:rPr>
              <a:t>United </a:t>
            </a:r>
            <a:r>
              <a:rPr lang="en-US" baseline="0" dirty="0" smtClean="0">
                <a:solidFill>
                  <a:srgbClr val="404040"/>
                </a:solidFill>
              </a:rPr>
              <a:t>Nations </a:t>
            </a:r>
            <a:endParaRPr lang="en-US" dirty="0">
              <a:solidFill>
                <a:srgbClr val="404040"/>
              </a:solidFill>
            </a:endParaRPr>
          </a:p>
        </p:txBody>
      </p:sp>
      <p:sp>
        <p:nvSpPr>
          <p:cNvPr id="5" name="TextBox 4"/>
          <p:cNvSpPr txBox="1"/>
          <p:nvPr/>
        </p:nvSpPr>
        <p:spPr>
          <a:xfrm>
            <a:off x="609600" y="2895600"/>
            <a:ext cx="7086600" cy="1538883"/>
          </a:xfrm>
          <a:prstGeom prst="rect">
            <a:avLst/>
          </a:prstGeom>
          <a:noFill/>
        </p:spPr>
        <p:txBody>
          <a:bodyPr wrap="square" rtlCol="0">
            <a:spAutoFit/>
          </a:bodyPr>
          <a:lstStyle/>
          <a:p>
            <a:pPr algn="l"/>
            <a:r>
              <a:rPr lang="en-US" sz="2000" kern="1200" baseline="0" dirty="0">
                <a:solidFill>
                  <a:srgbClr val="25B2A8"/>
                </a:solidFill>
              </a:rPr>
              <a:t>Goal 7: Ensure Environmental Sustainability</a:t>
            </a:r>
          </a:p>
          <a:p>
            <a:pPr lvl="1" algn="l">
              <a:buFont typeface="Wingdings" pitchFamily="2" charset="2"/>
              <a:buChar char="§"/>
            </a:pPr>
            <a:r>
              <a:rPr lang="en-US" kern="1200" baseline="0" dirty="0">
                <a:solidFill>
                  <a:srgbClr val="25B2A8"/>
                </a:solidFill>
              </a:rPr>
              <a:t>Target 3: Halve, by 2015, the proportion of the population without sustainable access to safe drinking water and basic sanitation</a:t>
            </a:r>
          </a:p>
          <a:p>
            <a:pPr algn="l"/>
            <a:endParaRPr lang="en-US" sz="2000" kern="1200" baseline="0" dirty="0"/>
          </a:p>
        </p:txBody>
      </p:sp>
      <p:sp>
        <p:nvSpPr>
          <p:cNvPr id="6" name="Rectangle 33"/>
          <p:cNvSpPr>
            <a:spLocks noChangeArrowheads="1"/>
          </p:cNvSpPr>
          <p:nvPr/>
        </p:nvSpPr>
        <p:spPr bwMode="auto">
          <a:xfrm>
            <a:off x="0" y="4724400"/>
            <a:ext cx="9144000" cy="2133600"/>
          </a:xfrm>
          <a:prstGeom prst="rect">
            <a:avLst/>
          </a:prstGeom>
          <a:solidFill>
            <a:srgbClr val="E2F0ED"/>
          </a:solidFill>
          <a:ln w="9525">
            <a:solidFill>
              <a:schemeClr val="bg2"/>
            </a:solidFill>
            <a:miter lim="800000"/>
            <a:headEnd/>
            <a:tailEnd/>
          </a:ln>
        </p:spPr>
        <p:txBody>
          <a:bodyPr wrap="none" anchor="ctr"/>
          <a:lstStyle/>
          <a:p>
            <a:endParaRPr lang="en-US" baseline="0"/>
          </a:p>
        </p:txBody>
      </p:sp>
      <p:sp>
        <p:nvSpPr>
          <p:cNvPr id="7" name="Text Box 34"/>
          <p:cNvSpPr txBox="1">
            <a:spLocks noChangeArrowheads="1"/>
          </p:cNvSpPr>
          <p:nvPr/>
        </p:nvSpPr>
        <p:spPr bwMode="auto">
          <a:xfrm>
            <a:off x="304800" y="5107394"/>
            <a:ext cx="8382000" cy="1369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pPr>
            <a:r>
              <a:rPr lang="en-US" sz="2000" b="1" baseline="0" dirty="0">
                <a:solidFill>
                  <a:srgbClr val="404040"/>
                </a:solidFill>
                <a:latin typeface="Helvetica Neue" charset="0"/>
              </a:rPr>
              <a:t>Classroom Activity </a:t>
            </a:r>
            <a:r>
              <a:rPr lang="en-US" sz="1800" baseline="0" dirty="0" smtClean="0">
                <a:solidFill>
                  <a:srgbClr val="404040"/>
                </a:solidFill>
                <a:latin typeface="Helvetica Neue" charset="0"/>
              </a:rPr>
              <a:t>(5-10 </a:t>
            </a:r>
            <a:r>
              <a:rPr lang="en-US" sz="1800" baseline="0" dirty="0">
                <a:solidFill>
                  <a:srgbClr val="404040"/>
                </a:solidFill>
                <a:latin typeface="Helvetica Neue" charset="0"/>
              </a:rPr>
              <a:t>minutes)</a:t>
            </a:r>
          </a:p>
          <a:p>
            <a:pPr algn="l" eaLnBrk="1" hangingPunct="1">
              <a:spcBef>
                <a:spcPct val="50000"/>
              </a:spcBef>
            </a:pPr>
            <a:r>
              <a:rPr lang="en-US" sz="1800" baseline="0" dirty="0" smtClean="0">
                <a:solidFill>
                  <a:srgbClr val="404040"/>
                </a:solidFill>
                <a:latin typeface="Helvetica Neue" charset="0"/>
              </a:rPr>
              <a:t>If engineered products, goods and services cause water shortages and subsequent risks to human welfare in a remote part of the globe, is this of a concern to engineers?  Why or why not?</a:t>
            </a:r>
            <a:endParaRPr lang="en-US" sz="1800" baseline="0" dirty="0">
              <a:solidFill>
                <a:srgbClr val="404040"/>
              </a:solidFill>
              <a:latin typeface="Helvetica Neue" charset="0"/>
            </a:endParaRPr>
          </a:p>
        </p:txBody>
      </p:sp>
    </p:spTree>
    <p:extLst>
      <p:ext uri="{BB962C8B-B14F-4D97-AF65-F5344CB8AC3E}">
        <p14:creationId xmlns:p14="http://schemas.microsoft.com/office/powerpoint/2010/main" val="11319080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Quality measures of water</a:t>
            </a:r>
            <a:endParaRPr lang="en-US" dirty="0"/>
          </a:p>
        </p:txBody>
      </p:sp>
      <p:pic>
        <p:nvPicPr>
          <p:cNvPr id="3" name="Picture 2" descr="water.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 y="1219200"/>
            <a:ext cx="8336744" cy="4572000"/>
          </a:xfrm>
          <a:prstGeom prst="rect">
            <a:avLst/>
          </a:prstGeom>
        </p:spPr>
      </p:pic>
    </p:spTree>
    <p:extLst>
      <p:ext uri="{BB962C8B-B14F-4D97-AF65-F5344CB8AC3E}">
        <p14:creationId xmlns:p14="http://schemas.microsoft.com/office/powerpoint/2010/main" val="33722565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Lacking improved water supply and sanitation</a:t>
            </a:r>
            <a:endParaRPr lang="en-US" dirty="0"/>
          </a:p>
        </p:txBody>
      </p:sp>
      <p:pic>
        <p:nvPicPr>
          <p:cNvPr id="6" name="Picture 5" descr="lack-improvements.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1447800"/>
            <a:ext cx="8624647" cy="3948405"/>
          </a:xfrm>
          <a:prstGeom prst="rect">
            <a:avLst/>
          </a:prstGeom>
        </p:spPr>
      </p:pic>
    </p:spTree>
    <p:extLst>
      <p:ext uri="{BB962C8B-B14F-4D97-AF65-F5344CB8AC3E}">
        <p14:creationId xmlns:p14="http://schemas.microsoft.com/office/powerpoint/2010/main" val="135947032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76200"/>
            <a:ext cx="6934200" cy="304800"/>
          </a:xfrm>
        </p:spPr>
        <p:txBody>
          <a:bodyPr/>
          <a:lstStyle/>
          <a:p>
            <a:r>
              <a:rPr lang="en-US" dirty="0" smtClean="0"/>
              <a:t>Number of months when blue water footprint  &gt; availability </a:t>
            </a:r>
            <a:endParaRPr lang="en-US" dirty="0"/>
          </a:p>
        </p:txBody>
      </p:sp>
      <p:pic>
        <p:nvPicPr>
          <p:cNvPr id="3" name="Picture 2" descr="Fig5-NoMonths.t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7180" y="914400"/>
            <a:ext cx="8492020" cy="3162300"/>
          </a:xfrm>
          <a:prstGeom prst="rect">
            <a:avLst/>
          </a:prstGeom>
        </p:spPr>
      </p:pic>
      <p:sp>
        <p:nvSpPr>
          <p:cNvPr id="4" name="Rectangle 33"/>
          <p:cNvSpPr>
            <a:spLocks noChangeArrowheads="1"/>
          </p:cNvSpPr>
          <p:nvPr/>
        </p:nvSpPr>
        <p:spPr bwMode="auto">
          <a:xfrm>
            <a:off x="0" y="4953000"/>
            <a:ext cx="9144000" cy="1905000"/>
          </a:xfrm>
          <a:prstGeom prst="rect">
            <a:avLst/>
          </a:prstGeom>
          <a:solidFill>
            <a:srgbClr val="E2F0ED"/>
          </a:solidFill>
          <a:ln w="9525">
            <a:solidFill>
              <a:schemeClr val="bg2"/>
            </a:solidFill>
            <a:miter lim="800000"/>
            <a:headEnd/>
            <a:tailEnd/>
          </a:ln>
        </p:spPr>
        <p:txBody>
          <a:bodyPr wrap="none" anchor="ctr"/>
          <a:lstStyle/>
          <a:p>
            <a:endParaRPr lang="en-US"/>
          </a:p>
        </p:txBody>
      </p:sp>
      <p:sp>
        <p:nvSpPr>
          <p:cNvPr id="5" name="Text Box 34"/>
          <p:cNvSpPr txBox="1">
            <a:spLocks noChangeArrowheads="1"/>
          </p:cNvSpPr>
          <p:nvPr/>
        </p:nvSpPr>
        <p:spPr bwMode="auto">
          <a:xfrm>
            <a:off x="457200" y="5308193"/>
            <a:ext cx="8382000"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pPr>
            <a:r>
              <a:rPr lang="en-US" sz="2000" b="1" baseline="0" dirty="0">
                <a:latin typeface="Helvetica Neue" charset="0"/>
              </a:rPr>
              <a:t>Classroom Activity </a:t>
            </a:r>
            <a:r>
              <a:rPr lang="en-US" sz="1800" baseline="0" dirty="0" smtClean="0">
                <a:solidFill>
                  <a:srgbClr val="404040"/>
                </a:solidFill>
                <a:latin typeface="Helvetica Neue" charset="0"/>
              </a:rPr>
              <a:t>(5-10 </a:t>
            </a:r>
            <a:r>
              <a:rPr lang="en-US" sz="1800" baseline="0" dirty="0">
                <a:solidFill>
                  <a:srgbClr val="404040"/>
                </a:solidFill>
                <a:latin typeface="Helvetica Neue" charset="0"/>
              </a:rPr>
              <a:t>minutes)</a:t>
            </a:r>
            <a:endParaRPr lang="en-US" sz="1800" baseline="0" dirty="0">
              <a:latin typeface="Helvetica Neue" charset="0"/>
            </a:endParaRPr>
          </a:p>
          <a:p>
            <a:pPr algn="l" eaLnBrk="1" hangingPunct="1">
              <a:spcBef>
                <a:spcPct val="50000"/>
              </a:spcBef>
            </a:pPr>
            <a:r>
              <a:rPr lang="en-US" sz="1800" baseline="0" dirty="0" smtClean="0">
                <a:latin typeface="Helvetica Neue" charset="0"/>
              </a:rPr>
              <a:t>What would it mean to if the people in a region to have a blue water footprint that is larger that what is available through rivers and groundwater?</a:t>
            </a:r>
            <a:endParaRPr lang="en-US" sz="1800" baseline="0" dirty="0">
              <a:latin typeface="Helvetica Neue" charset="0"/>
            </a:endParaRPr>
          </a:p>
        </p:txBody>
      </p:sp>
      <p:sp>
        <p:nvSpPr>
          <p:cNvPr id="7" name="Text Box 4"/>
          <p:cNvSpPr txBox="1">
            <a:spLocks noChangeArrowheads="1"/>
          </p:cNvSpPr>
          <p:nvPr/>
        </p:nvSpPr>
        <p:spPr bwMode="auto">
          <a:xfrm>
            <a:off x="-152400" y="4343400"/>
            <a:ext cx="9182100" cy="33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r>
              <a:rPr lang="en-US" sz="1200" dirty="0"/>
              <a:t>Hoekstra AY, </a:t>
            </a:r>
            <a:r>
              <a:rPr lang="en-US" sz="1200" dirty="0" err="1"/>
              <a:t>Mekonnen</a:t>
            </a:r>
            <a:r>
              <a:rPr lang="en-US" sz="1200" dirty="0"/>
              <a:t> MM, </a:t>
            </a:r>
            <a:r>
              <a:rPr lang="en-US" sz="1200" dirty="0" err="1"/>
              <a:t>Chapagain</a:t>
            </a:r>
            <a:r>
              <a:rPr lang="en-US" sz="1200" dirty="0"/>
              <a:t> AK, Mathews RE, et al. (2012) Global Monthly Water Scarcity: Blue Water Footprints versus Blue Water Availability. </a:t>
            </a:r>
            <a:r>
              <a:rPr lang="en-US" sz="1200" dirty="0" err="1"/>
              <a:t>PLoS</a:t>
            </a:r>
            <a:r>
              <a:rPr lang="en-US" sz="1200" dirty="0"/>
              <a:t> ONE 7(2): e32688. doi:10.1371/journal.pone.0032688</a:t>
            </a:r>
          </a:p>
          <a:p>
            <a:pPr eaLnBrk="1" hangingPunct="1"/>
            <a:r>
              <a:rPr lang="en-US" sz="1200" dirty="0">
                <a:hlinkClick r:id="rId4"/>
              </a:rPr>
              <a:t>http://www.plosone.org/article/info:doi/10.1371/journal.pone.0032688</a:t>
            </a:r>
            <a:endParaRPr lang="en-US" sz="1200" dirty="0"/>
          </a:p>
        </p:txBody>
      </p:sp>
    </p:spTree>
    <p:extLst>
      <p:ext uri="{BB962C8B-B14F-4D97-AF65-F5344CB8AC3E}">
        <p14:creationId xmlns:p14="http://schemas.microsoft.com/office/powerpoint/2010/main" val="33283775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7" name="Rectangle 8"/>
          <p:cNvSpPr>
            <a:spLocks/>
          </p:cNvSpPr>
          <p:nvPr/>
        </p:nvSpPr>
        <p:spPr bwMode="auto">
          <a:xfrm>
            <a:off x="0" y="0"/>
            <a:ext cx="9144000" cy="6858000"/>
          </a:xfrm>
          <a:prstGeom prst="rect">
            <a:avLst/>
          </a:prstGeom>
          <a:solidFill>
            <a:srgbClr val="E2F0ED"/>
          </a:solidFill>
          <a:ln>
            <a:noFill/>
          </a:ln>
          <a:extLst/>
        </p:spPr>
        <p:txBody>
          <a:bodyPr wrap="none" anchor="ctr"/>
          <a:lstStyle/>
          <a:p>
            <a:pPr algn="ctr"/>
            <a:endParaRPr lang="en-US" baseline="0">
              <a:solidFill>
                <a:srgbClr val="FFFFD7"/>
              </a:solidFill>
            </a:endParaRPr>
          </a:p>
        </p:txBody>
      </p:sp>
      <p:sp>
        <p:nvSpPr>
          <p:cNvPr id="19468" name="Rectangle 1"/>
          <p:cNvSpPr>
            <a:spLocks noChangeArrowheads="1"/>
          </p:cNvSpPr>
          <p:nvPr/>
        </p:nvSpPr>
        <p:spPr bwMode="auto">
          <a:xfrm>
            <a:off x="76200" y="2362200"/>
            <a:ext cx="9067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50800" tIns="50800" rIns="132080" bIns="50800" anchor="ctr"/>
          <a:lstStyle/>
          <a:p>
            <a:pPr marL="39688" algn="ctr"/>
            <a:r>
              <a:rPr lang="en-US" sz="4400" baseline="0" dirty="0" smtClean="0">
                <a:solidFill>
                  <a:srgbClr val="49B2A8"/>
                </a:solidFill>
                <a:latin typeface="Helvetica Neue" charset="0"/>
                <a:sym typeface="Lucida Grande" charset="0"/>
              </a:rPr>
              <a:t>Water stocks and flows</a:t>
            </a:r>
            <a:endParaRPr lang="en-US" sz="2000" baseline="0" dirty="0">
              <a:solidFill>
                <a:srgbClr val="49B2A8"/>
              </a:solidFill>
              <a:latin typeface="Helvetica Neue" charset="0"/>
              <a:sym typeface="Lucida Grande" charset="0"/>
            </a:endParaRPr>
          </a:p>
        </p:txBody>
      </p:sp>
      <p:sp>
        <p:nvSpPr>
          <p:cNvPr id="19469" name="Slide Number Placeholder 3"/>
          <p:cNvSpPr txBox="1">
            <a:spLocks noGrp="1"/>
          </p:cNvSpPr>
          <p:nvPr/>
        </p:nvSpPr>
        <p:spPr bwMode="auto">
          <a:xfrm>
            <a:off x="8761413" y="6565900"/>
            <a:ext cx="3063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2400" baseline="-25000">
                <a:solidFill>
                  <a:schemeClr val="tx1"/>
                </a:solidFill>
                <a:latin typeface="Arial" charset="0"/>
                <a:ea typeface="ＭＳ Ｐゴシック" charset="0"/>
                <a:cs typeface="ＭＳ Ｐゴシック" charset="0"/>
              </a:defRPr>
            </a:lvl1pPr>
            <a:lvl2pPr marL="37931725" indent="-37474525" eaLnBrk="0" hangingPunct="0">
              <a:defRPr sz="2400" baseline="-25000">
                <a:solidFill>
                  <a:schemeClr val="tx1"/>
                </a:solidFill>
                <a:latin typeface="Arial" charset="0"/>
                <a:ea typeface="ＭＳ Ｐゴシック" charset="0"/>
              </a:defRPr>
            </a:lvl2pPr>
            <a:lvl3pPr eaLnBrk="0" hangingPunct="0">
              <a:defRPr sz="2400" baseline="-25000">
                <a:solidFill>
                  <a:schemeClr val="tx1"/>
                </a:solidFill>
                <a:latin typeface="Arial" charset="0"/>
                <a:ea typeface="ＭＳ Ｐゴシック" charset="0"/>
              </a:defRPr>
            </a:lvl3pPr>
            <a:lvl4pPr eaLnBrk="0" hangingPunct="0">
              <a:defRPr sz="2400" baseline="-25000">
                <a:solidFill>
                  <a:schemeClr val="tx1"/>
                </a:solidFill>
                <a:latin typeface="Arial" charset="0"/>
                <a:ea typeface="ＭＳ Ｐゴシック" charset="0"/>
              </a:defRPr>
            </a:lvl4pPr>
            <a:lvl5pPr eaLnBrk="0" hangingPunct="0">
              <a:defRPr sz="2400" baseline="-25000">
                <a:solidFill>
                  <a:schemeClr val="tx1"/>
                </a:solidFill>
                <a:latin typeface="Arial" charset="0"/>
                <a:ea typeface="ＭＳ Ｐゴシック" charset="0"/>
              </a:defRPr>
            </a:lvl5pPr>
            <a:lvl6pPr marL="457200" eaLnBrk="0" fontAlgn="base" hangingPunct="0">
              <a:spcBef>
                <a:spcPct val="0"/>
              </a:spcBef>
              <a:spcAft>
                <a:spcPct val="0"/>
              </a:spcAft>
              <a:defRPr sz="2400" baseline="-25000">
                <a:solidFill>
                  <a:schemeClr val="tx1"/>
                </a:solidFill>
                <a:latin typeface="Arial" charset="0"/>
                <a:ea typeface="ＭＳ Ｐゴシック" charset="0"/>
              </a:defRPr>
            </a:lvl6pPr>
            <a:lvl7pPr marL="914400" eaLnBrk="0" fontAlgn="base" hangingPunct="0">
              <a:spcBef>
                <a:spcPct val="0"/>
              </a:spcBef>
              <a:spcAft>
                <a:spcPct val="0"/>
              </a:spcAft>
              <a:defRPr sz="2400" baseline="-25000">
                <a:solidFill>
                  <a:schemeClr val="tx1"/>
                </a:solidFill>
                <a:latin typeface="Arial" charset="0"/>
                <a:ea typeface="ＭＳ Ｐゴシック" charset="0"/>
              </a:defRPr>
            </a:lvl7pPr>
            <a:lvl8pPr marL="1371600" eaLnBrk="0" fontAlgn="base" hangingPunct="0">
              <a:spcBef>
                <a:spcPct val="0"/>
              </a:spcBef>
              <a:spcAft>
                <a:spcPct val="0"/>
              </a:spcAft>
              <a:defRPr sz="2400" baseline="-25000">
                <a:solidFill>
                  <a:schemeClr val="tx1"/>
                </a:solidFill>
                <a:latin typeface="Arial" charset="0"/>
                <a:ea typeface="ＭＳ Ｐゴシック" charset="0"/>
              </a:defRPr>
            </a:lvl8pPr>
            <a:lvl9pPr marL="1828800" eaLnBrk="0" fontAlgn="base" hangingPunct="0">
              <a:spcBef>
                <a:spcPct val="0"/>
              </a:spcBef>
              <a:spcAft>
                <a:spcPct val="0"/>
              </a:spcAft>
              <a:defRPr sz="2400" baseline="-25000">
                <a:solidFill>
                  <a:schemeClr val="tx1"/>
                </a:solidFill>
                <a:latin typeface="Arial" charset="0"/>
                <a:ea typeface="ＭＳ Ｐゴシック" charset="0"/>
              </a:defRPr>
            </a:lvl9pPr>
          </a:lstStyle>
          <a:p>
            <a:pPr algn="ctr" eaLnBrk="1" hangingPunct="1"/>
            <a:fld id="{9428EC42-3005-1E43-B4F7-F702AE88C397}" type="slidenum">
              <a:rPr lang="en-US" sz="1000" baseline="0">
                <a:solidFill>
                  <a:srgbClr val="898989"/>
                </a:solidFill>
                <a:latin typeface="Helvetica Neue" charset="0"/>
                <a:sym typeface="Lucida Grande" charset="0"/>
              </a:rPr>
              <a:pPr algn="ctr" eaLnBrk="1" hangingPunct="1"/>
              <a:t>9</a:t>
            </a:fld>
            <a:endParaRPr lang="en-US" sz="1200" baseline="0">
              <a:solidFill>
                <a:srgbClr val="898989"/>
              </a:solidFill>
              <a:latin typeface="Lucida Grande" charset="0"/>
              <a:sym typeface="Lucida Grande" charset="0"/>
            </a:endParaRPr>
          </a:p>
        </p:txBody>
      </p:sp>
    </p:spTree>
    <p:extLst>
      <p:ext uri="{BB962C8B-B14F-4D97-AF65-F5344CB8AC3E}">
        <p14:creationId xmlns:p14="http://schemas.microsoft.com/office/powerpoint/2010/main" val="31987006"/>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IW_TYPE_IMAGE" val="TextBox 2"/>
</p:tagLst>
</file>

<file path=ppt/tags/tag2.xml><?xml version="1.0" encoding="utf-8"?>
<p:tagLst xmlns:a="http://schemas.openxmlformats.org/drawingml/2006/main" xmlns:r="http://schemas.openxmlformats.org/officeDocument/2006/relationships" xmlns:p="http://schemas.openxmlformats.org/presentationml/2006/main">
  <p:tag name="IIW_TYPE_IMAGE" val="TextBox 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6248</TotalTime>
  <Words>5459</Words>
  <Application>Microsoft Macintosh PowerPoint</Application>
  <PresentationFormat>On-screen Show (4:3)</PresentationFormat>
  <Paragraphs>382</Paragraphs>
  <Slides>26</Slides>
  <Notes>26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28" baseType="lpstr">
      <vt:lpstr>Office Theme</vt:lpstr>
      <vt:lpstr>Equation</vt:lpstr>
      <vt:lpstr>PowerPoint Presentation</vt:lpstr>
      <vt:lpstr>PowerPoint Presentation</vt:lpstr>
      <vt:lpstr>Global water picture</vt:lpstr>
      <vt:lpstr>The global water picture: do we have enough?</vt:lpstr>
      <vt:lpstr>Fresh water scarcity</vt:lpstr>
      <vt:lpstr>Quality measures of water</vt:lpstr>
      <vt:lpstr>Lacking improved water supply and sanitation</vt:lpstr>
      <vt:lpstr>Number of months when blue water footprint  &gt; availability </vt:lpstr>
      <vt:lpstr>PowerPoint Presentation</vt:lpstr>
      <vt:lpstr>Hydrologic Cycle</vt:lpstr>
      <vt:lpstr>Water Resources</vt:lpstr>
      <vt:lpstr>Freshwater Availability</vt:lpstr>
      <vt:lpstr>PowerPoint Presentation</vt:lpstr>
      <vt:lpstr>Water footprint for products</vt:lpstr>
      <vt:lpstr>Consumption defined</vt:lpstr>
      <vt:lpstr>Water Withdrawal vs. Consumption</vt:lpstr>
      <vt:lpstr>Water footprint (WF) definitions</vt:lpstr>
      <vt:lpstr>Coffee and Tea for the Netherlands</vt:lpstr>
      <vt:lpstr>Water consumption: electricity</vt:lpstr>
      <vt:lpstr>Water consumption: electricity</vt:lpstr>
      <vt:lpstr>Water consumption: fuels</vt:lpstr>
      <vt:lpstr>PowerPoint Presentation</vt:lpstr>
      <vt:lpstr>Treatment process</vt:lpstr>
      <vt:lpstr>Industrial era methods</vt:lpstr>
      <vt:lpstr>Developing world: point-of-use methods</vt:lpstr>
      <vt:lpstr>Hierarchy of Water Needs</vt:lpstr>
    </vt:vector>
  </TitlesOfParts>
  <Company>MTU - EECN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System Thinking</dc:title>
  <dc:creator>qiong</dc:creator>
  <cp:lastModifiedBy>LINDA VANASUPA</cp:lastModifiedBy>
  <cp:revision>354</cp:revision>
  <cp:lastPrinted>2010-05-11T22:19:27Z</cp:lastPrinted>
  <dcterms:created xsi:type="dcterms:W3CDTF">2010-05-21T17:05:29Z</dcterms:created>
  <dcterms:modified xsi:type="dcterms:W3CDTF">2012-08-16T22:39:28Z</dcterms:modified>
</cp:coreProperties>
</file>