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005AB4"/>
    <a:srgbClr val="0066CC"/>
    <a:srgbClr val="B40000"/>
    <a:srgbClr val="AC0000"/>
    <a:srgbClr val="A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7"/>
    <p:restoredTop sz="94683"/>
  </p:normalViewPr>
  <p:slideViewPr>
    <p:cSldViewPr snapToGrid="0">
      <p:cViewPr>
        <p:scale>
          <a:sx n="32" d="100"/>
          <a:sy n="32" d="100"/>
        </p:scale>
        <p:origin x="-368" y="-2184"/>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8DAB1-26E1-4CF1-808D-2B714F11199A}" type="datetimeFigureOut">
              <a:rPr lang="en-US" smtClean="0"/>
              <a:t>6/12/19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14468-1A51-47A2-9032-6542C6CEA42F}" type="slidenum">
              <a:rPr lang="en-US" smtClean="0"/>
              <a:t>‹#›</a:t>
            </a:fld>
            <a:endParaRPr lang="en-US"/>
          </a:p>
        </p:txBody>
      </p:sp>
    </p:spTree>
    <p:extLst>
      <p:ext uri="{BB962C8B-B14F-4D97-AF65-F5344CB8AC3E}">
        <p14:creationId xmlns:p14="http://schemas.microsoft.com/office/powerpoint/2010/main" val="801605282"/>
      </p:ext>
    </p:extLst>
  </p:cSld>
  <p:clrMap bg1="lt1" tx1="dk1" bg2="lt2" tx2="dk2" accent1="accent1" accent2="accent2" accent3="accent3" accent4="accent4" accent5="accent5" accent6="accent6" hlink="hlink" folHlink="folHlink"/>
  <p:notesStyle>
    <a:lvl1pPr marL="0" algn="l" defTabSz="4389120" rtl="0" eaLnBrk="1" latinLnBrk="0" hangingPunct="1">
      <a:defRPr sz="5800" kern="1200">
        <a:solidFill>
          <a:schemeClr val="tx1"/>
        </a:solidFill>
        <a:latin typeface="+mn-lt"/>
        <a:ea typeface="+mn-ea"/>
        <a:cs typeface="+mn-cs"/>
      </a:defRPr>
    </a:lvl1pPr>
    <a:lvl2pPr marL="2194560" algn="l" defTabSz="4389120" rtl="0" eaLnBrk="1" latinLnBrk="0" hangingPunct="1">
      <a:defRPr sz="5800" kern="1200">
        <a:solidFill>
          <a:schemeClr val="tx1"/>
        </a:solidFill>
        <a:latin typeface="+mn-lt"/>
        <a:ea typeface="+mn-ea"/>
        <a:cs typeface="+mn-cs"/>
      </a:defRPr>
    </a:lvl2pPr>
    <a:lvl3pPr marL="4389120" algn="l" defTabSz="4389120" rtl="0" eaLnBrk="1" latinLnBrk="0" hangingPunct="1">
      <a:defRPr sz="5800" kern="1200">
        <a:solidFill>
          <a:schemeClr val="tx1"/>
        </a:solidFill>
        <a:latin typeface="+mn-lt"/>
        <a:ea typeface="+mn-ea"/>
        <a:cs typeface="+mn-cs"/>
      </a:defRPr>
    </a:lvl3pPr>
    <a:lvl4pPr marL="6583680" algn="l" defTabSz="4389120" rtl="0" eaLnBrk="1" latinLnBrk="0" hangingPunct="1">
      <a:defRPr sz="5800" kern="1200">
        <a:solidFill>
          <a:schemeClr val="tx1"/>
        </a:solidFill>
        <a:latin typeface="+mn-lt"/>
        <a:ea typeface="+mn-ea"/>
        <a:cs typeface="+mn-cs"/>
      </a:defRPr>
    </a:lvl4pPr>
    <a:lvl5pPr marL="8778240" algn="l" defTabSz="4389120" rtl="0" eaLnBrk="1" latinLnBrk="0" hangingPunct="1">
      <a:defRPr sz="5800" kern="1200">
        <a:solidFill>
          <a:schemeClr val="tx1"/>
        </a:solidFill>
        <a:latin typeface="+mn-lt"/>
        <a:ea typeface="+mn-ea"/>
        <a:cs typeface="+mn-cs"/>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3A20B20-9192-494E-9DA8-2DEA5F931704}"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3883685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A20B20-9192-494E-9DA8-2DEA5F931704}"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3539449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A20B20-9192-494E-9DA8-2DEA5F931704}"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3044160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A20B20-9192-494E-9DA8-2DEA5F931704}"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275359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A20B20-9192-494E-9DA8-2DEA5F931704}"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457295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3A20B20-9192-494E-9DA8-2DEA5F931704}" type="datetimeFigureOut">
              <a:rPr lang="en-US" smtClean="0"/>
              <a:t>6/12/19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3999609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3A20B20-9192-494E-9DA8-2DEA5F931704}" type="datetimeFigureOut">
              <a:rPr lang="en-US" smtClean="0"/>
              <a:t>6/12/19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1360061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3A20B20-9192-494E-9DA8-2DEA5F931704}" type="datetimeFigureOut">
              <a:rPr lang="en-US" smtClean="0"/>
              <a:t>6/12/19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2705517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20B20-9192-494E-9DA8-2DEA5F931704}" type="datetimeFigureOut">
              <a:rPr lang="en-US" smtClean="0"/>
              <a:t>6/12/19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978840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C3A20B20-9192-494E-9DA8-2DEA5F931704}" type="datetimeFigureOut">
              <a:rPr lang="en-US" smtClean="0"/>
              <a:t>6/12/19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418464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C3A20B20-9192-494E-9DA8-2DEA5F931704}" type="datetimeFigureOut">
              <a:rPr lang="en-US" smtClean="0"/>
              <a:t>6/12/19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6E69B8-227B-45F1-A26C-B8639B93E1B4}" type="slidenum">
              <a:rPr lang="en-US" smtClean="0"/>
              <a:t>‹#›</a:t>
            </a:fld>
            <a:endParaRPr lang="en-US"/>
          </a:p>
        </p:txBody>
      </p:sp>
    </p:spTree>
    <p:extLst>
      <p:ext uri="{BB962C8B-B14F-4D97-AF65-F5344CB8AC3E}">
        <p14:creationId xmlns:p14="http://schemas.microsoft.com/office/powerpoint/2010/main" val="34681206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C3A20B20-9192-494E-9DA8-2DEA5F931704}" type="datetimeFigureOut">
              <a:rPr lang="en-US" smtClean="0"/>
              <a:t>6/12/19</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26E69B8-227B-45F1-A26C-B8639B93E1B4}" type="slidenum">
              <a:rPr lang="en-US" smtClean="0"/>
              <a:t>‹#›</a:t>
            </a:fld>
            <a:endParaRPr lang="en-US"/>
          </a:p>
        </p:txBody>
      </p:sp>
    </p:spTree>
    <p:extLst>
      <p:ext uri="{BB962C8B-B14F-4D97-AF65-F5344CB8AC3E}">
        <p14:creationId xmlns:p14="http://schemas.microsoft.com/office/powerpoint/2010/main" val="3597928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anose="020B0604020202020204"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anose="020B0604020202020204"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cde.ca.gov/re/cc/whatareccss.asp" TargetMode="External"/><Relationship Id="rId6" Type="http://schemas.openxmlformats.org/officeDocument/2006/relationships/hyperlink" Target="http://citeseerx.ist.psu.edu/viewdoc/download?doi=10.1.1.739.3611&amp;rep=rep1&amp;type=pdf" TargetMode="External"/><Relationship Id="rId7" Type="http://schemas.openxmlformats.org/officeDocument/2006/relationships/hyperlink" Target="https://www.co.shasta.ca.us/docs/libraries/agriculture-docs/crop-reports/2017_crop_livestock_cover_web.pdf?sfvrsn=f567f889_2" TargetMode="External"/><Relationship Id="rId8" Type="http://schemas.openxmlformats.org/officeDocument/2006/relationships/hyperlink" Target="https://cpslo-primo.hosted.exlibrisgroup.com/primo-explore/fulldisplay?docid=TN_gale_ofa451311241&amp;context=PC&amp;vid=01CALS_PSU&amp;search_scope=EVERYTHING&amp;tab=everything&amp;lang=en_US" TargetMode="External"/><Relationship Id="rId9" Type="http://schemas.openxmlformats.org/officeDocument/2006/relationships/hyperlink" Target="NULL" TargetMode="External"/><Relationship Id="rId10" Type="http://schemas.openxmlformats.org/officeDocument/2006/relationships/hyperlink" Target="https://cpslo-primo.hosted.exlibrisgroup.com/primo-explore/fulldisplay?docid=TN_faoagrisUS9612028&amp;context=PC&amp;vid=01CALS_PSU&amp;search_scope=EVERYTHING&amp;tab=everything&amp;lang=en_US" TargetMode="External"/><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1" descr="A picture containing text&#10;&#10;Description generated with high confidence">
            <a:extLst>
              <a:ext uri="{FF2B5EF4-FFF2-40B4-BE49-F238E27FC236}">
                <a16:creationId xmlns="" xmlns:a16="http://schemas.microsoft.com/office/drawing/2014/main" id="{3A857355-320E-4847-B60D-34530EEBA824}"/>
              </a:ext>
            </a:extLst>
          </p:cNvPr>
          <p:cNvPicPr>
            <a:picLocks noChangeAspect="1"/>
          </p:cNvPicPr>
          <p:nvPr/>
        </p:nvPicPr>
        <p:blipFill>
          <a:blip r:embed="rId2"/>
          <a:stretch>
            <a:fillRect/>
          </a:stretch>
        </p:blipFill>
        <p:spPr>
          <a:xfrm>
            <a:off x="34373588" y="-192568"/>
            <a:ext cx="9521411" cy="6464250"/>
          </a:xfrm>
          <a:prstGeom prst="rect">
            <a:avLst/>
          </a:prstGeom>
        </p:spPr>
      </p:pic>
      <p:pic>
        <p:nvPicPr>
          <p:cNvPr id="10" name="Picture 10" descr="A close up of a logo&#10;&#10;Description generated with very high confidence">
            <a:extLst>
              <a:ext uri="{FF2B5EF4-FFF2-40B4-BE49-F238E27FC236}">
                <a16:creationId xmlns="" xmlns:a16="http://schemas.microsoft.com/office/drawing/2014/main" id="{BD152D4F-1994-4289-B58E-469478C8B8D3}"/>
              </a:ext>
            </a:extLst>
          </p:cNvPr>
          <p:cNvPicPr>
            <a:picLocks noChangeAspect="1"/>
          </p:cNvPicPr>
          <p:nvPr/>
        </p:nvPicPr>
        <p:blipFill rotWithShape="1">
          <a:blip r:embed="rId3"/>
          <a:srcRect l="30979" t="39504" r="-120" b="-1544"/>
          <a:stretch/>
        </p:blipFill>
        <p:spPr>
          <a:xfrm>
            <a:off x="0" y="0"/>
            <a:ext cx="17448516" cy="15901484"/>
          </a:xfrm>
          <a:prstGeom prst="rect">
            <a:avLst/>
          </a:prstGeom>
        </p:spPr>
      </p:pic>
      <p:sp>
        <p:nvSpPr>
          <p:cNvPr id="35" name="Rounded Rectangle 34"/>
          <p:cNvSpPr/>
          <p:nvPr/>
        </p:nvSpPr>
        <p:spPr>
          <a:xfrm>
            <a:off x="30641832" y="6055542"/>
            <a:ext cx="12868368" cy="1511933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ounded Rectangle 33"/>
          <p:cNvSpPr/>
          <p:nvPr/>
        </p:nvSpPr>
        <p:spPr>
          <a:xfrm>
            <a:off x="15468600" y="5867400"/>
            <a:ext cx="13944600" cy="13563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0491787" y="10363200"/>
            <a:ext cx="184731" cy="1415772"/>
          </a:xfrm>
          <a:prstGeom prst="rect">
            <a:avLst/>
          </a:prstGeom>
          <a:noFill/>
        </p:spPr>
        <p:txBody>
          <a:bodyPr wrap="none" rtlCol="0">
            <a:spAutoFit/>
          </a:bodyPr>
          <a:lstStyle/>
          <a:p>
            <a:endParaRPr lang="en-US"/>
          </a:p>
        </p:txBody>
      </p:sp>
      <p:sp>
        <p:nvSpPr>
          <p:cNvPr id="2" name="Rectangle 1"/>
          <p:cNvSpPr/>
          <p:nvPr/>
        </p:nvSpPr>
        <p:spPr>
          <a:xfrm>
            <a:off x="9448800" y="914400"/>
            <a:ext cx="25908000" cy="4038600"/>
          </a:xfrm>
          <a:prstGeom prst="rect">
            <a:avLst/>
          </a:prstGeom>
          <a:solidFill>
            <a:schemeClr val="accent3">
              <a:lumMod val="60000"/>
              <a:lumOff val="4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 name="TextBox 2"/>
          <p:cNvSpPr txBox="1"/>
          <p:nvPr/>
        </p:nvSpPr>
        <p:spPr>
          <a:xfrm>
            <a:off x="10591800" y="2133600"/>
            <a:ext cx="24003000" cy="1415772"/>
          </a:xfrm>
          <a:prstGeom prst="rect">
            <a:avLst/>
          </a:prstGeom>
          <a:noFill/>
        </p:spPr>
        <p:txBody>
          <a:bodyPr wrap="square" rtlCol="0">
            <a:spAutoFit/>
          </a:bodyPr>
          <a:lstStyle/>
          <a:p>
            <a:r>
              <a:rPr lang="en-US"/>
              <a:t>Agriculture Activity Book for Kindergarten Classroom </a:t>
            </a:r>
          </a:p>
        </p:txBody>
      </p:sp>
      <p:sp>
        <p:nvSpPr>
          <p:cNvPr id="4" name="Rounded Rectangle 3"/>
          <p:cNvSpPr/>
          <p:nvPr/>
        </p:nvSpPr>
        <p:spPr>
          <a:xfrm>
            <a:off x="609600" y="5715000"/>
            <a:ext cx="13563600" cy="13716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929387" y="7374725"/>
            <a:ext cx="13030200" cy="11572399"/>
          </a:xfrm>
          <a:prstGeom prst="rect">
            <a:avLst/>
          </a:prstGeom>
          <a:noFill/>
        </p:spPr>
        <p:txBody>
          <a:bodyPr wrap="square" rtlCol="0" anchor="t">
            <a:spAutoFit/>
          </a:bodyPr>
          <a:lstStyle/>
          <a:p>
            <a:pPr algn="ctr"/>
            <a:r>
              <a:rPr lang="en-US" sz="3000" dirty="0">
                <a:solidFill>
                  <a:schemeClr val="bg1"/>
                </a:solidFill>
                <a:ea typeface="+mn-lt"/>
                <a:cs typeface="+mn-lt"/>
              </a:rPr>
              <a:t>Agricultural education has been implemented in many secondary schools around the state of California. Agricultural education in elementary school classrooms is just as important as teaching fundamental skills such as reading. Research reports there is a need to "…provide for a systematic infusion of agricultural concepts into the basic subject areas of the curriculum, and to provide in-service training to teachers of the basic subject areas in order to provide necessary background information for incorporation of agricultural knowledge into their respective subject areas," (Pense, S. L., Leising, J. G., Portillo, M. T., &amp; Igo, C. G., 2005). By instilling an appreciation for the agricultural industry at an early age using strategic curriculum tactics, agricultural educators have the opportunity to cultivate an interest in young minds to pursue a path that could potentially lead to a career in agriculture. </a:t>
            </a:r>
            <a:endParaRPr lang="en-US">
              <a:solidFill>
                <a:schemeClr val="bg1"/>
              </a:solidFill>
              <a:cs typeface="Calibri"/>
            </a:endParaRPr>
          </a:p>
          <a:p>
            <a:pPr algn="ctr"/>
            <a:r>
              <a:rPr lang="en-US" sz="3000" dirty="0">
                <a:solidFill>
                  <a:schemeClr val="bg1"/>
                </a:solidFill>
                <a:ea typeface="+mn-lt"/>
                <a:cs typeface="+mn-lt"/>
              </a:rPr>
              <a:t>By bringing agricultural education into elementary schools, specifically at the kindergarten level, it will provide students with an “outside of the classroom” learning environment as well as hands-on experience. This concept reflects what’s known as perceptual-motor skills; Or the process of recognizing and interpreting sensory information obtained from one or more environments, as well as the ability of the brain to engage with the world outside through the senses to subsequently provide meaning to these sensory stimuli (Loubser, Pienaar, Klopper, &amp; Ellis, 2016). The goal of this project is to create an activity book based off Shasta County commodities that links the local agriculture industry to the Next Generation Science Standards for a kindergarten classroom.  </a:t>
            </a:r>
            <a:endParaRPr lang="en-US" dirty="0"/>
          </a:p>
          <a:p>
            <a:endParaRPr lang="en-US"/>
          </a:p>
        </p:txBody>
      </p:sp>
      <p:sp>
        <p:nvSpPr>
          <p:cNvPr id="15" name="TextBox 14"/>
          <p:cNvSpPr txBox="1"/>
          <p:nvPr/>
        </p:nvSpPr>
        <p:spPr>
          <a:xfrm>
            <a:off x="35142342" y="6248400"/>
            <a:ext cx="3919129" cy="1631216"/>
          </a:xfrm>
          <a:prstGeom prst="rect">
            <a:avLst/>
          </a:prstGeom>
          <a:noFill/>
        </p:spPr>
        <p:txBody>
          <a:bodyPr wrap="square" rtlCol="0" anchor="t">
            <a:spAutoFit/>
          </a:bodyPr>
          <a:lstStyle/>
          <a:p>
            <a:r>
              <a:rPr lang="en-US" sz="5000">
                <a:solidFill>
                  <a:schemeClr val="accent3">
                    <a:lumMod val="60000"/>
                    <a:lumOff val="40000"/>
                  </a:schemeClr>
                </a:solidFill>
              </a:rPr>
              <a:t>Methodology </a:t>
            </a:r>
            <a:r>
              <a:rPr lang="en-US" sz="5000"/>
              <a:t> </a:t>
            </a:r>
          </a:p>
        </p:txBody>
      </p:sp>
      <p:sp>
        <p:nvSpPr>
          <p:cNvPr id="16" name="TextBox 15"/>
          <p:cNvSpPr txBox="1"/>
          <p:nvPr/>
        </p:nvSpPr>
        <p:spPr>
          <a:xfrm>
            <a:off x="15636409" y="7375147"/>
            <a:ext cx="13563600" cy="12034064"/>
          </a:xfrm>
          <a:prstGeom prst="rect">
            <a:avLst/>
          </a:prstGeom>
          <a:noFill/>
        </p:spPr>
        <p:txBody>
          <a:bodyPr wrap="square" rtlCol="0" anchor="t">
            <a:spAutoFit/>
          </a:bodyPr>
          <a:lstStyle/>
          <a:p>
            <a:pPr algn="ctr"/>
            <a:r>
              <a:rPr lang="en-US" sz="3000" dirty="0">
                <a:solidFill>
                  <a:schemeClr val="bg1"/>
                </a:solidFill>
                <a:ea typeface="+mn-lt"/>
                <a:cs typeface="+mn-lt"/>
              </a:rPr>
              <a:t>Based off of the Shasta County Crop and Livestock Report of 2017; wild rice, timber, grass hay, and cattle/calves are top commodities produced throughout the region. The Next Generation Science Standards aim to help students formulate answers to questions such as “where do animals live and why do they live there?” </a:t>
            </a:r>
            <a:endParaRPr lang="en-US" sz="3000" dirty="0">
              <a:solidFill>
                <a:schemeClr val="bg1"/>
              </a:solidFill>
              <a:cs typeface="Calibri"/>
            </a:endParaRPr>
          </a:p>
          <a:p>
            <a:pPr algn="ctr"/>
            <a:r>
              <a:rPr lang="en-US" sz="3000" dirty="0">
                <a:solidFill>
                  <a:schemeClr val="bg1"/>
                </a:solidFill>
                <a:ea typeface="+mn-lt"/>
                <a:cs typeface="+mn-lt"/>
              </a:rPr>
              <a:t>Disciplinary Core Ideas among the Next Generation Science Standards are direct guidelines for teachers to reference in their process of lesson planning (Next, 2013). Studies have shown that infusing agricultural education with basic subject areas provides students with basic knowledge including the valuable addition of agricultural knowledge (Pense, Leising, Portillo, &amp; Igo, 2005). </a:t>
            </a:r>
            <a:endParaRPr lang="en-US" sz="3000" dirty="0">
              <a:solidFill>
                <a:schemeClr val="bg1"/>
              </a:solidFill>
              <a:cs typeface="Calibri"/>
            </a:endParaRPr>
          </a:p>
          <a:p>
            <a:pPr algn="ctr"/>
            <a:r>
              <a:rPr lang="en-US" sz="3000" dirty="0">
                <a:solidFill>
                  <a:schemeClr val="bg1"/>
                </a:solidFill>
                <a:ea typeface="+mn-lt"/>
                <a:cs typeface="+mn-lt"/>
              </a:rPr>
              <a:t>LS1.C requires students to grasp the concept of Organization for Matter and Energy Flow in organisms. Curriculum can be crafted to provide educational materials to answer questions such as “what animals need for food in order to live and grow”, while also addressing how they obtain their food from plants or from other animals and how the subject applies to cattle and calves in this particular county  of Northern California.</a:t>
            </a:r>
            <a:endParaRPr lang="en-US" sz="3000" dirty="0">
              <a:solidFill>
                <a:schemeClr val="bg1"/>
              </a:solidFill>
              <a:cs typeface="Calibri"/>
            </a:endParaRPr>
          </a:p>
          <a:p>
            <a:pPr algn="ctr"/>
            <a:r>
              <a:rPr lang="en-US" sz="3000" dirty="0">
                <a:solidFill>
                  <a:schemeClr val="bg1"/>
                </a:solidFill>
                <a:ea typeface="+mn-lt"/>
                <a:cs typeface="+mn-lt"/>
              </a:rPr>
              <a:t>ESS2.D pertains to the lesson of Weather and Climate, guides student insights as to how weather and climate are used to successfully grow crops; specifically, wild rice and grass hay for the Shasta County area. </a:t>
            </a:r>
            <a:endParaRPr lang="en-US" sz="3000" dirty="0">
              <a:solidFill>
                <a:schemeClr val="bg1"/>
              </a:solidFill>
              <a:cs typeface="Calibri"/>
            </a:endParaRPr>
          </a:p>
          <a:p>
            <a:pPr algn="ctr"/>
            <a:r>
              <a:rPr lang="en-US" sz="3000" dirty="0">
                <a:solidFill>
                  <a:schemeClr val="bg1"/>
                </a:solidFill>
                <a:ea typeface="+mn-lt"/>
                <a:cs typeface="+mn-lt"/>
              </a:rPr>
              <a:t>ESS3.C  refers to Human Impacts on Earth Systems, outlining the importance of the things people do to live comfortably and how that affects the world around them, focusing specifically with timber in Shasta County. Incorporating this standard can lead to increasing students’ awareness of how they can impact the plants and animals around them</a:t>
            </a:r>
            <a:endParaRPr lang="en-US" sz="3000" dirty="0">
              <a:solidFill>
                <a:schemeClr val="bg1"/>
              </a:solidFill>
              <a:cs typeface="Calibri"/>
            </a:endParaRPr>
          </a:p>
          <a:p>
            <a:endParaRPr lang="en-US"/>
          </a:p>
        </p:txBody>
      </p:sp>
      <p:sp>
        <p:nvSpPr>
          <p:cNvPr id="17" name="Rounded Rectangle 16"/>
          <p:cNvSpPr/>
          <p:nvPr/>
        </p:nvSpPr>
        <p:spPr>
          <a:xfrm>
            <a:off x="533400" y="20469504"/>
            <a:ext cx="12725400" cy="11963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468880" y="20470349"/>
            <a:ext cx="3829208" cy="1415772"/>
          </a:xfrm>
          <a:prstGeom prst="rect">
            <a:avLst/>
          </a:prstGeom>
          <a:noFill/>
        </p:spPr>
        <p:txBody>
          <a:bodyPr wrap="square" rtlCol="0" anchor="t">
            <a:spAutoFit/>
          </a:bodyPr>
          <a:lstStyle/>
          <a:p>
            <a:r>
              <a:rPr lang="en-US" sz="5000">
                <a:solidFill>
                  <a:schemeClr val="accent3">
                    <a:lumMod val="60000"/>
                    <a:lumOff val="40000"/>
                  </a:schemeClr>
                </a:solidFill>
              </a:rPr>
              <a:t>Results</a:t>
            </a:r>
            <a:r>
              <a:rPr lang="en-US">
                <a:solidFill>
                  <a:schemeClr val="accent3">
                    <a:lumMod val="60000"/>
                    <a:lumOff val="40000"/>
                  </a:schemeClr>
                </a:solidFill>
              </a:rPr>
              <a:t> </a:t>
            </a:r>
          </a:p>
        </p:txBody>
      </p:sp>
      <p:sp>
        <p:nvSpPr>
          <p:cNvPr id="20" name="Rounded Rectangle 19"/>
          <p:cNvSpPr/>
          <p:nvPr/>
        </p:nvSpPr>
        <p:spPr>
          <a:xfrm>
            <a:off x="30388814" y="21850503"/>
            <a:ext cx="13079374" cy="766125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35413792" y="21511379"/>
            <a:ext cx="3604830" cy="1415772"/>
          </a:xfrm>
          <a:prstGeom prst="rect">
            <a:avLst/>
          </a:prstGeom>
          <a:noFill/>
        </p:spPr>
        <p:txBody>
          <a:bodyPr wrap="square" rtlCol="0" anchor="t">
            <a:spAutoFit/>
          </a:bodyPr>
          <a:lstStyle/>
          <a:p>
            <a:r>
              <a:rPr lang="en-US" sz="5000">
                <a:solidFill>
                  <a:schemeClr val="accent3">
                    <a:lumMod val="60000"/>
                    <a:lumOff val="40000"/>
                  </a:schemeClr>
                </a:solidFill>
              </a:rPr>
              <a:t>Conclusion</a:t>
            </a:r>
            <a:r>
              <a:rPr lang="en-US"/>
              <a:t>  </a:t>
            </a:r>
          </a:p>
        </p:txBody>
      </p:sp>
      <p:pic>
        <p:nvPicPr>
          <p:cNvPr id="7" name="Picture 6" descr="Screenshot 2019-05-17 14.01.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78000" y="20749404"/>
            <a:ext cx="15290050" cy="8686800"/>
          </a:xfrm>
          <a:prstGeom prst="rect">
            <a:avLst/>
          </a:prstGeom>
        </p:spPr>
      </p:pic>
      <p:sp>
        <p:nvSpPr>
          <p:cNvPr id="8" name="TextBox 7"/>
          <p:cNvSpPr txBox="1"/>
          <p:nvPr/>
        </p:nvSpPr>
        <p:spPr>
          <a:xfrm>
            <a:off x="5334000" y="6096000"/>
            <a:ext cx="4495800" cy="861774"/>
          </a:xfrm>
          <a:prstGeom prst="rect">
            <a:avLst/>
          </a:prstGeom>
          <a:noFill/>
        </p:spPr>
        <p:txBody>
          <a:bodyPr wrap="square" rtlCol="0" anchor="t">
            <a:spAutoFit/>
          </a:bodyPr>
          <a:lstStyle/>
          <a:p>
            <a:r>
              <a:rPr lang="en-US" sz="5000">
                <a:solidFill>
                  <a:schemeClr val="accent3">
                    <a:lumMod val="60000"/>
                    <a:lumOff val="40000"/>
                  </a:schemeClr>
                </a:solidFill>
              </a:rPr>
              <a:t>Introduction</a:t>
            </a:r>
          </a:p>
        </p:txBody>
      </p:sp>
      <p:sp>
        <p:nvSpPr>
          <p:cNvPr id="9" name="TextBox 8"/>
          <p:cNvSpPr txBox="1"/>
          <p:nvPr/>
        </p:nvSpPr>
        <p:spPr>
          <a:xfrm>
            <a:off x="20878800" y="6096000"/>
            <a:ext cx="3886200" cy="861774"/>
          </a:xfrm>
          <a:prstGeom prst="rect">
            <a:avLst/>
          </a:prstGeom>
          <a:noFill/>
        </p:spPr>
        <p:txBody>
          <a:bodyPr wrap="square" rtlCol="0" anchor="t">
            <a:spAutoFit/>
          </a:bodyPr>
          <a:lstStyle/>
          <a:p>
            <a:r>
              <a:rPr lang="en-US" sz="5000">
                <a:solidFill>
                  <a:schemeClr val="accent3">
                    <a:lumMod val="60000"/>
                    <a:lumOff val="40000"/>
                  </a:schemeClr>
                </a:solidFill>
              </a:rPr>
              <a:t>Background</a:t>
            </a:r>
          </a:p>
        </p:txBody>
      </p:sp>
      <p:sp>
        <p:nvSpPr>
          <p:cNvPr id="12" name="Rectangle 11"/>
          <p:cNvSpPr/>
          <p:nvPr/>
        </p:nvSpPr>
        <p:spPr>
          <a:xfrm>
            <a:off x="30641832" y="7232601"/>
            <a:ext cx="12649200" cy="13942278"/>
          </a:xfrm>
          <a:prstGeom prst="rect">
            <a:avLst/>
          </a:prstGeom>
        </p:spPr>
        <p:txBody>
          <a:bodyPr wrap="square" anchor="t">
            <a:spAutoFit/>
          </a:bodyPr>
          <a:lstStyle/>
          <a:p>
            <a:pPr algn="ctr"/>
            <a:r>
              <a:rPr lang="en-US" sz="3000" dirty="0">
                <a:solidFill>
                  <a:schemeClr val="bg1"/>
                </a:solidFill>
              </a:rPr>
              <a:t>The reasoning behind creating a parallel between science lessons and a students’ immediate environment is to allow teachers to utilize their allotted time for teaching for state-mandated subjects while appointing agricultural topics as a vehicle for understanding these lessons. “The critical role of higher education in creating a sustainable future to live off nature’s interest,” (Cortese, 2003). </a:t>
            </a:r>
            <a:endParaRPr lang="en-US" sz="3000" dirty="0">
              <a:solidFill>
                <a:schemeClr val="bg1"/>
              </a:solidFill>
              <a:cs typeface="Calibri"/>
            </a:endParaRPr>
          </a:p>
          <a:p>
            <a:pPr algn="ctr"/>
            <a:r>
              <a:rPr lang="en-US" sz="3000" dirty="0">
                <a:solidFill>
                  <a:schemeClr val="bg1"/>
                </a:solidFill>
              </a:rPr>
              <a:t>Using the Life Science Standard including the organization of matter and energy in organisms (LS1.C) with the commodity cattle and calves, the agricultural curriculum connections will be demonstrated through an activity involving visual aids of a cow along with essential nutrient sources as well as food sources that would not be in the animal’s typical diet. </a:t>
            </a:r>
            <a:endParaRPr lang="en-US" sz="3000" dirty="0">
              <a:solidFill>
                <a:schemeClr val="bg1"/>
              </a:solidFill>
              <a:cs typeface="Calibri"/>
            </a:endParaRPr>
          </a:p>
          <a:p>
            <a:pPr algn="ctr"/>
            <a:r>
              <a:rPr lang="en-US" sz="3000" dirty="0">
                <a:solidFill>
                  <a:schemeClr val="bg1"/>
                </a:solidFill>
              </a:rPr>
              <a:t>For the timber commodity, the Earth System Science standard covering human impact on nature, the activity book prompts the teacher to bring in different samples or pictures of timber environments that have been exposed to the positive and negative impacts of humans. For grass hay the Earth Systems Science Standard covering weather and climate would be applied. The teacher will plant grass seeds and experiment with different lightings in which the plants will thrive. For example, one plant will be located in the closet, one in direct sunlight, and one housed in a mixture of both. </a:t>
            </a:r>
            <a:endParaRPr lang="en-US" sz="3000" dirty="0">
              <a:solidFill>
                <a:schemeClr val="bg1"/>
              </a:solidFill>
              <a:cs typeface="Calibri"/>
            </a:endParaRPr>
          </a:p>
          <a:p>
            <a:pPr algn="ctr"/>
            <a:r>
              <a:rPr lang="en-US" sz="3000" dirty="0">
                <a:solidFill>
                  <a:schemeClr val="bg1"/>
                </a:solidFill>
              </a:rPr>
              <a:t>For wild rice, the activity will also be based on the Earth System Science Standard covering weather and climate. For this lesson, the students become the makeshift farmer for the day; creating a timeline in which they indicate when the weather changes and when they believe the wild rice crop should be planted, fertilized, and harvested.  </a:t>
            </a:r>
          </a:p>
          <a:p>
            <a:pPr algn="ctr"/>
            <a:endParaRPr lang="en-US" sz="3000" dirty="0">
              <a:solidFill>
                <a:schemeClr val="bg1"/>
              </a:solidFill>
              <a:cs typeface="Calibri"/>
            </a:endParaRPr>
          </a:p>
          <a:p>
            <a:pPr algn="ctr"/>
            <a:r>
              <a:rPr lang="en-US" sz="3000" dirty="0">
                <a:solidFill>
                  <a:schemeClr val="bg1"/>
                </a:solidFill>
                <a:ea typeface="+mn-lt"/>
                <a:cs typeface="+mn-lt"/>
              </a:rPr>
              <a:t>The activity book could be uniquely-developed to showcase a specific county’s top commodities and implemented in the kindergarten school system for a dual purpose; allowing a holistic sensory learning experience and carrying out valuable science lessons that coincide with the county’s most prominent agricultural production. </a:t>
            </a:r>
            <a:endParaRPr lang="en-US" dirty="0">
              <a:solidFill>
                <a:schemeClr val="bg1"/>
              </a:solidFill>
            </a:endParaRPr>
          </a:p>
        </p:txBody>
      </p:sp>
      <p:sp>
        <p:nvSpPr>
          <p:cNvPr id="13" name="TextBox 12"/>
          <p:cNvSpPr txBox="1"/>
          <p:nvPr/>
        </p:nvSpPr>
        <p:spPr>
          <a:xfrm>
            <a:off x="842916" y="22102716"/>
            <a:ext cx="12039600" cy="10726013"/>
          </a:xfrm>
          <a:prstGeom prst="rect">
            <a:avLst/>
          </a:prstGeom>
          <a:noFill/>
        </p:spPr>
        <p:txBody>
          <a:bodyPr wrap="square" rtlCol="0" anchor="t">
            <a:spAutoFit/>
          </a:bodyPr>
          <a:lstStyle/>
          <a:p>
            <a:pPr algn="ctr"/>
            <a:r>
              <a:rPr lang="en-US" sz="3000" dirty="0">
                <a:solidFill>
                  <a:schemeClr val="bg1"/>
                </a:solidFill>
              </a:rPr>
              <a:t>This activity book is a 20 page document created in Microsoft Word that is available for teachers in the Fall River Joint Unified School District via the district website in an easy-to-download PDF file. Any teacher can access this file. In addition, the book was also emailed to the Modoc County School District and Farm Bureau. Although the file was written to </a:t>
            </a:r>
            <a:r>
              <a:rPr lang="en-US" sz="3000" u="sng" dirty="0">
                <a:solidFill>
                  <a:schemeClr val="bg1"/>
                </a:solidFill>
              </a:rPr>
              <a:t>k</a:t>
            </a:r>
            <a:r>
              <a:rPr lang="en-US" sz="3000" dirty="0">
                <a:solidFill>
                  <a:schemeClr val="bg1"/>
                </a:solidFill>
              </a:rPr>
              <a:t>indergarten standards, teachers that instruct students at a higher-grade level can use these lessons as a guide and increase the difficulty to meet higher standards. </a:t>
            </a:r>
            <a:endParaRPr lang="en-US" sz="3000" dirty="0">
              <a:solidFill>
                <a:schemeClr val="bg1"/>
              </a:solidFill>
              <a:cs typeface="Calibri"/>
            </a:endParaRPr>
          </a:p>
          <a:p>
            <a:pPr algn="ctr"/>
            <a:endParaRPr lang="en-US" sz="3000" b="1" i="1" dirty="0">
              <a:solidFill>
                <a:schemeClr val="bg1"/>
              </a:solidFill>
            </a:endParaRPr>
          </a:p>
          <a:p>
            <a:pPr algn="ctr"/>
            <a:r>
              <a:rPr lang="en-US" sz="3000" b="1" i="1" dirty="0">
                <a:solidFill>
                  <a:schemeClr val="bg1"/>
                </a:solidFill>
              </a:rPr>
              <a:t>Objective one</a:t>
            </a:r>
            <a:r>
              <a:rPr lang="en-US" sz="3000" dirty="0">
                <a:solidFill>
                  <a:schemeClr val="bg1"/>
                </a:solidFill>
              </a:rPr>
              <a:t>: This activity book will provide teachers with easy-to-access lesson plans that meet the Next Generation Science Standards. By using these standards teachers will not need to set aside extra time to teach agriculture in their classrooms. </a:t>
            </a:r>
            <a:endParaRPr lang="en-US" sz="3000" dirty="0">
              <a:solidFill>
                <a:schemeClr val="bg1"/>
              </a:solidFill>
              <a:cs typeface="Calibri"/>
            </a:endParaRPr>
          </a:p>
          <a:p>
            <a:pPr algn="ctr"/>
            <a:r>
              <a:rPr lang="en-US" sz="3000" b="1" i="1" dirty="0">
                <a:solidFill>
                  <a:schemeClr val="bg1"/>
                </a:solidFill>
              </a:rPr>
              <a:t>Objective two: </a:t>
            </a:r>
            <a:r>
              <a:rPr lang="en-US" sz="3000" dirty="0">
                <a:solidFill>
                  <a:schemeClr val="bg1"/>
                </a:solidFill>
              </a:rPr>
              <a:t>This activity book is applicable to the agricultural commodities ground in Shasta County to follow the Common Core Standards shift to incorporate a balanced amount of literary and informational texts. By using commodities in Shasta County students are provided real world application in the agricultural industry. </a:t>
            </a:r>
            <a:endParaRPr lang="en-US" sz="3000" dirty="0">
              <a:solidFill>
                <a:schemeClr val="bg1"/>
              </a:solidFill>
              <a:cs typeface="Calibri"/>
            </a:endParaRPr>
          </a:p>
          <a:p>
            <a:pPr algn="ctr"/>
            <a:r>
              <a:rPr lang="en-US" sz="3000" b="1" i="1" dirty="0">
                <a:solidFill>
                  <a:schemeClr val="bg1"/>
                </a:solidFill>
              </a:rPr>
              <a:t>Objective three: </a:t>
            </a:r>
            <a:r>
              <a:rPr lang="en-US" sz="3000" dirty="0">
                <a:solidFill>
                  <a:schemeClr val="bg1"/>
                </a:solidFill>
              </a:rPr>
              <a:t>This activity book will provide students agricultural knowledge that they can use on a day-to-day basis</a:t>
            </a:r>
            <a:r>
              <a:rPr lang="en-US" sz="3500" dirty="0">
                <a:solidFill>
                  <a:schemeClr val="bg1"/>
                </a:solidFill>
              </a:rPr>
              <a:t>. </a:t>
            </a:r>
            <a:endParaRPr lang="en-US" sz="3500" dirty="0">
              <a:solidFill>
                <a:schemeClr val="bg1"/>
              </a:solidFill>
              <a:cs typeface="Calibri"/>
            </a:endParaRPr>
          </a:p>
          <a:p>
            <a:endParaRPr lang="en-US"/>
          </a:p>
        </p:txBody>
      </p:sp>
      <p:sp>
        <p:nvSpPr>
          <p:cNvPr id="18" name="TextBox 17"/>
          <p:cNvSpPr txBox="1"/>
          <p:nvPr/>
        </p:nvSpPr>
        <p:spPr>
          <a:xfrm>
            <a:off x="31337064" y="22747557"/>
            <a:ext cx="11201400" cy="6555641"/>
          </a:xfrm>
          <a:prstGeom prst="rect">
            <a:avLst/>
          </a:prstGeom>
          <a:noFill/>
        </p:spPr>
        <p:txBody>
          <a:bodyPr wrap="square" rtlCol="0" anchor="t">
            <a:spAutoFit/>
          </a:bodyPr>
          <a:lstStyle/>
          <a:p>
            <a:pPr algn="ctr"/>
            <a:r>
              <a:rPr lang="en-US" sz="3000" dirty="0">
                <a:solidFill>
                  <a:schemeClr val="bg1"/>
                </a:solidFill>
                <a:ea typeface="+mn-lt"/>
                <a:cs typeface="+mn-lt"/>
              </a:rPr>
              <a:t>Agricultural education in elementary school classrooms is just as important as teaching fundamental skills such as reading. Research reports show there is a need to provide for a systematic infusion of agricultural concepts into the basic subject areas of the curriculum, and to provide necessary background information for incorporation of agricultural knowledge into their respective subject areas (Pense, S. L., Leising, J. G., Portillo, M. T., &amp; Igo, C. G., 2005). </a:t>
            </a:r>
            <a:endParaRPr lang="en-US">
              <a:solidFill>
                <a:schemeClr val="bg1"/>
              </a:solidFill>
              <a:ea typeface="+mn-lt"/>
              <a:cs typeface="+mn-lt"/>
            </a:endParaRPr>
          </a:p>
          <a:p>
            <a:pPr algn="ctr"/>
            <a:r>
              <a:rPr lang="en-US" sz="3000" dirty="0">
                <a:solidFill>
                  <a:schemeClr val="bg1"/>
                </a:solidFill>
                <a:ea typeface="+mn-lt"/>
                <a:cs typeface="+mn-lt"/>
              </a:rPr>
              <a:t>The authors completed this project successfully and were able to provide teachers access to developed lesson plans with the materials included. Furthermore, these lessons are tailored to the Next Generation Science standards allowing teachers to include agriculture into their science curriculum. This project provides a template for other counties to adopt and help teachers infuse their curriculum with agricultural education.  </a:t>
            </a:r>
            <a:endParaRPr lang="en-US"/>
          </a:p>
        </p:txBody>
      </p:sp>
      <p:sp>
        <p:nvSpPr>
          <p:cNvPr id="11" name="TextBox 10">
            <a:extLst>
              <a:ext uri="{FF2B5EF4-FFF2-40B4-BE49-F238E27FC236}">
                <a16:creationId xmlns="" xmlns:a16="http://schemas.microsoft.com/office/drawing/2014/main" id="{F16C67BC-FDB5-4BD9-87C5-D7BC845BCC16}"/>
              </a:ext>
            </a:extLst>
          </p:cNvPr>
          <p:cNvSpPr txBox="1"/>
          <p:nvPr/>
        </p:nvSpPr>
        <p:spPr>
          <a:xfrm>
            <a:off x="13965381" y="29447023"/>
            <a:ext cx="28865944" cy="61863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cs typeface="Calibri"/>
              </a:rPr>
              <a:t>References:    </a:t>
            </a:r>
          </a:p>
          <a:p>
            <a:r>
              <a:rPr lang="en-US" sz="1400">
                <a:cs typeface="Calibri"/>
              </a:rPr>
              <a:t> </a:t>
            </a:r>
            <a:r>
              <a:rPr lang="en-US" sz="1400">
                <a:ea typeface="+mn-lt"/>
                <a:cs typeface="+mn-lt"/>
              </a:rPr>
              <a:t>California Department of Education (Dec 5, 2018). </a:t>
            </a:r>
            <a:r>
              <a:rPr lang="en-US" sz="1400" i="1">
                <a:ea typeface="+mn-lt"/>
                <a:cs typeface="+mn-lt"/>
              </a:rPr>
              <a:t>What are the Common Core Standards</a:t>
            </a:r>
            <a:r>
              <a:rPr lang="en-US" sz="1400">
                <a:ea typeface="+mn-lt"/>
                <a:cs typeface="+mn-lt"/>
              </a:rPr>
              <a:t>. Retrieved on March 6, 2019 from </a:t>
            </a:r>
            <a:r>
              <a:rPr lang="en-US" sz="1400">
                <a:ea typeface="+mn-lt"/>
                <a:cs typeface="+mn-lt"/>
                <a:hlinkClick r:id="rId5"/>
              </a:rPr>
              <a:t>https://www.cde.ca.gov/re/cc/whatareccss.asp</a:t>
            </a:r>
            <a:endParaRPr lang="en-US" sz="1400">
              <a:cs typeface="Calibri"/>
            </a:endParaRPr>
          </a:p>
          <a:p>
            <a:endParaRPr lang="en-US" sz="1400">
              <a:cs typeface="Calibri"/>
            </a:endParaRPr>
          </a:p>
          <a:p>
            <a:r>
              <a:rPr lang="en-US" sz="1400">
                <a:ea typeface="+mn-lt"/>
                <a:cs typeface="+mn-lt"/>
              </a:rPr>
              <a:t>Cortese, A. D. (2003). The critical role of higher education in creating a sustainable future. </a:t>
            </a:r>
            <a:r>
              <a:rPr lang="en-US" sz="1400" i="1">
                <a:ea typeface="+mn-lt"/>
                <a:cs typeface="+mn-lt"/>
              </a:rPr>
              <a:t>Planning for higher education</a:t>
            </a:r>
            <a:r>
              <a:rPr lang="en-US" sz="1400">
                <a:ea typeface="+mn-lt"/>
                <a:cs typeface="+mn-lt"/>
              </a:rPr>
              <a:t>, 31(3), 15-22. Retrieved from </a:t>
            </a:r>
            <a:r>
              <a:rPr lang="en-US" sz="1400">
                <a:ea typeface="+mn-lt"/>
                <a:cs typeface="+mn-lt"/>
                <a:hlinkClick r:id="rId6"/>
              </a:rPr>
              <a:t>http://citeseerx.ist.psu.edu/viewdoc/download?doi=10.1.1.739.3611&amp;rep=rep1&amp;type=pdf</a:t>
            </a:r>
            <a:endParaRPr lang="en-US" sz="1400">
              <a:cs typeface="Calibri"/>
            </a:endParaRPr>
          </a:p>
          <a:p>
            <a:endParaRPr lang="en-US" sz="1400">
              <a:cs typeface="Calibri"/>
            </a:endParaRPr>
          </a:p>
          <a:p>
            <a:r>
              <a:rPr lang="en-US" sz="1400">
                <a:ea typeface="+mn-lt"/>
                <a:cs typeface="+mn-lt"/>
              </a:rPr>
              <a:t>Kjos, Paul (2017) </a:t>
            </a:r>
            <a:r>
              <a:rPr lang="en-US" sz="1400" i="1">
                <a:ea typeface="+mn-lt"/>
                <a:cs typeface="+mn-lt"/>
              </a:rPr>
              <a:t>Shasta County Livestock and Crop Report</a:t>
            </a:r>
            <a:r>
              <a:rPr lang="en-US" sz="1400">
                <a:ea typeface="+mn-lt"/>
                <a:cs typeface="+mn-lt"/>
              </a:rPr>
              <a:t>. Retrieved from </a:t>
            </a:r>
            <a:r>
              <a:rPr lang="en-US" sz="1400">
                <a:ea typeface="+mn-lt"/>
                <a:cs typeface="+mn-lt"/>
                <a:hlinkClick r:id="rId7"/>
              </a:rPr>
              <a:t>https://www.co.shasta.ca.us/docs/libraries/agriculture-docs/crop-reports/2017_crop_livestock_cover_web.pdf?sfvrsn=f567f889_2</a:t>
            </a:r>
            <a:endParaRPr lang="en-US" sz="1400">
              <a:cs typeface="Calibri"/>
            </a:endParaRPr>
          </a:p>
          <a:p>
            <a:endParaRPr lang="en-US" sz="1400">
              <a:cs typeface="Calibri"/>
            </a:endParaRPr>
          </a:p>
          <a:p>
            <a:r>
              <a:rPr lang="en-US" sz="1400">
                <a:ea typeface="+mn-lt"/>
                <a:cs typeface="+mn-lt"/>
              </a:rPr>
              <a:t>Loubser, A., Pienaar, A., Klopper, A., &amp; Ellis, S. (2016). The effect of a learner-support intervention on perceptual-motor skills of kindergarten learners from deprived environments. </a:t>
            </a:r>
            <a:r>
              <a:rPr lang="en-US" sz="1400" i="1">
                <a:ea typeface="+mn-lt"/>
                <a:cs typeface="+mn-lt"/>
              </a:rPr>
              <a:t>Australasian Journal of Early Childhood,41</a:t>
            </a:r>
            <a:r>
              <a:rPr lang="en-US" sz="1400">
                <a:ea typeface="+mn-lt"/>
                <a:cs typeface="+mn-lt"/>
              </a:rPr>
              <a:t>(1), 54. Retrieved from </a:t>
            </a:r>
            <a:r>
              <a:rPr lang="en-US" sz="1400">
                <a:ea typeface="+mn-lt"/>
                <a:cs typeface="+mn-lt"/>
                <a:hlinkClick r:id="rId8"/>
              </a:rPr>
              <a:t>https://cpslo-primo.hosted.exlibrisgroup.com/primo-explore/fulldisplay?docid=TN_gale_ofa451311241&amp;context=PC&amp;vid=01CALS_PSU&amp;search_scope=EVERYTHING&amp;tab=everything&amp;lang=en_US</a:t>
            </a:r>
            <a:endParaRPr lang="en-US" sz="1400">
              <a:cs typeface="Calibri"/>
            </a:endParaRPr>
          </a:p>
          <a:p>
            <a:endParaRPr lang="en-US" sz="1400">
              <a:cs typeface="Calibri"/>
            </a:endParaRPr>
          </a:p>
          <a:p>
            <a:r>
              <a:rPr lang="en-US" sz="1400">
                <a:ea typeface="+mn-lt"/>
                <a:cs typeface="+mn-lt"/>
              </a:rPr>
              <a:t>Next Generation Science (May 2013). </a:t>
            </a:r>
            <a:r>
              <a:rPr lang="en-US" sz="1400" i="1">
                <a:ea typeface="+mn-lt"/>
                <a:cs typeface="+mn-lt"/>
              </a:rPr>
              <a:t>Kindergarten. </a:t>
            </a:r>
            <a:r>
              <a:rPr lang="en-US" sz="1400">
                <a:ea typeface="+mn-lt"/>
                <a:cs typeface="+mn-lt"/>
              </a:rPr>
              <a:t>Retrieved from </a:t>
            </a:r>
            <a:r>
              <a:rPr lang="en-US" sz="1400">
                <a:ea typeface="+mn-lt"/>
                <a:cs typeface="+mn-lt"/>
                <a:hlinkClick r:id="rId9" invalidUrl="https://www.nextgenscience.org/sites/default/files/K combined DCI standardsf.pdf"/>
              </a:rPr>
              <a:t>https://www.nextgenscience.org/sites/default/files/K%20combined%20DCI%20standardsf.pdf</a:t>
            </a:r>
            <a:endParaRPr lang="en-US" sz="1400">
              <a:cs typeface="Calibri"/>
            </a:endParaRPr>
          </a:p>
          <a:p>
            <a:endParaRPr lang="en-US" sz="1400">
              <a:cs typeface="Calibri"/>
            </a:endParaRPr>
          </a:p>
          <a:p>
            <a:r>
              <a:rPr lang="en-US" sz="1400">
                <a:ea typeface="+mn-lt"/>
                <a:cs typeface="+mn-lt"/>
              </a:rPr>
              <a:t>Pense, S. L., Leising, J. G., Portillo, M. T., &amp; Igo, C. G. (2005). Comparative assessment of student agricultural literacy in selected agriculture in the classroom programs. </a:t>
            </a:r>
            <a:r>
              <a:rPr lang="en-US" sz="1400" i="1">
                <a:ea typeface="+mn-lt"/>
                <a:cs typeface="+mn-lt"/>
              </a:rPr>
              <a:t>Journal of Agricultural Education</a:t>
            </a:r>
            <a:r>
              <a:rPr lang="en-US" sz="1400">
                <a:ea typeface="+mn-lt"/>
                <a:cs typeface="+mn-lt"/>
              </a:rPr>
              <a:t>, </a:t>
            </a:r>
            <a:r>
              <a:rPr lang="en-US" sz="1400" i="1">
                <a:ea typeface="+mn-lt"/>
                <a:cs typeface="+mn-lt"/>
              </a:rPr>
              <a:t>46</a:t>
            </a:r>
            <a:r>
              <a:rPr lang="en-US" sz="1400">
                <a:ea typeface="+mn-lt"/>
                <a:cs typeface="+mn-lt"/>
              </a:rPr>
              <a:t>(3), 107.</a:t>
            </a:r>
            <a:endParaRPr lang="en-US" sz="1400">
              <a:cs typeface="Calibri"/>
            </a:endParaRPr>
          </a:p>
          <a:p>
            <a:endParaRPr lang="en-US" sz="1400">
              <a:cs typeface="Calibri"/>
            </a:endParaRPr>
          </a:p>
          <a:p>
            <a:r>
              <a:rPr lang="en-US" sz="1400">
                <a:ea typeface="+mn-lt"/>
                <a:cs typeface="+mn-lt"/>
              </a:rPr>
              <a:t>Russell, E.B. (1993). Attracting youth to agriculture. How colleges of agriculture can expand their role. </a:t>
            </a:r>
            <a:r>
              <a:rPr lang="en-US" sz="1400" i="1">
                <a:ea typeface="+mn-lt"/>
                <a:cs typeface="+mn-lt"/>
              </a:rPr>
              <a:t>Journal of Extension,</a:t>
            </a:r>
            <a:r>
              <a:rPr lang="en-US" sz="1400">
                <a:ea typeface="+mn-lt"/>
                <a:cs typeface="+mn-lt"/>
              </a:rPr>
              <a:t>13-14. Retrieved from </a:t>
            </a:r>
            <a:r>
              <a:rPr lang="en-US" sz="1400">
                <a:ea typeface="+mn-lt"/>
                <a:cs typeface="+mn-lt"/>
                <a:hlinkClick r:id="rId10"/>
              </a:rPr>
              <a:t>https://cpslo-primo.hosted.exlibrisgroup.com/primo-explore/fulldisplay?docid=TN_faoagrisUS9612028&amp;context=PC&amp;vid=01CALS_PSU&amp;search_scope=EVERYTHING&amp;tab=everything&amp;lang=en_US</a:t>
            </a:r>
            <a:endParaRPr lang="en-US" sz="1400">
              <a:cs typeface="Calibri"/>
            </a:endParaRPr>
          </a:p>
          <a:p>
            <a:r>
              <a:rPr lang="en-US"/>
              <a:t/>
            </a:r>
            <a:br>
              <a:rPr lang="en-US"/>
            </a:br>
            <a:endParaRPr lang="en-US"/>
          </a:p>
          <a:p>
            <a:endParaRPr lang="en-US" sz="1400">
              <a:cs typeface="Calibri"/>
            </a:endParaRPr>
          </a:p>
        </p:txBody>
      </p:sp>
    </p:spTree>
    <p:extLst>
      <p:ext uri="{BB962C8B-B14F-4D97-AF65-F5344CB8AC3E}">
        <p14:creationId xmlns:p14="http://schemas.microsoft.com/office/powerpoint/2010/main" val="40782419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419</Words>
  <Application>Microsoft Macintosh PowerPoint</Application>
  <PresentationFormat>Custom</PresentationFormat>
  <Paragraphs>41</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Tiffany</dc:creator>
  <cp:lastModifiedBy>Kylan Morris</cp:lastModifiedBy>
  <cp:revision>60</cp:revision>
  <dcterms:created xsi:type="dcterms:W3CDTF">2018-04-15T20:55:19Z</dcterms:created>
  <dcterms:modified xsi:type="dcterms:W3CDTF">2019-06-12T19:37:51Z</dcterms:modified>
</cp:coreProperties>
</file>