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6" r:id="rId1"/>
  </p:sldMasterIdLst>
  <p:notesMasterIdLst>
    <p:notesMasterId r:id="rId3"/>
  </p:notesMasterIdLst>
  <p:sldIdLst>
    <p:sldId id="256" r:id="rId2"/>
  </p:sldIdLst>
  <p:sldSz cx="43891200" cy="32918400"/>
  <p:notesSz cx="6858000" cy="9144000"/>
  <p:defaultTextStyle>
    <a:defPPr>
      <a:defRPr lang="en-US"/>
    </a:defPPr>
    <a:lvl1pPr marL="0" algn="l" defTabSz="3686861" rtl="0" eaLnBrk="1" latinLnBrk="0" hangingPunct="1">
      <a:defRPr sz="7258" kern="1200">
        <a:solidFill>
          <a:schemeClr val="tx1"/>
        </a:solidFill>
        <a:latin typeface="+mn-lt"/>
        <a:ea typeface="+mn-ea"/>
        <a:cs typeface="+mn-cs"/>
      </a:defRPr>
    </a:lvl1pPr>
    <a:lvl2pPr marL="1843430" algn="l" defTabSz="3686861" rtl="0" eaLnBrk="1" latinLnBrk="0" hangingPunct="1">
      <a:defRPr sz="7258" kern="1200">
        <a:solidFill>
          <a:schemeClr val="tx1"/>
        </a:solidFill>
        <a:latin typeface="+mn-lt"/>
        <a:ea typeface="+mn-ea"/>
        <a:cs typeface="+mn-cs"/>
      </a:defRPr>
    </a:lvl2pPr>
    <a:lvl3pPr marL="3686861" algn="l" defTabSz="3686861" rtl="0" eaLnBrk="1" latinLnBrk="0" hangingPunct="1">
      <a:defRPr sz="7258" kern="1200">
        <a:solidFill>
          <a:schemeClr val="tx1"/>
        </a:solidFill>
        <a:latin typeface="+mn-lt"/>
        <a:ea typeface="+mn-ea"/>
        <a:cs typeface="+mn-cs"/>
      </a:defRPr>
    </a:lvl3pPr>
    <a:lvl4pPr marL="5530291" algn="l" defTabSz="3686861" rtl="0" eaLnBrk="1" latinLnBrk="0" hangingPunct="1">
      <a:defRPr sz="7258" kern="1200">
        <a:solidFill>
          <a:schemeClr val="tx1"/>
        </a:solidFill>
        <a:latin typeface="+mn-lt"/>
        <a:ea typeface="+mn-ea"/>
        <a:cs typeface="+mn-cs"/>
      </a:defRPr>
    </a:lvl4pPr>
    <a:lvl5pPr marL="7373722" algn="l" defTabSz="3686861" rtl="0" eaLnBrk="1" latinLnBrk="0" hangingPunct="1">
      <a:defRPr sz="7258" kern="1200">
        <a:solidFill>
          <a:schemeClr val="tx1"/>
        </a:solidFill>
        <a:latin typeface="+mn-lt"/>
        <a:ea typeface="+mn-ea"/>
        <a:cs typeface="+mn-cs"/>
      </a:defRPr>
    </a:lvl5pPr>
    <a:lvl6pPr marL="9217152" algn="l" defTabSz="3686861" rtl="0" eaLnBrk="1" latinLnBrk="0" hangingPunct="1">
      <a:defRPr sz="7258" kern="1200">
        <a:solidFill>
          <a:schemeClr val="tx1"/>
        </a:solidFill>
        <a:latin typeface="+mn-lt"/>
        <a:ea typeface="+mn-ea"/>
        <a:cs typeface="+mn-cs"/>
      </a:defRPr>
    </a:lvl6pPr>
    <a:lvl7pPr marL="11060582" algn="l" defTabSz="3686861" rtl="0" eaLnBrk="1" latinLnBrk="0" hangingPunct="1">
      <a:defRPr sz="7258" kern="1200">
        <a:solidFill>
          <a:schemeClr val="tx1"/>
        </a:solidFill>
        <a:latin typeface="+mn-lt"/>
        <a:ea typeface="+mn-ea"/>
        <a:cs typeface="+mn-cs"/>
      </a:defRPr>
    </a:lvl7pPr>
    <a:lvl8pPr marL="12904013" algn="l" defTabSz="3686861" rtl="0" eaLnBrk="1" latinLnBrk="0" hangingPunct="1">
      <a:defRPr sz="7258" kern="1200">
        <a:solidFill>
          <a:schemeClr val="tx1"/>
        </a:solidFill>
        <a:latin typeface="+mn-lt"/>
        <a:ea typeface="+mn-ea"/>
        <a:cs typeface="+mn-cs"/>
      </a:defRPr>
    </a:lvl8pPr>
    <a:lvl9pPr marL="14747443" algn="l" defTabSz="3686861" rtl="0" eaLnBrk="1" latinLnBrk="0" hangingPunct="1">
      <a:defRPr sz="7258"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70793"/>
    <a:srgbClr val="80B898"/>
    <a:srgbClr val="A9D1B3"/>
    <a:srgbClr val="2A6950"/>
    <a:srgbClr val="ECBE79"/>
    <a:srgbClr val="273931"/>
    <a:srgbClr val="F0E5C1"/>
    <a:srgbClr val="1C3521"/>
    <a:srgbClr val="EEC271"/>
    <a:srgbClr val="90A37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556"/>
    <p:restoredTop sz="93881"/>
  </p:normalViewPr>
  <p:slideViewPr>
    <p:cSldViewPr snapToGrid="0" snapToObjects="1">
      <p:cViewPr>
        <p:scale>
          <a:sx n="20" d="100"/>
          <a:sy n="20" d="100"/>
        </p:scale>
        <p:origin x="382" y="5"/>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CA7F6B0-4259-8D44-8F39-4E8E34778AC2}" type="datetimeFigureOut">
              <a:rPr lang="en-US" smtClean="0"/>
              <a:t>3/8/2018</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C1419A9-57A3-D941-BC5A-7AD343931501}" type="slidenum">
              <a:rPr lang="en-US" smtClean="0"/>
              <a:t>‹#›</a:t>
            </a:fld>
            <a:endParaRPr lang="en-US"/>
          </a:p>
        </p:txBody>
      </p:sp>
    </p:spTree>
    <p:extLst>
      <p:ext uri="{BB962C8B-B14F-4D97-AF65-F5344CB8AC3E}">
        <p14:creationId xmlns:p14="http://schemas.microsoft.com/office/powerpoint/2010/main" val="12321880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C1419A9-57A3-D941-BC5A-7AD343931501}" type="slidenum">
              <a:rPr lang="en-US" smtClean="0"/>
              <a:t>1</a:t>
            </a:fld>
            <a:endParaRPr lang="en-US"/>
          </a:p>
        </p:txBody>
      </p:sp>
    </p:spTree>
    <p:extLst>
      <p:ext uri="{BB962C8B-B14F-4D97-AF65-F5344CB8AC3E}">
        <p14:creationId xmlns:p14="http://schemas.microsoft.com/office/powerpoint/2010/main" val="12003365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486400" y="5387342"/>
            <a:ext cx="32918400" cy="11460480"/>
          </a:xfrm>
        </p:spPr>
        <p:txBody>
          <a:bodyPr anchor="b"/>
          <a:lstStyle>
            <a:lvl1pPr algn="ctr">
              <a:defRPr sz="21600"/>
            </a:lvl1pPr>
          </a:lstStyle>
          <a:p>
            <a:r>
              <a:rPr lang="en-US"/>
              <a:t>Click to edit Master title style</a:t>
            </a:r>
          </a:p>
        </p:txBody>
      </p:sp>
      <p:sp>
        <p:nvSpPr>
          <p:cNvPr id="3" name="Subtitle 2"/>
          <p:cNvSpPr>
            <a:spLocks noGrp="1"/>
          </p:cNvSpPr>
          <p:nvPr>
            <p:ph type="subTitle" idx="1"/>
          </p:nvPr>
        </p:nvSpPr>
        <p:spPr>
          <a:xfrm>
            <a:off x="5486400" y="17289782"/>
            <a:ext cx="32918400" cy="7947658"/>
          </a:xfrm>
        </p:spPr>
        <p:txBody>
          <a:bodyPr/>
          <a:lstStyle>
            <a:lvl1pPr marL="0" indent="0" algn="ctr">
              <a:buNone/>
              <a:defRPr sz="8640"/>
            </a:lvl1pPr>
            <a:lvl2pPr marL="1645920" indent="0" algn="ctr">
              <a:buNone/>
              <a:defRPr sz="7200"/>
            </a:lvl2pPr>
            <a:lvl3pPr marL="3291840" indent="0" algn="ctr">
              <a:buNone/>
              <a:defRPr sz="6480"/>
            </a:lvl3pPr>
            <a:lvl4pPr marL="4937760" indent="0" algn="ctr">
              <a:buNone/>
              <a:defRPr sz="5760"/>
            </a:lvl4pPr>
            <a:lvl5pPr marL="6583680" indent="0" algn="ctr">
              <a:buNone/>
              <a:defRPr sz="5760"/>
            </a:lvl5pPr>
            <a:lvl6pPr marL="8229600" indent="0" algn="ctr">
              <a:buNone/>
              <a:defRPr sz="5760"/>
            </a:lvl6pPr>
            <a:lvl7pPr marL="9875520" indent="0" algn="ctr">
              <a:buNone/>
              <a:defRPr sz="5760"/>
            </a:lvl7pPr>
            <a:lvl8pPr marL="11521440" indent="0" algn="ctr">
              <a:buNone/>
              <a:defRPr sz="5760"/>
            </a:lvl8pPr>
            <a:lvl9pPr marL="13167360" indent="0" algn="ctr">
              <a:buNone/>
              <a:defRPr sz="5760"/>
            </a:lvl9pPr>
          </a:lstStyle>
          <a:p>
            <a:r>
              <a:rPr lang="en-US"/>
              <a:t>Click to edit Master subtitle style</a:t>
            </a:r>
          </a:p>
        </p:txBody>
      </p:sp>
      <p:sp>
        <p:nvSpPr>
          <p:cNvPr id="4" name="Date Placeholder 3"/>
          <p:cNvSpPr>
            <a:spLocks noGrp="1"/>
          </p:cNvSpPr>
          <p:nvPr>
            <p:ph type="dt" sz="half" idx="10"/>
          </p:nvPr>
        </p:nvSpPr>
        <p:spPr/>
        <p:txBody>
          <a:bodyPr/>
          <a:lstStyle/>
          <a:p>
            <a:fld id="{BBE73A16-2E4D-994B-B4B7-DC432E1FB5CB}" type="datetimeFigureOut">
              <a:rPr lang="en-US" smtClean="0"/>
              <a:t>3/8/2018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CD92F6-2732-D145-9EE1-4DFC32F1F52F}" type="slidenum">
              <a:rPr lang="en-US" smtClean="0"/>
              <a:t>‹#›</a:t>
            </a:fld>
            <a:endParaRPr lang="en-US"/>
          </a:p>
        </p:txBody>
      </p:sp>
    </p:spTree>
    <p:extLst>
      <p:ext uri="{BB962C8B-B14F-4D97-AF65-F5344CB8AC3E}">
        <p14:creationId xmlns:p14="http://schemas.microsoft.com/office/powerpoint/2010/main" val="13632167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BE73A16-2E4D-994B-B4B7-DC432E1FB5CB}" type="datetimeFigureOut">
              <a:rPr lang="en-US" smtClean="0"/>
              <a:t>3/8/2018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CD92F6-2732-D145-9EE1-4DFC32F1F52F}" type="slidenum">
              <a:rPr lang="en-US" smtClean="0"/>
              <a:t>‹#›</a:t>
            </a:fld>
            <a:endParaRPr lang="en-US"/>
          </a:p>
        </p:txBody>
      </p:sp>
    </p:spTree>
    <p:extLst>
      <p:ext uri="{BB962C8B-B14F-4D97-AF65-F5344CB8AC3E}">
        <p14:creationId xmlns:p14="http://schemas.microsoft.com/office/powerpoint/2010/main" val="19245590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409640" y="1752600"/>
            <a:ext cx="9464040" cy="2789682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017520" y="1752600"/>
            <a:ext cx="27843480" cy="2789682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BE73A16-2E4D-994B-B4B7-DC432E1FB5CB}" type="datetimeFigureOut">
              <a:rPr lang="en-US" smtClean="0"/>
              <a:t>3/8/2018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CD92F6-2732-D145-9EE1-4DFC32F1F52F}" type="slidenum">
              <a:rPr lang="en-US" smtClean="0"/>
              <a:t>‹#›</a:t>
            </a:fld>
            <a:endParaRPr lang="en-US"/>
          </a:p>
        </p:txBody>
      </p:sp>
    </p:spTree>
    <p:extLst>
      <p:ext uri="{BB962C8B-B14F-4D97-AF65-F5344CB8AC3E}">
        <p14:creationId xmlns:p14="http://schemas.microsoft.com/office/powerpoint/2010/main" val="6650605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BE73A16-2E4D-994B-B4B7-DC432E1FB5CB}" type="datetimeFigureOut">
              <a:rPr lang="en-US" smtClean="0"/>
              <a:t>3/8/2018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CD92F6-2732-D145-9EE1-4DFC32F1F52F}" type="slidenum">
              <a:rPr lang="en-US" smtClean="0"/>
              <a:t>‹#›</a:t>
            </a:fld>
            <a:endParaRPr lang="en-US"/>
          </a:p>
        </p:txBody>
      </p:sp>
    </p:spTree>
    <p:extLst>
      <p:ext uri="{BB962C8B-B14F-4D97-AF65-F5344CB8AC3E}">
        <p14:creationId xmlns:p14="http://schemas.microsoft.com/office/powerpoint/2010/main" val="807697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994660" y="8206745"/>
            <a:ext cx="37856160" cy="13693138"/>
          </a:xfrm>
        </p:spPr>
        <p:txBody>
          <a:bodyPr anchor="b"/>
          <a:lstStyle>
            <a:lvl1pPr>
              <a:defRPr sz="21600"/>
            </a:lvl1pPr>
          </a:lstStyle>
          <a:p>
            <a:r>
              <a:rPr lang="en-US"/>
              <a:t>Click to edit Master title style</a:t>
            </a:r>
          </a:p>
        </p:txBody>
      </p:sp>
      <p:sp>
        <p:nvSpPr>
          <p:cNvPr id="3" name="Text Placeholder 2"/>
          <p:cNvSpPr>
            <a:spLocks noGrp="1"/>
          </p:cNvSpPr>
          <p:nvPr>
            <p:ph type="body" idx="1"/>
          </p:nvPr>
        </p:nvSpPr>
        <p:spPr>
          <a:xfrm>
            <a:off x="2994660" y="22029425"/>
            <a:ext cx="37856160" cy="7200898"/>
          </a:xfrm>
        </p:spPr>
        <p:txBody>
          <a:bodyPr/>
          <a:lstStyle>
            <a:lvl1pPr marL="0" indent="0">
              <a:buNone/>
              <a:defRPr sz="8640">
                <a:solidFill>
                  <a:schemeClr val="tx1">
                    <a:tint val="75000"/>
                  </a:schemeClr>
                </a:solidFill>
              </a:defRPr>
            </a:lvl1pPr>
            <a:lvl2pPr marL="1645920" indent="0">
              <a:buNone/>
              <a:defRPr sz="7200">
                <a:solidFill>
                  <a:schemeClr val="tx1">
                    <a:tint val="75000"/>
                  </a:schemeClr>
                </a:solidFill>
              </a:defRPr>
            </a:lvl2pPr>
            <a:lvl3pPr marL="3291840" indent="0">
              <a:buNone/>
              <a:defRPr sz="6480">
                <a:solidFill>
                  <a:schemeClr val="tx1">
                    <a:tint val="75000"/>
                  </a:schemeClr>
                </a:solidFill>
              </a:defRPr>
            </a:lvl3pPr>
            <a:lvl4pPr marL="4937760" indent="0">
              <a:buNone/>
              <a:defRPr sz="5760">
                <a:solidFill>
                  <a:schemeClr val="tx1">
                    <a:tint val="75000"/>
                  </a:schemeClr>
                </a:solidFill>
              </a:defRPr>
            </a:lvl4pPr>
            <a:lvl5pPr marL="6583680" indent="0">
              <a:buNone/>
              <a:defRPr sz="5760">
                <a:solidFill>
                  <a:schemeClr val="tx1">
                    <a:tint val="75000"/>
                  </a:schemeClr>
                </a:solidFill>
              </a:defRPr>
            </a:lvl5pPr>
            <a:lvl6pPr marL="8229600" indent="0">
              <a:buNone/>
              <a:defRPr sz="5760">
                <a:solidFill>
                  <a:schemeClr val="tx1">
                    <a:tint val="75000"/>
                  </a:schemeClr>
                </a:solidFill>
              </a:defRPr>
            </a:lvl6pPr>
            <a:lvl7pPr marL="9875520" indent="0">
              <a:buNone/>
              <a:defRPr sz="5760">
                <a:solidFill>
                  <a:schemeClr val="tx1">
                    <a:tint val="75000"/>
                  </a:schemeClr>
                </a:solidFill>
              </a:defRPr>
            </a:lvl7pPr>
            <a:lvl8pPr marL="11521440" indent="0">
              <a:buNone/>
              <a:defRPr sz="5760">
                <a:solidFill>
                  <a:schemeClr val="tx1">
                    <a:tint val="75000"/>
                  </a:schemeClr>
                </a:solidFill>
              </a:defRPr>
            </a:lvl8pPr>
            <a:lvl9pPr marL="13167360" indent="0">
              <a:buNone/>
              <a:defRPr sz="57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BE73A16-2E4D-994B-B4B7-DC432E1FB5CB}" type="datetimeFigureOut">
              <a:rPr lang="en-US" smtClean="0"/>
              <a:t>3/8/2018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CD92F6-2732-D145-9EE1-4DFC32F1F52F}" type="slidenum">
              <a:rPr lang="en-US" smtClean="0"/>
              <a:t>‹#›</a:t>
            </a:fld>
            <a:endParaRPr lang="en-US"/>
          </a:p>
        </p:txBody>
      </p:sp>
    </p:spTree>
    <p:extLst>
      <p:ext uri="{BB962C8B-B14F-4D97-AF65-F5344CB8AC3E}">
        <p14:creationId xmlns:p14="http://schemas.microsoft.com/office/powerpoint/2010/main" val="2876578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017520" y="8763000"/>
            <a:ext cx="18653760" cy="208864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22219920" y="8763000"/>
            <a:ext cx="18653760" cy="208864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BBE73A16-2E4D-994B-B4B7-DC432E1FB5CB}" type="datetimeFigureOut">
              <a:rPr lang="en-US" smtClean="0"/>
              <a:t>3/8/2018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8CD92F6-2732-D145-9EE1-4DFC32F1F52F}" type="slidenum">
              <a:rPr lang="en-US" smtClean="0"/>
              <a:t>‹#›</a:t>
            </a:fld>
            <a:endParaRPr lang="en-US"/>
          </a:p>
        </p:txBody>
      </p:sp>
    </p:spTree>
    <p:extLst>
      <p:ext uri="{BB962C8B-B14F-4D97-AF65-F5344CB8AC3E}">
        <p14:creationId xmlns:p14="http://schemas.microsoft.com/office/powerpoint/2010/main" val="6789888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023237" y="1752603"/>
            <a:ext cx="37856160" cy="6362702"/>
          </a:xfrm>
        </p:spPr>
        <p:txBody>
          <a:bodyPr/>
          <a:lstStyle/>
          <a:p>
            <a:r>
              <a:rPr lang="en-US"/>
              <a:t>Click to edit Master title style</a:t>
            </a:r>
          </a:p>
        </p:txBody>
      </p:sp>
      <p:sp>
        <p:nvSpPr>
          <p:cNvPr id="3" name="Text Placeholder 2"/>
          <p:cNvSpPr>
            <a:spLocks noGrp="1"/>
          </p:cNvSpPr>
          <p:nvPr>
            <p:ph type="body" idx="1"/>
          </p:nvPr>
        </p:nvSpPr>
        <p:spPr>
          <a:xfrm>
            <a:off x="3023239" y="8069582"/>
            <a:ext cx="18568033" cy="3954778"/>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4" name="Content Placeholder 3"/>
          <p:cNvSpPr>
            <a:spLocks noGrp="1"/>
          </p:cNvSpPr>
          <p:nvPr>
            <p:ph sz="half" idx="2"/>
          </p:nvPr>
        </p:nvSpPr>
        <p:spPr>
          <a:xfrm>
            <a:off x="3023239" y="12024360"/>
            <a:ext cx="18568033" cy="176860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2219920" y="8069582"/>
            <a:ext cx="18659477" cy="3954778"/>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6" name="Content Placeholder 5"/>
          <p:cNvSpPr>
            <a:spLocks noGrp="1"/>
          </p:cNvSpPr>
          <p:nvPr>
            <p:ph sz="quarter" idx="4"/>
          </p:nvPr>
        </p:nvSpPr>
        <p:spPr>
          <a:xfrm>
            <a:off x="22219920" y="12024360"/>
            <a:ext cx="18659477" cy="176860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BBE73A16-2E4D-994B-B4B7-DC432E1FB5CB}" type="datetimeFigureOut">
              <a:rPr lang="en-US" smtClean="0"/>
              <a:t>3/8/2018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8CD92F6-2732-D145-9EE1-4DFC32F1F52F}" type="slidenum">
              <a:rPr lang="en-US" smtClean="0"/>
              <a:t>‹#›</a:t>
            </a:fld>
            <a:endParaRPr lang="en-US"/>
          </a:p>
        </p:txBody>
      </p:sp>
    </p:spTree>
    <p:extLst>
      <p:ext uri="{BB962C8B-B14F-4D97-AF65-F5344CB8AC3E}">
        <p14:creationId xmlns:p14="http://schemas.microsoft.com/office/powerpoint/2010/main" val="369471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BE73A16-2E4D-994B-B4B7-DC432E1FB5CB}" type="datetimeFigureOut">
              <a:rPr lang="en-US" smtClean="0"/>
              <a:t>3/8/2018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8CD92F6-2732-D145-9EE1-4DFC32F1F52F}" type="slidenum">
              <a:rPr lang="en-US" smtClean="0"/>
              <a:t>‹#›</a:t>
            </a:fld>
            <a:endParaRPr lang="en-US"/>
          </a:p>
        </p:txBody>
      </p:sp>
    </p:spTree>
    <p:extLst>
      <p:ext uri="{BB962C8B-B14F-4D97-AF65-F5344CB8AC3E}">
        <p14:creationId xmlns:p14="http://schemas.microsoft.com/office/powerpoint/2010/main" val="3481609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BE73A16-2E4D-994B-B4B7-DC432E1FB5CB}" type="datetimeFigureOut">
              <a:rPr lang="en-US" smtClean="0"/>
              <a:t>3/8/2018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8CD92F6-2732-D145-9EE1-4DFC32F1F52F}" type="slidenum">
              <a:rPr lang="en-US" smtClean="0"/>
              <a:t>‹#›</a:t>
            </a:fld>
            <a:endParaRPr lang="en-US"/>
          </a:p>
        </p:txBody>
      </p:sp>
    </p:spTree>
    <p:extLst>
      <p:ext uri="{BB962C8B-B14F-4D97-AF65-F5344CB8AC3E}">
        <p14:creationId xmlns:p14="http://schemas.microsoft.com/office/powerpoint/2010/main" val="17955313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23239" y="2194560"/>
            <a:ext cx="14156053" cy="7680960"/>
          </a:xfrm>
        </p:spPr>
        <p:txBody>
          <a:bodyPr anchor="b"/>
          <a:lstStyle>
            <a:lvl1pPr>
              <a:defRPr sz="11520"/>
            </a:lvl1pPr>
          </a:lstStyle>
          <a:p>
            <a:r>
              <a:rPr lang="en-US"/>
              <a:t>Click to edit Master title style</a:t>
            </a:r>
          </a:p>
        </p:txBody>
      </p:sp>
      <p:sp>
        <p:nvSpPr>
          <p:cNvPr id="3" name="Content Placeholder 2"/>
          <p:cNvSpPr>
            <a:spLocks noGrp="1"/>
          </p:cNvSpPr>
          <p:nvPr>
            <p:ph idx="1"/>
          </p:nvPr>
        </p:nvSpPr>
        <p:spPr>
          <a:xfrm>
            <a:off x="18659477" y="4739642"/>
            <a:ext cx="22219920" cy="23393400"/>
          </a:xfrm>
        </p:spPr>
        <p:txBody>
          <a:bodyPr/>
          <a:lstStyle>
            <a:lvl1pPr>
              <a:defRPr sz="11520"/>
            </a:lvl1pPr>
            <a:lvl2pPr>
              <a:defRPr sz="10080"/>
            </a:lvl2pPr>
            <a:lvl3pPr>
              <a:defRPr sz="8640"/>
            </a:lvl3pPr>
            <a:lvl4pPr>
              <a:defRPr sz="7200"/>
            </a:lvl4pPr>
            <a:lvl5pPr>
              <a:defRPr sz="7200"/>
            </a:lvl5pPr>
            <a:lvl6pPr>
              <a:defRPr sz="7200"/>
            </a:lvl6pPr>
            <a:lvl7pPr>
              <a:defRPr sz="7200"/>
            </a:lvl7pPr>
            <a:lvl8pPr>
              <a:defRPr sz="7200"/>
            </a:lvl8pPr>
            <a:lvl9pPr>
              <a:defRPr sz="7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023239" y="9875520"/>
            <a:ext cx="14156053" cy="18295622"/>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fld id="{BBE73A16-2E4D-994B-B4B7-DC432E1FB5CB}" type="datetimeFigureOut">
              <a:rPr lang="en-US" smtClean="0"/>
              <a:t>3/8/2018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8CD92F6-2732-D145-9EE1-4DFC32F1F52F}" type="slidenum">
              <a:rPr lang="en-US" smtClean="0"/>
              <a:t>‹#›</a:t>
            </a:fld>
            <a:endParaRPr lang="en-US"/>
          </a:p>
        </p:txBody>
      </p:sp>
    </p:spTree>
    <p:extLst>
      <p:ext uri="{BB962C8B-B14F-4D97-AF65-F5344CB8AC3E}">
        <p14:creationId xmlns:p14="http://schemas.microsoft.com/office/powerpoint/2010/main" val="10556960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23239" y="2194560"/>
            <a:ext cx="14156053" cy="7680960"/>
          </a:xfrm>
        </p:spPr>
        <p:txBody>
          <a:bodyPr anchor="b"/>
          <a:lstStyle>
            <a:lvl1pPr>
              <a:defRPr sz="11520"/>
            </a:lvl1pPr>
          </a:lstStyle>
          <a:p>
            <a:r>
              <a:rPr lang="en-US"/>
              <a:t>Click to edit Master title style</a:t>
            </a:r>
          </a:p>
        </p:txBody>
      </p:sp>
      <p:sp>
        <p:nvSpPr>
          <p:cNvPr id="3" name="Picture Placeholder 2"/>
          <p:cNvSpPr>
            <a:spLocks noGrp="1"/>
          </p:cNvSpPr>
          <p:nvPr>
            <p:ph type="pic" idx="1"/>
          </p:nvPr>
        </p:nvSpPr>
        <p:spPr>
          <a:xfrm>
            <a:off x="18659477" y="4739642"/>
            <a:ext cx="22219920" cy="23393400"/>
          </a:xfrm>
        </p:spPr>
        <p:txBody>
          <a:bodyPr/>
          <a:lstStyle>
            <a:lvl1pPr marL="0" indent="0">
              <a:buNone/>
              <a:defRPr sz="11520"/>
            </a:lvl1pPr>
            <a:lvl2pPr marL="1645920" indent="0">
              <a:buNone/>
              <a:defRPr sz="10080"/>
            </a:lvl2pPr>
            <a:lvl3pPr marL="3291840" indent="0">
              <a:buNone/>
              <a:defRPr sz="8640"/>
            </a:lvl3pPr>
            <a:lvl4pPr marL="4937760" indent="0">
              <a:buNone/>
              <a:defRPr sz="7200"/>
            </a:lvl4pPr>
            <a:lvl5pPr marL="6583680" indent="0">
              <a:buNone/>
              <a:defRPr sz="7200"/>
            </a:lvl5pPr>
            <a:lvl6pPr marL="8229600" indent="0">
              <a:buNone/>
              <a:defRPr sz="7200"/>
            </a:lvl6pPr>
            <a:lvl7pPr marL="9875520" indent="0">
              <a:buNone/>
              <a:defRPr sz="7200"/>
            </a:lvl7pPr>
            <a:lvl8pPr marL="11521440" indent="0">
              <a:buNone/>
              <a:defRPr sz="7200"/>
            </a:lvl8pPr>
            <a:lvl9pPr marL="13167360" indent="0">
              <a:buNone/>
              <a:defRPr sz="7200"/>
            </a:lvl9pPr>
          </a:lstStyle>
          <a:p>
            <a:endParaRPr lang="en-US"/>
          </a:p>
        </p:txBody>
      </p:sp>
      <p:sp>
        <p:nvSpPr>
          <p:cNvPr id="4" name="Text Placeholder 3"/>
          <p:cNvSpPr>
            <a:spLocks noGrp="1"/>
          </p:cNvSpPr>
          <p:nvPr>
            <p:ph type="body" sz="half" idx="2"/>
          </p:nvPr>
        </p:nvSpPr>
        <p:spPr>
          <a:xfrm>
            <a:off x="3023239" y="9875520"/>
            <a:ext cx="14156053" cy="18295622"/>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fld id="{BBE73A16-2E4D-994B-B4B7-DC432E1FB5CB}" type="datetimeFigureOut">
              <a:rPr lang="en-US" smtClean="0"/>
              <a:t>3/8/2018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8CD92F6-2732-D145-9EE1-4DFC32F1F52F}" type="slidenum">
              <a:rPr lang="en-US" smtClean="0"/>
              <a:t>‹#›</a:t>
            </a:fld>
            <a:endParaRPr lang="en-US"/>
          </a:p>
        </p:txBody>
      </p:sp>
    </p:spTree>
    <p:extLst>
      <p:ext uri="{BB962C8B-B14F-4D97-AF65-F5344CB8AC3E}">
        <p14:creationId xmlns:p14="http://schemas.microsoft.com/office/powerpoint/2010/main" val="5730493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17520" y="1752603"/>
            <a:ext cx="37856160" cy="6362702"/>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3017520" y="8763000"/>
            <a:ext cx="37856160" cy="2088642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3017520" y="30510482"/>
            <a:ext cx="9875520" cy="1752600"/>
          </a:xfrm>
          <a:prstGeom prst="rect">
            <a:avLst/>
          </a:prstGeom>
        </p:spPr>
        <p:txBody>
          <a:bodyPr vert="horz" lIns="91440" tIns="45720" rIns="91440" bIns="45720" rtlCol="0" anchor="ctr"/>
          <a:lstStyle>
            <a:lvl1pPr algn="l">
              <a:defRPr sz="4320">
                <a:solidFill>
                  <a:schemeClr val="tx1">
                    <a:tint val="75000"/>
                  </a:schemeClr>
                </a:solidFill>
              </a:defRPr>
            </a:lvl1pPr>
          </a:lstStyle>
          <a:p>
            <a:fld id="{BBE73A16-2E4D-994B-B4B7-DC432E1FB5CB}" type="datetimeFigureOut">
              <a:rPr lang="en-US" smtClean="0"/>
              <a:t>3/8/2018</a:t>
            </a:fld>
            <a:endParaRPr lang="en-US"/>
          </a:p>
        </p:txBody>
      </p:sp>
      <p:sp>
        <p:nvSpPr>
          <p:cNvPr id="5" name="Footer Placeholder 4"/>
          <p:cNvSpPr>
            <a:spLocks noGrp="1"/>
          </p:cNvSpPr>
          <p:nvPr>
            <p:ph type="ftr" sz="quarter" idx="3"/>
          </p:nvPr>
        </p:nvSpPr>
        <p:spPr>
          <a:xfrm>
            <a:off x="14538960" y="30510482"/>
            <a:ext cx="14813280" cy="17526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0998160" y="30510482"/>
            <a:ext cx="9875520" cy="1752600"/>
          </a:xfrm>
          <a:prstGeom prst="rect">
            <a:avLst/>
          </a:prstGeom>
        </p:spPr>
        <p:txBody>
          <a:bodyPr vert="horz" lIns="91440" tIns="45720" rIns="91440" bIns="45720" rtlCol="0" anchor="ctr"/>
          <a:lstStyle>
            <a:lvl1pPr algn="r">
              <a:defRPr sz="4320">
                <a:solidFill>
                  <a:schemeClr val="tx1">
                    <a:tint val="75000"/>
                  </a:schemeClr>
                </a:solidFill>
              </a:defRPr>
            </a:lvl1pPr>
          </a:lstStyle>
          <a:p>
            <a:fld id="{28CD92F6-2732-D145-9EE1-4DFC32F1F52F}" type="slidenum">
              <a:rPr lang="en-US" smtClean="0"/>
              <a:t>‹#›</a:t>
            </a:fld>
            <a:endParaRPr lang="en-US"/>
          </a:p>
        </p:txBody>
      </p:sp>
    </p:spTree>
    <p:extLst>
      <p:ext uri="{BB962C8B-B14F-4D97-AF65-F5344CB8AC3E}">
        <p14:creationId xmlns:p14="http://schemas.microsoft.com/office/powerpoint/2010/main" val="1722718971"/>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3291840" rtl="0" eaLnBrk="1" latinLnBrk="0" hangingPunct="1">
        <a:lnSpc>
          <a:spcPct val="9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90000"/>
        </a:lnSpc>
        <a:spcBef>
          <a:spcPts val="3600"/>
        </a:spcBef>
        <a:buFont typeface="Arial"/>
        <a:buChar char="•"/>
        <a:defRPr sz="10080" kern="1200">
          <a:solidFill>
            <a:schemeClr val="tx1"/>
          </a:solidFill>
          <a:latin typeface="+mn-lt"/>
          <a:ea typeface="+mn-ea"/>
          <a:cs typeface="+mn-cs"/>
        </a:defRPr>
      </a:lvl1pPr>
      <a:lvl2pPr marL="2468880" indent="-822960" algn="l" defTabSz="3291840" rtl="0" eaLnBrk="1" latinLnBrk="0" hangingPunct="1">
        <a:lnSpc>
          <a:spcPct val="90000"/>
        </a:lnSpc>
        <a:spcBef>
          <a:spcPts val="1800"/>
        </a:spcBef>
        <a:buFont typeface="Arial"/>
        <a:buChar char="•"/>
        <a:defRPr sz="8640" kern="1200">
          <a:solidFill>
            <a:schemeClr val="tx1"/>
          </a:solidFill>
          <a:latin typeface="+mn-lt"/>
          <a:ea typeface="+mn-ea"/>
          <a:cs typeface="+mn-cs"/>
        </a:defRPr>
      </a:lvl2pPr>
      <a:lvl3pPr marL="4114800" indent="-822960" algn="l" defTabSz="3291840" rtl="0" eaLnBrk="1" latinLnBrk="0" hangingPunct="1">
        <a:lnSpc>
          <a:spcPct val="90000"/>
        </a:lnSpc>
        <a:spcBef>
          <a:spcPts val="1800"/>
        </a:spcBef>
        <a:buFont typeface="Arial"/>
        <a:buChar char="•"/>
        <a:defRPr sz="7200" kern="1200">
          <a:solidFill>
            <a:schemeClr val="tx1"/>
          </a:solidFill>
          <a:latin typeface="+mn-lt"/>
          <a:ea typeface="+mn-ea"/>
          <a:cs typeface="+mn-cs"/>
        </a:defRPr>
      </a:lvl3pPr>
      <a:lvl4pPr marL="5760720" indent="-822960" algn="l" defTabSz="3291840" rtl="0" eaLnBrk="1" latinLnBrk="0" hangingPunct="1">
        <a:lnSpc>
          <a:spcPct val="90000"/>
        </a:lnSpc>
        <a:spcBef>
          <a:spcPts val="1800"/>
        </a:spcBef>
        <a:buFont typeface="Arial"/>
        <a:buChar char="•"/>
        <a:defRPr sz="6480" kern="1200">
          <a:solidFill>
            <a:schemeClr val="tx1"/>
          </a:solidFill>
          <a:latin typeface="+mn-lt"/>
          <a:ea typeface="+mn-ea"/>
          <a:cs typeface="+mn-cs"/>
        </a:defRPr>
      </a:lvl4pPr>
      <a:lvl5pPr marL="7406640" indent="-822960" algn="l" defTabSz="3291840" rtl="0" eaLnBrk="1" latinLnBrk="0" hangingPunct="1">
        <a:lnSpc>
          <a:spcPct val="90000"/>
        </a:lnSpc>
        <a:spcBef>
          <a:spcPts val="1800"/>
        </a:spcBef>
        <a:buFont typeface="Arial"/>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2.jpeg"/><Relationship Id="rId9"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Arrow: Pentagon 16">
            <a:extLst>
              <a:ext uri="{FF2B5EF4-FFF2-40B4-BE49-F238E27FC236}">
                <a16:creationId xmlns:a16="http://schemas.microsoft.com/office/drawing/2014/main" id="{ECFD0EC6-8A9C-46C1-BEFC-7ACDF2D492C2}"/>
              </a:ext>
            </a:extLst>
          </p:cNvPr>
          <p:cNvSpPr/>
          <p:nvPr/>
        </p:nvSpPr>
        <p:spPr>
          <a:xfrm>
            <a:off x="2" y="395504"/>
            <a:ext cx="31797522" cy="4461388"/>
          </a:xfrm>
          <a:prstGeom prst="homePlate">
            <a:avLst/>
          </a:prstGeom>
          <a:solidFill>
            <a:srgbClr val="070793"/>
          </a:solidFill>
          <a:ln w="762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p:cNvSpPr/>
          <p:nvPr/>
        </p:nvSpPr>
        <p:spPr>
          <a:xfrm>
            <a:off x="1645919" y="7426906"/>
            <a:ext cx="10306153" cy="10072748"/>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indent="457200">
              <a:lnSpc>
                <a:spcPct val="107000"/>
              </a:lnSpc>
            </a:pPr>
            <a:r>
              <a:rPr lang="en-US" sz="2800" dirty="0">
                <a:solidFill>
                  <a:srgbClr val="000000"/>
                </a:solidFill>
                <a:latin typeface="Calibri" panose="020F0502020204030204" pitchFamily="34" charset="0"/>
                <a:ea typeface="Calibri" panose="020F0502020204030204" pitchFamily="34" charset="0"/>
              </a:rPr>
              <a:t>Employee training is vital to any company and essential for an organization’s success (UMA S. N, 2013).  Job training is defined as the process of enhancing the skills, capabilities and knowledge of employees doing a particular job (</a:t>
            </a:r>
            <a:r>
              <a:rPr lang="en-US" sz="2800" dirty="0" err="1">
                <a:solidFill>
                  <a:srgbClr val="000000"/>
                </a:solidFill>
                <a:latin typeface="Calibri" panose="020F0502020204030204" pitchFamily="34" charset="0"/>
                <a:ea typeface="Calibri" panose="020F0502020204030204" pitchFamily="34" charset="0"/>
              </a:rPr>
              <a:t>Schappel</a:t>
            </a:r>
            <a:r>
              <a:rPr lang="en-US" sz="2800" dirty="0">
                <a:solidFill>
                  <a:srgbClr val="000000"/>
                </a:solidFill>
                <a:latin typeface="Calibri" panose="020F0502020204030204" pitchFamily="34" charset="0"/>
                <a:ea typeface="Calibri" panose="020F0502020204030204" pitchFamily="34" charset="0"/>
              </a:rPr>
              <a:t>, 2016).  Regarding job training, 76% of employees have reported this type of training is most important when obtaining a new job (</a:t>
            </a:r>
            <a:r>
              <a:rPr lang="en-US" sz="2800" dirty="0" err="1">
                <a:solidFill>
                  <a:srgbClr val="000000"/>
                </a:solidFill>
                <a:latin typeface="Calibri" panose="020F0502020204030204" pitchFamily="34" charset="0"/>
                <a:ea typeface="Calibri" panose="020F0502020204030204" pitchFamily="34" charset="0"/>
              </a:rPr>
              <a:t>Schappel</a:t>
            </a:r>
            <a:r>
              <a:rPr lang="en-US" sz="2800" dirty="0">
                <a:solidFill>
                  <a:srgbClr val="000000"/>
                </a:solidFill>
                <a:latin typeface="Calibri" panose="020F0502020204030204" pitchFamily="34" charset="0"/>
                <a:ea typeface="Calibri" panose="020F0502020204030204" pitchFamily="34" charset="0"/>
              </a:rPr>
              <a:t>, 2016).  Not only is training desired amongst employees but it also improves morale of employees, decreases the need for employee supervision, increases chances of promotions, and increases employee productivity (UMA S. N, 2013).  One training opportunity that companies utilize is training manuals, which are useful resources for new employees and an effective way to pass on skills and tasks to complete the job (UMA S. N, 2013).</a:t>
            </a:r>
            <a:endParaRPr lang="en-US" sz="2400" dirty="0">
              <a:solidFill>
                <a:srgbClr val="000000"/>
              </a:solidFill>
              <a:latin typeface="Calibri" panose="020F0502020204030204" pitchFamily="34" charset="0"/>
              <a:ea typeface="Calibri" panose="020F0502020204030204" pitchFamily="34" charset="0"/>
            </a:endParaRPr>
          </a:p>
          <a:p>
            <a:pPr indent="457200">
              <a:lnSpc>
                <a:spcPct val="107000"/>
              </a:lnSpc>
            </a:pPr>
            <a:r>
              <a:rPr lang="en-US" sz="2800" dirty="0">
                <a:solidFill>
                  <a:srgbClr val="000000"/>
                </a:solidFill>
                <a:latin typeface="Calibri" panose="020F0502020204030204" pitchFamily="34" charset="0"/>
                <a:ea typeface="Calibri" panose="020F0502020204030204" pitchFamily="34" charset="0"/>
              </a:rPr>
              <a:t>The Santa Barbara County Fair (SBCF), held at the Santa Maria </a:t>
            </a:r>
            <a:r>
              <a:rPr lang="en-US" sz="2800" dirty="0" err="1">
                <a:solidFill>
                  <a:srgbClr val="000000"/>
                </a:solidFill>
                <a:latin typeface="Calibri" panose="020F0502020204030204" pitchFamily="34" charset="0"/>
                <a:ea typeface="Calibri" panose="020F0502020204030204" pitchFamily="34" charset="0"/>
              </a:rPr>
              <a:t>Fairpark</a:t>
            </a:r>
            <a:r>
              <a:rPr lang="en-US" sz="2800" dirty="0">
                <a:solidFill>
                  <a:srgbClr val="000000"/>
                </a:solidFill>
                <a:latin typeface="Calibri" panose="020F0502020204030204" pitchFamily="34" charset="0"/>
                <a:ea typeface="Calibri" panose="020F0502020204030204" pitchFamily="34" charset="0"/>
              </a:rPr>
              <a:t>, experiences high levels of office turnover with new interns every few years (</a:t>
            </a:r>
            <a:r>
              <a:rPr lang="en-US" sz="2800" dirty="0" err="1">
                <a:solidFill>
                  <a:srgbClr val="000000"/>
                </a:solidFill>
                <a:latin typeface="Calibri" panose="020F0502020204030204" pitchFamily="34" charset="0"/>
                <a:ea typeface="Calibri" panose="020F0502020204030204" pitchFamily="34" charset="0"/>
              </a:rPr>
              <a:t>Acquistapace</a:t>
            </a:r>
            <a:r>
              <a:rPr lang="en-US" sz="2800" dirty="0">
                <a:solidFill>
                  <a:srgbClr val="000000"/>
                </a:solidFill>
                <a:latin typeface="Calibri" panose="020F0502020204030204" pitchFamily="34" charset="0"/>
                <a:ea typeface="Calibri" panose="020F0502020204030204" pitchFamily="34" charset="0"/>
              </a:rPr>
              <a:t>, 2017).  Consistent employee turnover, creates a difficult onboarding process needed to successfully run the entire entries office effectively.  With the combination of the shifting employees and a lack of training, a manual including office duties, tasks and steps is crucial to maintain SBCF operations.</a:t>
            </a:r>
            <a:endParaRPr lang="en-US" sz="2400" dirty="0">
              <a:solidFill>
                <a:srgbClr val="000000"/>
              </a:solidFill>
              <a:effectLst/>
              <a:latin typeface="Calibri" panose="020F0502020204030204" pitchFamily="34" charset="0"/>
              <a:ea typeface="Calibri" panose="020F0502020204030204" pitchFamily="34" charset="0"/>
            </a:endParaRPr>
          </a:p>
        </p:txBody>
      </p:sp>
      <p:sp>
        <p:nvSpPr>
          <p:cNvPr id="4" name="Rectangle 3"/>
          <p:cNvSpPr/>
          <p:nvPr/>
        </p:nvSpPr>
        <p:spPr>
          <a:xfrm>
            <a:off x="-1" y="633046"/>
            <a:ext cx="29467278" cy="4312336"/>
          </a:xfrm>
          <a:prstGeom prst="rect">
            <a:avLst/>
          </a:prstGeom>
          <a:no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8000" b="1" dirty="0">
                <a:latin typeface="Mongolian Baiti" panose="03000500000000000000" pitchFamily="66" charset="0"/>
                <a:cs typeface="Mongolian Baiti" panose="03000500000000000000" pitchFamily="66" charset="0"/>
              </a:rPr>
              <a:t>Santa Barbara County Fair Entries Office Manual</a:t>
            </a:r>
            <a:br>
              <a:rPr lang="en-US" sz="8000" b="1" dirty="0">
                <a:latin typeface="Mongolian Baiti" panose="03000500000000000000" pitchFamily="66" charset="0"/>
                <a:cs typeface="Mongolian Baiti" panose="03000500000000000000" pitchFamily="66" charset="0"/>
              </a:rPr>
            </a:br>
            <a:r>
              <a:rPr lang="en-US" sz="5400" dirty="0">
                <a:latin typeface="Mongolian Baiti" panose="03000500000000000000" pitchFamily="66" charset="0"/>
                <a:cs typeface="Mongolian Baiti" panose="03000500000000000000" pitchFamily="66" charset="0"/>
              </a:rPr>
              <a:t>Heidi Morisoli, California Polytechnic State University, San Luis Obispo</a:t>
            </a:r>
          </a:p>
          <a:p>
            <a:pPr algn="ctr"/>
            <a:r>
              <a:rPr lang="en-US" sz="5400" dirty="0">
                <a:latin typeface="Mongolian Baiti" panose="03000500000000000000" pitchFamily="66" charset="0"/>
                <a:cs typeface="Mongolian Baiti" panose="03000500000000000000" pitchFamily="66" charset="0"/>
              </a:rPr>
              <a:t>Agricultural Education and Communication Department</a:t>
            </a:r>
          </a:p>
        </p:txBody>
      </p:sp>
      <p:sp>
        <p:nvSpPr>
          <p:cNvPr id="7" name="Rectangle 6"/>
          <p:cNvSpPr/>
          <p:nvPr/>
        </p:nvSpPr>
        <p:spPr>
          <a:xfrm>
            <a:off x="28487077" y="7503142"/>
            <a:ext cx="14061277" cy="9985154"/>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457200">
              <a:lnSpc>
                <a:spcPct val="115000"/>
              </a:lnSpc>
            </a:pPr>
            <a:r>
              <a:rPr lang="en-US" sz="2800" dirty="0">
                <a:solidFill>
                  <a:srgbClr val="000000"/>
                </a:solidFill>
                <a:latin typeface="Calibri" panose="020F0502020204030204" pitchFamily="34" charset="0"/>
                <a:ea typeface="Calibri" panose="020F0502020204030204" pitchFamily="34" charset="0"/>
              </a:rPr>
              <a:t>The 30-page manual is divided into five sections: Fair Year Overview, Before the Fair, Week of the Fair, Week After the Fair, and </a:t>
            </a:r>
            <a:r>
              <a:rPr lang="en-US" sz="2800" dirty="0" err="1">
                <a:solidFill>
                  <a:srgbClr val="000000"/>
                </a:solidFill>
                <a:latin typeface="Calibri" panose="020F0502020204030204" pitchFamily="34" charset="0"/>
                <a:ea typeface="Calibri" panose="020F0502020204030204" pitchFamily="34" charset="0"/>
              </a:rPr>
              <a:t>ShoWorks</a:t>
            </a:r>
            <a:r>
              <a:rPr lang="en-US" sz="2800" dirty="0">
                <a:solidFill>
                  <a:srgbClr val="000000"/>
                </a:solidFill>
                <a:latin typeface="Calibri" panose="020F0502020204030204" pitchFamily="34" charset="0"/>
                <a:ea typeface="Calibri" panose="020F0502020204030204" pitchFamily="34" charset="0"/>
              </a:rPr>
              <a:t> Picture Guide.  The Fair Year Overview contains a list of what needs to be completed within each month. The Before the Fair section provides instructions, how </a:t>
            </a:r>
            <a:r>
              <a:rPr lang="en-US" sz="2800" dirty="0" err="1">
                <a:solidFill>
                  <a:srgbClr val="000000"/>
                </a:solidFill>
                <a:latin typeface="Calibri" panose="020F0502020204030204" pitchFamily="34" charset="0"/>
                <a:ea typeface="Calibri" panose="020F0502020204030204" pitchFamily="34" charset="0"/>
              </a:rPr>
              <a:t>to’s</a:t>
            </a:r>
            <a:r>
              <a:rPr lang="en-US" sz="2800" dirty="0">
                <a:solidFill>
                  <a:srgbClr val="000000"/>
                </a:solidFill>
                <a:latin typeface="Calibri" panose="020F0502020204030204" pitchFamily="34" charset="0"/>
                <a:ea typeface="Calibri" panose="020F0502020204030204" pitchFamily="34" charset="0"/>
              </a:rPr>
              <a:t>, and lists for DNA kits, leader packets, Adam’s camping, awards, large livestock reports for superintendents, weight slips, judging sheets, showmanship classes, and other lists and task to be completed for the fair.  </a:t>
            </a:r>
            <a:endParaRPr lang="en-US" sz="2400" dirty="0">
              <a:solidFill>
                <a:srgbClr val="000000"/>
              </a:solidFill>
              <a:latin typeface="Calibri" panose="020F0502020204030204" pitchFamily="34" charset="0"/>
              <a:ea typeface="Calibri" panose="020F0502020204030204" pitchFamily="34" charset="0"/>
            </a:endParaRPr>
          </a:p>
          <a:p>
            <a:pPr indent="457200">
              <a:lnSpc>
                <a:spcPct val="115000"/>
              </a:lnSpc>
            </a:pPr>
            <a:r>
              <a:rPr lang="en-US" sz="2800" dirty="0">
                <a:solidFill>
                  <a:srgbClr val="000000"/>
                </a:solidFill>
                <a:latin typeface="Calibri" panose="020F0502020204030204" pitchFamily="34" charset="0"/>
                <a:ea typeface="Calibri" panose="020F0502020204030204" pitchFamily="34" charset="0"/>
              </a:rPr>
              <a:t>The Week of the Fair section is broken down into a detailed task and how to list for each day of the fair and includes instructions on breaking market classes, entering places in a timely manner, small stock auction, and large livestock auction.  The Week after the Fair includes important tasks to be completed centered around DNA, ribbon inventory, buyer invoices, and premium and buyer auction checks.  The </a:t>
            </a:r>
            <a:r>
              <a:rPr lang="en-US" sz="2800" dirty="0" err="1">
                <a:solidFill>
                  <a:srgbClr val="000000"/>
                </a:solidFill>
                <a:latin typeface="Calibri" panose="020F0502020204030204" pitchFamily="34" charset="0"/>
                <a:ea typeface="Calibri" panose="020F0502020204030204" pitchFamily="34" charset="0"/>
              </a:rPr>
              <a:t>Showorks</a:t>
            </a:r>
            <a:r>
              <a:rPr lang="en-US" sz="2800" dirty="0">
                <a:solidFill>
                  <a:srgbClr val="000000"/>
                </a:solidFill>
                <a:latin typeface="Calibri" panose="020F0502020204030204" pitchFamily="34" charset="0"/>
                <a:ea typeface="Calibri" panose="020F0502020204030204" pitchFamily="34" charset="0"/>
              </a:rPr>
              <a:t> picture guide provides images from the SBCF </a:t>
            </a:r>
            <a:r>
              <a:rPr lang="en-US" sz="2800" dirty="0" err="1">
                <a:solidFill>
                  <a:srgbClr val="000000"/>
                </a:solidFill>
                <a:latin typeface="Calibri" panose="020F0502020204030204" pitchFamily="34" charset="0"/>
                <a:ea typeface="Calibri" panose="020F0502020204030204" pitchFamily="34" charset="0"/>
              </a:rPr>
              <a:t>Showorks</a:t>
            </a:r>
            <a:r>
              <a:rPr lang="en-US" sz="2800" dirty="0">
                <a:solidFill>
                  <a:srgbClr val="000000"/>
                </a:solidFill>
                <a:latin typeface="Calibri" panose="020F0502020204030204" pitchFamily="34" charset="0"/>
                <a:ea typeface="Calibri" panose="020F0502020204030204" pitchFamily="34" charset="0"/>
              </a:rPr>
              <a:t> software and provides extra detail on how to enter weights, enter resale prices, printing a bill, and input resale and live pickup livestock destinations. </a:t>
            </a:r>
            <a:endParaRPr lang="en-US" sz="2400" dirty="0">
              <a:solidFill>
                <a:srgbClr val="000000"/>
              </a:solidFill>
              <a:latin typeface="Calibri" panose="020F0502020204030204" pitchFamily="34" charset="0"/>
              <a:ea typeface="Calibri" panose="020F0502020204030204" pitchFamily="34" charset="0"/>
            </a:endParaRPr>
          </a:p>
          <a:p>
            <a:pPr indent="457200">
              <a:lnSpc>
                <a:spcPct val="115000"/>
              </a:lnSpc>
            </a:pPr>
            <a:r>
              <a:rPr lang="en-US" sz="2800" dirty="0">
                <a:solidFill>
                  <a:srgbClr val="000000"/>
                </a:solidFill>
                <a:latin typeface="Calibri" panose="020F0502020204030204" pitchFamily="34" charset="0"/>
                <a:ea typeface="Calibri" panose="020F0502020204030204" pitchFamily="34" charset="0"/>
              </a:rPr>
              <a:t>Upon completion, a finished paper copy will be put within a binder and kept in the entries office at the Santa Maria </a:t>
            </a:r>
            <a:r>
              <a:rPr lang="en-US" sz="2800" dirty="0" err="1">
                <a:solidFill>
                  <a:srgbClr val="000000"/>
                </a:solidFill>
                <a:latin typeface="Calibri" panose="020F0502020204030204" pitchFamily="34" charset="0"/>
                <a:ea typeface="Calibri" panose="020F0502020204030204" pitchFamily="34" charset="0"/>
              </a:rPr>
              <a:t>Fairpark</a:t>
            </a:r>
            <a:r>
              <a:rPr lang="en-US" sz="2800" dirty="0">
                <a:solidFill>
                  <a:srgbClr val="000000"/>
                </a:solidFill>
                <a:latin typeface="Calibri" panose="020F0502020204030204" pitchFamily="34" charset="0"/>
                <a:ea typeface="Calibri" panose="020F0502020204030204" pitchFamily="34" charset="0"/>
              </a:rPr>
              <a:t> for all entries office employees to access and use as a guide.  An electronic entries manual word document named SBCF ENTRIES MANUAL can be found within the </a:t>
            </a:r>
            <a:r>
              <a:rPr lang="en-US" sz="2800" dirty="0" err="1">
                <a:solidFill>
                  <a:srgbClr val="000000"/>
                </a:solidFill>
                <a:latin typeface="Calibri" panose="020F0502020204030204" pitchFamily="34" charset="0"/>
                <a:ea typeface="Calibri" panose="020F0502020204030204" pitchFamily="34" charset="0"/>
              </a:rPr>
              <a:t>Showorks</a:t>
            </a:r>
            <a:r>
              <a:rPr lang="en-US" sz="2800" dirty="0">
                <a:solidFill>
                  <a:srgbClr val="000000"/>
                </a:solidFill>
                <a:latin typeface="Calibri" panose="020F0502020204030204" pitchFamily="34" charset="0"/>
                <a:ea typeface="Calibri" panose="020F0502020204030204" pitchFamily="34" charset="0"/>
              </a:rPr>
              <a:t> Local File in the 2018 Fair File on the Santa Maria </a:t>
            </a:r>
            <a:r>
              <a:rPr lang="en-US" sz="2800" dirty="0" err="1">
                <a:solidFill>
                  <a:srgbClr val="000000"/>
                </a:solidFill>
                <a:latin typeface="Calibri" panose="020F0502020204030204" pitchFamily="34" charset="0"/>
                <a:ea typeface="Calibri" panose="020F0502020204030204" pitchFamily="34" charset="0"/>
              </a:rPr>
              <a:t>Fairpark</a:t>
            </a:r>
            <a:r>
              <a:rPr lang="en-US" sz="2800" dirty="0">
                <a:solidFill>
                  <a:srgbClr val="000000"/>
                </a:solidFill>
                <a:latin typeface="Calibri" panose="020F0502020204030204" pitchFamily="34" charset="0"/>
                <a:ea typeface="Calibri" panose="020F0502020204030204" pitchFamily="34" charset="0"/>
              </a:rPr>
              <a:t> entries office computer.  </a:t>
            </a:r>
            <a:endParaRPr lang="en-US" sz="2400" dirty="0">
              <a:solidFill>
                <a:srgbClr val="000000"/>
              </a:solidFill>
              <a:effectLst/>
              <a:latin typeface="Calibri" panose="020F0502020204030204" pitchFamily="34" charset="0"/>
              <a:ea typeface="Calibri" panose="020F0502020204030204" pitchFamily="34" charset="0"/>
            </a:endParaRPr>
          </a:p>
        </p:txBody>
      </p:sp>
      <p:sp>
        <p:nvSpPr>
          <p:cNvPr id="8" name="Rectangle 7"/>
          <p:cNvSpPr/>
          <p:nvPr/>
        </p:nvSpPr>
        <p:spPr>
          <a:xfrm>
            <a:off x="1645920" y="5886905"/>
            <a:ext cx="10290517" cy="1616237"/>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latin typeface="Mongolian Baiti" panose="03000500000000000000" pitchFamily="66" charset="0"/>
                <a:cs typeface="Mongolian Baiti" panose="03000500000000000000" pitchFamily="66" charset="0"/>
              </a:rPr>
              <a:t>Introduction</a:t>
            </a:r>
          </a:p>
        </p:txBody>
      </p:sp>
      <p:sp>
        <p:nvSpPr>
          <p:cNvPr id="9" name="Rectangle 8"/>
          <p:cNvSpPr/>
          <p:nvPr/>
        </p:nvSpPr>
        <p:spPr>
          <a:xfrm>
            <a:off x="14682481" y="5907621"/>
            <a:ext cx="11177452" cy="1505170"/>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latin typeface="Mongolian Baiti" panose="03000500000000000000" pitchFamily="66" charset="0"/>
                <a:cs typeface="Mongolian Baiti" panose="03000500000000000000" pitchFamily="66" charset="0"/>
              </a:rPr>
              <a:t>Methodology</a:t>
            </a:r>
          </a:p>
        </p:txBody>
      </p:sp>
      <p:sp>
        <p:nvSpPr>
          <p:cNvPr id="10" name="Rectangle 9"/>
          <p:cNvSpPr/>
          <p:nvPr/>
        </p:nvSpPr>
        <p:spPr>
          <a:xfrm>
            <a:off x="28487078" y="5741067"/>
            <a:ext cx="14061280" cy="1620556"/>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latin typeface="Mongolian Baiti" panose="03000500000000000000" pitchFamily="66" charset="0"/>
                <a:cs typeface="Mongolian Baiti" panose="03000500000000000000" pitchFamily="66" charset="0"/>
              </a:rPr>
              <a:t>Results</a:t>
            </a:r>
          </a:p>
        </p:txBody>
      </p:sp>
      <p:sp>
        <p:nvSpPr>
          <p:cNvPr id="12" name="Rectangle 11"/>
          <p:cNvSpPr/>
          <p:nvPr/>
        </p:nvSpPr>
        <p:spPr>
          <a:xfrm>
            <a:off x="28487076" y="18454442"/>
            <a:ext cx="14061277" cy="1465828"/>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latin typeface="Mongolian Baiti" panose="03000500000000000000" pitchFamily="66" charset="0"/>
                <a:cs typeface="Mongolian Baiti" panose="03000500000000000000" pitchFamily="66" charset="0"/>
              </a:rPr>
              <a:t>Conclusion/Recommendations</a:t>
            </a:r>
          </a:p>
        </p:txBody>
      </p:sp>
      <p:sp>
        <p:nvSpPr>
          <p:cNvPr id="15" name="Rectangle 14"/>
          <p:cNvSpPr/>
          <p:nvPr/>
        </p:nvSpPr>
        <p:spPr>
          <a:xfrm>
            <a:off x="28487078" y="20014208"/>
            <a:ext cx="14061275" cy="3285853"/>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indent="457200">
              <a:lnSpc>
                <a:spcPct val="115000"/>
              </a:lnSpc>
              <a:spcBef>
                <a:spcPts val="500"/>
              </a:spcBef>
            </a:pPr>
            <a:r>
              <a:rPr lang="en-US" sz="2800" dirty="0">
                <a:solidFill>
                  <a:srgbClr val="000000"/>
                </a:solidFill>
                <a:latin typeface="Calibri" panose="020F0502020204030204" pitchFamily="34" charset="0"/>
                <a:ea typeface="Calibri" panose="020F0502020204030204" pitchFamily="34" charset="0"/>
              </a:rPr>
              <a:t>As the Santa Barbara County Fair Entries Office evolves, this manual will need to be updated to reflect new methods of operation.  The entries office supervisor should review it annually to make sure all procedures and content are relevant to the current practices of that fair year.  The example reports and entries office form samples referenced within the manual should also be analyzed and altered to meet current needs of the entries office if found necessary.  </a:t>
            </a:r>
            <a:endParaRPr lang="en-US" sz="2400" dirty="0">
              <a:solidFill>
                <a:srgbClr val="000000"/>
              </a:solidFill>
              <a:effectLst/>
              <a:latin typeface="Calibri" panose="020F0502020204030204" pitchFamily="34" charset="0"/>
              <a:ea typeface="Calibri" panose="020F0502020204030204" pitchFamily="34" charset="0"/>
            </a:endParaRPr>
          </a:p>
        </p:txBody>
      </p:sp>
      <p:sp>
        <p:nvSpPr>
          <p:cNvPr id="27" name="Rectangle 26"/>
          <p:cNvSpPr/>
          <p:nvPr/>
        </p:nvSpPr>
        <p:spPr>
          <a:xfrm>
            <a:off x="1548877" y="20233672"/>
            <a:ext cx="10385951" cy="1112239"/>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latin typeface="Mongolian Baiti" panose="03000500000000000000" pitchFamily="66" charset="0"/>
                <a:cs typeface="Mongolian Baiti" panose="03000500000000000000" pitchFamily="66" charset="0"/>
              </a:rPr>
              <a:t>Background</a:t>
            </a:r>
          </a:p>
        </p:txBody>
      </p:sp>
      <p:sp>
        <p:nvSpPr>
          <p:cNvPr id="28" name="Rectangle 27"/>
          <p:cNvSpPr/>
          <p:nvPr/>
        </p:nvSpPr>
        <p:spPr>
          <a:xfrm>
            <a:off x="1548877" y="21360955"/>
            <a:ext cx="10387560" cy="9733434"/>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indent="457200">
              <a:lnSpc>
                <a:spcPct val="107000"/>
              </a:lnSpc>
            </a:pPr>
            <a:r>
              <a:rPr lang="en-US" sz="2800" dirty="0">
                <a:solidFill>
                  <a:srgbClr val="000000"/>
                </a:solidFill>
                <a:latin typeface="Calibri" panose="020F0502020204030204" pitchFamily="34" charset="0"/>
                <a:ea typeface="Calibri" panose="020F0502020204030204" pitchFamily="34" charset="0"/>
              </a:rPr>
              <a:t>At the Santa Barbara County Fair Entries Office, different types of software and vendors are utilized.  The main computer programs used and to be included within the manual are </a:t>
            </a:r>
            <a:r>
              <a:rPr lang="en-US" sz="2800" dirty="0" err="1">
                <a:solidFill>
                  <a:srgbClr val="000000"/>
                </a:solidFill>
                <a:latin typeface="Calibri" panose="020F0502020204030204" pitchFamily="34" charset="0"/>
                <a:ea typeface="Calibri" panose="020F0502020204030204" pitchFamily="34" charset="0"/>
              </a:rPr>
              <a:t>Showorks</a:t>
            </a:r>
            <a:r>
              <a:rPr lang="en-US" sz="2800" dirty="0">
                <a:solidFill>
                  <a:srgbClr val="000000"/>
                </a:solidFill>
                <a:latin typeface="Calibri" panose="020F0502020204030204" pitchFamily="34" charset="0"/>
                <a:ea typeface="Calibri" panose="020F0502020204030204" pitchFamily="34" charset="0"/>
              </a:rPr>
              <a:t>, Excel and Word.  </a:t>
            </a:r>
            <a:r>
              <a:rPr lang="en-US" sz="2800" dirty="0" err="1">
                <a:solidFill>
                  <a:srgbClr val="000000"/>
                </a:solidFill>
                <a:latin typeface="Calibri" panose="020F0502020204030204" pitchFamily="34" charset="0"/>
                <a:ea typeface="Calibri" panose="020F0502020204030204" pitchFamily="34" charset="0"/>
              </a:rPr>
              <a:t>Showorks</a:t>
            </a:r>
            <a:r>
              <a:rPr lang="en-US" sz="2800" dirty="0">
                <a:solidFill>
                  <a:srgbClr val="000000"/>
                </a:solidFill>
                <a:latin typeface="Calibri" panose="020F0502020204030204" pitchFamily="34" charset="0"/>
                <a:ea typeface="Calibri" panose="020F0502020204030204" pitchFamily="34" charset="0"/>
              </a:rPr>
              <a:t> is a vital piece to operating the entries office since it is where all entries from exhibitors are entered, auctions and livestock shows are created, auction buyer information is input, and where all invoices are processed (</a:t>
            </a:r>
            <a:r>
              <a:rPr lang="en-US" sz="2800" dirty="0" err="1">
                <a:solidFill>
                  <a:srgbClr val="000000"/>
                </a:solidFill>
                <a:latin typeface="Calibri" panose="020F0502020204030204" pitchFamily="34" charset="0"/>
                <a:ea typeface="Calibri" panose="020F0502020204030204" pitchFamily="34" charset="0"/>
              </a:rPr>
              <a:t>Showorks</a:t>
            </a:r>
            <a:r>
              <a:rPr lang="en-US" sz="2800" dirty="0">
                <a:solidFill>
                  <a:srgbClr val="000000"/>
                </a:solidFill>
                <a:latin typeface="Calibri" panose="020F0502020204030204" pitchFamily="34" charset="0"/>
                <a:ea typeface="Calibri" panose="020F0502020204030204" pitchFamily="34" charset="0"/>
              </a:rPr>
              <a:t>, 2018).  Excel is used to keep record of ribbon inventory, quality insurance qualifications, ear tag number ranges, Adam’s camping locations, and much more.  Word is where all announcements, entries forms, and business letters are created.</a:t>
            </a:r>
            <a:endParaRPr lang="en-US" sz="2400" dirty="0">
              <a:solidFill>
                <a:srgbClr val="000000"/>
              </a:solidFill>
              <a:latin typeface="Calibri" panose="020F0502020204030204" pitchFamily="34" charset="0"/>
              <a:ea typeface="Calibri" panose="020F0502020204030204" pitchFamily="34" charset="0"/>
            </a:endParaRPr>
          </a:p>
          <a:p>
            <a:pPr indent="457200">
              <a:lnSpc>
                <a:spcPct val="107000"/>
              </a:lnSpc>
            </a:pPr>
            <a:r>
              <a:rPr lang="en-US" sz="2800" dirty="0">
                <a:solidFill>
                  <a:srgbClr val="000000"/>
                </a:solidFill>
                <a:latin typeface="Calibri" panose="020F0502020204030204" pitchFamily="34" charset="0"/>
                <a:ea typeface="Calibri" panose="020F0502020204030204" pitchFamily="34" charset="0"/>
              </a:rPr>
              <a:t>There are multiple vendors contacted throughout the year to prepare for the county fair. Local Copies is the business of choice for SBCF where all mass copies are printed. The local Farm Supply orders all ear tags for sheep, goats, swine, steers, and replacement heifers while Regalia provides all ribbon orders for the fair and annual strawberry festival. Jay Cee Trophy Co creates all the trophies and wine medal awards, and Gist Silversmiths is where all the belt buckles for grand, reserve champion animals, and showmanship winners are crafted (Manning, 2017).</a:t>
            </a:r>
            <a:endParaRPr lang="en-US" sz="2400" dirty="0">
              <a:solidFill>
                <a:srgbClr val="000000"/>
              </a:solidFill>
              <a:effectLst/>
              <a:latin typeface="Calibri" panose="020F0502020204030204" pitchFamily="34" charset="0"/>
              <a:ea typeface="Calibri" panose="020F0502020204030204" pitchFamily="34" charset="0"/>
            </a:endParaRPr>
          </a:p>
        </p:txBody>
      </p:sp>
      <p:sp>
        <p:nvSpPr>
          <p:cNvPr id="30" name="Rectangle 29"/>
          <p:cNvSpPr/>
          <p:nvPr/>
        </p:nvSpPr>
        <p:spPr>
          <a:xfrm>
            <a:off x="14698116" y="7392786"/>
            <a:ext cx="11177452" cy="10160937"/>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nSpc>
                <a:spcPct val="107000"/>
              </a:lnSpc>
            </a:pPr>
            <a:r>
              <a:rPr lang="en-US" sz="2800" dirty="0">
                <a:solidFill>
                  <a:srgbClr val="000000"/>
                </a:solidFill>
                <a:latin typeface="Calibri" panose="020F0502020204030204" pitchFamily="34" charset="0"/>
                <a:ea typeface="Calibri" panose="020F0502020204030204" pitchFamily="34" charset="0"/>
              </a:rPr>
              <a:t>        The first step in creating the Santa Barbara County Fair Entries Office Manual was to gather previous manuals created from 2003-2005.  These were found at the Santa Maria </a:t>
            </a:r>
            <a:r>
              <a:rPr lang="en-US" sz="2800" dirty="0" err="1">
                <a:solidFill>
                  <a:srgbClr val="000000"/>
                </a:solidFill>
                <a:latin typeface="Calibri" panose="020F0502020204030204" pitchFamily="34" charset="0"/>
                <a:ea typeface="Calibri" panose="020F0502020204030204" pitchFamily="34" charset="0"/>
              </a:rPr>
              <a:t>Fairpark</a:t>
            </a:r>
            <a:r>
              <a:rPr lang="en-US" sz="2800" dirty="0">
                <a:solidFill>
                  <a:srgbClr val="000000"/>
                </a:solidFill>
                <a:latin typeface="Calibri" panose="020F0502020204030204" pitchFamily="34" charset="0"/>
                <a:ea typeface="Calibri" panose="020F0502020204030204" pitchFamily="34" charset="0"/>
              </a:rPr>
              <a:t> administration office. Then the author transferred all paper manuals into Microsoft Word documents and joined the four different manuals, along with “during the fair” </a:t>
            </a:r>
            <a:r>
              <a:rPr lang="en-US" sz="2800" dirty="0">
                <a:solidFill>
                  <a:schemeClr val="tx1"/>
                </a:solidFill>
                <a:latin typeface="Calibri" panose="020F0502020204030204" pitchFamily="34" charset="0"/>
                <a:ea typeface="Calibri" panose="020F0502020204030204" pitchFamily="34" charset="0"/>
              </a:rPr>
              <a:t>operation notes, into one document.  </a:t>
            </a:r>
            <a:endParaRPr lang="en-US" sz="2400" dirty="0">
              <a:solidFill>
                <a:schemeClr val="tx1"/>
              </a:solidFill>
              <a:latin typeface="Calibri" panose="020F0502020204030204" pitchFamily="34" charset="0"/>
              <a:ea typeface="Calibri" panose="020F0502020204030204" pitchFamily="34" charset="0"/>
            </a:endParaRPr>
          </a:p>
          <a:p>
            <a:r>
              <a:rPr lang="en-US" sz="2800" dirty="0">
                <a:solidFill>
                  <a:schemeClr val="tx1"/>
                </a:solidFill>
                <a:latin typeface="Calibri" panose="020F0502020204030204" pitchFamily="34" charset="0"/>
                <a:ea typeface="Calibri" panose="020F0502020204030204" pitchFamily="34" charset="0"/>
              </a:rPr>
              <a:t>        The third step was to gather different sources for each section of the manual.  Most of the research came from previous documents used by the SBCF entries office through the 2016 and 2017 fair files, and how to operate </a:t>
            </a:r>
            <a:r>
              <a:rPr lang="en-US" sz="2800" dirty="0" err="1">
                <a:solidFill>
                  <a:schemeClr val="tx1"/>
                </a:solidFill>
                <a:latin typeface="Calibri" panose="020F0502020204030204" pitchFamily="34" charset="0"/>
                <a:ea typeface="Calibri" panose="020F0502020204030204" pitchFamily="34" charset="0"/>
              </a:rPr>
              <a:t>Showorks</a:t>
            </a:r>
            <a:r>
              <a:rPr lang="en-US" sz="2800" dirty="0">
                <a:solidFill>
                  <a:schemeClr val="tx1"/>
                </a:solidFill>
                <a:latin typeface="Calibri" panose="020F0502020204030204" pitchFamily="34" charset="0"/>
                <a:ea typeface="Calibri" panose="020F0502020204030204" pitchFamily="34" charset="0"/>
              </a:rPr>
              <a:t> from the </a:t>
            </a:r>
            <a:r>
              <a:rPr lang="en-US" sz="2800" dirty="0" err="1">
                <a:solidFill>
                  <a:schemeClr val="tx1"/>
                </a:solidFill>
                <a:latin typeface="Calibri" panose="020F0502020204030204" pitchFamily="34" charset="0"/>
                <a:ea typeface="Calibri" panose="020F0502020204030204" pitchFamily="34" charset="0"/>
              </a:rPr>
              <a:t>Showorks</a:t>
            </a:r>
            <a:r>
              <a:rPr lang="en-US" sz="2800" dirty="0">
                <a:solidFill>
                  <a:schemeClr val="tx1"/>
                </a:solidFill>
                <a:latin typeface="Calibri" panose="020F0502020204030204" pitchFamily="34" charset="0"/>
                <a:ea typeface="Calibri" panose="020F0502020204030204" pitchFamily="34" charset="0"/>
              </a:rPr>
              <a:t> fair management manual found on the </a:t>
            </a:r>
            <a:r>
              <a:rPr lang="en-US" sz="2800" dirty="0" err="1">
                <a:solidFill>
                  <a:schemeClr val="tx1"/>
                </a:solidFill>
                <a:latin typeface="Calibri" panose="020F0502020204030204" pitchFamily="34" charset="0"/>
                <a:ea typeface="Calibri" panose="020F0502020204030204" pitchFamily="34" charset="0"/>
              </a:rPr>
              <a:t>Showorks</a:t>
            </a:r>
            <a:r>
              <a:rPr lang="en-US" sz="2800" dirty="0">
                <a:solidFill>
                  <a:schemeClr val="tx1"/>
                </a:solidFill>
                <a:latin typeface="Calibri" panose="020F0502020204030204" pitchFamily="34" charset="0"/>
                <a:ea typeface="Calibri" panose="020F0502020204030204" pitchFamily="34" charset="0"/>
              </a:rPr>
              <a:t> website. The entries office supervisor, Brittany </a:t>
            </a:r>
            <a:r>
              <a:rPr lang="en-US" sz="2800" dirty="0" err="1">
                <a:solidFill>
                  <a:schemeClr val="tx1"/>
                </a:solidFill>
                <a:latin typeface="Calibri" panose="020F0502020204030204" pitchFamily="34" charset="0"/>
                <a:ea typeface="Calibri" panose="020F0502020204030204" pitchFamily="34" charset="0"/>
              </a:rPr>
              <a:t>Acquistapace</a:t>
            </a:r>
            <a:r>
              <a:rPr lang="en-US" sz="2800" dirty="0">
                <a:solidFill>
                  <a:schemeClr val="tx1"/>
                </a:solidFill>
                <a:latin typeface="Calibri" panose="020F0502020204030204" pitchFamily="34" charset="0"/>
                <a:ea typeface="Calibri" panose="020F0502020204030204" pitchFamily="34" charset="0"/>
              </a:rPr>
              <a:t>, past entries employee, Kayla Manning, and the Junior Livestock Association, all contributed and added essential entries office management operation tasks for before, during, and after the fair. All the research gathered added sections of the manual that consist of duties, tasks, and how-</a:t>
            </a:r>
            <a:r>
              <a:rPr lang="en-US" sz="2800" dirty="0" err="1">
                <a:solidFill>
                  <a:schemeClr val="tx1"/>
                </a:solidFill>
                <a:latin typeface="Calibri" panose="020F0502020204030204" pitchFamily="34" charset="0"/>
                <a:ea typeface="Calibri" panose="020F0502020204030204" pitchFamily="34" charset="0"/>
              </a:rPr>
              <a:t>to’s</a:t>
            </a:r>
            <a:r>
              <a:rPr lang="en-US" sz="2800" dirty="0">
                <a:solidFill>
                  <a:schemeClr val="tx1"/>
                </a:solidFill>
                <a:latin typeface="Calibri" panose="020F0502020204030204" pitchFamily="34" charset="0"/>
                <a:ea typeface="Calibri" panose="020F0502020204030204" pitchFamily="34" charset="0"/>
              </a:rPr>
              <a:t> for employees to run the Santa Barbara County Fair Entries Office.  The manual was designed using Microsoft Word.</a:t>
            </a:r>
            <a:endParaRPr lang="en-US" sz="2800" dirty="0">
              <a:solidFill>
                <a:schemeClr val="tx1"/>
              </a:solidFill>
            </a:endParaRPr>
          </a:p>
        </p:txBody>
      </p:sp>
      <p:pic>
        <p:nvPicPr>
          <p:cNvPr id="33" name="Picture 3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727588" y="31094389"/>
            <a:ext cx="3776751" cy="1102148"/>
          </a:xfrm>
          <a:prstGeom prst="rect">
            <a:avLst/>
          </a:prstGeom>
        </p:spPr>
      </p:pic>
      <p:sp>
        <p:nvSpPr>
          <p:cNvPr id="34" name="Rectangle 33"/>
          <p:cNvSpPr/>
          <p:nvPr/>
        </p:nvSpPr>
        <p:spPr>
          <a:xfrm flipV="1">
            <a:off x="1" y="32606622"/>
            <a:ext cx="43891200" cy="459261"/>
          </a:xfrm>
          <a:prstGeom prst="rect">
            <a:avLst/>
          </a:prstGeom>
          <a:solidFill>
            <a:srgbClr val="070793"/>
          </a:solidFill>
        </p:spPr>
        <p:style>
          <a:lnRef idx="2">
            <a:schemeClr val="dk1">
              <a:shade val="50000"/>
            </a:schemeClr>
          </a:lnRef>
          <a:fillRef idx="1">
            <a:schemeClr val="dk1"/>
          </a:fillRef>
          <a:effectRef idx="0">
            <a:schemeClr val="dk1"/>
          </a:effectRef>
          <a:fontRef idx="minor">
            <a:schemeClr val="lt1"/>
          </a:fontRef>
        </p:style>
        <p:txBody>
          <a:bodyPr rtlCol="0" anchor="ctr"/>
          <a:lstStyle/>
          <a:p>
            <a:r>
              <a:rPr lang="en-US"/>
              <a:t>	</a:t>
            </a:r>
            <a:endParaRPr lang="en-US" dirty="0"/>
          </a:p>
        </p:txBody>
      </p:sp>
      <p:sp>
        <p:nvSpPr>
          <p:cNvPr id="18" name="Arrow: Chevron 17">
            <a:extLst>
              <a:ext uri="{FF2B5EF4-FFF2-40B4-BE49-F238E27FC236}">
                <a16:creationId xmlns:a16="http://schemas.microsoft.com/office/drawing/2014/main" id="{7DE35C95-81C5-411E-8A44-32162C46F47A}"/>
              </a:ext>
            </a:extLst>
          </p:cNvPr>
          <p:cNvSpPr/>
          <p:nvPr/>
        </p:nvSpPr>
        <p:spPr>
          <a:xfrm>
            <a:off x="30228759" y="378974"/>
            <a:ext cx="5599500" cy="4569875"/>
          </a:xfrm>
          <a:prstGeom prst="chevron">
            <a:avLst/>
          </a:prstGeom>
          <a:solidFill>
            <a:srgbClr val="070793"/>
          </a:solidFill>
          <a:ln w="762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2" name="Arrow: Chevron 31">
            <a:extLst>
              <a:ext uri="{FF2B5EF4-FFF2-40B4-BE49-F238E27FC236}">
                <a16:creationId xmlns:a16="http://schemas.microsoft.com/office/drawing/2014/main" id="{8ED92C82-3A61-4670-92D8-3608BED889CB}"/>
              </a:ext>
            </a:extLst>
          </p:cNvPr>
          <p:cNvSpPr/>
          <p:nvPr/>
        </p:nvSpPr>
        <p:spPr>
          <a:xfrm>
            <a:off x="34422736" y="345973"/>
            <a:ext cx="5599500" cy="4569875"/>
          </a:xfrm>
          <a:prstGeom prst="chevron">
            <a:avLst/>
          </a:prstGeom>
          <a:solidFill>
            <a:srgbClr val="070793"/>
          </a:solidFill>
          <a:ln w="762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5" name="Arrow: Chevron 34">
            <a:extLst>
              <a:ext uri="{FF2B5EF4-FFF2-40B4-BE49-F238E27FC236}">
                <a16:creationId xmlns:a16="http://schemas.microsoft.com/office/drawing/2014/main" id="{A0E83BD5-5601-46F8-8191-1A151F39DB9A}"/>
              </a:ext>
            </a:extLst>
          </p:cNvPr>
          <p:cNvSpPr/>
          <p:nvPr/>
        </p:nvSpPr>
        <p:spPr>
          <a:xfrm>
            <a:off x="38616714" y="292420"/>
            <a:ext cx="5274487" cy="4569875"/>
          </a:xfrm>
          <a:prstGeom prst="chevron">
            <a:avLst/>
          </a:prstGeom>
          <a:solidFill>
            <a:srgbClr val="070793"/>
          </a:solidFill>
          <a:ln w="762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6" name="Rectangle 35">
            <a:extLst>
              <a:ext uri="{FF2B5EF4-FFF2-40B4-BE49-F238E27FC236}">
                <a16:creationId xmlns:a16="http://schemas.microsoft.com/office/drawing/2014/main" id="{F9E094E2-0A94-409C-A971-76185647006C}"/>
              </a:ext>
            </a:extLst>
          </p:cNvPr>
          <p:cNvSpPr/>
          <p:nvPr/>
        </p:nvSpPr>
        <p:spPr>
          <a:xfrm>
            <a:off x="28487076" y="24314545"/>
            <a:ext cx="14061282" cy="1183620"/>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latin typeface="Mongolian Baiti" panose="03000500000000000000" pitchFamily="66" charset="0"/>
                <a:cs typeface="Mongolian Baiti" panose="03000500000000000000" pitchFamily="66" charset="0"/>
              </a:rPr>
              <a:t>References</a:t>
            </a:r>
          </a:p>
        </p:txBody>
      </p:sp>
      <p:sp>
        <p:nvSpPr>
          <p:cNvPr id="37" name="Rectangle 36">
            <a:extLst>
              <a:ext uri="{FF2B5EF4-FFF2-40B4-BE49-F238E27FC236}">
                <a16:creationId xmlns:a16="http://schemas.microsoft.com/office/drawing/2014/main" id="{F8B6CE0A-65A1-4665-B4F6-5A290E62EC57}"/>
              </a:ext>
            </a:extLst>
          </p:cNvPr>
          <p:cNvSpPr/>
          <p:nvPr/>
        </p:nvSpPr>
        <p:spPr>
          <a:xfrm>
            <a:off x="28443755" y="25516494"/>
            <a:ext cx="14104603" cy="4892024"/>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nSpc>
                <a:spcPct val="107000"/>
              </a:lnSpc>
            </a:pPr>
            <a:r>
              <a:rPr lang="en-US" sz="2800" dirty="0" err="1">
                <a:solidFill>
                  <a:srgbClr val="000000"/>
                </a:solidFill>
                <a:latin typeface="Calibri" panose="020F0502020204030204" pitchFamily="34" charset="0"/>
                <a:ea typeface="Calibri" panose="020F0502020204030204" pitchFamily="34" charset="0"/>
              </a:rPr>
              <a:t>Acquistapace</a:t>
            </a:r>
            <a:r>
              <a:rPr lang="en-US" sz="2800" dirty="0">
                <a:solidFill>
                  <a:srgbClr val="000000"/>
                </a:solidFill>
                <a:latin typeface="Calibri" panose="020F0502020204030204" pitchFamily="34" charset="0"/>
                <a:ea typeface="Calibri" panose="020F0502020204030204" pitchFamily="34" charset="0"/>
              </a:rPr>
              <a:t>, Brittany. (2017, October 26). Telephone Interview.</a:t>
            </a:r>
            <a:endParaRPr lang="en-US" sz="2400" dirty="0">
              <a:solidFill>
                <a:srgbClr val="000000"/>
              </a:solidFill>
              <a:latin typeface="Calibri" panose="020F0502020204030204" pitchFamily="34" charset="0"/>
              <a:ea typeface="Calibri" panose="020F0502020204030204" pitchFamily="34" charset="0"/>
            </a:endParaRPr>
          </a:p>
          <a:p>
            <a:pPr>
              <a:lnSpc>
                <a:spcPct val="107000"/>
              </a:lnSpc>
            </a:pPr>
            <a:r>
              <a:rPr lang="en-US" sz="2800" dirty="0">
                <a:solidFill>
                  <a:srgbClr val="000000"/>
                </a:solidFill>
                <a:latin typeface="Calibri" panose="020F0502020204030204" pitchFamily="34" charset="0"/>
                <a:ea typeface="Calibri" panose="020F0502020204030204" pitchFamily="34" charset="0"/>
              </a:rPr>
              <a:t>Manning, Kayla. (2017, August 4). Personal Interview.</a:t>
            </a:r>
            <a:endParaRPr lang="en-US" sz="2400" dirty="0">
              <a:solidFill>
                <a:srgbClr val="000000"/>
              </a:solidFill>
              <a:latin typeface="Calibri" panose="020F0502020204030204" pitchFamily="34" charset="0"/>
              <a:ea typeface="Calibri" panose="020F0502020204030204" pitchFamily="34" charset="0"/>
            </a:endParaRPr>
          </a:p>
          <a:p>
            <a:pPr>
              <a:lnSpc>
                <a:spcPct val="107000"/>
              </a:lnSpc>
            </a:pPr>
            <a:r>
              <a:rPr lang="en-US" sz="2800" dirty="0">
                <a:solidFill>
                  <a:srgbClr val="000000"/>
                </a:solidFill>
                <a:latin typeface="Calibri" panose="020F0502020204030204" pitchFamily="34" charset="0"/>
                <a:ea typeface="Calibri" panose="020F0502020204030204" pitchFamily="34" charset="0"/>
              </a:rPr>
              <a:t>Murphy, K. </a:t>
            </a:r>
            <a:r>
              <a:rPr lang="en-US" sz="2800" i="1" dirty="0">
                <a:solidFill>
                  <a:srgbClr val="000000"/>
                </a:solidFill>
                <a:latin typeface="Calibri" panose="020F0502020204030204" pitchFamily="34" charset="0"/>
                <a:ea typeface="Calibri" panose="020F0502020204030204" pitchFamily="34" charset="0"/>
              </a:rPr>
              <a:t>Junior Livestock Association</a:t>
            </a:r>
            <a:r>
              <a:rPr lang="en-US" sz="2800" dirty="0">
                <a:solidFill>
                  <a:srgbClr val="000000"/>
                </a:solidFill>
                <a:latin typeface="Calibri" panose="020F0502020204030204" pitchFamily="34" charset="0"/>
                <a:ea typeface="Calibri" panose="020F0502020204030204" pitchFamily="34" charset="0"/>
              </a:rPr>
              <a:t>. (2017, July 11). Personal Interview.</a:t>
            </a:r>
            <a:endParaRPr lang="en-US" sz="2400" dirty="0">
              <a:solidFill>
                <a:srgbClr val="000000"/>
              </a:solidFill>
              <a:latin typeface="Calibri" panose="020F0502020204030204" pitchFamily="34" charset="0"/>
              <a:ea typeface="Calibri" panose="020F0502020204030204" pitchFamily="34" charset="0"/>
            </a:endParaRPr>
          </a:p>
          <a:p>
            <a:pPr marL="360045" marR="0" indent="-360045">
              <a:lnSpc>
                <a:spcPct val="107000"/>
              </a:lnSpc>
              <a:spcBef>
                <a:spcPts val="500"/>
              </a:spcBef>
              <a:spcAft>
                <a:spcPts val="0"/>
              </a:spcAft>
            </a:pPr>
            <a:r>
              <a:rPr lang="en-US" sz="2800" dirty="0">
                <a:solidFill>
                  <a:srgbClr val="000000"/>
                </a:solidFill>
                <a:latin typeface="Calibri" panose="020F0502020204030204" pitchFamily="34" charset="0"/>
                <a:ea typeface="Calibri" panose="020F0502020204030204" pitchFamily="34" charset="0"/>
              </a:rPr>
              <a:t>N, Uma S. “A Study on Training Importance for Employees of Their Successful Performance in the Organization.” </a:t>
            </a:r>
            <a:r>
              <a:rPr lang="en-US" sz="2800" i="1" dirty="0">
                <a:solidFill>
                  <a:srgbClr val="000000"/>
                </a:solidFill>
                <a:latin typeface="Calibri" panose="020F0502020204030204" pitchFamily="34" charset="0"/>
                <a:ea typeface="Calibri" panose="020F0502020204030204" pitchFamily="34" charset="0"/>
              </a:rPr>
              <a:t>International Journal of Science and Research</a:t>
            </a:r>
            <a:r>
              <a:rPr lang="en-US" sz="2800" dirty="0">
                <a:solidFill>
                  <a:srgbClr val="000000"/>
                </a:solidFill>
                <a:latin typeface="Calibri" panose="020F0502020204030204" pitchFamily="34" charset="0"/>
                <a:ea typeface="Calibri" panose="020F0502020204030204" pitchFamily="34" charset="0"/>
              </a:rPr>
              <a:t>, vol. 2, no. 11, Nov. 2013, pp. 137–140., doi:10.21275/23197064.</a:t>
            </a:r>
            <a:endParaRPr lang="en-US" sz="2400" dirty="0">
              <a:solidFill>
                <a:srgbClr val="000000"/>
              </a:solidFill>
              <a:latin typeface="Calibri" panose="020F0502020204030204" pitchFamily="34" charset="0"/>
              <a:ea typeface="Calibri" panose="020F0502020204030204" pitchFamily="34" charset="0"/>
            </a:endParaRPr>
          </a:p>
          <a:p>
            <a:pPr marL="360045" marR="0" indent="-360045">
              <a:lnSpc>
                <a:spcPct val="107000"/>
              </a:lnSpc>
              <a:spcBef>
                <a:spcPts val="500"/>
              </a:spcBef>
              <a:spcAft>
                <a:spcPts val="0"/>
              </a:spcAft>
            </a:pPr>
            <a:r>
              <a:rPr lang="en-US" sz="2800" dirty="0" err="1">
                <a:solidFill>
                  <a:srgbClr val="000000"/>
                </a:solidFill>
                <a:latin typeface="Calibri" panose="020F0502020204030204" pitchFamily="34" charset="0"/>
                <a:ea typeface="Calibri" panose="020F0502020204030204" pitchFamily="34" charset="0"/>
              </a:rPr>
              <a:t>Schappel</a:t>
            </a:r>
            <a:r>
              <a:rPr lang="en-US" sz="2800" dirty="0">
                <a:solidFill>
                  <a:srgbClr val="000000"/>
                </a:solidFill>
                <a:latin typeface="Calibri" panose="020F0502020204030204" pitchFamily="34" charset="0"/>
                <a:ea typeface="Calibri" panose="020F0502020204030204" pitchFamily="34" charset="0"/>
              </a:rPr>
              <a:t>, Christian. “5 Biggest Reasons Employees Quit Jobs Quickly.” </a:t>
            </a:r>
            <a:r>
              <a:rPr lang="en-US" sz="2800" i="1" dirty="0">
                <a:solidFill>
                  <a:srgbClr val="000000"/>
                </a:solidFill>
                <a:latin typeface="Calibri" panose="020F0502020204030204" pitchFamily="34" charset="0"/>
                <a:ea typeface="Calibri" panose="020F0502020204030204" pitchFamily="34" charset="0"/>
              </a:rPr>
              <a:t>HR Morning</a:t>
            </a:r>
            <a:r>
              <a:rPr lang="en-US" sz="2800" dirty="0">
                <a:solidFill>
                  <a:srgbClr val="000000"/>
                </a:solidFill>
                <a:latin typeface="Calibri" panose="020F0502020204030204" pitchFamily="34" charset="0"/>
                <a:ea typeface="Calibri" panose="020F0502020204030204" pitchFamily="34" charset="0"/>
              </a:rPr>
              <a:t>, HR Morning, 20 May 2016, www.hrmorning.com/5-biggest-reasons-employees-quit-jobs-quickly/</a:t>
            </a:r>
            <a:endParaRPr lang="en-US" sz="2400" dirty="0">
              <a:solidFill>
                <a:srgbClr val="000000"/>
              </a:solidFill>
              <a:latin typeface="Calibri" panose="020F0502020204030204" pitchFamily="34" charset="0"/>
              <a:ea typeface="Calibri" panose="020F0502020204030204" pitchFamily="34" charset="0"/>
            </a:endParaRPr>
          </a:p>
          <a:p>
            <a:pPr marL="360045" marR="0" indent="-360045">
              <a:lnSpc>
                <a:spcPct val="107000"/>
              </a:lnSpc>
              <a:spcBef>
                <a:spcPts val="500"/>
              </a:spcBef>
              <a:spcAft>
                <a:spcPts val="0"/>
              </a:spcAft>
            </a:pPr>
            <a:r>
              <a:rPr lang="en-US" sz="2800" i="1" dirty="0" err="1">
                <a:solidFill>
                  <a:srgbClr val="000000"/>
                </a:solidFill>
                <a:latin typeface="Calibri" panose="020F0502020204030204" pitchFamily="34" charset="0"/>
                <a:ea typeface="Calibri" panose="020F0502020204030204" pitchFamily="34" charset="0"/>
              </a:rPr>
              <a:t>ShoWorks</a:t>
            </a:r>
            <a:r>
              <a:rPr lang="en-US" sz="2800" i="1" dirty="0">
                <a:solidFill>
                  <a:srgbClr val="000000"/>
                </a:solidFill>
                <a:latin typeface="Calibri" panose="020F0502020204030204" pitchFamily="34" charset="0"/>
                <a:ea typeface="Calibri" panose="020F0502020204030204" pitchFamily="34" charset="0"/>
              </a:rPr>
              <a:t> - Fair Management Software</a:t>
            </a:r>
            <a:r>
              <a:rPr lang="en-US" sz="2800" dirty="0">
                <a:solidFill>
                  <a:srgbClr val="000000"/>
                </a:solidFill>
                <a:latin typeface="Calibri" panose="020F0502020204030204" pitchFamily="34" charset="0"/>
                <a:ea typeface="Calibri" panose="020F0502020204030204" pitchFamily="34" charset="0"/>
              </a:rPr>
              <a:t>, Gladstone Inc., 2018, fairsoftware.com/default.aspx.</a:t>
            </a:r>
            <a:endParaRPr lang="en-US" sz="2400" dirty="0">
              <a:solidFill>
                <a:srgbClr val="000000"/>
              </a:solidFill>
              <a:effectLst/>
              <a:latin typeface="Calibri" panose="020F0502020204030204" pitchFamily="34" charset="0"/>
              <a:ea typeface="Calibri" panose="020F0502020204030204" pitchFamily="34" charset="0"/>
            </a:endParaRPr>
          </a:p>
        </p:txBody>
      </p:sp>
      <p:pic>
        <p:nvPicPr>
          <p:cNvPr id="2050" name="Picture 16">
            <a:extLst>
              <a:ext uri="{FF2B5EF4-FFF2-40B4-BE49-F238E27FC236}">
                <a16:creationId xmlns:a16="http://schemas.microsoft.com/office/drawing/2014/main" id="{F6A37390-9E54-41A2-BC39-12882D14E99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698116" y="18287708"/>
            <a:ext cx="5171498" cy="6462844"/>
          </a:xfrm>
          <a:prstGeom prst="rect">
            <a:avLst/>
          </a:prstGeom>
          <a:noFill/>
          <a:extLst>
            <a:ext uri="{909E8E84-426E-40DD-AFC4-6F175D3DCCD1}">
              <a14:hiddenFill xmlns:a14="http://schemas.microsoft.com/office/drawing/2010/main">
                <a:solidFill>
                  <a:srgbClr val="FFFFFF"/>
                </a:solidFill>
              </a14:hiddenFill>
            </a:ext>
          </a:extLst>
        </p:spPr>
      </p:pic>
      <p:pic>
        <p:nvPicPr>
          <p:cNvPr id="2049" name="Picture 4">
            <a:extLst>
              <a:ext uri="{FF2B5EF4-FFF2-40B4-BE49-F238E27FC236}">
                <a16:creationId xmlns:a16="http://schemas.microsoft.com/office/drawing/2014/main" id="{CA11C48E-8541-4F36-9929-AC26DCC1C2C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944056" y="23390134"/>
            <a:ext cx="1506400" cy="756010"/>
          </a:xfrm>
          <a:prstGeom prst="rect">
            <a:avLst/>
          </a:prstGeom>
          <a:noFill/>
          <a:extLst>
            <a:ext uri="{909E8E84-426E-40DD-AFC4-6F175D3DCCD1}">
              <a14:hiddenFill xmlns:a14="http://schemas.microsoft.com/office/drawing/2010/main">
                <a:solidFill>
                  <a:srgbClr val="FFFFFF"/>
                </a:solidFill>
              </a14:hiddenFill>
            </a:ext>
          </a:extLst>
        </p:spPr>
      </p:pic>
      <p:pic>
        <p:nvPicPr>
          <p:cNvPr id="42" name="Picture 41">
            <a:extLst>
              <a:ext uri="{FF2B5EF4-FFF2-40B4-BE49-F238E27FC236}">
                <a16:creationId xmlns:a16="http://schemas.microsoft.com/office/drawing/2014/main" id="{414AE0EC-D00E-4407-81C8-8AFD2C1FA95C}"/>
              </a:ext>
            </a:extLst>
          </p:cNvPr>
          <p:cNvPicPr>
            <a:picLocks noChangeAspect="1"/>
          </p:cNvPicPr>
          <p:nvPr/>
        </p:nvPicPr>
        <p:blipFill>
          <a:blip r:embed="rId6"/>
          <a:stretch>
            <a:fillRect/>
          </a:stretch>
        </p:blipFill>
        <p:spPr>
          <a:xfrm>
            <a:off x="14857649" y="19187356"/>
            <a:ext cx="4070555" cy="3598370"/>
          </a:xfrm>
          <a:prstGeom prst="rect">
            <a:avLst/>
          </a:prstGeom>
        </p:spPr>
      </p:pic>
      <p:pic>
        <p:nvPicPr>
          <p:cNvPr id="46" name="Picture 45">
            <a:extLst>
              <a:ext uri="{FF2B5EF4-FFF2-40B4-BE49-F238E27FC236}">
                <a16:creationId xmlns:a16="http://schemas.microsoft.com/office/drawing/2014/main" id="{3AE75FCE-DA30-491C-9ABC-9A1DCC174BF7}"/>
              </a:ext>
            </a:extLst>
          </p:cNvPr>
          <p:cNvPicPr>
            <a:picLocks noChangeAspect="1"/>
          </p:cNvPicPr>
          <p:nvPr/>
        </p:nvPicPr>
        <p:blipFill>
          <a:blip r:embed="rId7"/>
          <a:stretch>
            <a:fillRect/>
          </a:stretch>
        </p:blipFill>
        <p:spPr>
          <a:xfrm>
            <a:off x="20906348" y="18139936"/>
            <a:ext cx="5171498" cy="6728334"/>
          </a:xfrm>
          <a:prstGeom prst="rect">
            <a:avLst/>
          </a:prstGeom>
        </p:spPr>
      </p:pic>
      <p:pic>
        <p:nvPicPr>
          <p:cNvPr id="48" name="Picture 47">
            <a:extLst>
              <a:ext uri="{FF2B5EF4-FFF2-40B4-BE49-F238E27FC236}">
                <a16:creationId xmlns:a16="http://schemas.microsoft.com/office/drawing/2014/main" id="{72A4767B-8137-4B9D-AACF-30F5284F5B44}"/>
              </a:ext>
            </a:extLst>
          </p:cNvPr>
          <p:cNvPicPr>
            <a:picLocks noChangeAspect="1"/>
          </p:cNvPicPr>
          <p:nvPr/>
        </p:nvPicPr>
        <p:blipFill>
          <a:blip r:embed="rId8"/>
          <a:stretch>
            <a:fillRect/>
          </a:stretch>
        </p:blipFill>
        <p:spPr>
          <a:xfrm>
            <a:off x="20906346" y="25134314"/>
            <a:ext cx="5392995" cy="6933057"/>
          </a:xfrm>
          <a:prstGeom prst="rect">
            <a:avLst/>
          </a:prstGeom>
        </p:spPr>
      </p:pic>
      <p:pic>
        <p:nvPicPr>
          <p:cNvPr id="50" name="Picture 49">
            <a:extLst>
              <a:ext uri="{FF2B5EF4-FFF2-40B4-BE49-F238E27FC236}">
                <a16:creationId xmlns:a16="http://schemas.microsoft.com/office/drawing/2014/main" id="{23549DBD-87F6-42BC-84CD-00AEA0C5C1B9}"/>
              </a:ext>
            </a:extLst>
          </p:cNvPr>
          <p:cNvPicPr>
            <a:picLocks noChangeAspect="1"/>
          </p:cNvPicPr>
          <p:nvPr/>
        </p:nvPicPr>
        <p:blipFill>
          <a:blip r:embed="rId9"/>
          <a:stretch>
            <a:fillRect/>
          </a:stretch>
        </p:blipFill>
        <p:spPr>
          <a:xfrm>
            <a:off x="14698116" y="25156445"/>
            <a:ext cx="5392994" cy="6943411"/>
          </a:xfrm>
          <a:prstGeom prst="rect">
            <a:avLst/>
          </a:prstGeom>
        </p:spPr>
      </p:pic>
    </p:spTree>
    <p:extLst>
      <p:ext uri="{BB962C8B-B14F-4D97-AF65-F5344CB8AC3E}">
        <p14:creationId xmlns:p14="http://schemas.microsoft.com/office/powerpoint/2010/main" val="13328760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8997</TotalTime>
  <Words>1180</Words>
  <Application>Microsoft Office PowerPoint</Application>
  <PresentationFormat>Custom</PresentationFormat>
  <Paragraphs>26</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Mongolian Baiti</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Mary Luann Allen</dc:creator>
  <cp:lastModifiedBy>Heidi Morisoli</cp:lastModifiedBy>
  <cp:revision>44</cp:revision>
  <dcterms:created xsi:type="dcterms:W3CDTF">2017-05-12T20:16:33Z</dcterms:created>
  <dcterms:modified xsi:type="dcterms:W3CDTF">2018-03-09T02:31:15Z</dcterms:modified>
</cp:coreProperties>
</file>