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384" autoAdjust="0"/>
  </p:normalViewPr>
  <p:slideViewPr>
    <p:cSldViewPr snapToGrid="0" snapToObjects="1" showGuides="1">
      <p:cViewPr>
        <p:scale>
          <a:sx n="20" d="100"/>
          <a:sy n="20" d="100"/>
        </p:scale>
        <p:origin x="294" y="24"/>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5/24/2017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2.vml"/><Relationship Id="rId7" Type="http://schemas.openxmlformats.org/officeDocument/2006/relationships/oleObject" Target="../embeddings/oleObject6.bin"/><Relationship Id="rId12" Type="http://schemas.openxmlformats.org/officeDocument/2006/relationships/image" Target="../media/image6.png"/><Relationship Id="rId17" Type="http://schemas.openxmlformats.org/officeDocument/2006/relationships/oleObject" Target="../embeddings/oleObject8.bin"/><Relationship Id="rId2" Type="http://schemas.openxmlformats.org/officeDocument/2006/relationships/theme" Target="../theme/theme2.xml"/><Relationship Id="rId16" Type="http://schemas.openxmlformats.org/officeDocument/2006/relationships/image" Target="../media/image1.wmf"/><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7.bin"/><Relationship Id="rId10" Type="http://schemas.openxmlformats.org/officeDocument/2006/relationships/image" Target="../media/image10.jpeg"/><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3.vml"/><Relationship Id="rId7" Type="http://schemas.openxmlformats.org/officeDocument/2006/relationships/image" Target="../media/image8.png"/><Relationship Id="rId12" Type="http://schemas.openxmlformats.org/officeDocument/2006/relationships/oleObject" Target="../embeddings/oleObject11.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3.xml"/><Relationship Id="rId16" Type="http://schemas.openxmlformats.org/officeDocument/2006/relationships/image" Target="../media/image4.wmf"/><Relationship Id="rId1" Type="http://schemas.openxmlformats.org/officeDocument/2006/relationships/slideLayout" Target="../slideLayouts/slideLayout3.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12.bin"/><Relationship Id="rId10" Type="http://schemas.openxmlformats.org/officeDocument/2006/relationships/oleObject" Target="../embeddings/oleObject10.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42"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43"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44"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45"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40" name="TextBox 59"/>
          <p:cNvSpPr txBox="1"/>
          <p:nvPr userDrawn="1"/>
        </p:nvSpPr>
        <p:spPr>
          <a:xfrm>
            <a:off x="44487207" y="31252859"/>
            <a:ext cx="7629577" cy="1399638"/>
          </a:xfrm>
          <a:prstGeom prst="rect">
            <a:avLst/>
          </a:prstGeom>
          <a:noFill/>
        </p:spPr>
        <p:txBody>
          <a:bodyPr wrap="square" lIns="65304" tIns="32651" rIns="65304" bIns="32651" rtlCol="0">
            <a:spAutoFit/>
          </a:bodyPr>
          <a:ls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a:lstStyle>
          <a:p>
            <a:pPr marL="280988" indent="-28098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        </a:t>
            </a:r>
          </a:p>
          <a:p>
            <a:pPr marL="280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nvGrpSpPr>
          <p:cNvPr id="60" name="Group 59"/>
          <p:cNvGrpSpPr/>
          <p:nvPr userDrawn="1"/>
        </p:nvGrpSpPr>
        <p:grpSpPr>
          <a:xfrm>
            <a:off x="-122803" y="-102882"/>
            <a:ext cx="44373863" cy="33075071"/>
            <a:chOff x="-109728" y="0"/>
            <a:chExt cx="44267567" cy="32991552"/>
          </a:xfrm>
        </p:grpSpPr>
        <p:sp>
          <p:nvSpPr>
            <p:cNvPr id="64" name="Freeform 63"/>
            <p:cNvSpPr/>
            <p:nvPr userDrawn="1"/>
          </p:nvSpPr>
          <p:spPr>
            <a:xfrm>
              <a:off x="-38239" y="18087"/>
              <a:ext cx="43929439" cy="32973465"/>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79000">
                  <a:schemeClr val="accent2">
                    <a:lumMod val="40000"/>
                    <a:lumOff val="60000"/>
                  </a:schemeClr>
                </a:gs>
                <a:gs pos="13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Freeform 64"/>
            <p:cNvSpPr/>
            <p:nvPr userDrawn="1"/>
          </p:nvSpPr>
          <p:spPr>
            <a:xfrm flipH="1" flipV="1">
              <a:off x="-38240" y="18087"/>
              <a:ext cx="43929437" cy="32956498"/>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41000">
                  <a:schemeClr val="bg2"/>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p:nvPr userDrawn="1"/>
          </p:nvSpPr>
          <p:spPr>
            <a:xfrm>
              <a:off x="-109728" y="0"/>
              <a:ext cx="44000928" cy="32991552"/>
            </a:xfrm>
            <a:custGeom>
              <a:avLst/>
              <a:gdLst>
                <a:gd name="connsiteX0" fmla="*/ 36576 w 39026592"/>
                <a:gd name="connsiteY0" fmla="*/ 0 h 30614112"/>
                <a:gd name="connsiteX1" fmla="*/ 15837408 w 39026592"/>
                <a:gd name="connsiteY1" fmla="*/ 30614112 h 30614112"/>
                <a:gd name="connsiteX2" fmla="*/ 39026592 w 39026592"/>
                <a:gd name="connsiteY2" fmla="*/ 13350240 h 30614112"/>
                <a:gd name="connsiteX3" fmla="*/ 0 w 39026592"/>
                <a:gd name="connsiteY3" fmla="*/ 73152 h 30614112"/>
                <a:gd name="connsiteX4" fmla="*/ 109728 w 39026592"/>
                <a:gd name="connsiteY4" fmla="*/ 146304 h 30614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6592" h="30614112">
                  <a:moveTo>
                    <a:pt x="36576" y="0"/>
                  </a:moveTo>
                  <a:lnTo>
                    <a:pt x="15837408" y="30614112"/>
                  </a:lnTo>
                  <a:lnTo>
                    <a:pt x="39026592" y="13350240"/>
                  </a:lnTo>
                  <a:lnTo>
                    <a:pt x="0" y="73152"/>
                  </a:lnTo>
                  <a:lnTo>
                    <a:pt x="109728" y="146304"/>
                  </a:lnTo>
                </a:path>
              </a:pathLst>
            </a:custGeom>
            <a:gradFill flip="none" rotWithShape="1">
              <a:gsLst>
                <a:gs pos="0">
                  <a:schemeClr val="bg1"/>
                </a:gs>
                <a:gs pos="76000">
                  <a:schemeClr val="accent1">
                    <a:lumMod val="30000"/>
                    <a:lumOff val="70000"/>
                    <a:alpha val="0"/>
                  </a:schemeClr>
                </a:gs>
              </a:gsLst>
              <a:path path="rect">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6"/>
            <p:cNvSpPr>
              <a:spLocks noChangeArrowheads="1"/>
            </p:cNvSpPr>
            <p:nvPr/>
          </p:nvSpPr>
          <p:spPr bwMode="auto">
            <a:xfrm>
              <a:off x="266639" y="339852"/>
              <a:ext cx="43891200" cy="4800600"/>
            </a:xfrm>
            <a:prstGeom prst="rect">
              <a:avLst/>
            </a:prstGeom>
            <a:noFill/>
            <a:ln w="9525">
              <a:noFill/>
              <a:miter lim="800000"/>
              <a:headEnd/>
              <a:tailEnd/>
            </a:ln>
            <a:effectLst/>
          </p:spPr>
          <p:txBody>
            <a:bodyPr wrap="none" lIns="91436" tIns="45717" rIns="91436" bIns="45717" anchor="ctr"/>
            <a:lstStyle/>
            <a:p>
              <a:pPr>
                <a:defRPr/>
              </a:pPr>
              <a:endParaRPr lang="en-US" dirty="0"/>
            </a:p>
          </p:txBody>
        </p:sp>
      </p:grpSp>
      <p:sp>
        <p:nvSpPr>
          <p:cNvPr id="68" name="Text Box 14"/>
          <p:cNvSpPr txBox="1">
            <a:spLocks noChangeArrowheads="1"/>
          </p:cNvSpPr>
          <p:nvPr userDrawn="1"/>
        </p:nvSpPr>
        <p:spPr bwMode="auto">
          <a:xfrm>
            <a:off x="1603881" y="32173892"/>
            <a:ext cx="2514600" cy="356825"/>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192">
          <p15:clr>
            <a:srgbClr val="F26B43"/>
          </p15:clr>
        </p15:guide>
        <p15:guide id="2" pos="7104">
          <p15:clr>
            <a:srgbClr val="F26B43"/>
          </p15:clr>
        </p15:guide>
        <p15:guide id="3" pos="13824">
          <p15:clr>
            <a:srgbClr val="F26B43"/>
          </p15:clr>
        </p15:guide>
        <p15:guide id="4" pos="2054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26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26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grpSp>
        <p:nvGrpSpPr>
          <p:cNvPr id="148" name="Group 147"/>
          <p:cNvGrpSpPr/>
          <p:nvPr userDrawn="1"/>
        </p:nvGrpSpPr>
        <p:grpSpPr>
          <a:xfrm>
            <a:off x="-11293868" y="-27534"/>
            <a:ext cx="11018865" cy="32918401"/>
            <a:chOff x="-11225189" y="-1"/>
            <a:chExt cx="11018865" cy="32918401"/>
          </a:xfrm>
        </p:grpSpPr>
        <p:sp>
          <p:nvSpPr>
            <p:cNvPr id="149" name="Rectangle 148"/>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150" name="Straight Connector 149"/>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51" name="Picture 150"/>
            <p:cNvPicPr>
              <a:picLocks noChangeAspect="1"/>
            </p:cNvPicPr>
            <p:nvPr userDrawn="1"/>
          </p:nvPicPr>
          <p:blipFill>
            <a:blip r:embed="rId11"/>
            <a:stretch>
              <a:fillRect/>
            </a:stretch>
          </p:blipFill>
          <p:spPr>
            <a:xfrm>
              <a:off x="-10740740" y="10261718"/>
              <a:ext cx="1597666" cy="1201935"/>
            </a:xfrm>
            <a:prstGeom prst="rect">
              <a:avLst/>
            </a:prstGeom>
          </p:spPr>
        </p:pic>
        <p:pic>
          <p:nvPicPr>
            <p:cNvPr id="152" name="Picture 151"/>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153" name="Group 152"/>
            <p:cNvGrpSpPr/>
            <p:nvPr userDrawn="1"/>
          </p:nvGrpSpPr>
          <p:grpSpPr>
            <a:xfrm>
              <a:off x="-9744993" y="23540957"/>
              <a:ext cx="7531182" cy="2120439"/>
              <a:chOff x="-4470427" y="11016658"/>
              <a:chExt cx="3470785" cy="974220"/>
            </a:xfrm>
          </p:grpSpPr>
          <p:grpSp>
            <p:nvGrpSpPr>
              <p:cNvPr id="159" name="Group 158"/>
              <p:cNvGrpSpPr/>
              <p:nvPr userDrawn="1"/>
            </p:nvGrpSpPr>
            <p:grpSpPr>
              <a:xfrm>
                <a:off x="-2783495" y="11060886"/>
                <a:ext cx="624431" cy="893535"/>
                <a:chOff x="-3958697" y="11117435"/>
                <a:chExt cx="779338" cy="1280430"/>
              </a:xfrm>
            </p:grpSpPr>
            <p:pic>
              <p:nvPicPr>
                <p:cNvPr id="165" name="Picture 164"/>
                <p:cNvPicPr>
                  <a:picLocks noChangeAspect="1"/>
                </p:cNvPicPr>
                <p:nvPr userDrawn="1"/>
              </p:nvPicPr>
              <p:blipFill>
                <a:blip r:embed="rId13"/>
                <a:stretch>
                  <a:fillRect/>
                </a:stretch>
              </p:blipFill>
              <p:spPr>
                <a:xfrm>
                  <a:off x="-3948160" y="11117435"/>
                  <a:ext cx="768801" cy="1090857"/>
                </a:xfrm>
                <a:prstGeom prst="rect">
                  <a:avLst/>
                </a:prstGeom>
              </p:spPr>
            </p:pic>
            <p:sp>
              <p:nvSpPr>
                <p:cNvPr id="166" name="TextBox 165"/>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160" name="Group 159"/>
              <p:cNvGrpSpPr/>
              <p:nvPr userDrawn="1"/>
            </p:nvGrpSpPr>
            <p:grpSpPr>
              <a:xfrm>
                <a:off x="-2033159" y="11060889"/>
                <a:ext cx="1033517" cy="893529"/>
                <a:chOff x="-2921738" y="11200127"/>
                <a:chExt cx="1420279" cy="1227904"/>
              </a:xfrm>
            </p:grpSpPr>
            <p:pic>
              <p:nvPicPr>
                <p:cNvPr id="163" name="Picture 162"/>
                <p:cNvPicPr>
                  <a:picLocks noChangeAspect="1"/>
                </p:cNvPicPr>
                <p:nvPr userDrawn="1"/>
              </p:nvPicPr>
              <p:blipFill>
                <a:blip r:embed="rId13"/>
                <a:stretch>
                  <a:fillRect/>
                </a:stretch>
              </p:blipFill>
              <p:spPr>
                <a:xfrm>
                  <a:off x="-2921738" y="11200127"/>
                  <a:ext cx="1420279" cy="1029694"/>
                </a:xfrm>
                <a:prstGeom prst="rect">
                  <a:avLst/>
                </a:prstGeom>
              </p:spPr>
            </p:pic>
            <p:sp>
              <p:nvSpPr>
                <p:cNvPr id="164" name="TextBox 163"/>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161" name="Picture 160"/>
              <p:cNvPicPr>
                <a:picLocks noChangeAspect="1"/>
              </p:cNvPicPr>
              <p:nvPr userDrawn="1"/>
            </p:nvPicPr>
            <p:blipFill>
              <a:blip r:embed="rId14"/>
              <a:stretch>
                <a:fillRect/>
              </a:stretch>
            </p:blipFill>
            <p:spPr>
              <a:xfrm>
                <a:off x="-4470427" y="11016658"/>
                <a:ext cx="1098742" cy="847761"/>
              </a:xfrm>
              <a:prstGeom prst="rect">
                <a:avLst/>
              </a:prstGeom>
            </p:spPr>
          </p:pic>
          <p:sp>
            <p:nvSpPr>
              <p:cNvPr id="162" name="TextBox 161"/>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154" name="Group 153"/>
            <p:cNvGrpSpPr/>
            <p:nvPr userDrawn="1"/>
          </p:nvGrpSpPr>
          <p:grpSpPr>
            <a:xfrm>
              <a:off x="-10398793" y="27751410"/>
              <a:ext cx="9323012" cy="2453251"/>
              <a:chOff x="-4754996" y="12734136"/>
              <a:chExt cx="4296559" cy="1127128"/>
            </a:xfrm>
          </p:grpSpPr>
          <p:graphicFrame>
            <p:nvGraphicFramePr>
              <p:cNvPr id="155" name="Object 154"/>
              <p:cNvGraphicFramePr>
                <a:graphicFrameLocks noChangeAspect="1"/>
              </p:cNvGraphicFramePr>
              <p:nvPr userDrawn="1">
                <p:extLst>
                  <p:ext uri="{D42A27DB-BD31-4B8C-83A1-F6EECF244321}">
                    <p14:modId xmlns:p14="http://schemas.microsoft.com/office/powerpoint/2010/main" val="1449971961"/>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26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156" name="Object 155"/>
              <p:cNvGraphicFramePr>
                <a:graphicFrameLocks noChangeAspect="1"/>
              </p:cNvGraphicFramePr>
              <p:nvPr userDrawn="1">
                <p:extLst>
                  <p:ext uri="{D42A27DB-BD31-4B8C-83A1-F6EECF244321}">
                    <p14:modId xmlns:p14="http://schemas.microsoft.com/office/powerpoint/2010/main" val="358709225"/>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26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157" name="TextBox 156"/>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158" name="TextBox 157"/>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59" name="TextBox 59"/>
          <p:cNvSpPr txBox="1"/>
          <p:nvPr userDrawn="1"/>
        </p:nvSpPr>
        <p:spPr>
          <a:xfrm>
            <a:off x="44487207" y="31252859"/>
            <a:ext cx="7629577" cy="1399638"/>
          </a:xfrm>
          <a:prstGeom prst="rect">
            <a:avLst/>
          </a:prstGeom>
          <a:noFill/>
        </p:spPr>
        <p:txBody>
          <a:bodyPr wrap="square" lIns="65304" tIns="32651" rIns="65304" bIns="32651" rtlCol="0">
            <a:spAutoFit/>
          </a:bodyPr>
          <a:ls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a:lstStyle>
          <a:p>
            <a:pPr marL="280988" indent="-28098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        </a:t>
            </a:r>
          </a:p>
          <a:p>
            <a:pPr marL="280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nvGrpSpPr>
          <p:cNvPr id="62" name="Group 61"/>
          <p:cNvGrpSpPr/>
          <p:nvPr userDrawn="1"/>
        </p:nvGrpSpPr>
        <p:grpSpPr>
          <a:xfrm>
            <a:off x="-122803" y="-102882"/>
            <a:ext cx="44373863" cy="33075071"/>
            <a:chOff x="-109728" y="0"/>
            <a:chExt cx="44267567" cy="32991552"/>
          </a:xfrm>
        </p:grpSpPr>
        <p:sp>
          <p:nvSpPr>
            <p:cNvPr id="63" name="Freeform 62"/>
            <p:cNvSpPr/>
            <p:nvPr userDrawn="1"/>
          </p:nvSpPr>
          <p:spPr>
            <a:xfrm>
              <a:off x="-38239" y="18087"/>
              <a:ext cx="43929439" cy="32973465"/>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79000">
                  <a:schemeClr val="accent2">
                    <a:lumMod val="40000"/>
                    <a:lumOff val="60000"/>
                  </a:schemeClr>
                </a:gs>
                <a:gs pos="13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userDrawn="1"/>
          </p:nvSpPr>
          <p:spPr>
            <a:xfrm flipH="1" flipV="1">
              <a:off x="-38240" y="18087"/>
              <a:ext cx="43929437" cy="32956498"/>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41000">
                  <a:schemeClr val="bg2"/>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64"/>
            <p:cNvSpPr/>
            <p:nvPr userDrawn="1"/>
          </p:nvSpPr>
          <p:spPr>
            <a:xfrm>
              <a:off x="-109728" y="0"/>
              <a:ext cx="44000928" cy="32991552"/>
            </a:xfrm>
            <a:custGeom>
              <a:avLst/>
              <a:gdLst>
                <a:gd name="connsiteX0" fmla="*/ 36576 w 39026592"/>
                <a:gd name="connsiteY0" fmla="*/ 0 h 30614112"/>
                <a:gd name="connsiteX1" fmla="*/ 15837408 w 39026592"/>
                <a:gd name="connsiteY1" fmla="*/ 30614112 h 30614112"/>
                <a:gd name="connsiteX2" fmla="*/ 39026592 w 39026592"/>
                <a:gd name="connsiteY2" fmla="*/ 13350240 h 30614112"/>
                <a:gd name="connsiteX3" fmla="*/ 0 w 39026592"/>
                <a:gd name="connsiteY3" fmla="*/ 73152 h 30614112"/>
                <a:gd name="connsiteX4" fmla="*/ 109728 w 39026592"/>
                <a:gd name="connsiteY4" fmla="*/ 146304 h 30614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6592" h="30614112">
                  <a:moveTo>
                    <a:pt x="36576" y="0"/>
                  </a:moveTo>
                  <a:lnTo>
                    <a:pt x="15837408" y="30614112"/>
                  </a:lnTo>
                  <a:lnTo>
                    <a:pt x="39026592" y="13350240"/>
                  </a:lnTo>
                  <a:lnTo>
                    <a:pt x="0" y="73152"/>
                  </a:lnTo>
                  <a:lnTo>
                    <a:pt x="109728" y="146304"/>
                  </a:lnTo>
                </a:path>
              </a:pathLst>
            </a:custGeom>
            <a:gradFill flip="none" rotWithShape="1">
              <a:gsLst>
                <a:gs pos="0">
                  <a:schemeClr val="bg1"/>
                </a:gs>
                <a:gs pos="76000">
                  <a:schemeClr val="accent1">
                    <a:lumMod val="30000"/>
                    <a:lumOff val="70000"/>
                    <a:alpha val="0"/>
                  </a:schemeClr>
                </a:gs>
              </a:gsLst>
              <a:path path="rect">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36"/>
            <p:cNvSpPr>
              <a:spLocks noChangeArrowheads="1"/>
            </p:cNvSpPr>
            <p:nvPr/>
          </p:nvSpPr>
          <p:spPr bwMode="auto">
            <a:xfrm>
              <a:off x="266639" y="339852"/>
              <a:ext cx="43891200" cy="4800600"/>
            </a:xfrm>
            <a:prstGeom prst="rect">
              <a:avLst/>
            </a:prstGeom>
            <a:noFill/>
            <a:ln w="9525">
              <a:noFill/>
              <a:miter lim="800000"/>
              <a:headEnd/>
              <a:tailEnd/>
            </a:ln>
            <a:effectLst/>
          </p:spPr>
          <p:txBody>
            <a:bodyPr wrap="none" lIns="91436" tIns="45717" rIns="91436" bIns="45717" anchor="ctr"/>
            <a:lstStyle/>
            <a:p>
              <a:pPr>
                <a:defRPr/>
              </a:pPr>
              <a:endParaRPr lang="en-US" dirty="0"/>
            </a:p>
          </p:txBody>
        </p:sp>
      </p:grpSp>
      <p:sp>
        <p:nvSpPr>
          <p:cNvPr id="67" name="Text Box 14"/>
          <p:cNvSpPr txBox="1">
            <a:spLocks noChangeArrowheads="1"/>
          </p:cNvSpPr>
          <p:nvPr userDrawn="1"/>
        </p:nvSpPr>
        <p:spPr bwMode="auto">
          <a:xfrm>
            <a:off x="1603881" y="32173892"/>
            <a:ext cx="2514600" cy="356825"/>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904" userDrawn="1">
          <p15:clr>
            <a:srgbClr val="F26B43"/>
          </p15:clr>
        </p15:guide>
        <p15:guide id="3" pos="9360" userDrawn="1">
          <p15:clr>
            <a:srgbClr val="F26B43"/>
          </p15:clr>
        </p15:guide>
        <p15:guide id="4" pos="1828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7" name="Group 106"/>
          <p:cNvGrpSpPr/>
          <p:nvPr userDrawn="1"/>
        </p:nvGrpSpPr>
        <p:grpSpPr>
          <a:xfrm>
            <a:off x="-11225189" y="32851"/>
            <a:ext cx="11018865" cy="32918401"/>
            <a:chOff x="-11225189" y="-1"/>
            <a:chExt cx="11018865" cy="32918401"/>
          </a:xfrm>
        </p:grpSpPr>
        <p:sp>
          <p:nvSpPr>
            <p:cNvPr id="108" name="Rectangle 107"/>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109" name="Straight Connector 108"/>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10" name="Picture 109"/>
            <p:cNvPicPr>
              <a:picLocks noChangeAspect="1"/>
            </p:cNvPicPr>
            <p:nvPr userDrawn="1"/>
          </p:nvPicPr>
          <p:blipFill>
            <a:blip r:embed="rId4"/>
            <a:stretch>
              <a:fillRect/>
            </a:stretch>
          </p:blipFill>
          <p:spPr>
            <a:xfrm>
              <a:off x="-10740740" y="10261718"/>
              <a:ext cx="1597666" cy="1201935"/>
            </a:xfrm>
            <a:prstGeom prst="rect">
              <a:avLst/>
            </a:prstGeom>
          </p:spPr>
        </p:pic>
        <p:pic>
          <p:nvPicPr>
            <p:cNvPr id="111" name="Picture 110"/>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112" name="Group 111"/>
            <p:cNvGrpSpPr/>
            <p:nvPr userDrawn="1"/>
          </p:nvGrpSpPr>
          <p:grpSpPr>
            <a:xfrm>
              <a:off x="-9744993" y="23540957"/>
              <a:ext cx="7531182" cy="2120439"/>
              <a:chOff x="-4470427" y="11016658"/>
              <a:chExt cx="3470785" cy="974220"/>
            </a:xfrm>
          </p:grpSpPr>
          <p:grpSp>
            <p:nvGrpSpPr>
              <p:cNvPr id="118" name="Group 117"/>
              <p:cNvGrpSpPr/>
              <p:nvPr userDrawn="1"/>
            </p:nvGrpSpPr>
            <p:grpSpPr>
              <a:xfrm>
                <a:off x="-2783495" y="11060886"/>
                <a:ext cx="624431" cy="893535"/>
                <a:chOff x="-3958697" y="11117435"/>
                <a:chExt cx="779338" cy="1280430"/>
              </a:xfrm>
            </p:grpSpPr>
            <p:pic>
              <p:nvPicPr>
                <p:cNvPr id="124" name="Picture 123"/>
                <p:cNvPicPr>
                  <a:picLocks noChangeAspect="1"/>
                </p:cNvPicPr>
                <p:nvPr userDrawn="1"/>
              </p:nvPicPr>
              <p:blipFill>
                <a:blip r:embed="rId6"/>
                <a:stretch>
                  <a:fillRect/>
                </a:stretch>
              </p:blipFill>
              <p:spPr>
                <a:xfrm>
                  <a:off x="-3948160" y="11117435"/>
                  <a:ext cx="768801" cy="1090857"/>
                </a:xfrm>
                <a:prstGeom prst="rect">
                  <a:avLst/>
                </a:prstGeom>
              </p:spPr>
            </p:pic>
            <p:sp>
              <p:nvSpPr>
                <p:cNvPr id="125" name="TextBox 124"/>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119" name="Group 118"/>
              <p:cNvGrpSpPr/>
              <p:nvPr userDrawn="1"/>
            </p:nvGrpSpPr>
            <p:grpSpPr>
              <a:xfrm>
                <a:off x="-2033159" y="11060889"/>
                <a:ext cx="1033517" cy="893529"/>
                <a:chOff x="-2921738" y="11200127"/>
                <a:chExt cx="1420279" cy="1227904"/>
              </a:xfrm>
            </p:grpSpPr>
            <p:pic>
              <p:nvPicPr>
                <p:cNvPr id="122" name="Picture 121"/>
                <p:cNvPicPr>
                  <a:picLocks noChangeAspect="1"/>
                </p:cNvPicPr>
                <p:nvPr userDrawn="1"/>
              </p:nvPicPr>
              <p:blipFill>
                <a:blip r:embed="rId6"/>
                <a:stretch>
                  <a:fillRect/>
                </a:stretch>
              </p:blipFill>
              <p:spPr>
                <a:xfrm>
                  <a:off x="-2921738" y="11200127"/>
                  <a:ext cx="1420279" cy="1029694"/>
                </a:xfrm>
                <a:prstGeom prst="rect">
                  <a:avLst/>
                </a:prstGeom>
              </p:spPr>
            </p:pic>
            <p:sp>
              <p:nvSpPr>
                <p:cNvPr id="123" name="TextBox 122"/>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120" name="Picture 119"/>
              <p:cNvPicPr>
                <a:picLocks noChangeAspect="1"/>
              </p:cNvPicPr>
              <p:nvPr userDrawn="1"/>
            </p:nvPicPr>
            <p:blipFill>
              <a:blip r:embed="rId7"/>
              <a:stretch>
                <a:fillRect/>
              </a:stretch>
            </p:blipFill>
            <p:spPr>
              <a:xfrm>
                <a:off x="-4470427" y="11016658"/>
                <a:ext cx="1098742" cy="847761"/>
              </a:xfrm>
              <a:prstGeom prst="rect">
                <a:avLst/>
              </a:prstGeom>
            </p:spPr>
          </p:pic>
          <p:sp>
            <p:nvSpPr>
              <p:cNvPr id="121" name="TextBox 120"/>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113" name="Group 112"/>
            <p:cNvGrpSpPr/>
            <p:nvPr userDrawn="1"/>
          </p:nvGrpSpPr>
          <p:grpSpPr>
            <a:xfrm>
              <a:off x="-10398793" y="27751410"/>
              <a:ext cx="9323012" cy="2453251"/>
              <a:chOff x="-4754996" y="12734136"/>
              <a:chExt cx="4296559" cy="1127128"/>
            </a:xfrm>
          </p:grpSpPr>
          <p:graphicFrame>
            <p:nvGraphicFramePr>
              <p:cNvPr id="114" name="Object 113"/>
              <p:cNvGraphicFramePr>
                <a:graphicFrameLocks noChangeAspect="1"/>
              </p:cNvGraphicFramePr>
              <p:nvPr userDrawn="1">
                <p:extLst>
                  <p:ext uri="{D42A27DB-BD31-4B8C-83A1-F6EECF244321}">
                    <p14:modId xmlns:p14="http://schemas.microsoft.com/office/powerpoint/2010/main" val="1449971961"/>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286"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115" name="Object 114"/>
              <p:cNvGraphicFramePr>
                <a:graphicFrameLocks noChangeAspect="1"/>
              </p:cNvGraphicFramePr>
              <p:nvPr userDrawn="1">
                <p:extLst>
                  <p:ext uri="{D42A27DB-BD31-4B8C-83A1-F6EECF244321}">
                    <p14:modId xmlns:p14="http://schemas.microsoft.com/office/powerpoint/2010/main" val="358709225"/>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287"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116" name="TextBox 115"/>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117" name="TextBox 116"/>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126" name="Group 125"/>
          <p:cNvGrpSpPr/>
          <p:nvPr userDrawn="1"/>
        </p:nvGrpSpPr>
        <p:grpSpPr>
          <a:xfrm>
            <a:off x="44157839" y="-22213"/>
            <a:ext cx="11062139" cy="32973465"/>
            <a:chOff x="44157839" y="-55065"/>
            <a:chExt cx="11062139" cy="32973465"/>
          </a:xfrm>
        </p:grpSpPr>
        <p:sp>
          <p:nvSpPr>
            <p:cNvPr id="127" name="Rectangle 126"/>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128" name="Object 127"/>
            <p:cNvGraphicFramePr>
              <a:graphicFrameLocks noChangeAspect="1"/>
            </p:cNvGraphicFramePr>
            <p:nvPr userDrawn="1">
              <p:extLst>
                <p:ext uri="{D42A27DB-BD31-4B8C-83A1-F6EECF244321}">
                  <p14:modId xmlns:p14="http://schemas.microsoft.com/office/powerpoint/2010/main" val="1733497096"/>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288"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129" name="Picture 128"/>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130" name="Object 129"/>
            <p:cNvGraphicFramePr>
              <a:graphicFrameLocks noChangeAspect="1"/>
            </p:cNvGraphicFramePr>
            <p:nvPr userDrawn="1">
              <p:extLst>
                <p:ext uri="{D42A27DB-BD31-4B8C-83A1-F6EECF244321}">
                  <p14:modId xmlns:p14="http://schemas.microsoft.com/office/powerpoint/2010/main" val="4254524331"/>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289"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131" name="Group 130"/>
            <p:cNvGrpSpPr/>
            <p:nvPr userDrawn="1"/>
          </p:nvGrpSpPr>
          <p:grpSpPr>
            <a:xfrm>
              <a:off x="44487207" y="29414560"/>
              <a:ext cx="10354213" cy="1265612"/>
              <a:chOff x="44200453" y="28362386"/>
              <a:chExt cx="9771399" cy="1090622"/>
            </a:xfrm>
          </p:grpSpPr>
          <p:sp>
            <p:nvSpPr>
              <p:cNvPr id="133" name="Rounded Rectangle 132"/>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4"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135" name="TextBox 134"/>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39" name="TextBox 59"/>
          <p:cNvSpPr txBox="1"/>
          <p:nvPr userDrawn="1"/>
        </p:nvSpPr>
        <p:spPr>
          <a:xfrm>
            <a:off x="44487207" y="31252859"/>
            <a:ext cx="7629577" cy="1399638"/>
          </a:xfrm>
          <a:prstGeom prst="rect">
            <a:avLst/>
          </a:prstGeom>
          <a:noFill/>
        </p:spPr>
        <p:txBody>
          <a:bodyPr wrap="square" lIns="65304" tIns="32651" rIns="65304" bIns="32651" rtlCol="0">
            <a:spAutoFit/>
          </a:bodyPr>
          <a:ls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a:lstStyle>
          <a:p>
            <a:pPr marL="280988" indent="-28098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        </a:t>
            </a:r>
          </a:p>
          <a:p>
            <a:pPr marL="280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nvGrpSpPr>
          <p:cNvPr id="40" name="Group 39"/>
          <p:cNvGrpSpPr/>
          <p:nvPr userDrawn="1"/>
        </p:nvGrpSpPr>
        <p:grpSpPr>
          <a:xfrm>
            <a:off x="-122803" y="-102882"/>
            <a:ext cx="44373863" cy="33075071"/>
            <a:chOff x="-109728" y="0"/>
            <a:chExt cx="44267567" cy="32991552"/>
          </a:xfrm>
        </p:grpSpPr>
        <p:sp>
          <p:nvSpPr>
            <p:cNvPr id="41" name="Freeform 40"/>
            <p:cNvSpPr/>
            <p:nvPr userDrawn="1"/>
          </p:nvSpPr>
          <p:spPr>
            <a:xfrm>
              <a:off x="-38239" y="18087"/>
              <a:ext cx="43929439" cy="32973465"/>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79000">
                  <a:schemeClr val="accent2">
                    <a:lumMod val="40000"/>
                    <a:lumOff val="60000"/>
                  </a:schemeClr>
                </a:gs>
                <a:gs pos="13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41"/>
            <p:cNvSpPr/>
            <p:nvPr userDrawn="1"/>
          </p:nvSpPr>
          <p:spPr>
            <a:xfrm flipH="1" flipV="1">
              <a:off x="-38240" y="18087"/>
              <a:ext cx="43929437" cy="32956498"/>
            </a:xfrm>
            <a:custGeom>
              <a:avLst/>
              <a:gdLst>
                <a:gd name="connsiteX0" fmla="*/ 0 w 44005500"/>
                <a:gd name="connsiteY0" fmla="*/ 0 h 32956500"/>
                <a:gd name="connsiteX1" fmla="*/ 44005500 w 44005500"/>
                <a:gd name="connsiteY1" fmla="*/ 32956500 h 32956500"/>
                <a:gd name="connsiteX2" fmla="*/ 38100 w 44005500"/>
                <a:gd name="connsiteY2" fmla="*/ 32918400 h 32956500"/>
                <a:gd name="connsiteX3" fmla="*/ 0 w 44005500"/>
                <a:gd name="connsiteY3" fmla="*/ 0 h 32956500"/>
              </a:gdLst>
              <a:ahLst/>
              <a:cxnLst>
                <a:cxn ang="0">
                  <a:pos x="connsiteX0" y="connsiteY0"/>
                </a:cxn>
                <a:cxn ang="0">
                  <a:pos x="connsiteX1" y="connsiteY1"/>
                </a:cxn>
                <a:cxn ang="0">
                  <a:pos x="connsiteX2" y="connsiteY2"/>
                </a:cxn>
                <a:cxn ang="0">
                  <a:pos x="connsiteX3" y="connsiteY3"/>
                </a:cxn>
              </a:cxnLst>
              <a:rect l="l" t="t" r="r" b="b"/>
              <a:pathLst>
                <a:path w="44005500" h="32956500">
                  <a:moveTo>
                    <a:pt x="0" y="0"/>
                  </a:moveTo>
                  <a:lnTo>
                    <a:pt x="44005500" y="32956500"/>
                  </a:lnTo>
                  <a:lnTo>
                    <a:pt x="38100" y="32918400"/>
                  </a:lnTo>
                  <a:lnTo>
                    <a:pt x="0" y="0"/>
                  </a:lnTo>
                  <a:close/>
                </a:path>
              </a:pathLst>
            </a:custGeom>
            <a:gradFill>
              <a:gsLst>
                <a:gs pos="41000">
                  <a:schemeClr val="bg2"/>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userDrawn="1"/>
          </p:nvSpPr>
          <p:spPr>
            <a:xfrm>
              <a:off x="-109728" y="0"/>
              <a:ext cx="44000928" cy="32991552"/>
            </a:xfrm>
            <a:custGeom>
              <a:avLst/>
              <a:gdLst>
                <a:gd name="connsiteX0" fmla="*/ 36576 w 39026592"/>
                <a:gd name="connsiteY0" fmla="*/ 0 h 30614112"/>
                <a:gd name="connsiteX1" fmla="*/ 15837408 w 39026592"/>
                <a:gd name="connsiteY1" fmla="*/ 30614112 h 30614112"/>
                <a:gd name="connsiteX2" fmla="*/ 39026592 w 39026592"/>
                <a:gd name="connsiteY2" fmla="*/ 13350240 h 30614112"/>
                <a:gd name="connsiteX3" fmla="*/ 0 w 39026592"/>
                <a:gd name="connsiteY3" fmla="*/ 73152 h 30614112"/>
                <a:gd name="connsiteX4" fmla="*/ 109728 w 39026592"/>
                <a:gd name="connsiteY4" fmla="*/ 146304 h 30614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6592" h="30614112">
                  <a:moveTo>
                    <a:pt x="36576" y="0"/>
                  </a:moveTo>
                  <a:lnTo>
                    <a:pt x="15837408" y="30614112"/>
                  </a:lnTo>
                  <a:lnTo>
                    <a:pt x="39026592" y="13350240"/>
                  </a:lnTo>
                  <a:lnTo>
                    <a:pt x="0" y="73152"/>
                  </a:lnTo>
                  <a:lnTo>
                    <a:pt x="109728" y="146304"/>
                  </a:lnTo>
                </a:path>
              </a:pathLst>
            </a:custGeom>
            <a:gradFill flip="none" rotWithShape="1">
              <a:gsLst>
                <a:gs pos="0">
                  <a:schemeClr val="bg1"/>
                </a:gs>
                <a:gs pos="76000">
                  <a:schemeClr val="accent1">
                    <a:lumMod val="30000"/>
                    <a:lumOff val="70000"/>
                    <a:alpha val="0"/>
                  </a:schemeClr>
                </a:gs>
              </a:gsLst>
              <a:path path="rect">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36"/>
            <p:cNvSpPr>
              <a:spLocks noChangeArrowheads="1"/>
            </p:cNvSpPr>
            <p:nvPr/>
          </p:nvSpPr>
          <p:spPr bwMode="auto">
            <a:xfrm>
              <a:off x="266639" y="339852"/>
              <a:ext cx="43891200" cy="4800600"/>
            </a:xfrm>
            <a:prstGeom prst="rect">
              <a:avLst/>
            </a:prstGeom>
            <a:noFill/>
            <a:ln w="9525">
              <a:noFill/>
              <a:miter lim="800000"/>
              <a:headEnd/>
              <a:tailEnd/>
            </a:ln>
            <a:effectLst/>
          </p:spPr>
          <p:txBody>
            <a:bodyPr wrap="none" lIns="91436" tIns="45717" rIns="91436" bIns="45717" anchor="ctr"/>
            <a:lstStyle/>
            <a:p>
              <a:pPr>
                <a:defRPr/>
              </a:pPr>
              <a:endParaRPr lang="en-US" dirty="0"/>
            </a:p>
          </p:txBody>
        </p:sp>
      </p:grpSp>
      <p:sp>
        <p:nvSpPr>
          <p:cNvPr id="45" name="Text Box 14"/>
          <p:cNvSpPr txBox="1">
            <a:spLocks noChangeArrowheads="1"/>
          </p:cNvSpPr>
          <p:nvPr userDrawn="1"/>
        </p:nvSpPr>
        <p:spPr bwMode="auto">
          <a:xfrm>
            <a:off x="1603881" y="32173892"/>
            <a:ext cx="2514600" cy="356825"/>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smtClean="0">
                <a:solidFill>
                  <a:schemeClr val="bg1">
                    <a:lumMod val="75000"/>
                  </a:schemeClr>
                </a:solidFill>
                <a:latin typeface="Arial" charset="0"/>
              </a:rPr>
              <a:t>RESEARCH POSTER PRESENTATION </a:t>
            </a:r>
            <a:r>
              <a:rPr lang="en-US" sz="700" b="1" dirty="0">
                <a:solidFill>
                  <a:schemeClr val="bg1">
                    <a:lumMod val="75000"/>
                  </a:schemeClr>
                </a:solidFill>
                <a:latin typeface="Arial" charset="0"/>
              </a:rPr>
              <a:t>DESIGN © </a:t>
            </a:r>
            <a:r>
              <a:rPr lang="en-US" sz="700" b="1" dirty="0" smtClean="0">
                <a:solidFill>
                  <a:schemeClr val="bg1">
                    <a:lumMod val="75000"/>
                  </a:schemeClr>
                </a:solidFill>
                <a:latin typeface="Arial" charset="0"/>
              </a:rPr>
              <a:t>2015</a:t>
            </a:r>
            <a:endParaRPr lang="en-US" sz="7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g"/><Relationship Id="rId10" Type="http://schemas.openxmlformats.org/officeDocument/2006/relationships/image" Target="../media/image18.png"/><Relationship Id="rId4" Type="http://schemas.openxmlformats.org/officeDocument/2006/relationships/image" Target="../media/image12.jpg"/><Relationship Id="rId9"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04188" y="6378481"/>
            <a:ext cx="10056813" cy="6771062"/>
          </a:xfrm>
        </p:spPr>
        <p:txBody>
          <a:bodyPr/>
          <a:lstStyle/>
          <a:p>
            <a:r>
              <a:rPr lang="en-US" dirty="0" smtClean="0"/>
              <a:t>California is the second highest sheep producing state in the nation. Within sheep production is the niche market of club lamb operations. Club lamb operations are typically run by families, but colleges throughout the country have adopted their own club lamb operation. A study will be conducted to determine the feasibility of establishing a club lamb ewe flock at California Polytechnic University San Luis Obispo. The author will examine facilities, nutrition, health, herd management, and student labor for the making of this operation. The purpose of this project is to</a:t>
            </a:r>
          </a:p>
          <a:p>
            <a:pPr marL="342900" indent="-342900">
              <a:buFont typeface="Arial" panose="020B0604020202020204" pitchFamily="34" charset="0"/>
              <a:buChar char="•"/>
            </a:pPr>
            <a:r>
              <a:rPr lang="en-US" dirty="0" smtClean="0"/>
              <a:t>Increase student and alumni participation</a:t>
            </a:r>
          </a:p>
          <a:p>
            <a:pPr marL="342900" indent="-342900">
              <a:buFont typeface="Arial" panose="020B0604020202020204" pitchFamily="34" charset="0"/>
              <a:buChar char="•"/>
            </a:pPr>
            <a:r>
              <a:rPr lang="en-US" dirty="0" smtClean="0"/>
              <a:t>Incorporate the Cal Poly ‘Learn By Doing’ motto</a:t>
            </a:r>
          </a:p>
          <a:p>
            <a:pPr marL="342900" indent="-342900">
              <a:buFont typeface="Arial" panose="020B0604020202020204" pitchFamily="34" charset="0"/>
              <a:buChar char="•"/>
            </a:pPr>
            <a:r>
              <a:rPr lang="en-US" dirty="0" smtClean="0"/>
              <a:t>Increase student recruitment </a:t>
            </a:r>
          </a:p>
          <a:p>
            <a:pPr marL="342900" indent="-342900">
              <a:buFont typeface="Arial" panose="020B0604020202020204" pitchFamily="34" charset="0"/>
              <a:buChar char="•"/>
            </a:pPr>
            <a:r>
              <a:rPr lang="en-US" dirty="0" smtClean="0"/>
              <a:t>Produce high quality lambs to market</a:t>
            </a:r>
          </a:p>
          <a:p>
            <a:pPr marL="342900" indent="-342900">
              <a:buFont typeface="Arial" panose="020B0604020202020204" pitchFamily="34" charset="0"/>
              <a:buChar char="•"/>
            </a:pPr>
            <a:r>
              <a:rPr lang="en-US" dirty="0" smtClean="0"/>
              <a:t>Provide 4-H and FFA members with project lambs </a:t>
            </a:r>
          </a:p>
          <a:p>
            <a:pPr marL="342900" indent="-342900">
              <a:buFont typeface="Arial" panose="020B0604020202020204" pitchFamily="34" charset="0"/>
              <a:buChar char="•"/>
            </a:pPr>
            <a:r>
              <a:rPr lang="en-US" dirty="0" smtClean="0"/>
              <a:t>Be used for teaching purposes, livestock judging, and demonstrations</a:t>
            </a:r>
          </a:p>
          <a:p>
            <a:endParaRPr lang="en-US" dirty="0"/>
          </a:p>
        </p:txBody>
      </p:sp>
      <p:sp>
        <p:nvSpPr>
          <p:cNvPr id="3" name="Text Placeholder 2"/>
          <p:cNvSpPr>
            <a:spLocks noGrp="1"/>
          </p:cNvSpPr>
          <p:nvPr>
            <p:ph type="body" sz="quarter" idx="11"/>
          </p:nvPr>
        </p:nvSpPr>
        <p:spPr/>
        <p:txBody>
          <a:bodyPr/>
          <a:lstStyle/>
          <a:p>
            <a:r>
              <a:rPr lang="en-US" dirty="0" smtClean="0"/>
              <a:t>Introduction </a:t>
            </a:r>
            <a:endParaRPr lang="en-US" dirty="0"/>
          </a:p>
        </p:txBody>
      </p:sp>
      <p:sp>
        <p:nvSpPr>
          <p:cNvPr id="4" name="Text Placeholder 3"/>
          <p:cNvSpPr>
            <a:spLocks noGrp="1"/>
          </p:cNvSpPr>
          <p:nvPr>
            <p:ph type="body" sz="quarter" idx="20"/>
          </p:nvPr>
        </p:nvSpPr>
        <p:spPr/>
        <p:txBody>
          <a:bodyPr/>
          <a:lstStyle/>
          <a:p>
            <a:r>
              <a:rPr lang="en-US" dirty="0" smtClean="0"/>
              <a:t>Establishing a Sheep Flock</a:t>
            </a:r>
            <a:endParaRPr lang="en-US" dirty="0"/>
          </a:p>
        </p:txBody>
      </p:sp>
      <p:sp>
        <p:nvSpPr>
          <p:cNvPr id="5" name="Text Placeholder 4"/>
          <p:cNvSpPr>
            <a:spLocks noGrp="1"/>
          </p:cNvSpPr>
          <p:nvPr>
            <p:ph type="body" sz="quarter" idx="21"/>
          </p:nvPr>
        </p:nvSpPr>
        <p:spPr>
          <a:xfrm>
            <a:off x="11587165" y="6378481"/>
            <a:ext cx="10048874" cy="11695487"/>
          </a:xfrm>
        </p:spPr>
        <p:txBody>
          <a:bodyPr/>
          <a:lstStyle/>
          <a:p>
            <a:pPr marL="342900" indent="-342900">
              <a:buFont typeface="Arial" panose="020B0604020202020204" pitchFamily="34" charset="0"/>
              <a:buChar char="•"/>
            </a:pPr>
            <a:r>
              <a:rPr lang="en-US" dirty="0" smtClean="0"/>
              <a:t>A quality and efficient facility to raise sheep is a multi-acre lot ideal for irrigating pastures and setting up barns. The facilities must also have equipment that is easy to move and handle sheep in. Sheep have wide-angle vision, and like to move uphill into the wind (Fitch, 2015). </a:t>
            </a:r>
          </a:p>
          <a:p>
            <a:pPr marL="342900" indent="-342900">
              <a:buFont typeface="Arial" panose="020B0604020202020204" pitchFamily="34" charset="0"/>
              <a:buChar char="•"/>
            </a:pPr>
            <a:r>
              <a:rPr lang="en-US" dirty="0" smtClean="0"/>
              <a:t>The Cal Poly sheep unit consists of 140-acres equipped with a shearing barn, wool packing machine, sorting chutes/treatment chutes, and a lambing barn (</a:t>
            </a:r>
            <a:r>
              <a:rPr lang="en-US" dirty="0" err="1" smtClean="0"/>
              <a:t>Polyland</a:t>
            </a:r>
            <a:r>
              <a:rPr lang="en-US" dirty="0" smtClean="0"/>
              <a:t>, 2015). The facility needs to be broken up into two lots. Lot A for the purpose of rotational grazing and feeding offspring for market. Lot B for lambing, vaccinating, and supplementing ewes. Each lot needs to be equipped with water troughs, feeders, fencing, gathering pens, chutes, and barns.</a:t>
            </a:r>
          </a:p>
          <a:p>
            <a:pPr marL="342900" indent="-342900">
              <a:buFont typeface="Arial" panose="020B0604020202020204" pitchFamily="34" charset="0"/>
              <a:buChar char="•"/>
            </a:pPr>
            <a:r>
              <a:rPr lang="en-US" dirty="0" smtClean="0"/>
              <a:t>The flock of ewe lambs being established will consist of donated ewes from Cal Poly alumni and local sheep breeders </a:t>
            </a:r>
          </a:p>
          <a:p>
            <a:pPr marL="342900" indent="-342900">
              <a:buFont typeface="Arial" panose="020B0604020202020204" pitchFamily="34" charset="0"/>
              <a:buChar char="•"/>
            </a:pPr>
            <a:r>
              <a:rPr lang="en-US" dirty="0" smtClean="0"/>
              <a:t>These producers will form an advisory board for the operation to ensure success.</a:t>
            </a:r>
          </a:p>
          <a:p>
            <a:pPr marL="342900" indent="-342900">
              <a:buFont typeface="Arial" panose="020B0604020202020204" pitchFamily="34" charset="0"/>
              <a:buChar char="•"/>
            </a:pPr>
            <a:r>
              <a:rPr lang="en-US" dirty="0" smtClean="0"/>
              <a:t>Students will be responsible for the care of the club lamb ewe flock.</a:t>
            </a:r>
          </a:p>
          <a:p>
            <a:pPr marL="1828725" lvl="1" indent="-342900">
              <a:buFont typeface="Arial" panose="020B0604020202020204" pitchFamily="34" charset="0"/>
              <a:buChar char="•"/>
            </a:pPr>
            <a:r>
              <a:rPr lang="en-US" dirty="0" smtClean="0"/>
              <a:t>Feeding, health management, breeding selection</a:t>
            </a:r>
          </a:p>
          <a:p>
            <a:pPr marL="342900" indent="-342900">
              <a:buFont typeface="Arial" panose="020B0604020202020204" pitchFamily="34" charset="0"/>
              <a:buChar char="•"/>
            </a:pPr>
            <a:r>
              <a:rPr lang="en-US" dirty="0" smtClean="0"/>
              <a:t>Feeding this flock will consists of pasture grazing on wheat, creep feeding, and supplementation.</a:t>
            </a:r>
          </a:p>
          <a:p>
            <a:pPr marL="342900" indent="-342900">
              <a:buFont typeface="Arial" panose="020B0604020202020204" pitchFamily="34" charset="0"/>
              <a:buChar char="•"/>
            </a:pPr>
            <a:r>
              <a:rPr lang="en-US" dirty="0" smtClean="0"/>
              <a:t>Breeding system will be composed of 10 ewes and 2 rams to increase diversity of flock’s genetics.</a:t>
            </a:r>
          </a:p>
          <a:p>
            <a:pPr marL="342900" indent="-342900">
              <a:buFont typeface="Arial" panose="020B0604020202020204" pitchFamily="34" charset="0"/>
              <a:buChar char="•"/>
            </a:pPr>
            <a:r>
              <a:rPr lang="en-US" dirty="0" smtClean="0"/>
              <a:t>Ewes will breed in early summer for winter lambing.</a:t>
            </a:r>
          </a:p>
          <a:p>
            <a:pPr marL="342900" indent="-342900">
              <a:buFont typeface="Arial" panose="020B0604020202020204" pitchFamily="34" charset="0"/>
              <a:buChar char="•"/>
            </a:pPr>
            <a:r>
              <a:rPr lang="en-US" dirty="0" smtClean="0"/>
              <a:t>Winter lambing means that lambs will be at the right age to be purchased by 4-H or FFA exhibitors to take to county fairs or other livestock shows.</a:t>
            </a:r>
          </a:p>
          <a:p>
            <a:pPr marL="342900" indent="-342900">
              <a:buFont typeface="Arial" panose="020B0604020202020204" pitchFamily="34" charset="0"/>
              <a:buChar char="•"/>
            </a:pPr>
            <a:endParaRPr lang="en-US" dirty="0"/>
          </a:p>
          <a:p>
            <a:endParaRPr lang="en-US" dirty="0"/>
          </a:p>
        </p:txBody>
      </p:sp>
      <p:sp>
        <p:nvSpPr>
          <p:cNvPr id="6" name="Text Placeholder 5"/>
          <p:cNvSpPr>
            <a:spLocks noGrp="1"/>
          </p:cNvSpPr>
          <p:nvPr>
            <p:ph type="body" sz="quarter" idx="22"/>
          </p:nvPr>
        </p:nvSpPr>
        <p:spPr/>
        <p:txBody>
          <a:bodyPr/>
          <a:lstStyle/>
          <a:p>
            <a:r>
              <a:rPr lang="en-US" dirty="0" smtClean="0"/>
              <a:t>Methodology </a:t>
            </a:r>
            <a:endParaRPr lang="en-US" dirty="0"/>
          </a:p>
        </p:txBody>
      </p:sp>
      <p:sp>
        <p:nvSpPr>
          <p:cNvPr id="7" name="Text Placeholder 6"/>
          <p:cNvSpPr>
            <a:spLocks noGrp="1"/>
          </p:cNvSpPr>
          <p:nvPr>
            <p:ph type="body" sz="quarter" idx="23"/>
          </p:nvPr>
        </p:nvSpPr>
        <p:spPr>
          <a:xfrm>
            <a:off x="22258339" y="6378481"/>
            <a:ext cx="10048874" cy="5078291"/>
          </a:xfrm>
        </p:spPr>
        <p:txBody>
          <a:bodyPr/>
          <a:lstStyle/>
          <a:p>
            <a:r>
              <a:rPr lang="en-US" dirty="0" smtClean="0"/>
              <a:t>This senior project was converted into a business plan to be reviewed by the Animal Science Department at Cal Poly. Unfortunately, it was not approved. Cal Poly’s sheep unit is cared with holistic management </a:t>
            </a:r>
            <a:r>
              <a:rPr lang="en-US" dirty="0" smtClean="0"/>
              <a:t>methods, </a:t>
            </a:r>
            <a:r>
              <a:rPr lang="en-US" dirty="0" smtClean="0"/>
              <a:t>and did not want incoming animals that were exposed to disease living on the unit</a:t>
            </a:r>
            <a:r>
              <a:rPr lang="en-US" dirty="0" smtClean="0"/>
              <a:t>. The mix of these animals would be difficult to separate and maintain being two different types of programs. This proposed business plan had financial standpoints incorporated. The feasibility of these financial standpoints worked for the university, but the management techniques did not. To keep costs down initially, 15 ewes were donated from local breeders and alumni. After converting cost for gain of offspring, cost of health and care, the net margin of project lambs was $220 and keeper ewe lambs was $260. </a:t>
            </a:r>
            <a:r>
              <a:rPr lang="en-US" dirty="0" smtClean="0"/>
              <a:t>And would steadily increase with time.</a:t>
            </a:r>
            <a:endParaRPr lang="en-US" dirty="0"/>
          </a:p>
        </p:txBody>
      </p:sp>
      <p:sp>
        <p:nvSpPr>
          <p:cNvPr id="8" name="Text Placeholder 7"/>
          <p:cNvSpPr>
            <a:spLocks noGrp="1"/>
          </p:cNvSpPr>
          <p:nvPr>
            <p:ph type="body" sz="quarter" idx="24"/>
          </p:nvPr>
        </p:nvSpPr>
        <p:spPr/>
        <p:txBody>
          <a:bodyPr/>
          <a:lstStyle/>
          <a:p>
            <a:r>
              <a:rPr lang="en-US" dirty="0" smtClean="0"/>
              <a:t>Results </a:t>
            </a:r>
            <a:endParaRPr lang="en-US" dirty="0"/>
          </a:p>
        </p:txBody>
      </p:sp>
      <p:sp>
        <p:nvSpPr>
          <p:cNvPr id="9" name="Text Placeholder 8"/>
          <p:cNvSpPr>
            <a:spLocks noGrp="1"/>
          </p:cNvSpPr>
          <p:nvPr>
            <p:ph type="body" sz="quarter" idx="25"/>
          </p:nvPr>
        </p:nvSpPr>
        <p:spPr>
          <a:xfrm>
            <a:off x="21932077" y="16063478"/>
            <a:ext cx="10047018" cy="754045"/>
          </a:xfrm>
        </p:spPr>
        <p:txBody>
          <a:bodyPr/>
          <a:lstStyle/>
          <a:p>
            <a:r>
              <a:rPr lang="en-US" dirty="0" smtClean="0"/>
              <a:t>Conclusions </a:t>
            </a:r>
            <a:endParaRPr lang="en-US" dirty="0"/>
          </a:p>
        </p:txBody>
      </p:sp>
      <p:sp>
        <p:nvSpPr>
          <p:cNvPr id="10" name="Text Placeholder 9"/>
          <p:cNvSpPr>
            <a:spLocks noGrp="1"/>
          </p:cNvSpPr>
          <p:nvPr>
            <p:ph type="body" sz="quarter" idx="26"/>
          </p:nvPr>
        </p:nvSpPr>
        <p:spPr>
          <a:xfrm>
            <a:off x="21954538" y="16589106"/>
            <a:ext cx="10047018" cy="3924129"/>
          </a:xfrm>
        </p:spPr>
        <p:txBody>
          <a:bodyPr/>
          <a:lstStyle/>
          <a:p>
            <a:r>
              <a:rPr lang="en-US" dirty="0" smtClean="0"/>
              <a:t>Although the sheep unit did not want to incorporate club lamb ewes into their flock, the establishment of a club lamb flock is still applicable and usable for other universities, clubs, or small breeders looking to start a new project. Universities such as Fresno State, Oklahoma State University, Chico State, and Modesto Junior College all have successful club lamb flocks. In order to successful establish a club lamb ewe flock, there needs to be the right facilities, staff (students), donors, and maximum profits. </a:t>
            </a:r>
            <a:r>
              <a:rPr lang="en-US" dirty="0"/>
              <a:t> </a:t>
            </a:r>
            <a:r>
              <a:rPr lang="en-US" dirty="0" smtClean="0"/>
              <a:t>Raising club lamb sheep is a niche market that takes time and dedication to succeed in, but it is possible</a:t>
            </a:r>
            <a:endParaRPr lang="en-US" dirty="0"/>
          </a:p>
        </p:txBody>
      </p:sp>
      <p:sp>
        <p:nvSpPr>
          <p:cNvPr id="11" name="Text Placeholder 10"/>
          <p:cNvSpPr>
            <a:spLocks noGrp="1"/>
          </p:cNvSpPr>
          <p:nvPr>
            <p:ph type="body" sz="quarter" idx="27"/>
          </p:nvPr>
        </p:nvSpPr>
        <p:spPr>
          <a:xfrm>
            <a:off x="32902077" y="5560851"/>
            <a:ext cx="10047018" cy="754045"/>
          </a:xfrm>
        </p:spPr>
        <p:txBody>
          <a:bodyPr/>
          <a:lstStyle/>
          <a:p>
            <a:r>
              <a:rPr lang="en-US" dirty="0" smtClean="0"/>
              <a:t>References </a:t>
            </a:r>
            <a:endParaRPr lang="en-US" dirty="0"/>
          </a:p>
        </p:txBody>
      </p:sp>
      <p:sp>
        <p:nvSpPr>
          <p:cNvPr id="12" name="Text Placeholder 11"/>
          <p:cNvSpPr>
            <a:spLocks noGrp="1"/>
          </p:cNvSpPr>
          <p:nvPr>
            <p:ph type="body" sz="quarter" idx="28"/>
          </p:nvPr>
        </p:nvSpPr>
        <p:spPr>
          <a:xfrm>
            <a:off x="32897045" y="6301434"/>
            <a:ext cx="10052050" cy="5463012"/>
          </a:xfrm>
        </p:spPr>
        <p:txBody>
          <a:bodyPr/>
          <a:lstStyle/>
          <a:p>
            <a:pPr algn="ctr"/>
            <a:r>
              <a:rPr lang="en-US" dirty="0" smtClean="0"/>
              <a:t>Greg </a:t>
            </a:r>
            <a:r>
              <a:rPr lang="en-US" dirty="0" err="1" smtClean="0"/>
              <a:t>Ahart</a:t>
            </a:r>
            <a:r>
              <a:rPr lang="en-US" dirty="0" smtClean="0"/>
              <a:t>-Superior Farms</a:t>
            </a:r>
          </a:p>
          <a:p>
            <a:pPr algn="ctr"/>
            <a:r>
              <a:rPr lang="en-US" dirty="0" smtClean="0"/>
              <a:t>Jerry Fitch-Oklahoma State University</a:t>
            </a:r>
          </a:p>
          <a:p>
            <a:pPr algn="ctr"/>
            <a:r>
              <a:rPr lang="en-US" dirty="0" err="1" smtClean="0"/>
              <a:t>Boleman</a:t>
            </a:r>
            <a:r>
              <a:rPr lang="en-US" dirty="0" smtClean="0"/>
              <a:t>-Texas A&amp;M University</a:t>
            </a:r>
          </a:p>
          <a:p>
            <a:pPr algn="ctr"/>
            <a:r>
              <a:rPr lang="en-US" dirty="0" smtClean="0"/>
              <a:t>Keenan-Grazing Systems</a:t>
            </a:r>
          </a:p>
          <a:p>
            <a:pPr algn="ctr"/>
            <a:r>
              <a:rPr lang="en-US" dirty="0" err="1" smtClean="0"/>
              <a:t>Lipsey</a:t>
            </a:r>
            <a:r>
              <a:rPr lang="en-US" dirty="0" smtClean="0"/>
              <a:t>-Missouri Extension</a:t>
            </a:r>
          </a:p>
          <a:p>
            <a:pPr algn="ctr"/>
            <a:r>
              <a:rPr lang="en-US" dirty="0" smtClean="0"/>
              <a:t>FFA</a:t>
            </a:r>
          </a:p>
          <a:p>
            <a:pPr algn="ctr"/>
            <a:r>
              <a:rPr lang="en-US" dirty="0" smtClean="0"/>
              <a:t>4H</a:t>
            </a:r>
          </a:p>
          <a:p>
            <a:pPr algn="ctr"/>
            <a:r>
              <a:rPr lang="en-US" dirty="0" smtClean="0"/>
              <a:t>Cal Poly</a:t>
            </a:r>
          </a:p>
          <a:p>
            <a:pPr algn="ctr"/>
            <a:r>
              <a:rPr lang="en-US" dirty="0" err="1" smtClean="0"/>
              <a:t>Polyland</a:t>
            </a:r>
            <a:endParaRPr lang="en-US" dirty="0" smtClean="0"/>
          </a:p>
          <a:p>
            <a:pPr algn="ctr"/>
            <a:endParaRPr lang="en-US" dirty="0" smtClean="0"/>
          </a:p>
          <a:p>
            <a:endParaRPr lang="en-US" dirty="0"/>
          </a:p>
        </p:txBody>
      </p:sp>
      <p:sp>
        <p:nvSpPr>
          <p:cNvPr id="13" name="Text Placeholder 12"/>
          <p:cNvSpPr>
            <a:spLocks noGrp="1"/>
          </p:cNvSpPr>
          <p:nvPr>
            <p:ph type="body" sz="quarter" idx="29"/>
          </p:nvPr>
        </p:nvSpPr>
        <p:spPr>
          <a:xfrm>
            <a:off x="32886830" y="11167343"/>
            <a:ext cx="10047018" cy="754045"/>
          </a:xfrm>
        </p:spPr>
        <p:txBody>
          <a:bodyPr/>
          <a:lstStyle/>
          <a:p>
            <a:r>
              <a:rPr lang="en-US" dirty="0" smtClean="0"/>
              <a:t>Acknowledgements</a:t>
            </a:r>
          </a:p>
        </p:txBody>
      </p:sp>
      <p:sp>
        <p:nvSpPr>
          <p:cNvPr id="14" name="Text Placeholder 13"/>
          <p:cNvSpPr>
            <a:spLocks noGrp="1"/>
          </p:cNvSpPr>
          <p:nvPr>
            <p:ph type="body" sz="quarter" idx="30"/>
          </p:nvPr>
        </p:nvSpPr>
        <p:spPr>
          <a:xfrm>
            <a:off x="32762010" y="11882054"/>
            <a:ext cx="10052050" cy="5924677"/>
          </a:xfrm>
        </p:spPr>
        <p:txBody>
          <a:bodyPr/>
          <a:lstStyle/>
          <a:p>
            <a:pPr algn="ctr"/>
            <a:r>
              <a:rPr lang="en-US" dirty="0" smtClean="0"/>
              <a:t>Greg </a:t>
            </a:r>
            <a:r>
              <a:rPr lang="en-US" dirty="0" err="1" smtClean="0"/>
              <a:t>Ahart</a:t>
            </a:r>
            <a:endParaRPr lang="en-US" dirty="0" smtClean="0"/>
          </a:p>
          <a:p>
            <a:pPr algn="ctr"/>
            <a:r>
              <a:rPr lang="en-US" dirty="0" smtClean="0"/>
              <a:t>Jerry Fitch</a:t>
            </a:r>
          </a:p>
          <a:p>
            <a:pPr algn="ctr"/>
            <a:r>
              <a:rPr lang="en-US" dirty="0" smtClean="0"/>
              <a:t>Lee </a:t>
            </a:r>
            <a:r>
              <a:rPr lang="en-US" dirty="0" err="1" smtClean="0"/>
              <a:t>Rincker</a:t>
            </a:r>
            <a:r>
              <a:rPr lang="en-US" dirty="0" smtClean="0"/>
              <a:t> </a:t>
            </a:r>
          </a:p>
          <a:p>
            <a:pPr algn="ctr"/>
            <a:r>
              <a:rPr lang="en-US" dirty="0" smtClean="0"/>
              <a:t>Travis Hagen</a:t>
            </a:r>
          </a:p>
          <a:p>
            <a:pPr algn="ctr"/>
            <a:r>
              <a:rPr lang="en-US" dirty="0" smtClean="0"/>
              <a:t>Mike </a:t>
            </a:r>
            <a:r>
              <a:rPr lang="en-US" dirty="0" err="1" smtClean="0"/>
              <a:t>Leventini</a:t>
            </a:r>
            <a:endParaRPr lang="en-US" dirty="0" smtClean="0"/>
          </a:p>
          <a:p>
            <a:pPr algn="ctr"/>
            <a:r>
              <a:rPr lang="en-US" dirty="0" smtClean="0"/>
              <a:t>Jamie </a:t>
            </a:r>
            <a:r>
              <a:rPr lang="en-US" dirty="0" err="1" smtClean="0"/>
              <a:t>Farao</a:t>
            </a:r>
            <a:r>
              <a:rPr lang="en-US" dirty="0" smtClean="0"/>
              <a:t> </a:t>
            </a:r>
          </a:p>
          <a:p>
            <a:pPr algn="ctr"/>
            <a:r>
              <a:rPr lang="en-US" dirty="0" smtClean="0"/>
              <a:t>Ryan Estes</a:t>
            </a:r>
          </a:p>
          <a:p>
            <a:pPr algn="ctr"/>
            <a:r>
              <a:rPr lang="en-US" dirty="0" err="1" smtClean="0"/>
              <a:t>Foscalina</a:t>
            </a:r>
            <a:r>
              <a:rPr lang="en-US" dirty="0" smtClean="0"/>
              <a:t> Club Lambs</a:t>
            </a:r>
          </a:p>
          <a:p>
            <a:pPr algn="ctr"/>
            <a:r>
              <a:rPr lang="en-US" dirty="0" smtClean="0"/>
              <a:t>David Porter</a:t>
            </a:r>
          </a:p>
          <a:p>
            <a:pPr algn="ctr"/>
            <a:r>
              <a:rPr lang="en-US" dirty="0" smtClean="0"/>
              <a:t>7Z </a:t>
            </a:r>
            <a:r>
              <a:rPr lang="en-US" dirty="0" smtClean="0"/>
              <a:t>Livestock</a:t>
            </a:r>
          </a:p>
          <a:p>
            <a:pPr algn="ctr"/>
            <a:r>
              <a:rPr lang="en-US" dirty="0" smtClean="0"/>
              <a:t>Eric </a:t>
            </a:r>
            <a:r>
              <a:rPr lang="en-US" dirty="0" err="1" smtClean="0"/>
              <a:t>Shellhouse</a:t>
            </a:r>
            <a:endParaRPr lang="en-US" dirty="0" smtClean="0"/>
          </a:p>
          <a:p>
            <a:pPr algn="ctr"/>
            <a:r>
              <a:rPr lang="en-US" dirty="0" smtClean="0"/>
              <a:t>Scott Layne</a:t>
            </a:r>
            <a:endParaRPr lang="en-US" dirty="0"/>
          </a:p>
        </p:txBody>
      </p:sp>
      <p:sp>
        <p:nvSpPr>
          <p:cNvPr id="15" name="Text Placeholder 14"/>
          <p:cNvSpPr>
            <a:spLocks noGrp="1"/>
          </p:cNvSpPr>
          <p:nvPr>
            <p:ph type="body" sz="quarter" idx="96"/>
          </p:nvPr>
        </p:nvSpPr>
        <p:spPr>
          <a:xfrm>
            <a:off x="904188" y="14951552"/>
            <a:ext cx="10056813" cy="8771610"/>
          </a:xfrm>
        </p:spPr>
        <p:txBody>
          <a:bodyPr/>
          <a:lstStyle/>
          <a:p>
            <a:pPr marL="342900" indent="-342900">
              <a:buFont typeface="Arial" panose="020B0604020202020204" pitchFamily="34" charset="0"/>
              <a:buChar char="•"/>
            </a:pPr>
            <a:r>
              <a:rPr lang="en-US" dirty="0" smtClean="0"/>
              <a:t>In order to establish a successful sheep flock, it must consist of a breeding system, facilities and equipment, nutrition, health management, lambing schedule, supplementation, and proper finances (Fitch, 2015). </a:t>
            </a:r>
          </a:p>
          <a:p>
            <a:pPr marL="342900" indent="-342900">
              <a:buFont typeface="Arial" panose="020B0604020202020204" pitchFamily="34" charset="0"/>
              <a:buChar char="•"/>
            </a:pPr>
            <a:r>
              <a:rPr lang="en-US" dirty="0" smtClean="0"/>
              <a:t>To ensure a high quality flock, Cal Poly must select sheep based on phenotypical traits—reproductive rate, growth rate, soundness, and conformation. </a:t>
            </a:r>
          </a:p>
          <a:p>
            <a:pPr marL="342900" indent="-342900">
              <a:buFont typeface="Arial" panose="020B0604020202020204" pitchFamily="34" charset="0"/>
              <a:buChar char="•"/>
            </a:pPr>
            <a:r>
              <a:rPr lang="en-US" dirty="0" smtClean="0"/>
              <a:t>Stable and healthy livestock will lead to a steady and successful income!</a:t>
            </a:r>
          </a:p>
          <a:p>
            <a:pPr marL="342900" indent="-342900">
              <a:buFont typeface="Arial" panose="020B0604020202020204" pitchFamily="34" charset="0"/>
              <a:buChar char="•"/>
            </a:pPr>
            <a:r>
              <a:rPr lang="en-US" dirty="0" smtClean="0"/>
              <a:t>Sheep require vaccines such as CD&amp;T, wormers, CORRID, </a:t>
            </a:r>
            <a:r>
              <a:rPr lang="en-US" dirty="0" err="1" smtClean="0"/>
              <a:t>Draxxin</a:t>
            </a:r>
            <a:r>
              <a:rPr lang="en-US" dirty="0" smtClean="0"/>
              <a:t>, and </a:t>
            </a:r>
            <a:r>
              <a:rPr lang="en-US" dirty="0" err="1" smtClean="0"/>
              <a:t>Excede</a:t>
            </a:r>
            <a:r>
              <a:rPr lang="en-US" dirty="0" smtClean="0"/>
              <a:t>. </a:t>
            </a:r>
          </a:p>
          <a:p>
            <a:pPr marL="342900" indent="-342900">
              <a:buFont typeface="Arial" panose="020B0604020202020204" pitchFamily="34" charset="0"/>
              <a:buChar char="•"/>
            </a:pPr>
            <a:r>
              <a:rPr lang="en-US" dirty="0" smtClean="0"/>
              <a:t>Profits for this operation can be hindered by student labor hours, feed expenses, medical costs, and administration costs.</a:t>
            </a:r>
          </a:p>
          <a:p>
            <a:pPr marL="342900" indent="-342900">
              <a:buFont typeface="Arial" panose="020B0604020202020204" pitchFamily="34" charset="0"/>
              <a:buChar char="•"/>
            </a:pPr>
            <a:r>
              <a:rPr lang="en-US" dirty="0" smtClean="0"/>
              <a:t>Sheep operations make money by selling wool or selling the carcass to processors.</a:t>
            </a:r>
          </a:p>
          <a:p>
            <a:pPr marL="342900" indent="-342900">
              <a:buFont typeface="Arial" panose="020B0604020202020204" pitchFamily="34" charset="0"/>
              <a:buChar char="•"/>
            </a:pPr>
            <a:r>
              <a:rPr lang="en-US" dirty="0" smtClean="0"/>
              <a:t>However, club lambs are sold to be shown and exhibited, and eventually processed.</a:t>
            </a:r>
          </a:p>
          <a:p>
            <a:pPr marL="1828725" lvl="1" indent="-342900">
              <a:buFont typeface="Arial" panose="020B0604020202020204" pitchFamily="34" charset="0"/>
              <a:buChar char="•"/>
            </a:pPr>
            <a:r>
              <a:rPr lang="en-US" dirty="0" smtClean="0"/>
              <a:t>The profit of club lambs come from an </a:t>
            </a:r>
            <a:r>
              <a:rPr lang="en-US" dirty="0" err="1" smtClean="0"/>
              <a:t>intitial</a:t>
            </a:r>
            <a:r>
              <a:rPr lang="en-US" dirty="0" smtClean="0"/>
              <a:t> sale price off the ranch or selling them to a meat processor.</a:t>
            </a:r>
          </a:p>
          <a:p>
            <a:pPr marL="1828725" lvl="1" indent="-342900">
              <a:buFont typeface="Arial" panose="020B0604020202020204" pitchFamily="34" charset="0"/>
              <a:buChar char="•"/>
            </a:pPr>
            <a:r>
              <a:rPr lang="en-US" dirty="0" smtClean="0"/>
              <a:t>The current market price for lamb is $1.40/pound. </a:t>
            </a:r>
            <a:endParaRPr lang="en-US" dirty="0"/>
          </a:p>
        </p:txBody>
      </p:sp>
      <p:sp>
        <p:nvSpPr>
          <p:cNvPr id="16" name="Text Placeholder 15"/>
          <p:cNvSpPr>
            <a:spLocks noGrp="1"/>
          </p:cNvSpPr>
          <p:nvPr>
            <p:ph type="body" sz="quarter" idx="150"/>
          </p:nvPr>
        </p:nvSpPr>
        <p:spPr/>
        <p:txBody>
          <a:bodyPr/>
          <a:lstStyle/>
          <a:p>
            <a:r>
              <a:rPr lang="en-US" dirty="0" smtClean="0"/>
              <a:t>California Polytechnic University San Luis Obispo </a:t>
            </a:r>
            <a:endParaRPr lang="en-US" dirty="0"/>
          </a:p>
        </p:txBody>
      </p:sp>
      <p:sp>
        <p:nvSpPr>
          <p:cNvPr id="17" name="Text Placeholder 16"/>
          <p:cNvSpPr>
            <a:spLocks noGrp="1"/>
          </p:cNvSpPr>
          <p:nvPr>
            <p:ph type="body" sz="quarter" idx="151"/>
          </p:nvPr>
        </p:nvSpPr>
        <p:spPr/>
        <p:txBody>
          <a:bodyPr>
            <a:normAutofit fontScale="92500" lnSpcReduction="10000"/>
          </a:bodyPr>
          <a:lstStyle/>
          <a:p>
            <a:r>
              <a:rPr lang="en-US" dirty="0" smtClean="0"/>
              <a:t>Senior Project by </a:t>
            </a:r>
            <a:r>
              <a:rPr lang="en-US" dirty="0" smtClean="0"/>
              <a:t>Kelsie </a:t>
            </a:r>
            <a:r>
              <a:rPr lang="en-US" dirty="0" smtClean="0"/>
              <a:t>Bowles</a:t>
            </a:r>
            <a:endParaRPr lang="en-US" dirty="0"/>
          </a:p>
        </p:txBody>
      </p:sp>
      <p:sp>
        <p:nvSpPr>
          <p:cNvPr id="18" name="Text Placeholder 17"/>
          <p:cNvSpPr>
            <a:spLocks noGrp="1"/>
          </p:cNvSpPr>
          <p:nvPr>
            <p:ph type="body" sz="quarter" idx="153"/>
          </p:nvPr>
        </p:nvSpPr>
        <p:spPr/>
        <p:txBody>
          <a:bodyPr>
            <a:normAutofit fontScale="85000" lnSpcReduction="10000"/>
          </a:bodyPr>
          <a:lstStyle/>
          <a:p>
            <a:r>
              <a:rPr lang="en-US" dirty="0" smtClean="0"/>
              <a:t>Feasibility of Establishing a Club Lamb Ewe Flock at Cal Poly </a:t>
            </a:r>
            <a:endParaRPr lang="en-US"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373" y="572599"/>
            <a:ext cx="6056806" cy="4788662"/>
          </a:xfrm>
          <a:prstGeom prst="rect">
            <a:avLst/>
          </a:prstGeom>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10339" y="572599"/>
            <a:ext cx="5286413" cy="5173535"/>
          </a:xfrm>
          <a:prstGeom prst="rect">
            <a:avLst/>
          </a:prstGeom>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19553" y="17512075"/>
            <a:ext cx="6848272" cy="10058400"/>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2341" y="24529074"/>
            <a:ext cx="9682354" cy="6460774"/>
          </a:xfrm>
          <a:prstGeom prst="rect">
            <a:avLst/>
          </a:prstGeom>
        </p:spPr>
      </p:pic>
      <p:pic>
        <p:nvPicPr>
          <p:cNvPr id="24" name="Pictur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581687" y="18424624"/>
            <a:ext cx="3206348" cy="3337915"/>
          </a:xfrm>
          <a:prstGeom prst="rect">
            <a:avLst/>
          </a:prstGeom>
        </p:spPr>
      </p:pic>
      <p:pic>
        <p:nvPicPr>
          <p:cNvPr id="25" name="Picture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045462" y="18005725"/>
            <a:ext cx="3111740" cy="3959341"/>
          </a:xfrm>
          <a:prstGeom prst="rect">
            <a:avLst/>
          </a:prstGeom>
        </p:spPr>
      </p:pic>
      <p:pic>
        <p:nvPicPr>
          <p:cNvPr id="26" name="Picture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078786" y="21122050"/>
            <a:ext cx="9753600" cy="6448425"/>
          </a:xfrm>
          <a:prstGeom prst="rect">
            <a:avLst/>
          </a:prstGeom>
        </p:spPr>
      </p:pic>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101247" y="11957695"/>
            <a:ext cx="10058400" cy="3338956"/>
          </a:xfrm>
          <a:prstGeom prst="rect">
            <a:avLst/>
          </a:prstGeom>
        </p:spPr>
      </p:pic>
    </p:spTree>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1_Classic 3 Columns">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Classic - Wide Cent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1576</TotalTime>
  <Words>944</Words>
  <Application>Microsoft Office PowerPoint</Application>
  <PresentationFormat>Custom</PresentationFormat>
  <Paragraphs>60</Paragraphs>
  <Slides>1</Slides>
  <Notes>1</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1</vt:i4>
      </vt:variant>
      <vt:variant>
        <vt:lpstr>Slide Titles</vt:lpstr>
      </vt:variant>
      <vt:variant>
        <vt:i4>1</vt:i4>
      </vt:variant>
    </vt:vector>
  </HeadingPairs>
  <TitlesOfParts>
    <vt:vector size="9" baseType="lpstr">
      <vt:lpstr>Arial</vt:lpstr>
      <vt:lpstr>Calibri</vt:lpstr>
      <vt:lpstr>Times New Roman</vt:lpstr>
      <vt:lpstr>Trebuchet MS</vt:lpstr>
      <vt:lpstr>36x48-Template-V2b</vt:lpstr>
      <vt:lpstr>1_Classic 3 Columns</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Kelsie Bowles</cp:lastModifiedBy>
  <cp:revision>91</cp:revision>
  <dcterms:created xsi:type="dcterms:W3CDTF">2012-02-03T19:11:35Z</dcterms:created>
  <dcterms:modified xsi:type="dcterms:W3CDTF">2017-05-25T03:47:45Z</dcterms:modified>
</cp:coreProperties>
</file>