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lee Janice French" initials="HJF"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C2C2"/>
    <a:srgbClr val="8BFAE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77"/>
    <p:restoredTop sz="94836"/>
  </p:normalViewPr>
  <p:slideViewPr>
    <p:cSldViewPr snapToGrid="0" snapToObjects="1">
      <p:cViewPr>
        <p:scale>
          <a:sx n="42" d="100"/>
          <a:sy n="42" d="100"/>
        </p:scale>
        <p:origin x="2768"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A1DDF2-DCDC-894D-8BF3-B47255B1B68A}" type="datetimeFigureOut">
              <a:rPr lang="en-US" smtClean="0"/>
              <a:t>6/7/18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FDA5A-B377-A34D-8A16-5C668629A865}" type="slidenum">
              <a:rPr lang="en-US" smtClean="0"/>
              <a:t>‹#›</a:t>
            </a:fld>
            <a:endParaRPr lang="en-US"/>
          </a:p>
        </p:txBody>
      </p:sp>
    </p:spTree>
    <p:extLst>
      <p:ext uri="{BB962C8B-B14F-4D97-AF65-F5344CB8AC3E}">
        <p14:creationId xmlns:p14="http://schemas.microsoft.com/office/powerpoint/2010/main" val="322457410"/>
      </p:ext>
    </p:extLst>
  </p:cSld>
  <p:clrMap bg1="lt1" tx1="dk1" bg2="lt2" tx2="dk2" accent1="accent1" accent2="accent2" accent3="accent3" accent4="accent4" accent5="accent5" accent6="accent6" hlink="hlink" folHlink="folHlink"/>
  <p:notesStyle>
    <a:lvl1pPr marL="0" algn="l" defTabSz="3686861" rtl="0" eaLnBrk="1" latinLnBrk="0" hangingPunct="1">
      <a:defRPr sz="4838" kern="1200">
        <a:solidFill>
          <a:schemeClr val="tx1"/>
        </a:solidFill>
        <a:latin typeface="+mn-lt"/>
        <a:ea typeface="+mn-ea"/>
        <a:cs typeface="+mn-cs"/>
      </a:defRPr>
    </a:lvl1pPr>
    <a:lvl2pPr marL="1843430" algn="l" defTabSz="3686861" rtl="0" eaLnBrk="1" latinLnBrk="0" hangingPunct="1">
      <a:defRPr sz="4838" kern="1200">
        <a:solidFill>
          <a:schemeClr val="tx1"/>
        </a:solidFill>
        <a:latin typeface="+mn-lt"/>
        <a:ea typeface="+mn-ea"/>
        <a:cs typeface="+mn-cs"/>
      </a:defRPr>
    </a:lvl2pPr>
    <a:lvl3pPr marL="3686861" algn="l" defTabSz="3686861" rtl="0" eaLnBrk="1" latinLnBrk="0" hangingPunct="1">
      <a:defRPr sz="4838" kern="1200">
        <a:solidFill>
          <a:schemeClr val="tx1"/>
        </a:solidFill>
        <a:latin typeface="+mn-lt"/>
        <a:ea typeface="+mn-ea"/>
        <a:cs typeface="+mn-cs"/>
      </a:defRPr>
    </a:lvl3pPr>
    <a:lvl4pPr marL="5530291" algn="l" defTabSz="3686861" rtl="0" eaLnBrk="1" latinLnBrk="0" hangingPunct="1">
      <a:defRPr sz="4838" kern="1200">
        <a:solidFill>
          <a:schemeClr val="tx1"/>
        </a:solidFill>
        <a:latin typeface="+mn-lt"/>
        <a:ea typeface="+mn-ea"/>
        <a:cs typeface="+mn-cs"/>
      </a:defRPr>
    </a:lvl4pPr>
    <a:lvl5pPr marL="7373722" algn="l" defTabSz="3686861" rtl="0" eaLnBrk="1" latinLnBrk="0" hangingPunct="1">
      <a:defRPr sz="4838" kern="1200">
        <a:solidFill>
          <a:schemeClr val="tx1"/>
        </a:solidFill>
        <a:latin typeface="+mn-lt"/>
        <a:ea typeface="+mn-ea"/>
        <a:cs typeface="+mn-cs"/>
      </a:defRPr>
    </a:lvl5pPr>
    <a:lvl6pPr marL="9217152" algn="l" defTabSz="3686861" rtl="0" eaLnBrk="1" latinLnBrk="0" hangingPunct="1">
      <a:defRPr sz="4838" kern="1200">
        <a:solidFill>
          <a:schemeClr val="tx1"/>
        </a:solidFill>
        <a:latin typeface="+mn-lt"/>
        <a:ea typeface="+mn-ea"/>
        <a:cs typeface="+mn-cs"/>
      </a:defRPr>
    </a:lvl6pPr>
    <a:lvl7pPr marL="11060582" algn="l" defTabSz="3686861" rtl="0" eaLnBrk="1" latinLnBrk="0" hangingPunct="1">
      <a:defRPr sz="4838" kern="1200">
        <a:solidFill>
          <a:schemeClr val="tx1"/>
        </a:solidFill>
        <a:latin typeface="+mn-lt"/>
        <a:ea typeface="+mn-ea"/>
        <a:cs typeface="+mn-cs"/>
      </a:defRPr>
    </a:lvl7pPr>
    <a:lvl8pPr marL="12904013" algn="l" defTabSz="3686861" rtl="0" eaLnBrk="1" latinLnBrk="0" hangingPunct="1">
      <a:defRPr sz="4838" kern="1200">
        <a:solidFill>
          <a:schemeClr val="tx1"/>
        </a:solidFill>
        <a:latin typeface="+mn-lt"/>
        <a:ea typeface="+mn-ea"/>
        <a:cs typeface="+mn-cs"/>
      </a:defRPr>
    </a:lvl8pPr>
    <a:lvl9pPr marL="14747443" algn="l" defTabSz="3686861" rtl="0" eaLnBrk="1" latinLnBrk="0" hangingPunct="1">
      <a:defRPr sz="483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BFDA5A-B377-A34D-8A16-5C668629A865}" type="slidenum">
              <a:rPr lang="en-US" smtClean="0"/>
              <a:t>1</a:t>
            </a:fld>
            <a:endParaRPr lang="en-US"/>
          </a:p>
        </p:txBody>
      </p:sp>
    </p:spTree>
    <p:extLst>
      <p:ext uri="{BB962C8B-B14F-4D97-AF65-F5344CB8AC3E}">
        <p14:creationId xmlns:p14="http://schemas.microsoft.com/office/powerpoint/2010/main" val="1440448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7A7EF2-FC2C-D742-94E6-7DA1A4048158}" type="datetimeFigureOut">
              <a:rPr lang="en-US" smtClean="0"/>
              <a:t>6/7/18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7A7EF2-FC2C-D742-94E6-7DA1A4048158}" type="datetimeFigureOut">
              <a:rPr lang="en-US" smtClean="0"/>
              <a:t>6/7/18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7A7EF2-FC2C-D742-94E6-7DA1A4048158}" type="datetimeFigureOut">
              <a:rPr lang="en-US" smtClean="0"/>
              <a:t>6/7/18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7A7EF2-FC2C-D742-94E6-7DA1A4048158}" type="datetimeFigureOut">
              <a:rPr lang="en-US" smtClean="0"/>
              <a:t>6/7/18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7A7EF2-FC2C-D742-94E6-7DA1A4048158}" type="datetimeFigureOut">
              <a:rPr lang="en-US" smtClean="0"/>
              <a:t>6/7/18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7A7EF2-FC2C-D742-94E6-7DA1A4048158}" type="datetimeFigureOut">
              <a:rPr lang="en-US" smtClean="0"/>
              <a:t>6/7/18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7A7EF2-FC2C-D742-94E6-7DA1A4048158}" type="datetimeFigureOut">
              <a:rPr lang="en-US" smtClean="0"/>
              <a:t>6/7/18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7A7EF2-FC2C-D742-94E6-7DA1A4048158}" type="datetimeFigureOut">
              <a:rPr lang="en-US" smtClean="0"/>
              <a:t>6/7/18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7A7EF2-FC2C-D742-94E6-7DA1A4048158}" type="datetimeFigureOut">
              <a:rPr lang="en-US" smtClean="0"/>
              <a:t>6/7/18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DE7A7EF2-FC2C-D742-94E6-7DA1A4048158}" type="datetimeFigureOut">
              <a:rPr lang="en-US" smtClean="0"/>
              <a:t>6/7/18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DE7A7EF2-FC2C-D742-94E6-7DA1A4048158}" type="datetimeFigureOut">
              <a:rPr lang="en-US" smtClean="0"/>
              <a:t>6/7/18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03564F-6DA2-E749-9481-720F36C190F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DE7A7EF2-FC2C-D742-94E6-7DA1A4048158}" type="datetimeFigureOut">
              <a:rPr lang="en-US" smtClean="0"/>
              <a:t>6/7/18</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D103564F-6DA2-E749-9481-720F36C190F8}" type="slidenum">
              <a:rPr lang="en-US" smtClean="0"/>
              <a:t>‹#›</a:t>
            </a:fld>
            <a:endParaRPr lang="en-US"/>
          </a:p>
        </p:txBody>
      </p:sp>
    </p:spTree>
    <p:extLst>
      <p:ext uri="{BB962C8B-B14F-4D97-AF65-F5344CB8AC3E}">
        <p14:creationId xmlns:p14="http://schemas.microsoft.com/office/powerpoint/2010/main" val="1725417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image" Target="../media/image1.png"/><Relationship Id="rId7"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image" Target="../media/image8.tiff"/><Relationship Id="rId4" Type="http://schemas.openxmlformats.org/officeDocument/2006/relationships/image" Target="../media/image2.png"/><Relationship Id="rId9"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7654" y="239103"/>
            <a:ext cx="43891200" cy="2739211"/>
          </a:xfrm>
          <a:prstGeom prst="rect">
            <a:avLst/>
          </a:prstGeom>
          <a:solidFill>
            <a:srgbClr val="2FC2C2"/>
          </a:solidFill>
        </p:spPr>
        <p:txBody>
          <a:bodyPr wrap="square" rtlCol="0">
            <a:spAutoFit/>
          </a:bodyPr>
          <a:lstStyle/>
          <a:p>
            <a:pPr algn="ctr"/>
            <a:r>
              <a:rPr lang="en-US" sz="7200" dirty="0">
                <a:solidFill>
                  <a:schemeClr val="bg1"/>
                </a:solidFill>
              </a:rPr>
              <a:t>Consumer Egg Awareness</a:t>
            </a:r>
          </a:p>
          <a:p>
            <a:pPr algn="ctr"/>
            <a:r>
              <a:rPr lang="en-US" sz="4400" dirty="0">
                <a:solidFill>
                  <a:schemeClr val="bg1"/>
                </a:solidFill>
              </a:rPr>
              <a:t>Hailee French</a:t>
            </a:r>
          </a:p>
          <a:p>
            <a:pPr algn="ctr"/>
            <a:r>
              <a:rPr lang="en-US" sz="2800" dirty="0">
                <a:solidFill>
                  <a:schemeClr val="bg1"/>
                </a:solidFill>
              </a:rPr>
              <a:t> California Polytechnic State University,  San Luis Obispo</a:t>
            </a:r>
          </a:p>
          <a:p>
            <a:pPr algn="ctr"/>
            <a:r>
              <a:rPr lang="en-US" sz="2800" dirty="0">
                <a:solidFill>
                  <a:schemeClr val="bg1"/>
                </a:solidFill>
              </a:rPr>
              <a:t>Agricultural Education and Communication Department</a:t>
            </a:r>
          </a:p>
        </p:txBody>
      </p:sp>
      <p:sp>
        <p:nvSpPr>
          <p:cNvPr id="15" name="TextBox 14"/>
          <p:cNvSpPr txBox="1"/>
          <p:nvPr/>
        </p:nvSpPr>
        <p:spPr>
          <a:xfrm>
            <a:off x="458659" y="3618462"/>
            <a:ext cx="6809362" cy="8171468"/>
          </a:xfrm>
          <a:prstGeom prst="rect">
            <a:avLst/>
          </a:prstGeom>
          <a:solidFill>
            <a:schemeClr val="bg1"/>
          </a:solidFill>
          <a:ln w="76200">
            <a:solidFill>
              <a:srgbClr val="2FC2C2"/>
            </a:solidFill>
          </a:ln>
        </p:spPr>
        <p:txBody>
          <a:bodyPr wrap="square" lIns="274320" tIns="182880" rIns="274320" rtlCol="0">
            <a:spAutoFit/>
          </a:bodyPr>
          <a:lstStyle/>
          <a:p>
            <a:r>
              <a:rPr lang="en-US" sz="2400" b="1" i="1" u="sng" dirty="0"/>
              <a:t>Introduction</a:t>
            </a:r>
            <a:endParaRPr lang="en-US" sz="2400" i="1" u="sng" dirty="0"/>
          </a:p>
          <a:p>
            <a:r>
              <a:rPr lang="en-US" sz="2000" dirty="0"/>
              <a:t>In 2008, Proposition 2 passed, forcing all egg producers in California to provide more room inside of cages to their laying hens. The Humane Society of the United States [HSUS] initiated this battle and won but, less than a decade later decided that still wasn’t enough room for the birds. HSUS is now pushing to have a new measure on the ballot in November 2018 forcing all egg producers in California to produce their eggs cage free.</a:t>
            </a:r>
          </a:p>
          <a:p>
            <a:endParaRPr lang="en-US" sz="2000" dirty="0"/>
          </a:p>
          <a:p>
            <a:r>
              <a:rPr lang="en-US" sz="2000" dirty="0"/>
              <a:t>This project will survey the California Polytechnic State University, San Luis Obispo campus to gauge the campus’s understanding of egg production in California. Specifically, the project will benefit California egg producers with valuable insight regarding consumer perceptions of animal welfare and cage system preferences. The data gathered can help shape educational outreach plans and objectives within the egg industry to help educate our voters on farm practices we use in the egg industry. </a:t>
            </a:r>
          </a:p>
          <a:p>
            <a:endParaRPr lang="en-US" sz="2000" dirty="0"/>
          </a:p>
          <a:p>
            <a:r>
              <a:rPr lang="en-US" sz="2000" dirty="0"/>
              <a:t>The average consumer knows little about the term “cage free” and its industry standard and yet, votes on ballot initiatives forcing poultry producers to conform or risk closing their businesses.</a:t>
            </a:r>
          </a:p>
          <a:p>
            <a:endParaRPr lang="en-US" sz="3200" dirty="0"/>
          </a:p>
        </p:txBody>
      </p:sp>
      <p:sp>
        <p:nvSpPr>
          <p:cNvPr id="16" name="TextBox 15"/>
          <p:cNvSpPr txBox="1"/>
          <p:nvPr/>
        </p:nvSpPr>
        <p:spPr>
          <a:xfrm>
            <a:off x="458659" y="12223660"/>
            <a:ext cx="6809362" cy="13095893"/>
          </a:xfrm>
          <a:prstGeom prst="rect">
            <a:avLst/>
          </a:prstGeom>
          <a:solidFill>
            <a:schemeClr val="bg1"/>
          </a:solidFill>
          <a:ln w="76200">
            <a:solidFill>
              <a:srgbClr val="2FC2C2"/>
            </a:solidFill>
          </a:ln>
        </p:spPr>
        <p:txBody>
          <a:bodyPr wrap="square" lIns="274320" tIns="182880" rIns="274320" rtlCol="0">
            <a:spAutoFit/>
          </a:bodyPr>
          <a:lstStyle/>
          <a:p>
            <a:r>
              <a:rPr lang="en-US" sz="2400" b="1" i="1" u="sng" dirty="0"/>
              <a:t>Background</a:t>
            </a:r>
            <a:endParaRPr lang="en-US" sz="2400" i="1" u="sng" dirty="0"/>
          </a:p>
          <a:p>
            <a:r>
              <a:rPr lang="en-US" sz="2000" dirty="0"/>
              <a:t>It is much worse for the chicken’s health being in a floor house, according to </a:t>
            </a:r>
            <a:r>
              <a:rPr lang="en-US" sz="2000" dirty="0" err="1"/>
              <a:t>Hsiung</a:t>
            </a:r>
            <a:r>
              <a:rPr lang="en-US" sz="2000" dirty="0"/>
              <a:t> in the article “They’re being eaten alive!” published in 2016. In this article, </a:t>
            </a:r>
            <a:r>
              <a:rPr lang="en-US" sz="2000" dirty="0" err="1"/>
              <a:t>Hsiung</a:t>
            </a:r>
            <a:r>
              <a:rPr lang="en-US" sz="2000" dirty="0"/>
              <a:t> talks about his own experience touring a cage free egg operation operated by Costco. Cannibalism is nearly increased by 3000% on cage free farms versus conventional housing systems (</a:t>
            </a:r>
            <a:r>
              <a:rPr lang="en-US" sz="2000" dirty="0" err="1"/>
              <a:t>Hsiung</a:t>
            </a:r>
            <a:r>
              <a:rPr lang="en-US" sz="2000" dirty="0"/>
              <a:t>, 2016). Birds become cannibalistic for many different reasons, the main one being crowding issues. Birds don’t have the opportunity to crowd each other when they are broken up in smaller segments in cages versus having hundreds on the floor in the house. They also tend to be more disease ridden and 1/3 of the birds placed in cage free housing die prematurely (</a:t>
            </a:r>
            <a:r>
              <a:rPr lang="en-US" sz="2000" dirty="0" err="1"/>
              <a:t>Hsiung</a:t>
            </a:r>
            <a:r>
              <a:rPr lang="en-US" sz="2000" dirty="0"/>
              <a:t>, “They’re being eaten alive!”, 2016).</a:t>
            </a:r>
          </a:p>
          <a:p>
            <a:endParaRPr lang="en-US" sz="2000" dirty="0"/>
          </a:p>
          <a:p>
            <a:r>
              <a:rPr lang="en-US" sz="2000" dirty="0"/>
              <a:t>Only 31% of grocery shoppers considered themselves informed about the meaning of terms such as cage free and free-range (Contreras, “Commitments to a cage free future pinch egg producers in the present”, 2017). This could cause a negative impact for the egg industry if consumers are unaware of what they are actually voting for when this topic does make it on a voting ballot. Out of the 15.5 million egg laying hens in California, most are family owned (McGreevy, “Live in California and buy eggs? If voters approve this in 2018, they'll need to be from cage-free hens”, 2017). </a:t>
            </a:r>
          </a:p>
          <a:p>
            <a:endParaRPr lang="en-US" sz="2000" dirty="0"/>
          </a:p>
          <a:p>
            <a:r>
              <a:rPr lang="en-US" sz="2000" dirty="0"/>
              <a:t>These small family farms may face some trouble fighting this measure as they did in 2008 because they are not as well funded and as large of an organization as HSUS. They are much more widely dispersed across the state rather than being one large organization known nationally by one, single name. HSUS is a highly funded organization with an annual budget of $100 million to fight for things such as this ballot measure. The overlying issue with the passing of Proposition 2 and additional measures in the future, is that egg farmers will be out a large sum of money once again, paying to convert to cage free housing systems. This would affect the majority of people in California because egg prices will have to go up to account for the loss the farmers will be facing.</a:t>
            </a:r>
          </a:p>
          <a:p>
            <a:r>
              <a:rPr lang="en-US" sz="2000" dirty="0">
                <a:solidFill>
                  <a:schemeClr val="bg1"/>
                </a:solidFill>
              </a:rPr>
              <a:t> </a:t>
            </a:r>
          </a:p>
          <a:p>
            <a:endParaRPr lang="en-US" sz="1200" dirty="0"/>
          </a:p>
        </p:txBody>
      </p:sp>
      <p:sp>
        <p:nvSpPr>
          <p:cNvPr id="17" name="TextBox 16"/>
          <p:cNvSpPr txBox="1"/>
          <p:nvPr/>
        </p:nvSpPr>
        <p:spPr>
          <a:xfrm>
            <a:off x="458659" y="25672439"/>
            <a:ext cx="6809362" cy="6017032"/>
          </a:xfrm>
          <a:prstGeom prst="rect">
            <a:avLst/>
          </a:prstGeom>
          <a:solidFill>
            <a:schemeClr val="bg1"/>
          </a:solidFill>
          <a:ln w="76200">
            <a:solidFill>
              <a:srgbClr val="2FC2C2"/>
            </a:solidFill>
          </a:ln>
        </p:spPr>
        <p:txBody>
          <a:bodyPr wrap="square" lIns="274320" tIns="182880" rIns="274320" rtlCol="0">
            <a:spAutoFit/>
          </a:bodyPr>
          <a:lstStyle/>
          <a:p>
            <a:r>
              <a:rPr lang="en-US" sz="2400" b="1" i="1" u="sng" dirty="0"/>
              <a:t>Conceptual Framework</a:t>
            </a:r>
          </a:p>
          <a:p>
            <a:endParaRPr lang="en-US" sz="1200" dirty="0"/>
          </a:p>
          <a:p>
            <a:r>
              <a:rPr lang="en-US" sz="2000" dirty="0"/>
              <a:t>Some large companies such as McDonalds and Subway have planned to go cage free by the year 2025. This will have a political and business sway as to whether or not farmers make the choice to go cage free on their own. The problem with consumers switching over their purchasing of egg production types are the costs associated with that change. Consumers aren’t necessarily willing to pay that premium price right now. </a:t>
            </a:r>
          </a:p>
          <a:p>
            <a:endParaRPr lang="en-US" sz="2000" dirty="0"/>
          </a:p>
          <a:p>
            <a:r>
              <a:rPr lang="en-US" sz="2000" dirty="0"/>
              <a:t>Some of the reluctance behind customers making the switch lies with the fact that there is a lot of confusion over the terms used on packaging. If consumers don’t have a clear definition of what they are buying, they in turn don’t have accurate information to make an informed voting decision. Consumer awareness is key in educating people about what exactly they are purchasing which will in turn allow them to have a more informed voting choice.</a:t>
            </a:r>
          </a:p>
        </p:txBody>
      </p:sp>
      <p:sp>
        <p:nvSpPr>
          <p:cNvPr id="18" name="TextBox 17"/>
          <p:cNvSpPr txBox="1"/>
          <p:nvPr/>
        </p:nvSpPr>
        <p:spPr>
          <a:xfrm>
            <a:off x="36178624" y="3618462"/>
            <a:ext cx="7276290" cy="10449014"/>
          </a:xfrm>
          <a:prstGeom prst="rect">
            <a:avLst/>
          </a:prstGeom>
          <a:solidFill>
            <a:schemeClr val="bg1"/>
          </a:solidFill>
          <a:ln w="76200">
            <a:solidFill>
              <a:srgbClr val="2FC2C2"/>
            </a:solidFill>
          </a:ln>
        </p:spPr>
        <p:txBody>
          <a:bodyPr wrap="square" lIns="274320" tIns="182880" rIns="274320" rtlCol="0">
            <a:spAutoFit/>
          </a:bodyPr>
          <a:lstStyle/>
          <a:p>
            <a:r>
              <a:rPr lang="en-US" sz="2400" b="1" i="1" u="sng" dirty="0"/>
              <a:t>Methodology</a:t>
            </a:r>
          </a:p>
          <a:p>
            <a:r>
              <a:rPr lang="en-US" sz="2000" dirty="0"/>
              <a:t>The author chose to utilize a survey for this project’s data collection. Prior to developing the questions, the author spoke with poultry organizations in California to gather their comments and questions about consumer perceptions of the egg industry including the California Poultry Association and the California Egg Board. The author then researched specific types, survey length, and methods of delivery. </a:t>
            </a:r>
          </a:p>
          <a:p>
            <a:endParaRPr lang="en-US" sz="2000" dirty="0"/>
          </a:p>
          <a:p>
            <a:r>
              <a:rPr lang="en-US" sz="2000" dirty="0"/>
              <a:t>The study took place online only, via </a:t>
            </a:r>
            <a:r>
              <a:rPr lang="en-US" sz="2000" dirty="0" err="1"/>
              <a:t>SurveyMonkey</a:t>
            </a:r>
            <a:r>
              <a:rPr lang="en-US" sz="2000" dirty="0"/>
              <a:t>. The Agricultural Education and Communication Department hosted the survey to maintain confidentiality of participant data gathered. The survey was developed to be anonymous meaning no names or domains were recorded from participants. </a:t>
            </a:r>
          </a:p>
          <a:p>
            <a:r>
              <a:rPr lang="en-US" sz="2000" dirty="0"/>
              <a:t>The survey questions and format were approved by the Internal Review Board at Cal Poly, prior to the survey being made available. A consent form to participate preceded the survey participation limited to Cal Poly, San Luis Obispo students, faculty and staff in the College of Liberal Arts and the College of Agriculture, Food and Environmental Sciences. The project advisor, Ms. Megan Silcott, utilized the College of Agriculture, Food and Environmental Sciences SYMPA email authorization to send the survey link out via email to all CAFES staff, students and faculty. </a:t>
            </a:r>
          </a:p>
          <a:p>
            <a:endParaRPr lang="en-US" sz="2000" dirty="0"/>
          </a:p>
          <a:p>
            <a:r>
              <a:rPr lang="en-US" sz="2000" dirty="0"/>
              <a:t>The survey link was also share on the AGED Department’s Facebook page and sent out via email by the AGED Department to its students. The same email was sent to the College of Liberal Arts and Journalism Department. Several Journalism professors, as well as the Journalism Department Head, were given the link to share with their department students, staff and faculty.  </a:t>
            </a:r>
          </a:p>
          <a:p>
            <a:r>
              <a:rPr lang="en-US" sz="2000" dirty="0"/>
              <a:t>Once the survey timeline of two weeks concluded, the author began analyzing responses. </a:t>
            </a:r>
          </a:p>
        </p:txBody>
      </p:sp>
      <p:sp>
        <p:nvSpPr>
          <p:cNvPr id="20" name="TextBox 19"/>
          <p:cNvSpPr txBox="1"/>
          <p:nvPr/>
        </p:nvSpPr>
        <p:spPr>
          <a:xfrm>
            <a:off x="36178624" y="14424656"/>
            <a:ext cx="7276289" cy="8879354"/>
          </a:xfrm>
          <a:prstGeom prst="rect">
            <a:avLst/>
          </a:prstGeom>
          <a:solidFill>
            <a:schemeClr val="bg1"/>
          </a:solidFill>
          <a:ln w="76200">
            <a:solidFill>
              <a:srgbClr val="2FC2C2"/>
            </a:solidFill>
          </a:ln>
        </p:spPr>
        <p:txBody>
          <a:bodyPr wrap="square" lIns="274320" tIns="182880" rIns="274320" rtlCol="0">
            <a:spAutoFit/>
          </a:bodyPr>
          <a:lstStyle/>
          <a:p>
            <a:r>
              <a:rPr lang="en-US" sz="2400" b="1" i="1" u="sng" dirty="0"/>
              <a:t>Conclusions/ Implications/ Recommendations</a:t>
            </a:r>
          </a:p>
          <a:p>
            <a:r>
              <a:rPr lang="en-US" sz="2000" dirty="0"/>
              <a:t>Most consumers do not have resources readily available to them to help make them knowledgeable on poultry industry practices. Considering most of these respondents were actively involved in the College of Agriculture, Food and Environmental Science and they answered these questions the way they did, it can be concluded that the average consumer with minimal agriculture knowledge doesn’t possess the resources they need to make informed voting decisions on this issue. </a:t>
            </a:r>
          </a:p>
          <a:p>
            <a:endParaRPr lang="en-US" sz="2000" dirty="0"/>
          </a:p>
          <a:p>
            <a:r>
              <a:rPr lang="en-US" sz="2000" dirty="0"/>
              <a:t>HSUS uses its social media as an advantage while the agriculture industry lacks consumer outreach in this area. Consumers don’t know common industry statistics because most industries within agriculture, are not communicating enough to the people with a voting power. The author believes poultry farmers make their living on these hens and the business owners would be in a much worse position overall financially, if they were treating their birds poorly. Average consumers do not see this. </a:t>
            </a:r>
          </a:p>
          <a:p>
            <a:endParaRPr lang="en-US" sz="2000" dirty="0"/>
          </a:p>
          <a:p>
            <a:r>
              <a:rPr lang="en-US" sz="2000" dirty="0"/>
              <a:t>The author recommends the California Egg Board utilize its social media resources as an outreach program to explain the proper industry practices to the average consumer and the benefits these processes entail to the bird itself. The poultry industry needs to go back to the basics of consumer outreach and explain why poultry farmers are farming the way that they do and explaining the health benefits it has to them as consumers and to the animals themselves. </a:t>
            </a:r>
          </a:p>
          <a:p>
            <a:endParaRPr lang="en-US" sz="1800" dirty="0"/>
          </a:p>
        </p:txBody>
      </p:sp>
      <p:sp>
        <p:nvSpPr>
          <p:cNvPr id="21" name="TextBox 20"/>
          <p:cNvSpPr txBox="1"/>
          <p:nvPr/>
        </p:nvSpPr>
        <p:spPr>
          <a:xfrm>
            <a:off x="36178624" y="24196168"/>
            <a:ext cx="7276289" cy="6632585"/>
          </a:xfrm>
          <a:prstGeom prst="rect">
            <a:avLst/>
          </a:prstGeom>
          <a:solidFill>
            <a:schemeClr val="bg1"/>
          </a:solidFill>
          <a:ln w="76200">
            <a:solidFill>
              <a:srgbClr val="2FC2C2"/>
            </a:solidFill>
          </a:ln>
        </p:spPr>
        <p:txBody>
          <a:bodyPr wrap="square" lIns="274320" tIns="182880" rIns="274320" rtlCol="0">
            <a:spAutoFit/>
          </a:bodyPr>
          <a:lstStyle/>
          <a:p>
            <a:r>
              <a:rPr lang="en-US" sz="2400" b="1" i="1" u="sng" dirty="0"/>
              <a:t>References</a:t>
            </a:r>
            <a:endParaRPr lang="en-US" sz="2400" i="1" u="sng" dirty="0"/>
          </a:p>
          <a:p>
            <a:r>
              <a:rPr lang="en-US" sz="2000" dirty="0"/>
              <a:t> </a:t>
            </a:r>
          </a:p>
          <a:p>
            <a:r>
              <a:rPr lang="en-US" sz="2000" dirty="0"/>
              <a:t> </a:t>
            </a:r>
          </a:p>
          <a:p>
            <a:r>
              <a:rPr lang="en-US" sz="2000" dirty="0"/>
              <a:t>Contreras, T. (2017, August 16). Commitments to a cage-free future pinch egg producers in the present</a:t>
            </a:r>
          </a:p>
          <a:p>
            <a:r>
              <a:rPr lang="en-US" sz="2000" dirty="0"/>
              <a:t> </a:t>
            </a:r>
          </a:p>
          <a:p>
            <a:r>
              <a:rPr lang="en-US" sz="2000" dirty="0" err="1"/>
              <a:t>Hsiung</a:t>
            </a:r>
            <a:r>
              <a:rPr lang="en-US" sz="2000" dirty="0"/>
              <a:t>, W. (2016, October 24). 'They're Being Eaten Alive!' What I Saw In A Cage-Free Egg Farm</a:t>
            </a:r>
          </a:p>
          <a:p>
            <a:r>
              <a:rPr lang="en-US" sz="2000" dirty="0"/>
              <a:t> </a:t>
            </a:r>
          </a:p>
          <a:p>
            <a:r>
              <a:rPr lang="en-US" sz="2000" dirty="0"/>
              <a:t>McGreevy, P. (2017, August 29). Live in California and buy eggs? If voters approve this in 2018, they'll need to be from cage-free hens</a:t>
            </a:r>
          </a:p>
          <a:p>
            <a:r>
              <a:rPr lang="en-US" sz="2000" dirty="0"/>
              <a:t> </a:t>
            </a:r>
          </a:p>
          <a:p>
            <a:r>
              <a:rPr lang="en-US" sz="2000" dirty="0" err="1"/>
              <a:t>Nesheim</a:t>
            </a:r>
            <a:r>
              <a:rPr lang="en-US" sz="2000" dirty="0"/>
              <a:t>, M. C. (2015, June 17). Comparing hen housing practiced and their effects on various domains.</a:t>
            </a:r>
          </a:p>
          <a:p>
            <a:r>
              <a:rPr lang="en-US" sz="2000" dirty="0"/>
              <a:t> </a:t>
            </a:r>
          </a:p>
          <a:p>
            <a:r>
              <a:rPr lang="en-US" sz="2000" dirty="0" err="1"/>
              <a:t>Vukasovic</a:t>
            </a:r>
            <a:r>
              <a:rPr lang="en-US" sz="2000" dirty="0"/>
              <a:t>,, T. (2009). Consumer perception of poultry meat and the importance of country of origin in a purchase making process. </a:t>
            </a:r>
            <a:r>
              <a:rPr lang="en-US" sz="2000" i="1" dirty="0"/>
              <a:t>World's Poultry Science Journal,</a:t>
            </a:r>
            <a:r>
              <a:rPr lang="en-US" sz="2000" dirty="0"/>
              <a:t> </a:t>
            </a:r>
            <a:r>
              <a:rPr lang="en-US" sz="2000" i="1" dirty="0"/>
              <a:t>65</a:t>
            </a:r>
            <a:r>
              <a:rPr lang="en-US" sz="2000" dirty="0"/>
              <a:t>(1), 65-74. doi:10.1017/S0043933909000051</a:t>
            </a:r>
            <a:endParaRPr lang="en-US" sz="2000" b="1" dirty="0"/>
          </a:p>
          <a:p>
            <a:endParaRPr lang="en-US" sz="1200" dirty="0"/>
          </a:p>
        </p:txBody>
      </p:sp>
      <p:pic>
        <p:nvPicPr>
          <p:cNvPr id="1026" name="Picture 2" descr="Users/haileefrench/Desktop/Screen Shot 2018-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4042" y="15934988"/>
            <a:ext cx="10380155" cy="72245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3.googleusercontent.com/8dNSWr4gljuokCqKceg1qPBt-gy4Ris-JomcfF8E1czfJZkRtnY9txyscDSOdv5gLyqqupgKpZwPfVtLSnQiMOrgL7KqQL2pQ9KK1yqyR5dsuuVKwsEsDwMsbgU5s5ePBvx4ifkdmZoNfx8eU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0421" y="16051198"/>
            <a:ext cx="10763289" cy="710837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lh3.googleusercontent.com/JeACfNjbLbgNIg4gRZJxmaWLfo6WNqUtGJZpQaT7LOfRFs9AC5lM6QSRbX27w1GBHVvp_MqghRpA8Rz-_p2eDGF6vJUKeQ2_5q7Z0-qbSCM3DYxPjna5LPVW8lUPGFkCan8cuF0KPOawSAiuK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82149" y="24763463"/>
            <a:ext cx="10302050" cy="722730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lh6.googleusercontent.com/fvn4Br67W1QMlTybB46UeO-swLt04CDzPfhHMmfSzlz9Q_bWTfhQKmVl6lrPio2jTtwR-tS-Q3KkWQJWRHObLZ4W2dnQC-hEDT49VuaMGqVwd1OhLolumwwO0Hr93f4wU0JvKOzmRz29iixC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284795" y="24763464"/>
            <a:ext cx="10763289" cy="715597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9592935" y="14909335"/>
            <a:ext cx="23820120" cy="1754326"/>
          </a:xfrm>
          <a:prstGeom prst="rect">
            <a:avLst/>
          </a:prstGeom>
          <a:noFill/>
        </p:spPr>
        <p:txBody>
          <a:bodyPr wrap="square" rtlCol="0">
            <a:spAutoFit/>
          </a:bodyPr>
          <a:lstStyle/>
          <a:p>
            <a:r>
              <a:rPr lang="en-US" sz="5400" b="1" dirty="0"/>
              <a:t>Question: </a:t>
            </a:r>
            <a:r>
              <a:rPr lang="en-US" sz="5400" dirty="0"/>
              <a:t>Consider the images below. Which of the images represents “cage free” to you?</a:t>
            </a:r>
          </a:p>
        </p:txBody>
      </p:sp>
      <p:sp>
        <p:nvSpPr>
          <p:cNvPr id="24" name="TextBox 23"/>
          <p:cNvSpPr txBox="1"/>
          <p:nvPr/>
        </p:nvSpPr>
        <p:spPr>
          <a:xfrm>
            <a:off x="9751694" y="21735330"/>
            <a:ext cx="7197091" cy="1209242"/>
          </a:xfrm>
          <a:prstGeom prst="rect">
            <a:avLst/>
          </a:prstGeom>
          <a:noFill/>
        </p:spPr>
        <p:txBody>
          <a:bodyPr wrap="square" rtlCol="0">
            <a:spAutoFit/>
          </a:bodyPr>
          <a:lstStyle/>
          <a:p>
            <a:r>
              <a:rPr lang="en-US" dirty="0">
                <a:solidFill>
                  <a:schemeClr val="bg1"/>
                </a:solidFill>
              </a:rPr>
              <a:t>45.18%</a:t>
            </a:r>
          </a:p>
        </p:txBody>
      </p:sp>
      <p:sp>
        <p:nvSpPr>
          <p:cNvPr id="25" name="TextBox 24"/>
          <p:cNvSpPr txBox="1"/>
          <p:nvPr/>
        </p:nvSpPr>
        <p:spPr>
          <a:xfrm>
            <a:off x="23420932" y="21744549"/>
            <a:ext cx="6016675" cy="1209242"/>
          </a:xfrm>
          <a:prstGeom prst="rect">
            <a:avLst/>
          </a:prstGeom>
          <a:noFill/>
        </p:spPr>
        <p:txBody>
          <a:bodyPr wrap="square" rtlCol="0">
            <a:spAutoFit/>
          </a:bodyPr>
          <a:lstStyle/>
          <a:p>
            <a:r>
              <a:rPr lang="en-US" dirty="0">
                <a:solidFill>
                  <a:schemeClr val="bg1"/>
                </a:solidFill>
              </a:rPr>
              <a:t>.18%</a:t>
            </a:r>
          </a:p>
        </p:txBody>
      </p:sp>
      <p:sp>
        <p:nvSpPr>
          <p:cNvPr id="26" name="TextBox 25"/>
          <p:cNvSpPr txBox="1"/>
          <p:nvPr/>
        </p:nvSpPr>
        <p:spPr>
          <a:xfrm>
            <a:off x="9921240" y="30654757"/>
            <a:ext cx="6858000" cy="1209242"/>
          </a:xfrm>
          <a:prstGeom prst="rect">
            <a:avLst/>
          </a:prstGeom>
          <a:noFill/>
        </p:spPr>
        <p:txBody>
          <a:bodyPr wrap="square" rtlCol="0">
            <a:spAutoFit/>
          </a:bodyPr>
          <a:lstStyle/>
          <a:p>
            <a:r>
              <a:rPr lang="en-US" dirty="0">
                <a:solidFill>
                  <a:schemeClr val="bg1"/>
                </a:solidFill>
              </a:rPr>
              <a:t>33.80%</a:t>
            </a:r>
          </a:p>
        </p:txBody>
      </p:sp>
      <p:sp>
        <p:nvSpPr>
          <p:cNvPr id="27" name="TextBox 26"/>
          <p:cNvSpPr txBox="1"/>
          <p:nvPr/>
        </p:nvSpPr>
        <p:spPr>
          <a:xfrm>
            <a:off x="23562446" y="30710195"/>
            <a:ext cx="7251115" cy="1209242"/>
          </a:xfrm>
          <a:prstGeom prst="rect">
            <a:avLst/>
          </a:prstGeom>
          <a:noFill/>
        </p:spPr>
        <p:txBody>
          <a:bodyPr wrap="square" rtlCol="0">
            <a:spAutoFit/>
          </a:bodyPr>
          <a:lstStyle/>
          <a:p>
            <a:r>
              <a:rPr lang="en-US" dirty="0">
                <a:solidFill>
                  <a:schemeClr val="bg1"/>
                </a:solidFill>
              </a:rPr>
              <a:t>20.84%</a:t>
            </a:r>
          </a:p>
        </p:txBody>
      </p:sp>
      <p:pic>
        <p:nvPicPr>
          <p:cNvPr id="33" name="Picture 32"/>
          <p:cNvPicPr>
            <a:picLocks noChangeAspect="1"/>
          </p:cNvPicPr>
          <p:nvPr/>
        </p:nvPicPr>
        <p:blipFill>
          <a:blip r:embed="rId7"/>
          <a:stretch>
            <a:fillRect/>
          </a:stretch>
        </p:blipFill>
        <p:spPr>
          <a:xfrm>
            <a:off x="1" y="-40496"/>
            <a:ext cx="2366682" cy="3258834"/>
          </a:xfrm>
          <a:prstGeom prst="rect">
            <a:avLst/>
          </a:prstGeom>
        </p:spPr>
      </p:pic>
      <p:pic>
        <p:nvPicPr>
          <p:cNvPr id="34" name="Picture 33"/>
          <p:cNvPicPr>
            <a:picLocks noChangeAspect="1"/>
          </p:cNvPicPr>
          <p:nvPr/>
        </p:nvPicPr>
        <p:blipFill>
          <a:blip r:embed="rId7"/>
          <a:stretch>
            <a:fillRect/>
          </a:stretch>
        </p:blipFill>
        <p:spPr>
          <a:xfrm>
            <a:off x="41524518" y="0"/>
            <a:ext cx="2366682" cy="3258834"/>
          </a:xfrm>
          <a:prstGeom prst="rect">
            <a:avLst/>
          </a:prstGeom>
        </p:spPr>
      </p:pic>
      <p:sp>
        <p:nvSpPr>
          <p:cNvPr id="29" name="TextBox 28"/>
          <p:cNvSpPr txBox="1"/>
          <p:nvPr/>
        </p:nvSpPr>
        <p:spPr>
          <a:xfrm>
            <a:off x="9582149" y="8310635"/>
            <a:ext cx="24349668" cy="6447919"/>
          </a:xfrm>
          <a:prstGeom prst="rect">
            <a:avLst/>
          </a:prstGeom>
          <a:solidFill>
            <a:schemeClr val="bg1"/>
          </a:solidFill>
          <a:ln w="76200">
            <a:solidFill>
              <a:srgbClr val="2FC2C2"/>
            </a:solidFill>
          </a:ln>
        </p:spPr>
        <p:txBody>
          <a:bodyPr wrap="square" lIns="274320" tIns="182880" rIns="274320" rtlCol="0">
            <a:spAutoFit/>
          </a:bodyPr>
          <a:lstStyle/>
          <a:p>
            <a:pPr fontAlgn="base"/>
            <a:r>
              <a:rPr lang="en-US" sz="2400" b="1" i="1" u="sng" dirty="0"/>
              <a:t>Results</a:t>
            </a:r>
          </a:p>
          <a:p>
            <a:r>
              <a:rPr lang="en-US" sz="2000" dirty="0"/>
              <a:t>Participation in the College of Liberal Arts was minimal and for the future purposes of this research, should be more widely explored. In total, 571 people participated in responding to the survey questions. </a:t>
            </a:r>
            <a:endParaRPr lang="en-US" sz="2000" b="0" dirty="0">
              <a:effectLst/>
            </a:endParaRPr>
          </a:p>
          <a:p>
            <a:r>
              <a:rPr lang="en-US" sz="2000" dirty="0"/>
              <a:t>When asked, “Which of the images below best represents "cage free" to you?” only 119 people out of the 571 participants (20.48%) chose the image that accurately depicts the industry standard for cage free eggs. This question was used to target if respondents knew the terminology that was used in the industry from the image depicted. 451 respondents (78.98%) chose an image that depicts free range hens by industry standard rather than cage free which is the question that was asked. Respondents lacked an understanding of the difference between cage free and free range based on their responses to this question. </a:t>
            </a:r>
          </a:p>
          <a:p>
            <a:endParaRPr lang="en-US" sz="2000" b="0" dirty="0">
              <a:effectLst/>
            </a:endParaRPr>
          </a:p>
          <a:p>
            <a:r>
              <a:rPr lang="en-US" sz="2000" dirty="0"/>
              <a:t>When asked the question, “What do you perceive as health benefits to eating cage free eggs versus standard eggs?” 12.76% of respondents answered that there was less chance of salmonella, 11.71% answered that there were more vitamins, 6.29% answered that there was less cholesterol, and 7.69% answered that there was less fat. 36.36% answered that they were not sure. Surprisingly 45.98% accurately answered that there are no health benefits to eating cage free eggs versus standard eggs. With this being less than half of all respondents, these respondents were still not well informed about their own health decisions to buy eggs. </a:t>
            </a:r>
          </a:p>
          <a:p>
            <a:endParaRPr lang="en-US" sz="2000" b="0" dirty="0">
              <a:effectLst/>
            </a:endParaRPr>
          </a:p>
          <a:p>
            <a:r>
              <a:rPr lang="en-US" sz="2000" dirty="0"/>
              <a:t>When asked the question, “Do you believe brown eggs or white eggs to be nutritionally better for you?”, 67 respondents (11.71%) answered brown and 88 (15.38%) answered that they didn’t know. I was much more pleased with the data on this question considering 72.73% answered that they were both the same. When asked the question, “What type of chicken housing system do you believe provides the most health benefits for the egg-laying chicken?”, 44.06% answered free range, 16.96% answered cage free. Only 16.43% answered conventional to this question. </a:t>
            </a:r>
          </a:p>
          <a:p>
            <a:endParaRPr lang="en-US" sz="2000" b="0" dirty="0">
              <a:effectLst/>
            </a:endParaRPr>
          </a:p>
          <a:p>
            <a:r>
              <a:rPr lang="en-US" sz="2000" dirty="0"/>
              <a:t>When asked, “Would you be willing to pay more for eggs if the state required every producer to be cage free?” 41.96% answered yes, 30.42% answered no and 27.62% were neutral on the question. When asked, ”If you were to vote on egg laying chicken housing systems right now, do you think you would be making a well-informed decision?” 52.80% answered yes and 47.20% answered no. When asked, “Are you a proponent or opponent of California egg producers transitioning to 100% cage free egg-laying chicken housing systems?” 27.62% answered that they oppose California requiring cage-free egg-laying chicken housing systems and 47.55% supported with 24.83% having no position.</a:t>
            </a:r>
            <a:endParaRPr lang="en-US" sz="2000" b="0" dirty="0">
              <a:effectLst/>
            </a:endParaRPr>
          </a:p>
          <a:p>
            <a:br>
              <a:rPr lang="en-US" sz="2000" dirty="0"/>
            </a:br>
            <a:endParaRPr lang="en-US" sz="2000" dirty="0"/>
          </a:p>
        </p:txBody>
      </p:sp>
      <p:pic>
        <p:nvPicPr>
          <p:cNvPr id="30" name="Picture 29"/>
          <p:cNvPicPr>
            <a:picLocks noChangeAspect="1"/>
          </p:cNvPicPr>
          <p:nvPr/>
        </p:nvPicPr>
        <p:blipFill>
          <a:blip r:embed="rId8"/>
          <a:stretch>
            <a:fillRect/>
          </a:stretch>
        </p:blipFill>
        <p:spPr>
          <a:xfrm rot="19602605">
            <a:off x="9033026" y="3489839"/>
            <a:ext cx="2857500" cy="2857500"/>
          </a:xfrm>
          <a:prstGeom prst="rect">
            <a:avLst/>
          </a:prstGeom>
        </p:spPr>
      </p:pic>
      <p:pic>
        <p:nvPicPr>
          <p:cNvPr id="37" name="Picture 36"/>
          <p:cNvPicPr>
            <a:picLocks noChangeAspect="1"/>
          </p:cNvPicPr>
          <p:nvPr/>
        </p:nvPicPr>
        <p:blipFill>
          <a:blip r:embed="rId8"/>
          <a:stretch>
            <a:fillRect/>
          </a:stretch>
        </p:blipFill>
        <p:spPr>
          <a:xfrm rot="1823951">
            <a:off x="30298896" y="3601802"/>
            <a:ext cx="2857500" cy="2857500"/>
          </a:xfrm>
          <a:prstGeom prst="rect">
            <a:avLst/>
          </a:prstGeom>
        </p:spPr>
      </p:pic>
      <p:pic>
        <p:nvPicPr>
          <p:cNvPr id="38" name="Picture 37"/>
          <p:cNvPicPr>
            <a:picLocks noChangeAspect="1"/>
          </p:cNvPicPr>
          <p:nvPr/>
        </p:nvPicPr>
        <p:blipFill>
          <a:blip r:embed="rId8"/>
          <a:stretch>
            <a:fillRect/>
          </a:stretch>
        </p:blipFill>
        <p:spPr>
          <a:xfrm rot="20380675">
            <a:off x="7675289" y="5169086"/>
            <a:ext cx="2857500" cy="2857500"/>
          </a:xfrm>
          <a:prstGeom prst="rect">
            <a:avLst/>
          </a:prstGeom>
        </p:spPr>
      </p:pic>
      <p:pic>
        <p:nvPicPr>
          <p:cNvPr id="39" name="Picture 38"/>
          <p:cNvPicPr>
            <a:picLocks noChangeAspect="1"/>
          </p:cNvPicPr>
          <p:nvPr/>
        </p:nvPicPr>
        <p:blipFill>
          <a:blip r:embed="rId8"/>
          <a:stretch>
            <a:fillRect/>
          </a:stretch>
        </p:blipFill>
        <p:spPr>
          <a:xfrm rot="650570">
            <a:off x="32142111" y="5241264"/>
            <a:ext cx="2857500" cy="2857500"/>
          </a:xfrm>
          <a:prstGeom prst="rect">
            <a:avLst/>
          </a:prstGeom>
        </p:spPr>
      </p:pic>
      <p:sp>
        <p:nvSpPr>
          <p:cNvPr id="31" name="Rectangle 30"/>
          <p:cNvSpPr/>
          <p:nvPr/>
        </p:nvSpPr>
        <p:spPr>
          <a:xfrm rot="20678228">
            <a:off x="12165786" y="4268483"/>
            <a:ext cx="4232354" cy="1107996"/>
          </a:xfrm>
          <a:prstGeom prst="rect">
            <a:avLst/>
          </a:prstGeom>
          <a:solidFill>
            <a:srgbClr val="2FC2C2"/>
          </a:solidFill>
        </p:spPr>
        <p:txBody>
          <a:bodyPr wrap="square" lIns="91440" tIns="45720" rIns="91440" bIns="45720">
            <a:spAutoFit/>
          </a:bodyPr>
          <a:lstStyle/>
          <a:p>
            <a:pPr algn="ctr"/>
            <a:r>
              <a:rPr lang="en-US" sz="66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Cage Free</a:t>
            </a:r>
          </a:p>
        </p:txBody>
      </p:sp>
      <p:sp>
        <p:nvSpPr>
          <p:cNvPr id="36" name="Rectangle 35"/>
          <p:cNvSpPr/>
          <p:nvPr/>
        </p:nvSpPr>
        <p:spPr>
          <a:xfrm>
            <a:off x="18395773" y="3702772"/>
            <a:ext cx="4075026" cy="1107996"/>
          </a:xfrm>
          <a:prstGeom prst="rect">
            <a:avLst/>
          </a:prstGeom>
          <a:solidFill>
            <a:srgbClr val="2FC2C2"/>
          </a:solidFill>
        </p:spPr>
        <p:txBody>
          <a:bodyPr wrap="none" lIns="91440" tIns="45720" rIns="91440" bIns="45720">
            <a:spAutoFit/>
          </a:bodyPr>
          <a:lstStyle/>
          <a:p>
            <a:pPr algn="ctr"/>
            <a:r>
              <a:rPr lang="en-US" sz="66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Free Range</a:t>
            </a:r>
          </a:p>
        </p:txBody>
      </p:sp>
      <p:sp>
        <p:nvSpPr>
          <p:cNvPr id="40" name="Rectangle 39"/>
          <p:cNvSpPr/>
          <p:nvPr/>
        </p:nvSpPr>
        <p:spPr>
          <a:xfrm rot="825958">
            <a:off x="24306089" y="4296353"/>
            <a:ext cx="4793428" cy="1107996"/>
          </a:xfrm>
          <a:prstGeom prst="rect">
            <a:avLst/>
          </a:prstGeom>
          <a:solidFill>
            <a:srgbClr val="2FC2C2"/>
          </a:solidFill>
        </p:spPr>
        <p:txBody>
          <a:bodyPr wrap="none" lIns="91440" tIns="45720" rIns="91440" bIns="45720">
            <a:spAutoFit/>
          </a:bodyPr>
          <a:lstStyle/>
          <a:p>
            <a:pPr algn="ctr"/>
            <a:r>
              <a:rPr lang="en-US" sz="66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Conventional</a:t>
            </a:r>
          </a:p>
        </p:txBody>
      </p:sp>
      <p:pic>
        <p:nvPicPr>
          <p:cNvPr id="41" name="Picture 40"/>
          <p:cNvPicPr>
            <a:picLocks noChangeAspect="1"/>
          </p:cNvPicPr>
          <p:nvPr/>
        </p:nvPicPr>
        <p:blipFill>
          <a:blip r:embed="rId9"/>
          <a:stretch>
            <a:fillRect/>
          </a:stretch>
        </p:blipFill>
        <p:spPr>
          <a:xfrm>
            <a:off x="15856368" y="5160792"/>
            <a:ext cx="2857500" cy="2844800"/>
          </a:xfrm>
          <a:prstGeom prst="rect">
            <a:avLst/>
          </a:prstGeom>
        </p:spPr>
      </p:pic>
      <p:pic>
        <p:nvPicPr>
          <p:cNvPr id="42" name="Picture 41"/>
          <p:cNvPicPr>
            <a:picLocks noChangeAspect="1"/>
          </p:cNvPicPr>
          <p:nvPr/>
        </p:nvPicPr>
        <p:blipFill>
          <a:blip r:embed="rId10"/>
          <a:stretch>
            <a:fillRect/>
          </a:stretch>
        </p:blipFill>
        <p:spPr>
          <a:xfrm>
            <a:off x="21998532" y="5182433"/>
            <a:ext cx="2844800" cy="2857500"/>
          </a:xfrm>
          <a:prstGeom prst="rect">
            <a:avLst/>
          </a:prstGeom>
        </p:spPr>
      </p:pic>
    </p:spTree>
    <p:extLst>
      <p:ext uri="{BB962C8B-B14F-4D97-AF65-F5344CB8AC3E}">
        <p14:creationId xmlns:p14="http://schemas.microsoft.com/office/powerpoint/2010/main" val="14939504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TotalTime>
  <Words>1516</Words>
  <Application>Microsoft Macintosh PowerPoint</Application>
  <PresentationFormat>Custom</PresentationFormat>
  <Paragraphs>67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Hailee Janice French</dc:creator>
  <cp:lastModifiedBy>Megan Ann Silcott</cp:lastModifiedBy>
  <cp:revision>10</cp:revision>
  <cp:lastPrinted>2018-06-07T16:59:31Z</cp:lastPrinted>
  <dcterms:created xsi:type="dcterms:W3CDTF">2018-06-07T05:20:44Z</dcterms:created>
  <dcterms:modified xsi:type="dcterms:W3CDTF">2018-06-07T17:01:11Z</dcterms:modified>
</cp:coreProperties>
</file>