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
  </p:notesMasterIdLst>
  <p:sldIdLst>
    <p:sldId id="256" r:id="rId2"/>
    <p:sldId id="257" r:id="rId3"/>
    <p:sldId id="268" r:id="rId4"/>
    <p:sldId id="277" r:id="rId5"/>
    <p:sldId id="278" r:id="rId6"/>
    <p:sldId id="276" r:id="rId7"/>
    <p:sldId id="279" r:id="rId8"/>
    <p:sldId id="281" r:id="rId9"/>
    <p:sldId id="282" r:id="rId10"/>
    <p:sldId id="283" r:id="rId11"/>
    <p:sldId id="284" r:id="rId12"/>
    <p:sldId id="285"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824"/>
    <p:restoredTop sz="75575"/>
  </p:normalViewPr>
  <p:slideViewPr>
    <p:cSldViewPr snapToGrid="0" snapToObjects="1">
      <p:cViewPr>
        <p:scale>
          <a:sx n="59" d="100"/>
          <a:sy n="59" d="100"/>
        </p:scale>
        <p:origin x="1696" y="4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6BB9AE8-B72E-8A4C-9749-36FBCA98F24C}" type="datetimeFigureOut">
              <a:rPr lang="en-US" smtClean="0"/>
              <a:t>9/6/17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1964F4E-225A-A64E-8EB4-C13A9C4374DF}" type="slidenum">
              <a:rPr lang="en-US" smtClean="0"/>
              <a:t>‹#›</a:t>
            </a:fld>
            <a:endParaRPr lang="en-US"/>
          </a:p>
        </p:txBody>
      </p:sp>
    </p:spTree>
    <p:extLst>
      <p:ext uri="{BB962C8B-B14F-4D97-AF65-F5344CB8AC3E}">
        <p14:creationId xmlns:p14="http://schemas.microsoft.com/office/powerpoint/2010/main" val="4880634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 Id="rId3" Type="http://schemas.openxmlformats.org/officeDocument/2006/relationships/hyperlink" Target="http://www.intergroupresources.com/dialogue-for-affinity-groups/" TargetMode="Externa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 Id="rId3" Type="http://schemas.openxmlformats.org/officeDocument/2006/relationships/hyperlink" Target="http://www.intergroupresources.com/dialogue-for-affinity-groups/" TargetMode="Externa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following presentation should be used </a:t>
            </a:r>
            <a:r>
              <a:rPr lang="en-US" dirty="0" smtClean="0"/>
              <a:t>AFTER a discussion of what an affinity</a:t>
            </a:r>
            <a:r>
              <a:rPr lang="en-US" baseline="0" dirty="0" smtClean="0"/>
              <a:t> group is and how a white affinity group differs from a people of color affinity group. </a:t>
            </a:r>
          </a:p>
          <a:p>
            <a:r>
              <a:rPr lang="en-US" baseline="0" dirty="0" smtClean="0"/>
              <a:t>This presentation focuses on specific challenges/concerns for white affinity groups. You can hold these discussions as a heterogeneous group (mix of all racial identities) however for the most honest dialogue, holding these discussions by racial group (homogeneous) tends to be more effective therefore the following </a:t>
            </a:r>
            <a:r>
              <a:rPr lang="en-US" baseline="0" dirty="0" err="1" smtClean="0"/>
              <a:t>ppt</a:t>
            </a:r>
            <a:r>
              <a:rPr lang="en-US" baseline="0" dirty="0" smtClean="0"/>
              <a:t> set up is organized using the latter recommendation. </a:t>
            </a:r>
            <a:endParaRPr lang="en-US" dirty="0"/>
          </a:p>
        </p:txBody>
      </p:sp>
      <p:sp>
        <p:nvSpPr>
          <p:cNvPr id="4" name="Slide Number Placeholder 3"/>
          <p:cNvSpPr>
            <a:spLocks noGrp="1"/>
          </p:cNvSpPr>
          <p:nvPr>
            <p:ph type="sldNum" sz="quarter" idx="10"/>
          </p:nvPr>
        </p:nvSpPr>
        <p:spPr/>
        <p:txBody>
          <a:bodyPr/>
          <a:lstStyle/>
          <a:p>
            <a:fld id="{71964F4E-225A-A64E-8EB4-C13A9C4374DF}" type="slidenum">
              <a:rPr lang="en-US" smtClean="0"/>
              <a:t>1</a:t>
            </a:fld>
            <a:endParaRPr lang="en-US" dirty="0"/>
          </a:p>
        </p:txBody>
      </p:sp>
    </p:spTree>
    <p:extLst>
      <p:ext uri="{BB962C8B-B14F-4D97-AF65-F5344CB8AC3E}">
        <p14:creationId xmlns:p14="http://schemas.microsoft.com/office/powerpoint/2010/main" val="7677201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Transition: Begin by asking students</a:t>
            </a:r>
            <a:r>
              <a:rPr lang="en-US" b="1" baseline="0" dirty="0" smtClean="0"/>
              <a:t> what challenges are evident based on their racial identities?</a:t>
            </a:r>
          </a:p>
          <a:p>
            <a:r>
              <a:rPr lang="en-US" baseline="0" dirty="0" smtClean="0"/>
              <a:t>	e.g. some responses may include: affirmative action, intersectionality, passing, where do I belong?, police interactions, how do we define ourselves?, etc.</a:t>
            </a:r>
          </a:p>
          <a:p>
            <a:endParaRPr lang="en-US" b="1" baseline="0" dirty="0" smtClean="0"/>
          </a:p>
          <a:p>
            <a:r>
              <a:rPr lang="en-US" b="1" dirty="0" smtClean="0"/>
              <a:t>Write responses on the board</a:t>
            </a:r>
          </a:p>
          <a:p>
            <a:r>
              <a:rPr lang="en-US" dirty="0" smtClean="0"/>
              <a:t>Once there are</a:t>
            </a:r>
            <a:r>
              <a:rPr lang="en-US" baseline="0" dirty="0" smtClean="0"/>
              <a:t> at least 7-10 issues reported, begin by asking the group at large to name its top three they’d like to discuss further.</a:t>
            </a:r>
          </a:p>
          <a:p>
            <a:r>
              <a:rPr lang="en-US" baseline="0" dirty="0" smtClean="0"/>
              <a:t>	-combine like-type ideas together (be sure to ask audience permission prior to doing so)</a:t>
            </a:r>
          </a:p>
          <a:p>
            <a:r>
              <a:rPr lang="en-US" baseline="0" dirty="0" smtClean="0"/>
              <a:t>	-ask class to put a check mark next to their top three challenges (this should be done individually first)</a:t>
            </a:r>
          </a:p>
          <a:p>
            <a:r>
              <a:rPr lang="en-US" baseline="0" dirty="0" smtClean="0"/>
              <a:t>	-then, take a vote for each challenge asking how many agree or disagree with taking an idea further</a:t>
            </a:r>
          </a:p>
          <a:p>
            <a:r>
              <a:rPr lang="en-US" baseline="0" dirty="0" smtClean="0"/>
              <a:t>		-those with the fewest votes will not be discussed in this session however let individuals make a final case for potentially moving the idea 			further (at times, students may not explain their idea well the first time however want to continue after reflecting</a:t>
            </a:r>
            <a:r>
              <a:rPr lang="is-IS" baseline="0" dirty="0" smtClean="0"/>
              <a:t>…give them the opportunity 		to advocate for their ideas)</a:t>
            </a:r>
            <a:endParaRPr lang="en-US" baseline="0" dirty="0" smtClean="0"/>
          </a:p>
          <a:p>
            <a:r>
              <a:rPr lang="en-US" baseline="0" dirty="0" smtClean="0"/>
              <a:t>	-Once you only have three ideas (advance to next slide)</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i="1" baseline="0" dirty="0" smtClean="0"/>
              <a:t>Important to note: the following activity is designed for communities where there are few people of color with multiple identities. </a:t>
            </a:r>
            <a:endParaRPr lang="en-US" i="1" dirty="0" smtClean="0"/>
          </a:p>
          <a:p>
            <a:endParaRPr lang="en-US" baseline="0" dirty="0" smtClean="0"/>
          </a:p>
        </p:txBody>
      </p:sp>
      <p:sp>
        <p:nvSpPr>
          <p:cNvPr id="4" name="Slide Number Placeholder 3"/>
          <p:cNvSpPr>
            <a:spLocks noGrp="1"/>
          </p:cNvSpPr>
          <p:nvPr>
            <p:ph type="sldNum" sz="quarter" idx="10"/>
          </p:nvPr>
        </p:nvSpPr>
        <p:spPr/>
        <p:txBody>
          <a:bodyPr/>
          <a:lstStyle/>
          <a:p>
            <a:fld id="{71964F4E-225A-A64E-8EB4-C13A9C4374DF}" type="slidenum">
              <a:rPr lang="en-US" smtClean="0"/>
              <a:t>10</a:t>
            </a:fld>
            <a:endParaRPr lang="en-US"/>
          </a:p>
        </p:txBody>
      </p:sp>
    </p:spTree>
    <p:extLst>
      <p:ext uri="{BB962C8B-B14F-4D97-AF65-F5344CB8AC3E}">
        <p14:creationId xmlns:p14="http://schemas.microsoft.com/office/powerpoint/2010/main" val="20067384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Transition: Once</a:t>
            </a:r>
            <a:r>
              <a:rPr lang="en-US" b="1" baseline="0" dirty="0" smtClean="0"/>
              <a:t> you have narrowed to 3 challenges students reported based on their racial identities, ask the following questions.</a:t>
            </a:r>
            <a:endParaRPr lang="en-US" baseline="0" dirty="0" smtClean="0"/>
          </a:p>
          <a:p>
            <a:r>
              <a:rPr lang="en-US" dirty="0" smtClean="0"/>
              <a:t>-Use</a:t>
            </a:r>
            <a:r>
              <a:rPr lang="en-US" baseline="0" dirty="0" smtClean="0"/>
              <a:t> the following questions as discussion starters, while looking for elements of intersectionality, internalized racism, labels, etc. When you hear of these instances in their responses, name them, and have a discussion about these responses.</a:t>
            </a:r>
          </a:p>
          <a:p>
            <a:endParaRPr lang="en-US" baseline="0" dirty="0" smtClean="0"/>
          </a:p>
          <a:p>
            <a:r>
              <a:rPr lang="en-US" baseline="0" dirty="0" smtClean="0"/>
              <a:t>-if you aren’t able to get through all topics, be sure to include them at the top of the agenda for the next session.</a:t>
            </a:r>
            <a:endParaRPr lang="en-US" dirty="0"/>
          </a:p>
        </p:txBody>
      </p:sp>
      <p:sp>
        <p:nvSpPr>
          <p:cNvPr id="4" name="Slide Number Placeholder 3"/>
          <p:cNvSpPr>
            <a:spLocks noGrp="1"/>
          </p:cNvSpPr>
          <p:nvPr>
            <p:ph type="sldNum" sz="quarter" idx="10"/>
          </p:nvPr>
        </p:nvSpPr>
        <p:spPr/>
        <p:txBody>
          <a:bodyPr/>
          <a:lstStyle/>
          <a:p>
            <a:fld id="{71964F4E-225A-A64E-8EB4-C13A9C4374DF}" type="slidenum">
              <a:rPr lang="en-US" smtClean="0"/>
              <a:t>11</a:t>
            </a:fld>
            <a:endParaRPr lang="en-US"/>
          </a:p>
        </p:txBody>
      </p:sp>
    </p:spTree>
    <p:extLst>
      <p:ext uri="{BB962C8B-B14F-4D97-AF65-F5344CB8AC3E}">
        <p14:creationId xmlns:p14="http://schemas.microsoft.com/office/powerpoint/2010/main" val="11354489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See annotated</a:t>
            </a:r>
            <a:r>
              <a:rPr lang="en-US" baseline="0" dirty="0" smtClean="0"/>
              <a:t> bibliography for each of the references listed on how to incorporate within the discussion.</a:t>
            </a:r>
          </a:p>
          <a:p>
            <a:endParaRPr lang="en-US" baseline="0" dirty="0" smtClean="0"/>
          </a:p>
          <a:p>
            <a:r>
              <a:rPr lang="en-US" baseline="0" dirty="0" smtClean="0"/>
              <a:t>Activity adapted from </a:t>
            </a:r>
          </a:p>
          <a:p>
            <a:r>
              <a:rPr lang="en-US" sz="1200" kern="1200" dirty="0" smtClean="0">
                <a:solidFill>
                  <a:schemeClr val="tx1"/>
                </a:solidFill>
                <a:effectLst/>
                <a:latin typeface="+mn-lt"/>
                <a:ea typeface="+mn-ea"/>
                <a:cs typeface="+mn-cs"/>
              </a:rPr>
              <a:t>Study circles resource center. (2006). Dialogue for affinity groups: Optional discussions to </a:t>
            </a:r>
          </a:p>
          <a:p>
            <a:r>
              <a:rPr lang="en-US" sz="1200" kern="1200" dirty="0" smtClean="0">
                <a:solidFill>
                  <a:schemeClr val="tx1"/>
                </a:solidFill>
                <a:effectLst/>
                <a:latin typeface="+mn-lt"/>
                <a:ea typeface="+mn-ea"/>
                <a:cs typeface="+mn-cs"/>
              </a:rPr>
              <a:t>accompany facing racism in a diverse nation.</a:t>
            </a:r>
            <a:r>
              <a:rPr lang="en-US" sz="1200" i="1" kern="1200" dirty="0" smtClean="0">
                <a:solidFill>
                  <a:schemeClr val="tx1"/>
                </a:solidFill>
                <a:effectLst/>
                <a:latin typeface="+mn-lt"/>
                <a:ea typeface="+mn-ea"/>
                <a:cs typeface="+mn-cs"/>
              </a:rPr>
              <a:t> Intergroup Resources</a:t>
            </a:r>
            <a:r>
              <a:rPr lang="en-US" sz="1200" kern="1200" dirty="0" smtClean="0">
                <a:solidFill>
                  <a:schemeClr val="tx1"/>
                </a:solidFill>
                <a:effectLst/>
                <a:latin typeface="+mn-lt"/>
                <a:ea typeface="+mn-ea"/>
                <a:cs typeface="+mn-cs"/>
              </a:rPr>
              <a:t>. Retrieved from: </a:t>
            </a:r>
            <a:r>
              <a:rPr lang="en-US" sz="1200" u="sng" kern="1200" dirty="0" smtClean="0">
                <a:solidFill>
                  <a:schemeClr val="tx1"/>
                </a:solidFill>
                <a:effectLst/>
                <a:latin typeface="+mn-lt"/>
                <a:ea typeface="+mn-ea"/>
                <a:cs typeface="+mn-cs"/>
                <a:hlinkClick r:id="rId3"/>
              </a:rPr>
              <a:t>http://www.intergroupresources.com/dialogue-for-affinity-groups/</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71964F4E-225A-A64E-8EB4-C13A9C4374DF}" type="slidenum">
              <a:rPr lang="en-US" smtClean="0"/>
              <a:t>12</a:t>
            </a:fld>
            <a:endParaRPr lang="en-US"/>
          </a:p>
        </p:txBody>
      </p:sp>
    </p:spTree>
    <p:extLst>
      <p:ext uri="{BB962C8B-B14F-4D97-AF65-F5344CB8AC3E}">
        <p14:creationId xmlns:p14="http://schemas.microsoft.com/office/powerpoint/2010/main" val="20610577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session can take anywhere from 30 to 60 minutes depending on the size of your audience.</a:t>
            </a:r>
            <a:endParaRPr lang="en-US" dirty="0"/>
          </a:p>
        </p:txBody>
      </p:sp>
      <p:sp>
        <p:nvSpPr>
          <p:cNvPr id="4" name="Slide Number Placeholder 3"/>
          <p:cNvSpPr>
            <a:spLocks noGrp="1"/>
          </p:cNvSpPr>
          <p:nvPr>
            <p:ph type="sldNum" sz="quarter" idx="10"/>
          </p:nvPr>
        </p:nvSpPr>
        <p:spPr/>
        <p:txBody>
          <a:bodyPr/>
          <a:lstStyle/>
          <a:p>
            <a:fld id="{71964F4E-225A-A64E-8EB4-C13A9C4374DF}" type="slidenum">
              <a:rPr lang="en-US" smtClean="0"/>
              <a:t>2</a:t>
            </a:fld>
            <a:endParaRPr lang="en-US"/>
          </a:p>
        </p:txBody>
      </p:sp>
    </p:spTree>
    <p:extLst>
      <p:ext uri="{BB962C8B-B14F-4D97-AF65-F5344CB8AC3E}">
        <p14:creationId xmlns:p14="http://schemas.microsoft.com/office/powerpoint/2010/main" val="19287777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Transition</a:t>
            </a:r>
            <a:r>
              <a:rPr lang="en-US" b="1" dirty="0" smtClean="0"/>
              <a:t>: Similar to the first </a:t>
            </a:r>
            <a:r>
              <a:rPr lang="en-US" b="1" dirty="0" err="1" smtClean="0"/>
              <a:t>ppt</a:t>
            </a:r>
            <a:r>
              <a:rPr lang="en-US" b="1" dirty="0" smtClean="0"/>
              <a:t>,</a:t>
            </a:r>
            <a:r>
              <a:rPr lang="en-US" b="1" baseline="0" dirty="0" smtClean="0"/>
              <a:t> begin </a:t>
            </a:r>
            <a:r>
              <a:rPr lang="en-US" b="1" baseline="0" dirty="0" smtClean="0"/>
              <a:t>with what classroom norms you want as a result of this discussion today (I’ve included a few here however ask the class if there are others they’d like to add).</a:t>
            </a:r>
            <a:endParaRPr lang="en-US" b="1" dirty="0" smtClean="0"/>
          </a:p>
          <a:p>
            <a:r>
              <a:rPr lang="en-US" b="1" dirty="0" smtClean="0"/>
              <a:t>Avoid walking on egg shells</a:t>
            </a:r>
            <a:r>
              <a:rPr lang="en-US" dirty="0" smtClean="0"/>
              <a:t>: if</a:t>
            </a:r>
            <a:r>
              <a:rPr lang="en-US" baseline="0" dirty="0" smtClean="0"/>
              <a:t> you have a thought or opinion, state it (there will be no repercussions) however please be respectful of one another</a:t>
            </a:r>
          </a:p>
          <a:p>
            <a:r>
              <a:rPr lang="en-US" b="1" baseline="0" dirty="0" smtClean="0"/>
              <a:t>Respect</a:t>
            </a:r>
            <a:r>
              <a:rPr lang="en-US" baseline="0" dirty="0" smtClean="0"/>
              <a:t>: not everyone is going to share the same outlook or be at the same stage of racial development </a:t>
            </a:r>
          </a:p>
          <a:p>
            <a:r>
              <a:rPr lang="en-US" baseline="0" dirty="0" smtClean="0"/>
              <a:t>	-some have been on the journey of exploring ones privileges for years whereas others are still learning the basic definitions about privilege and racism</a:t>
            </a:r>
            <a:br>
              <a:rPr lang="en-US" baseline="0" dirty="0" smtClean="0"/>
            </a:br>
            <a:r>
              <a:rPr lang="en-US" b="1" baseline="0" dirty="0" smtClean="0"/>
              <a:t>Embrace discomfort: </a:t>
            </a:r>
            <a:r>
              <a:rPr lang="en-US" baseline="0" dirty="0" smtClean="0"/>
              <a:t>Your views will likely be challenged or learning about unearned privileges may make you feel uncomfortable</a:t>
            </a:r>
            <a:r>
              <a:rPr lang="is-IS" baseline="0" dirty="0" smtClean="0"/>
              <a:t>…AND that’s okay, it’s the point</a:t>
            </a:r>
          </a:p>
          <a:p>
            <a:r>
              <a:rPr lang="is-IS" b="1" baseline="0" dirty="0" smtClean="0"/>
              <a:t>Take action</a:t>
            </a:r>
            <a:r>
              <a:rPr lang="is-IS" baseline="0" dirty="0" smtClean="0"/>
              <a:t>: it is not enough to merely learn from this presentation, rather what steps towards allyship will you take when walking out of the library today</a:t>
            </a:r>
            <a:endParaRPr lang="en-US" dirty="0"/>
          </a:p>
        </p:txBody>
      </p:sp>
      <p:sp>
        <p:nvSpPr>
          <p:cNvPr id="4" name="Slide Number Placeholder 3"/>
          <p:cNvSpPr>
            <a:spLocks noGrp="1"/>
          </p:cNvSpPr>
          <p:nvPr>
            <p:ph type="sldNum" sz="quarter" idx="10"/>
          </p:nvPr>
        </p:nvSpPr>
        <p:spPr/>
        <p:txBody>
          <a:bodyPr/>
          <a:lstStyle/>
          <a:p>
            <a:fld id="{71964F4E-225A-A64E-8EB4-C13A9C4374DF}" type="slidenum">
              <a:rPr lang="en-US" smtClean="0"/>
              <a:t>3</a:t>
            </a:fld>
            <a:endParaRPr lang="en-US" dirty="0"/>
          </a:p>
        </p:txBody>
      </p:sp>
    </p:spTree>
    <p:extLst>
      <p:ext uri="{BB962C8B-B14F-4D97-AF65-F5344CB8AC3E}">
        <p14:creationId xmlns:p14="http://schemas.microsoft.com/office/powerpoint/2010/main" val="8519719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Transition: Begin by asking students</a:t>
            </a:r>
            <a:r>
              <a:rPr lang="en-US" b="1" baseline="0" dirty="0" smtClean="0"/>
              <a:t> what challenges are evident based on their white identities?</a:t>
            </a:r>
          </a:p>
          <a:p>
            <a:r>
              <a:rPr lang="en-US" baseline="0" dirty="0" smtClean="0"/>
              <a:t>	e.g. some responses may include: linked to white supremacists groups, seen as racist, affirmative action, reverse racism, feelings of guilt, etc.</a:t>
            </a:r>
          </a:p>
          <a:p>
            <a:r>
              <a:rPr lang="en-US" b="1" dirty="0" smtClean="0"/>
              <a:t>Write responses on the board</a:t>
            </a:r>
          </a:p>
          <a:p>
            <a:r>
              <a:rPr lang="en-US" dirty="0" smtClean="0"/>
              <a:t>Once there are</a:t>
            </a:r>
            <a:r>
              <a:rPr lang="en-US" baseline="0" dirty="0" smtClean="0"/>
              <a:t> at least 7-10 issues reported, begin by asking the group at large to name its top three they’d like to discuss further.</a:t>
            </a:r>
          </a:p>
          <a:p>
            <a:r>
              <a:rPr lang="en-US" baseline="0" dirty="0" smtClean="0"/>
              <a:t>	-combine like-type ideas together (be sure to ask audience permission prior to doing so)</a:t>
            </a:r>
          </a:p>
          <a:p>
            <a:r>
              <a:rPr lang="en-US" baseline="0" dirty="0" smtClean="0"/>
              <a:t>	-ask class to put a check mark next to their top three challenges (this should be done individually first)</a:t>
            </a:r>
          </a:p>
          <a:p>
            <a:r>
              <a:rPr lang="en-US" baseline="0" dirty="0" smtClean="0"/>
              <a:t>	-then, take a vote for each challenge asking how many agree or disagree with taking an idea further</a:t>
            </a:r>
          </a:p>
          <a:p>
            <a:r>
              <a:rPr lang="en-US" baseline="0" dirty="0" smtClean="0"/>
              <a:t>		-those with the fewest votes will not be discussed in this session however let individuals make a final case for potentially moving the idea 			further (at times, students may not explain their idea well the first time however want to continue after reflecting</a:t>
            </a:r>
            <a:r>
              <a:rPr lang="is-IS" baseline="0" dirty="0" smtClean="0"/>
              <a:t>…give them the opportunity 		to advocate for their ideas)</a:t>
            </a:r>
            <a:endParaRPr lang="en-US" baseline="0" dirty="0" smtClean="0"/>
          </a:p>
          <a:p>
            <a:r>
              <a:rPr lang="en-US" baseline="0" dirty="0" smtClean="0"/>
              <a:t>	-Once you only have three ideas (advance to next slide)</a:t>
            </a:r>
          </a:p>
          <a:p>
            <a:r>
              <a:rPr lang="en-US" b="1" baseline="0" dirty="0" smtClean="0"/>
              <a:t>Reference</a:t>
            </a:r>
            <a:r>
              <a:rPr lang="en-US" baseline="0" dirty="0" smtClean="0"/>
              <a:t>:</a:t>
            </a:r>
          </a:p>
          <a:p>
            <a:r>
              <a:rPr lang="en-US" baseline="0" dirty="0" smtClean="0"/>
              <a:t>If students are having a difficult time coming up with concerns (discuss why there are a lack of concerns)</a:t>
            </a:r>
          </a:p>
          <a:p>
            <a:r>
              <a:rPr lang="en-US" baseline="0" dirty="0" smtClean="0"/>
              <a:t>	-opportunity to discuss privileges (see reference page for resources)</a:t>
            </a:r>
            <a:endParaRPr lang="en-US" dirty="0"/>
          </a:p>
        </p:txBody>
      </p:sp>
      <p:sp>
        <p:nvSpPr>
          <p:cNvPr id="4" name="Slide Number Placeholder 3"/>
          <p:cNvSpPr>
            <a:spLocks noGrp="1"/>
          </p:cNvSpPr>
          <p:nvPr>
            <p:ph type="sldNum" sz="quarter" idx="10"/>
          </p:nvPr>
        </p:nvSpPr>
        <p:spPr/>
        <p:txBody>
          <a:bodyPr/>
          <a:lstStyle/>
          <a:p>
            <a:fld id="{71964F4E-225A-A64E-8EB4-C13A9C4374DF}" type="slidenum">
              <a:rPr lang="en-US" smtClean="0"/>
              <a:t>4</a:t>
            </a:fld>
            <a:endParaRPr lang="en-US"/>
          </a:p>
        </p:txBody>
      </p:sp>
    </p:spTree>
    <p:extLst>
      <p:ext uri="{BB962C8B-B14F-4D97-AF65-F5344CB8AC3E}">
        <p14:creationId xmlns:p14="http://schemas.microsoft.com/office/powerpoint/2010/main" val="16369222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Transition: Once</a:t>
            </a:r>
            <a:r>
              <a:rPr lang="en-US" b="1" baseline="0" dirty="0" smtClean="0"/>
              <a:t> you have narrowed to 3 challenges students reported based on their white identities, ask the following questions.</a:t>
            </a:r>
            <a:endParaRPr lang="en-US" baseline="0" dirty="0" smtClean="0"/>
          </a:p>
          <a:p>
            <a:r>
              <a:rPr lang="en-US" dirty="0" smtClean="0"/>
              <a:t>-Use</a:t>
            </a:r>
            <a:r>
              <a:rPr lang="en-US" baseline="0" dirty="0" smtClean="0"/>
              <a:t> the following questions as discussion starters, while looking for different stages of white identity (guilt, shame, etc.). When you hear instances of privilege or guilt in their responses, name them, and have a discussion about these responses (if students become defensive, circle back to classroom norms). </a:t>
            </a:r>
          </a:p>
          <a:p>
            <a:endParaRPr lang="en-US" baseline="0" dirty="0" smtClean="0"/>
          </a:p>
          <a:p>
            <a:r>
              <a:rPr lang="en-US" baseline="0" dirty="0" smtClean="0"/>
              <a:t>-if you aren’t able to get through all topics, be sure to include them at the top of the agenda for the next session.</a:t>
            </a:r>
            <a:endParaRPr lang="en-US" dirty="0"/>
          </a:p>
        </p:txBody>
      </p:sp>
      <p:sp>
        <p:nvSpPr>
          <p:cNvPr id="4" name="Slide Number Placeholder 3"/>
          <p:cNvSpPr>
            <a:spLocks noGrp="1"/>
          </p:cNvSpPr>
          <p:nvPr>
            <p:ph type="sldNum" sz="quarter" idx="10"/>
          </p:nvPr>
        </p:nvSpPr>
        <p:spPr/>
        <p:txBody>
          <a:bodyPr/>
          <a:lstStyle/>
          <a:p>
            <a:fld id="{71964F4E-225A-A64E-8EB4-C13A9C4374DF}" type="slidenum">
              <a:rPr lang="en-US" smtClean="0"/>
              <a:t>5</a:t>
            </a:fld>
            <a:endParaRPr lang="en-US"/>
          </a:p>
        </p:txBody>
      </p:sp>
    </p:spTree>
    <p:extLst>
      <p:ext uri="{BB962C8B-B14F-4D97-AF65-F5344CB8AC3E}">
        <p14:creationId xmlns:p14="http://schemas.microsoft.com/office/powerpoint/2010/main" val="3018732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See annotated</a:t>
            </a:r>
            <a:r>
              <a:rPr lang="en-US" baseline="0" dirty="0" smtClean="0"/>
              <a:t> bibliography for each of the references listed on how to incorporate within the discussion.</a:t>
            </a:r>
          </a:p>
          <a:p>
            <a:endParaRPr lang="en-US" baseline="0" dirty="0" smtClean="0"/>
          </a:p>
          <a:p>
            <a:r>
              <a:rPr lang="en-US" baseline="0" dirty="0" smtClean="0"/>
              <a:t>Activity adapted from </a:t>
            </a:r>
          </a:p>
          <a:p>
            <a:r>
              <a:rPr lang="en-US" sz="1200" kern="1200" dirty="0" smtClean="0">
                <a:solidFill>
                  <a:schemeClr val="tx1"/>
                </a:solidFill>
                <a:effectLst/>
                <a:latin typeface="+mn-lt"/>
                <a:ea typeface="+mn-ea"/>
                <a:cs typeface="+mn-cs"/>
              </a:rPr>
              <a:t>Study circles resource center. (2006). Dialogue for affinity groups: Optional discussions to </a:t>
            </a:r>
          </a:p>
          <a:p>
            <a:r>
              <a:rPr lang="en-US" sz="1200" kern="1200" dirty="0" smtClean="0">
                <a:solidFill>
                  <a:schemeClr val="tx1"/>
                </a:solidFill>
                <a:effectLst/>
                <a:latin typeface="+mn-lt"/>
                <a:ea typeface="+mn-ea"/>
                <a:cs typeface="+mn-cs"/>
              </a:rPr>
              <a:t>accompany facing racism in a diverse nation.</a:t>
            </a:r>
            <a:r>
              <a:rPr lang="en-US" sz="1200" i="1" kern="1200" dirty="0" smtClean="0">
                <a:solidFill>
                  <a:schemeClr val="tx1"/>
                </a:solidFill>
                <a:effectLst/>
                <a:latin typeface="+mn-lt"/>
                <a:ea typeface="+mn-ea"/>
                <a:cs typeface="+mn-cs"/>
              </a:rPr>
              <a:t> Intergroup Resources</a:t>
            </a:r>
            <a:r>
              <a:rPr lang="en-US" sz="1200" kern="1200" dirty="0" smtClean="0">
                <a:solidFill>
                  <a:schemeClr val="tx1"/>
                </a:solidFill>
                <a:effectLst/>
                <a:latin typeface="+mn-lt"/>
                <a:ea typeface="+mn-ea"/>
                <a:cs typeface="+mn-cs"/>
              </a:rPr>
              <a:t>. Retrieved from: </a:t>
            </a:r>
            <a:r>
              <a:rPr lang="en-US" sz="1200" u="sng" kern="1200" dirty="0" smtClean="0">
                <a:solidFill>
                  <a:schemeClr val="tx1"/>
                </a:solidFill>
                <a:effectLst/>
                <a:latin typeface="+mn-lt"/>
                <a:ea typeface="+mn-ea"/>
                <a:cs typeface="+mn-cs"/>
                <a:hlinkClick r:id="rId3"/>
              </a:rPr>
              <a:t>http://www.intergroupresources.com/dialogue-for-affinity-groups/</a:t>
            </a:r>
            <a:endParaRPr lang="en-US" sz="1200" kern="1200" dirty="0" smtClean="0">
              <a:solidFill>
                <a:schemeClr val="tx1"/>
              </a:solidFill>
              <a:effectLst/>
              <a:latin typeface="+mn-lt"/>
              <a:ea typeface="+mn-ea"/>
              <a:cs typeface="+mn-cs"/>
            </a:endParaRPr>
          </a:p>
          <a:p>
            <a:endParaRPr lang="en-US" dirty="0" smtClean="0"/>
          </a:p>
          <a:p>
            <a:endParaRPr lang="en-US" dirty="0"/>
          </a:p>
        </p:txBody>
      </p:sp>
      <p:sp>
        <p:nvSpPr>
          <p:cNvPr id="4" name="Slide Number Placeholder 3"/>
          <p:cNvSpPr>
            <a:spLocks noGrp="1"/>
          </p:cNvSpPr>
          <p:nvPr>
            <p:ph type="sldNum" sz="quarter" idx="10"/>
          </p:nvPr>
        </p:nvSpPr>
        <p:spPr/>
        <p:txBody>
          <a:bodyPr/>
          <a:lstStyle/>
          <a:p>
            <a:fld id="{71964F4E-225A-A64E-8EB4-C13A9C4374DF}" type="slidenum">
              <a:rPr lang="en-US" smtClean="0"/>
              <a:t>6</a:t>
            </a:fld>
            <a:endParaRPr lang="en-US"/>
          </a:p>
        </p:txBody>
      </p:sp>
    </p:spTree>
    <p:extLst>
      <p:ext uri="{BB962C8B-B14F-4D97-AF65-F5344CB8AC3E}">
        <p14:creationId xmlns:p14="http://schemas.microsoft.com/office/powerpoint/2010/main" val="9501095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following presentation should be used </a:t>
            </a:r>
            <a:r>
              <a:rPr lang="en-US" dirty="0" smtClean="0"/>
              <a:t>AFTER a discussion of what an affinity</a:t>
            </a:r>
            <a:r>
              <a:rPr lang="en-US" baseline="0" dirty="0" smtClean="0"/>
              <a:t> group is and how a white affinity group differs from a people of color affinity group. </a:t>
            </a:r>
          </a:p>
          <a:p>
            <a:r>
              <a:rPr lang="en-US" baseline="0" dirty="0" smtClean="0"/>
              <a:t>This presentation focuses on specific challenges/concerns for People of Color affinity groups. You can hold these discussions as a heterogeneous group (mix of all racial identities) however for the most honest dialogue, holding these discussions by racial group (homogeneous) tends to be more effective. </a:t>
            </a:r>
          </a:p>
          <a:p>
            <a:endParaRPr lang="en-US" baseline="0" dirty="0" smtClean="0"/>
          </a:p>
        </p:txBody>
      </p:sp>
      <p:sp>
        <p:nvSpPr>
          <p:cNvPr id="4" name="Slide Number Placeholder 3"/>
          <p:cNvSpPr>
            <a:spLocks noGrp="1"/>
          </p:cNvSpPr>
          <p:nvPr>
            <p:ph type="sldNum" sz="quarter" idx="10"/>
          </p:nvPr>
        </p:nvSpPr>
        <p:spPr/>
        <p:txBody>
          <a:bodyPr/>
          <a:lstStyle/>
          <a:p>
            <a:fld id="{71964F4E-225A-A64E-8EB4-C13A9C4374DF}" type="slidenum">
              <a:rPr lang="en-US" smtClean="0"/>
              <a:t>7</a:t>
            </a:fld>
            <a:endParaRPr lang="en-US" dirty="0"/>
          </a:p>
        </p:txBody>
      </p:sp>
    </p:spTree>
    <p:extLst>
      <p:ext uri="{BB962C8B-B14F-4D97-AF65-F5344CB8AC3E}">
        <p14:creationId xmlns:p14="http://schemas.microsoft.com/office/powerpoint/2010/main" val="11968223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session can take anywhere from 30 to 60 minutes depending on the size and identity make up of your audience.</a:t>
            </a:r>
            <a:endParaRPr lang="en-US" dirty="0"/>
          </a:p>
        </p:txBody>
      </p:sp>
      <p:sp>
        <p:nvSpPr>
          <p:cNvPr id="4" name="Slide Number Placeholder 3"/>
          <p:cNvSpPr>
            <a:spLocks noGrp="1"/>
          </p:cNvSpPr>
          <p:nvPr>
            <p:ph type="sldNum" sz="quarter" idx="10"/>
          </p:nvPr>
        </p:nvSpPr>
        <p:spPr/>
        <p:txBody>
          <a:bodyPr/>
          <a:lstStyle/>
          <a:p>
            <a:fld id="{71964F4E-225A-A64E-8EB4-C13A9C4374DF}" type="slidenum">
              <a:rPr lang="en-US" smtClean="0"/>
              <a:t>8</a:t>
            </a:fld>
            <a:endParaRPr lang="en-US"/>
          </a:p>
        </p:txBody>
      </p:sp>
    </p:spTree>
    <p:extLst>
      <p:ext uri="{BB962C8B-B14F-4D97-AF65-F5344CB8AC3E}">
        <p14:creationId xmlns:p14="http://schemas.microsoft.com/office/powerpoint/2010/main" val="9118594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Transition</a:t>
            </a:r>
            <a:r>
              <a:rPr lang="en-US" b="1" dirty="0" smtClean="0"/>
              <a:t>: Similar to the first </a:t>
            </a:r>
            <a:r>
              <a:rPr lang="en-US" b="1" dirty="0" err="1" smtClean="0"/>
              <a:t>ppt</a:t>
            </a:r>
            <a:r>
              <a:rPr lang="en-US" b="1" dirty="0" smtClean="0"/>
              <a:t>,</a:t>
            </a:r>
            <a:r>
              <a:rPr lang="en-US" b="1" baseline="0" dirty="0" smtClean="0"/>
              <a:t> begin </a:t>
            </a:r>
            <a:r>
              <a:rPr lang="en-US" b="1" baseline="0" dirty="0" smtClean="0"/>
              <a:t>with what classroom norms you want as a result of this discussion today (I’ve included a few here however ask the class if there are others they’d like to add).</a:t>
            </a:r>
            <a:endParaRPr lang="en-US" b="1" dirty="0" smtClean="0"/>
          </a:p>
          <a:p>
            <a:r>
              <a:rPr lang="en-US" b="1" dirty="0" smtClean="0"/>
              <a:t>Avoid walking on egg shells</a:t>
            </a:r>
            <a:r>
              <a:rPr lang="en-US" dirty="0" smtClean="0"/>
              <a:t>: if</a:t>
            </a:r>
            <a:r>
              <a:rPr lang="en-US" baseline="0" dirty="0" smtClean="0"/>
              <a:t> you have a thought or opinion, state it (there will be no repercussions) however please be respectful of one another</a:t>
            </a:r>
          </a:p>
          <a:p>
            <a:r>
              <a:rPr lang="en-US" b="1" baseline="0" dirty="0" smtClean="0"/>
              <a:t>Respect</a:t>
            </a:r>
            <a:r>
              <a:rPr lang="en-US" baseline="0" dirty="0" smtClean="0"/>
              <a:t>: not everyone is going to share the same outlook or be at the same stage of racial development </a:t>
            </a:r>
          </a:p>
          <a:p>
            <a:r>
              <a:rPr lang="en-US" baseline="0" dirty="0" smtClean="0"/>
              <a:t>	-some have been on the journey of exploring ones </a:t>
            </a:r>
            <a:r>
              <a:rPr lang="en-US" baseline="0" dirty="0" smtClean="0"/>
              <a:t>racial for years while others may have deep internalized racism</a:t>
            </a:r>
          </a:p>
        </p:txBody>
      </p:sp>
      <p:sp>
        <p:nvSpPr>
          <p:cNvPr id="4" name="Slide Number Placeholder 3"/>
          <p:cNvSpPr>
            <a:spLocks noGrp="1"/>
          </p:cNvSpPr>
          <p:nvPr>
            <p:ph type="sldNum" sz="quarter" idx="10"/>
          </p:nvPr>
        </p:nvSpPr>
        <p:spPr/>
        <p:txBody>
          <a:bodyPr/>
          <a:lstStyle/>
          <a:p>
            <a:fld id="{71964F4E-225A-A64E-8EB4-C13A9C4374DF}" type="slidenum">
              <a:rPr lang="en-US" smtClean="0"/>
              <a:t>9</a:t>
            </a:fld>
            <a:endParaRPr lang="en-US" dirty="0"/>
          </a:p>
        </p:txBody>
      </p:sp>
    </p:spTree>
    <p:extLst>
      <p:ext uri="{BB962C8B-B14F-4D97-AF65-F5344CB8AC3E}">
        <p14:creationId xmlns:p14="http://schemas.microsoft.com/office/powerpoint/2010/main" val="11013083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5923F103-BC34-4FE4-A40E-EDDEECFDA5D0}" type="datetimeFigureOut">
              <a:rPr lang="en-US"/>
              <a:pPr/>
              <a:t>9/6/17</a:t>
            </a:fld>
            <a:endParaRPr lang="en-US"/>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n-US"/>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D57F1E4F-1CFF-5643-939E-217C01CDF565}"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3A1CC3-2375-41D4-9E03-427CAF2A4C1A}" type="datetimeFigureOut">
              <a:rPr lang="en-US"/>
              <a:t>9/6/17</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FF16868-8199-4C2C-A5B1-63AEE139F88E}" type="datetimeFigureOut">
              <a:rPr lang="en-US"/>
              <a:t>9/6/17</a:t>
            </a:fld>
            <a:endParaRPr lang="en-US"/>
          </a:p>
        </p:txBody>
      </p:sp>
      <p:sp>
        <p:nvSpPr>
          <p:cNvPr id="5" name="Footer Placeholder 4"/>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n-US" smtClean="0"/>
              <a:t>Click to edit Master title style</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AD9FF7F-6988-44CC-821B-644E70CD2F73}" type="datetimeFigureOut">
              <a:rPr lang="en-US"/>
              <a:t>9/6/17</a:t>
            </a:fld>
            <a:endParaRPr lang="en-US"/>
          </a:p>
        </p:txBody>
      </p:sp>
      <p:sp>
        <p:nvSpPr>
          <p:cNvPr id="5" name="Footer Placeholder 4"/>
          <p:cNvSpPr>
            <a:spLocks noGrp="1"/>
          </p:cNvSpPr>
          <p:nvPr>
            <p:ph type="ftr" sz="quarter" idx="11"/>
          </p:nvPr>
        </p:nvSpPr>
        <p:spPr/>
        <p:txBody>
          <a:bodyPr/>
          <a:lstStyle/>
          <a:p>
            <a:endParaRPr lang="en-US"/>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C12C299-16B2-4475-990D-751901EACC14}" type="datetimeFigureOut">
              <a:rPr lang="en-US"/>
              <a:t>9/6/17</a:t>
            </a:fld>
            <a:endParaRPr lang="en-US"/>
          </a:p>
        </p:txBody>
      </p:sp>
      <p:sp>
        <p:nvSpPr>
          <p:cNvPr id="5" name="Footer Placeholder 4"/>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FE86839-B9D8-4651-8783-F325ECE74E65}" type="datetimeFigureOut">
              <a:rPr lang="en-US"/>
              <a:t>9/6/17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57F1E4F-1CFF-5643-939E-217C01CDF565}" type="slidenum">
              <a:rPr lang="en-US"/>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FD484F64-32F6-45C5-931F-ADC1662401D0}" type="datetimeFigureOut">
              <a:rPr lang="en-US"/>
              <a:t>9/6/17</a:t>
            </a:fld>
            <a:endParaRPr lang="en-US"/>
          </a:p>
        </p:txBody>
      </p:sp>
      <p:sp>
        <p:nvSpPr>
          <p:cNvPr id="8" name="Footer Placeholder 7"/>
          <p:cNvSpPr>
            <a:spLocks noGrp="1"/>
          </p:cNvSpPr>
          <p:nvPr>
            <p:ph type="ftr" sz="quarter" idx="11"/>
          </p:nvPr>
        </p:nvSpPr>
        <p:spPr>
          <a:xfrm>
            <a:off x="561111" y="6391838"/>
            <a:ext cx="3644282" cy="304801"/>
          </a:xfrm>
        </p:spPr>
        <p:txBody>
          <a:bodyPr/>
          <a:lstStyle/>
          <a:p>
            <a:endParaRPr lang="en-US"/>
          </a:p>
        </p:txBody>
      </p:sp>
      <p:sp>
        <p:nvSpPr>
          <p:cNvPr id="9" name="Slide Number Placeholder 8"/>
          <p:cNvSpPr>
            <a:spLocks noGrp="1"/>
          </p:cNvSpPr>
          <p:nvPr>
            <p:ph type="sldNum" sz="quarter" idx="12"/>
          </p:nvPr>
        </p:nvSpPr>
        <p:spPr/>
        <p:txBody>
          <a:bodyPr/>
          <a:lstStyle/>
          <a:p>
            <a:fld id="{D57F1E4F-1CFF-5643-939E-217C01CDF565}" type="slidenum">
              <a:rPr lang="en-US"/>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53086D93-FCAC-47E0-A2EE-787E62CA814C}" type="datetimeFigureOut">
              <a:rPr lang="en-US"/>
              <a:t>9/6/17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CDA879A6-0FD0-4734-A311-86BFCA472E6E}" type="datetimeFigureOut">
              <a:rPr lang="en-US"/>
              <a:t>9/6/17</a:t>
            </a:fld>
            <a:endParaRPr lang="en-US"/>
          </a:p>
        </p:txBody>
      </p:sp>
      <p:sp>
        <p:nvSpPr>
          <p:cNvPr id="5" name="Footer Placeholder 4"/>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9C9CA7B-DFD4-44B5-8C60-D14B8CD1FB59}" type="datetimeFigureOut">
              <a:rPr lang="en-US"/>
              <a:t>9/6/17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34E6425-0181-43F2-84FC-787E803FD2F8}" type="datetimeFigureOut">
              <a:rPr lang="en-US"/>
              <a:t>9/6/17</a:t>
            </a:fld>
            <a:endParaRPr lang="en-US"/>
          </a:p>
        </p:txBody>
      </p:sp>
      <p:sp>
        <p:nvSpPr>
          <p:cNvPr id="5" name="Footer Placeholder 4"/>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BDB8791-F1B0-41E7-B7FD-A781E65C4266}" type="datetimeFigureOut">
              <a:rPr lang="en-US"/>
              <a:t>9/6/17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7F1E4F-1CFF-5643-939E-217C01CDF565}"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FDD63B2-E120-4ED8-B27B-C685F510A5FE}" type="datetimeFigureOut">
              <a:rPr lang="en-US"/>
              <a:t>9/6/17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57F1E4F-1CFF-5643-939E-217C01CDF565}"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AA18ACC-A947-437B-A130-35BD54FDF1E9}" type="datetimeFigureOut">
              <a:rPr lang="en-US"/>
              <a:t>9/6/17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57F1E4F-1CFF-5643-939E-217C01CDF565}"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8D7E02-BCB8-4D50-A234-369438C08659}" type="datetimeFigureOut">
              <a:rPr lang="en-US"/>
              <a:t>9/6/17</a:t>
            </a:fld>
            <a:endParaRPr lang="en-US"/>
          </a:p>
        </p:txBody>
      </p:sp>
      <p:sp>
        <p:nvSpPr>
          <p:cNvPr id="3" name="Footer Placeholder 2"/>
          <p:cNvSpPr>
            <a:spLocks noGrp="1"/>
          </p:cNvSpPr>
          <p:nvPr>
            <p:ph type="ftr" sz="quarter" idx="11"/>
          </p:nvPr>
        </p:nvSpPr>
        <p:spPr/>
        <p:txBody>
          <a:bodyPr/>
          <a:lstStyle/>
          <a:p>
            <a:endParaRPr lang="en-US"/>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57F1E4F-1CFF-5643-939E-217C01CDF565}"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E86A4C-8E40-4F87-A4F0-01A0687C5742}" type="datetimeFigureOut">
              <a:rPr lang="en-US"/>
              <a:t>9/6/17</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n-US" smtClean="0"/>
              <a:t>Drag picture to placeholder or click icon to add</a:t>
            </a:r>
            <a:endParaRPr lang="en-US"/>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5E72C73-2D91-4E12-BA25-F0AA0C03599B}" type="datetimeFigureOut">
              <a:rPr lang="en-US"/>
              <a:t>9/6/17</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9"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2BE451C3-0FF4-47C4-B829-773ADF60F88C}" type="datetimeFigureOut">
              <a:rPr lang="en-US"/>
              <a:t>9/6/17</a:t>
            </a:fld>
            <a:endParaRPr lang="en-US"/>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n-US"/>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D57F1E4F-1CFF-5643-939E-217C01CDF565}"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72"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hyperlink" Target="http://www.racialequitytools.org/resourcefiles/What_is_Internalized_Racism.pdf" TargetMode="External"/><Relationship Id="rId4" Type="http://schemas.openxmlformats.org/officeDocument/2006/relationships/hyperlink" Target="http://www.bgdblog.org/2013/03/2013321whats-wrong-with-the-term-person-of-color/" TargetMode="External"/><Relationship Id="rId5" Type="http://schemas.openxmlformats.org/officeDocument/2006/relationships/hyperlink" Target="https://www.thenation.com/article/people-color-were-not-all-same-boat/" TargetMode="External"/><Relationship Id="rId6" Type="http://schemas.openxmlformats.org/officeDocument/2006/relationships/hyperlink" Target="http://www.intergroupresources.com/dialogue-for-affinity-groups/" TargetMode="External"/><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hyperlink" Target="http://www.cwsworkshop.org/pdfs/CARC/White_Identity/4_Life_Long_Journey.PDF" TargetMode="External"/><Relationship Id="rId4" Type="http://schemas.openxmlformats.org/officeDocument/2006/relationships/hyperlink" Target="http://www.intergroupresources.com/dialogue-for-affinity-groups/" TargetMode="External"/><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93698" y="2099731"/>
            <a:ext cx="10253274" cy="2677648"/>
          </a:xfrm>
        </p:spPr>
        <p:txBody>
          <a:bodyPr/>
          <a:lstStyle/>
          <a:p>
            <a:pPr algn="ctr"/>
            <a:r>
              <a:rPr lang="en-US" dirty="0" smtClean="0"/>
              <a:t>Areas </a:t>
            </a:r>
            <a:r>
              <a:rPr lang="en-US" dirty="0" smtClean="0"/>
              <a:t>of </a:t>
            </a:r>
            <a:r>
              <a:rPr lang="en-US" dirty="0" smtClean="0"/>
              <a:t>Concern for White People</a:t>
            </a:r>
            <a:endParaRPr lang="en-US" dirty="0"/>
          </a:p>
        </p:txBody>
      </p:sp>
    </p:spTree>
    <p:extLst>
      <p:ext uri="{BB962C8B-B14F-4D97-AF65-F5344CB8AC3E}">
        <p14:creationId xmlns:p14="http://schemas.microsoft.com/office/powerpoint/2010/main" val="20371793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Areas of Concern for People of Color</a:t>
            </a:r>
            <a:endParaRPr lang="en-US" dirty="0"/>
          </a:p>
        </p:txBody>
      </p:sp>
      <p:sp>
        <p:nvSpPr>
          <p:cNvPr id="3" name="Content Placeholder 2"/>
          <p:cNvSpPr>
            <a:spLocks noGrp="1"/>
          </p:cNvSpPr>
          <p:nvPr>
            <p:ph idx="1"/>
          </p:nvPr>
        </p:nvSpPr>
        <p:spPr/>
        <p:txBody>
          <a:bodyPr/>
          <a:lstStyle/>
          <a:p>
            <a:r>
              <a:rPr lang="en-US" dirty="0" smtClean="0"/>
              <a:t>We tend to face unique challenges related to our group. </a:t>
            </a:r>
          </a:p>
          <a:p>
            <a:r>
              <a:rPr lang="en-US" dirty="0" smtClean="0"/>
              <a:t>What are some of these challenges we currently face?</a:t>
            </a:r>
            <a:endParaRPr lang="en-US" dirty="0"/>
          </a:p>
        </p:txBody>
      </p:sp>
    </p:spTree>
    <p:extLst>
      <p:ext uri="{BB962C8B-B14F-4D97-AF65-F5344CB8AC3E}">
        <p14:creationId xmlns:p14="http://schemas.microsoft.com/office/powerpoint/2010/main" val="122578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Areas of Concern for </a:t>
            </a:r>
            <a:r>
              <a:rPr lang="en-US" dirty="0" smtClean="0"/>
              <a:t>People of Color</a:t>
            </a:r>
            <a:endParaRPr lang="en-US" dirty="0"/>
          </a:p>
        </p:txBody>
      </p:sp>
      <p:sp>
        <p:nvSpPr>
          <p:cNvPr id="3" name="Content Placeholder 2"/>
          <p:cNvSpPr>
            <a:spLocks noGrp="1"/>
          </p:cNvSpPr>
          <p:nvPr>
            <p:ph idx="1"/>
          </p:nvPr>
        </p:nvSpPr>
        <p:spPr/>
        <p:txBody>
          <a:bodyPr/>
          <a:lstStyle/>
          <a:p>
            <a:r>
              <a:rPr lang="en-US" dirty="0" smtClean="0"/>
              <a:t>Why are these issues important or unimportant to me?</a:t>
            </a:r>
          </a:p>
          <a:p>
            <a:r>
              <a:rPr lang="en-US" dirty="0" smtClean="0"/>
              <a:t>How has my experience affected how I feel about these issues?</a:t>
            </a:r>
          </a:p>
          <a:p>
            <a:r>
              <a:rPr lang="en-US" dirty="0" smtClean="0"/>
              <a:t>Is this issue a top priority for me? Why or why not?</a:t>
            </a:r>
            <a:endParaRPr lang="en-US" dirty="0"/>
          </a:p>
        </p:txBody>
      </p:sp>
    </p:spTree>
    <p:extLst>
      <p:ext uri="{BB962C8B-B14F-4D97-AF65-F5344CB8AC3E}">
        <p14:creationId xmlns:p14="http://schemas.microsoft.com/office/powerpoint/2010/main" val="2407922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normAutofit/>
          </a:bodyPr>
          <a:lstStyle/>
          <a:p>
            <a:endParaRPr lang="en-US" dirty="0"/>
          </a:p>
          <a:p>
            <a:endParaRPr lang="en-US" dirty="0"/>
          </a:p>
        </p:txBody>
      </p:sp>
      <p:sp>
        <p:nvSpPr>
          <p:cNvPr id="4" name="Content Placeholder 2"/>
          <p:cNvSpPr txBox="1">
            <a:spLocks/>
          </p:cNvSpPr>
          <p:nvPr/>
        </p:nvSpPr>
        <p:spPr>
          <a:xfrm>
            <a:off x="1307354" y="2755900"/>
            <a:ext cx="8825659" cy="3416300"/>
          </a:xfrm>
          <a:prstGeom prst="rect">
            <a:avLst/>
          </a:prstGeom>
        </p:spPr>
        <p:txBody>
          <a:bodyPr vert="horz" lIns="91440" tIns="45720" rIns="91440" bIns="45720" rtlCol="0">
            <a:normAutofit fontScale="92500" lnSpcReduction="2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a:lstStyle>
          <a:p>
            <a:r>
              <a:rPr lang="en-US" dirty="0" err="1"/>
              <a:t>Bivens</a:t>
            </a:r>
            <a:r>
              <a:rPr lang="en-US" dirty="0"/>
              <a:t>, D. (</a:t>
            </a:r>
            <a:r>
              <a:rPr lang="en-US" dirty="0" err="1"/>
              <a:t>n.d.</a:t>
            </a:r>
            <a:r>
              <a:rPr lang="en-US" dirty="0"/>
              <a:t>). What is internalized racism? </a:t>
            </a:r>
            <a:r>
              <a:rPr lang="en-US" i="1" dirty="0"/>
              <a:t>Racial Equality Tools</a:t>
            </a:r>
            <a:r>
              <a:rPr lang="en-US" dirty="0"/>
              <a:t>. Retrieved </a:t>
            </a:r>
            <a:r>
              <a:rPr lang="en-US" dirty="0" smtClean="0"/>
              <a:t>from </a:t>
            </a:r>
            <a:r>
              <a:rPr lang="en-US" u="sng" dirty="0" smtClean="0">
                <a:hlinkClick r:id="rId3"/>
              </a:rPr>
              <a:t>http</a:t>
            </a:r>
            <a:r>
              <a:rPr lang="en-US" u="sng" dirty="0">
                <a:hlinkClick r:id="rId3"/>
              </a:rPr>
              <a:t>://www.racialequitytools.org/resourcefiles/What_is_Internalized_Racism.pdf</a:t>
            </a:r>
            <a:endParaRPr lang="en-US" dirty="0"/>
          </a:p>
          <a:p>
            <a:r>
              <a:rPr lang="en-US" dirty="0" err="1"/>
              <a:t>Janai</a:t>
            </a:r>
            <a:r>
              <a:rPr lang="en-US" dirty="0"/>
              <a:t> (2013, March 20). What’s wrong with the term ‘person of color.’ </a:t>
            </a:r>
            <a:r>
              <a:rPr lang="en-US" i="1" dirty="0"/>
              <a:t>BDG Press</a:t>
            </a:r>
            <a:r>
              <a:rPr lang="en-US" dirty="0"/>
              <a:t>. Retrieved </a:t>
            </a:r>
            <a:r>
              <a:rPr lang="en-US" dirty="0" smtClean="0"/>
              <a:t> from</a:t>
            </a:r>
            <a:r>
              <a:rPr lang="en-US" dirty="0"/>
              <a:t>: </a:t>
            </a:r>
            <a:r>
              <a:rPr lang="en-US" u="sng" dirty="0">
                <a:hlinkClick r:id="rId4"/>
              </a:rPr>
              <a:t>http://www.bgdblog.org/2013/03/2013321whats-wrong-with-the-term-person-of-color/</a:t>
            </a:r>
            <a:endParaRPr lang="en-US" dirty="0"/>
          </a:p>
          <a:p>
            <a:r>
              <a:rPr lang="en-US" dirty="0"/>
              <a:t>Sen, R. (2014, August 27). “As people of color, we’re not all in the same boat: We all have </a:t>
            </a:r>
            <a:r>
              <a:rPr lang="en-US" dirty="0" smtClean="0"/>
              <a:t> different </a:t>
            </a:r>
            <a:r>
              <a:rPr lang="en-US" dirty="0"/>
              <a:t>places in the racial hierarchy. But we can still work together for justice.” </a:t>
            </a:r>
            <a:r>
              <a:rPr lang="en-US" i="1" dirty="0"/>
              <a:t>The Nation</a:t>
            </a:r>
            <a:r>
              <a:rPr lang="en-US" dirty="0"/>
              <a:t>. Retrieved from </a:t>
            </a:r>
            <a:r>
              <a:rPr lang="en-US" u="sng" dirty="0">
                <a:hlinkClick r:id="rId5"/>
              </a:rPr>
              <a:t>https://www.thenation.com/article/people-color-were-not-all-same-boat/</a:t>
            </a:r>
            <a:endParaRPr lang="en-US" dirty="0"/>
          </a:p>
          <a:p>
            <a:r>
              <a:rPr lang="en-US" dirty="0"/>
              <a:t>Study circles resource center. (2006). Dialogue for affinity groups: Optional discussions to </a:t>
            </a:r>
            <a:r>
              <a:rPr lang="en-US" dirty="0" smtClean="0"/>
              <a:t>accompany </a:t>
            </a:r>
            <a:r>
              <a:rPr lang="en-US" dirty="0"/>
              <a:t>facing racism in a diverse nation.</a:t>
            </a:r>
            <a:r>
              <a:rPr lang="en-US" i="1" dirty="0"/>
              <a:t> Intergroup Resources</a:t>
            </a:r>
            <a:r>
              <a:rPr lang="en-US" dirty="0"/>
              <a:t>. Retrieved from: </a:t>
            </a:r>
            <a:r>
              <a:rPr lang="en-US" u="sng" dirty="0">
                <a:hlinkClick r:id="rId6"/>
              </a:rPr>
              <a:t>http://www.intergroupresources.com/dialogue-for-affinity-groups/</a:t>
            </a:r>
            <a:endParaRPr lang="en-US" dirty="0"/>
          </a:p>
          <a:p>
            <a:endParaRPr lang="en-US" dirty="0"/>
          </a:p>
        </p:txBody>
      </p:sp>
    </p:spTree>
    <p:extLst>
      <p:ext uri="{BB962C8B-B14F-4D97-AF65-F5344CB8AC3E}">
        <p14:creationId xmlns:p14="http://schemas.microsoft.com/office/powerpoint/2010/main" val="2727905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a:xfrm>
            <a:off x="1154954" y="2394857"/>
            <a:ext cx="8825659" cy="4310743"/>
          </a:xfrm>
        </p:spPr>
        <p:txBody>
          <a:bodyPr>
            <a:normAutofit/>
          </a:bodyPr>
          <a:lstStyle/>
          <a:p>
            <a:r>
              <a:rPr lang="en-US" dirty="0" smtClean="0"/>
              <a:t>Classroom </a:t>
            </a:r>
            <a:r>
              <a:rPr lang="en-US" dirty="0" smtClean="0"/>
              <a:t>Norms</a:t>
            </a:r>
          </a:p>
          <a:p>
            <a:r>
              <a:rPr lang="en-US" dirty="0" smtClean="0"/>
              <a:t>Areas of Concern for White People</a:t>
            </a:r>
          </a:p>
          <a:p>
            <a:pPr lvl="1"/>
            <a:r>
              <a:rPr lang="en-US" dirty="0" smtClean="0"/>
              <a:t>Challenges faced</a:t>
            </a:r>
          </a:p>
          <a:p>
            <a:pPr lvl="1"/>
            <a:r>
              <a:rPr lang="en-US" dirty="0" smtClean="0"/>
              <a:t>Debrief</a:t>
            </a:r>
          </a:p>
          <a:p>
            <a:pPr lvl="1"/>
            <a:endParaRPr lang="en-US" dirty="0"/>
          </a:p>
          <a:p>
            <a:endParaRPr lang="en-US" dirty="0" smtClean="0"/>
          </a:p>
        </p:txBody>
      </p:sp>
    </p:spTree>
    <p:extLst>
      <p:ext uri="{BB962C8B-B14F-4D97-AF65-F5344CB8AC3E}">
        <p14:creationId xmlns:p14="http://schemas.microsoft.com/office/powerpoint/2010/main" val="3632430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Classroom Norms</a:t>
            </a:r>
            <a:endParaRPr lang="en-US" dirty="0"/>
          </a:p>
        </p:txBody>
      </p:sp>
      <p:sp>
        <p:nvSpPr>
          <p:cNvPr id="3" name="Content Placeholder 2"/>
          <p:cNvSpPr>
            <a:spLocks noGrp="1"/>
          </p:cNvSpPr>
          <p:nvPr>
            <p:ph idx="1"/>
          </p:nvPr>
        </p:nvSpPr>
        <p:spPr/>
        <p:txBody>
          <a:bodyPr/>
          <a:lstStyle/>
          <a:p>
            <a:r>
              <a:rPr lang="en-US" dirty="0" smtClean="0"/>
              <a:t>Avoid walking on egg shells </a:t>
            </a:r>
          </a:p>
          <a:p>
            <a:r>
              <a:rPr lang="en-US" dirty="0" smtClean="0"/>
              <a:t>Be respectful of one another</a:t>
            </a:r>
          </a:p>
          <a:p>
            <a:pPr lvl="1"/>
            <a:r>
              <a:rPr lang="en-US" dirty="0" smtClean="0"/>
              <a:t>Judgment free zone </a:t>
            </a:r>
            <a:r>
              <a:rPr lang="en-US" dirty="0"/>
              <a:t>(varying entry points)</a:t>
            </a:r>
            <a:endParaRPr lang="en-US" dirty="0" smtClean="0"/>
          </a:p>
          <a:p>
            <a:r>
              <a:rPr lang="en-US" dirty="0" smtClean="0"/>
              <a:t>Embrace discomfort </a:t>
            </a:r>
          </a:p>
          <a:p>
            <a:r>
              <a:rPr lang="en-US" dirty="0" smtClean="0"/>
              <a:t>Take action </a:t>
            </a:r>
            <a:endParaRPr lang="en-US" dirty="0"/>
          </a:p>
        </p:txBody>
      </p:sp>
    </p:spTree>
    <p:extLst>
      <p:ext uri="{BB962C8B-B14F-4D97-AF65-F5344CB8AC3E}">
        <p14:creationId xmlns:p14="http://schemas.microsoft.com/office/powerpoint/2010/main" val="10658744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Areas of Concern for White People</a:t>
            </a:r>
            <a:endParaRPr lang="en-US" dirty="0"/>
          </a:p>
        </p:txBody>
      </p:sp>
      <p:sp>
        <p:nvSpPr>
          <p:cNvPr id="3" name="Content Placeholder 2"/>
          <p:cNvSpPr>
            <a:spLocks noGrp="1"/>
          </p:cNvSpPr>
          <p:nvPr>
            <p:ph idx="1"/>
          </p:nvPr>
        </p:nvSpPr>
        <p:spPr/>
        <p:txBody>
          <a:bodyPr/>
          <a:lstStyle/>
          <a:p>
            <a:r>
              <a:rPr lang="en-US" dirty="0" smtClean="0"/>
              <a:t>We tend to face unique challenges related to our group. </a:t>
            </a:r>
          </a:p>
          <a:p>
            <a:r>
              <a:rPr lang="en-US" dirty="0" smtClean="0"/>
              <a:t>What are some of these challenges we currently face?</a:t>
            </a:r>
            <a:endParaRPr lang="en-US" dirty="0"/>
          </a:p>
        </p:txBody>
      </p:sp>
    </p:spTree>
    <p:extLst>
      <p:ext uri="{BB962C8B-B14F-4D97-AF65-F5344CB8AC3E}">
        <p14:creationId xmlns:p14="http://schemas.microsoft.com/office/powerpoint/2010/main" val="14184173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Areas of Concern for White People</a:t>
            </a:r>
          </a:p>
        </p:txBody>
      </p:sp>
      <p:sp>
        <p:nvSpPr>
          <p:cNvPr id="3" name="Content Placeholder 2"/>
          <p:cNvSpPr>
            <a:spLocks noGrp="1"/>
          </p:cNvSpPr>
          <p:nvPr>
            <p:ph idx="1"/>
          </p:nvPr>
        </p:nvSpPr>
        <p:spPr/>
        <p:txBody>
          <a:bodyPr/>
          <a:lstStyle/>
          <a:p>
            <a:r>
              <a:rPr lang="en-US" dirty="0" smtClean="0"/>
              <a:t>Why are these issues important or unimportant to me?</a:t>
            </a:r>
          </a:p>
          <a:p>
            <a:r>
              <a:rPr lang="en-US" dirty="0" smtClean="0"/>
              <a:t>How has my experience affected how I feel about these issues?</a:t>
            </a:r>
          </a:p>
          <a:p>
            <a:r>
              <a:rPr lang="en-US" dirty="0" smtClean="0"/>
              <a:t>Is this issue a top priority for me? Why or why not?</a:t>
            </a:r>
            <a:endParaRPr lang="en-US" dirty="0"/>
          </a:p>
        </p:txBody>
      </p:sp>
    </p:spTree>
    <p:extLst>
      <p:ext uri="{BB962C8B-B14F-4D97-AF65-F5344CB8AC3E}">
        <p14:creationId xmlns:p14="http://schemas.microsoft.com/office/powerpoint/2010/main" val="18497901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normAutofit/>
          </a:bodyPr>
          <a:lstStyle/>
          <a:p>
            <a:endParaRPr lang="en-US" dirty="0"/>
          </a:p>
          <a:p>
            <a:endParaRPr lang="en-US" dirty="0"/>
          </a:p>
        </p:txBody>
      </p:sp>
      <p:sp>
        <p:nvSpPr>
          <p:cNvPr id="4" name="Content Placeholder 2"/>
          <p:cNvSpPr txBox="1">
            <a:spLocks/>
          </p:cNvSpPr>
          <p:nvPr/>
        </p:nvSpPr>
        <p:spPr>
          <a:xfrm>
            <a:off x="1307354" y="2755900"/>
            <a:ext cx="8825659" cy="3731986"/>
          </a:xfrm>
          <a:prstGeom prst="rect">
            <a:avLst/>
          </a:prstGeom>
        </p:spPr>
        <p:txBody>
          <a:bodyPr vert="horz" lIns="91440" tIns="45720" rIns="91440" bIns="45720" rtlCol="0">
            <a:normAutofit fontScale="92500" lnSpcReduction="2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a:lstStyle>
          <a:p>
            <a:r>
              <a:rPr lang="en-US" dirty="0"/>
              <a:t>Blitz, L. V. &amp; Kohl, B. J. (2012). Addressing racism in the organization: The role of white </a:t>
            </a:r>
            <a:r>
              <a:rPr lang="en-US" dirty="0" smtClean="0"/>
              <a:t>racial </a:t>
            </a:r>
            <a:r>
              <a:rPr lang="en-US" dirty="0"/>
              <a:t>affinity groups in creating change. </a:t>
            </a:r>
            <a:r>
              <a:rPr lang="en-US" i="1" dirty="0"/>
              <a:t>Administration in Social Work, 36</a:t>
            </a:r>
            <a:r>
              <a:rPr lang="en-US" dirty="0"/>
              <a:t>(5), 479-498.</a:t>
            </a:r>
          </a:p>
          <a:p>
            <a:r>
              <a:rPr lang="en-US" dirty="0"/>
              <a:t>Edington, A. (1998). Moving beyond white guilt. </a:t>
            </a:r>
            <a:r>
              <a:rPr lang="en-US" i="1" dirty="0"/>
              <a:t>Transformation, 13</a:t>
            </a:r>
            <a:r>
              <a:rPr lang="en-US" dirty="0"/>
              <a:t>(3), 1-7. </a:t>
            </a:r>
          </a:p>
          <a:p>
            <a:r>
              <a:rPr lang="en-US" dirty="0"/>
              <a:t>Michael, A., &amp; Conger, M. C. (2009). Becoming an anti-racist white ally: How a white affinity </a:t>
            </a:r>
            <a:r>
              <a:rPr lang="en-US" dirty="0" smtClean="0"/>
              <a:t>group </a:t>
            </a:r>
            <a:r>
              <a:rPr lang="en-US" dirty="0"/>
              <a:t>can help. </a:t>
            </a:r>
            <a:r>
              <a:rPr lang="en-US" i="1" dirty="0"/>
              <a:t>Perspectives on Urban Education, 1</a:t>
            </a:r>
            <a:r>
              <a:rPr lang="en-US" dirty="0"/>
              <a:t>, 56-60</a:t>
            </a:r>
            <a:r>
              <a:rPr lang="en-US" dirty="0" smtClean="0"/>
              <a:t>.</a:t>
            </a:r>
          </a:p>
          <a:p>
            <a:r>
              <a:rPr lang="en-US" dirty="0" err="1"/>
              <a:t>Okun</a:t>
            </a:r>
            <a:r>
              <a:rPr lang="en-US" dirty="0"/>
              <a:t>, T. O. (</a:t>
            </a:r>
            <a:r>
              <a:rPr lang="en-US" dirty="0" err="1"/>
              <a:t>n.d.</a:t>
            </a:r>
            <a:r>
              <a:rPr lang="en-US" dirty="0"/>
              <a:t>). From white racist to white anti-racist: The lifelong journey. </a:t>
            </a:r>
            <a:r>
              <a:rPr lang="en-US" dirty="0" err="1"/>
              <a:t>Changework</a:t>
            </a:r>
            <a:r>
              <a:rPr lang="en-US" dirty="0"/>
              <a:t>. </a:t>
            </a:r>
            <a:r>
              <a:rPr lang="en-US" dirty="0" smtClean="0"/>
              <a:t>Retrieved </a:t>
            </a:r>
            <a:r>
              <a:rPr lang="en-US" dirty="0"/>
              <a:t>from </a:t>
            </a:r>
            <a:r>
              <a:rPr lang="en-US" u="sng" dirty="0">
                <a:hlinkClick r:id="rId3"/>
              </a:rPr>
              <a:t>http://www.cwsworkshop.org/pdfs/CARC/White_Identity/4_Life_Long_Journey.PDF</a:t>
            </a:r>
            <a:endParaRPr lang="en-US" dirty="0"/>
          </a:p>
          <a:p>
            <a:r>
              <a:rPr lang="en-US" dirty="0"/>
              <a:t>Study circles resource center. (2006). Dialogue for affinity groups: Optional discussions to </a:t>
            </a:r>
            <a:r>
              <a:rPr lang="en-US" dirty="0" smtClean="0"/>
              <a:t>accompany </a:t>
            </a:r>
            <a:r>
              <a:rPr lang="en-US" dirty="0"/>
              <a:t>facing racism in a diverse nation.</a:t>
            </a:r>
            <a:r>
              <a:rPr lang="en-US" i="1" dirty="0"/>
              <a:t> Intergroup Resources</a:t>
            </a:r>
            <a:r>
              <a:rPr lang="en-US" dirty="0"/>
              <a:t>. Retrieved from: </a:t>
            </a:r>
            <a:r>
              <a:rPr lang="en-US" u="sng" dirty="0">
                <a:hlinkClick r:id="rId4"/>
              </a:rPr>
              <a:t>http://www.intergroupresources.com/dialogue-for-affinity-groups/</a:t>
            </a:r>
            <a:endParaRPr lang="en-US" dirty="0"/>
          </a:p>
          <a:p>
            <a:endParaRPr lang="en-US" dirty="0" smtClean="0"/>
          </a:p>
        </p:txBody>
      </p:sp>
    </p:spTree>
    <p:extLst>
      <p:ext uri="{BB962C8B-B14F-4D97-AF65-F5344CB8AC3E}">
        <p14:creationId xmlns:p14="http://schemas.microsoft.com/office/powerpoint/2010/main" val="10373009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93698" y="2099731"/>
            <a:ext cx="10253274" cy="2677648"/>
          </a:xfrm>
        </p:spPr>
        <p:txBody>
          <a:bodyPr/>
          <a:lstStyle/>
          <a:p>
            <a:pPr algn="ctr"/>
            <a:r>
              <a:rPr lang="en-US" dirty="0" smtClean="0"/>
              <a:t>Areas </a:t>
            </a:r>
            <a:r>
              <a:rPr lang="en-US" dirty="0" smtClean="0"/>
              <a:t>of </a:t>
            </a:r>
            <a:r>
              <a:rPr lang="en-US" dirty="0" smtClean="0"/>
              <a:t>Concern for People of Color</a:t>
            </a:r>
            <a:endParaRPr lang="en-US" dirty="0"/>
          </a:p>
        </p:txBody>
      </p:sp>
    </p:spTree>
    <p:extLst>
      <p:ext uri="{BB962C8B-B14F-4D97-AF65-F5344CB8AC3E}">
        <p14:creationId xmlns:p14="http://schemas.microsoft.com/office/powerpoint/2010/main" val="1486714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a:xfrm>
            <a:off x="1154954" y="2394857"/>
            <a:ext cx="8825659" cy="4310743"/>
          </a:xfrm>
        </p:spPr>
        <p:txBody>
          <a:bodyPr>
            <a:normAutofit/>
          </a:bodyPr>
          <a:lstStyle/>
          <a:p>
            <a:r>
              <a:rPr lang="en-US" dirty="0" smtClean="0"/>
              <a:t>Classroom </a:t>
            </a:r>
            <a:r>
              <a:rPr lang="en-US" dirty="0" smtClean="0"/>
              <a:t>Norms</a:t>
            </a:r>
          </a:p>
          <a:p>
            <a:r>
              <a:rPr lang="en-US" dirty="0" smtClean="0"/>
              <a:t>Areas of Concern for People of Color</a:t>
            </a:r>
          </a:p>
          <a:p>
            <a:pPr lvl="1"/>
            <a:r>
              <a:rPr lang="en-US" dirty="0" smtClean="0"/>
              <a:t>Challenges faced</a:t>
            </a:r>
          </a:p>
          <a:p>
            <a:pPr lvl="1"/>
            <a:r>
              <a:rPr lang="en-US" dirty="0" smtClean="0"/>
              <a:t>Debrief</a:t>
            </a:r>
          </a:p>
          <a:p>
            <a:pPr lvl="1"/>
            <a:endParaRPr lang="en-US" dirty="0"/>
          </a:p>
          <a:p>
            <a:endParaRPr lang="en-US" dirty="0" smtClean="0"/>
          </a:p>
        </p:txBody>
      </p:sp>
    </p:spTree>
    <p:extLst>
      <p:ext uri="{BB962C8B-B14F-4D97-AF65-F5344CB8AC3E}">
        <p14:creationId xmlns:p14="http://schemas.microsoft.com/office/powerpoint/2010/main" val="4086520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Classroom Norms</a:t>
            </a:r>
            <a:endParaRPr lang="en-US" dirty="0"/>
          </a:p>
        </p:txBody>
      </p:sp>
      <p:sp>
        <p:nvSpPr>
          <p:cNvPr id="3" name="Content Placeholder 2"/>
          <p:cNvSpPr>
            <a:spLocks noGrp="1"/>
          </p:cNvSpPr>
          <p:nvPr>
            <p:ph idx="1"/>
          </p:nvPr>
        </p:nvSpPr>
        <p:spPr/>
        <p:txBody>
          <a:bodyPr/>
          <a:lstStyle/>
          <a:p>
            <a:r>
              <a:rPr lang="en-US" dirty="0" smtClean="0"/>
              <a:t>Avoid walking on egg shells </a:t>
            </a:r>
          </a:p>
          <a:p>
            <a:r>
              <a:rPr lang="en-US" dirty="0" smtClean="0"/>
              <a:t>Be respectful of one another</a:t>
            </a:r>
          </a:p>
          <a:p>
            <a:pPr lvl="1"/>
            <a:r>
              <a:rPr lang="en-US" dirty="0" smtClean="0"/>
              <a:t>Judgment free zone </a:t>
            </a:r>
            <a:r>
              <a:rPr lang="en-US" dirty="0"/>
              <a:t>(varying entry points</a:t>
            </a:r>
            <a:r>
              <a:rPr lang="en-US" dirty="0" smtClean="0"/>
              <a:t>)</a:t>
            </a:r>
            <a:endParaRPr lang="en-US" dirty="0" smtClean="0"/>
          </a:p>
        </p:txBody>
      </p:sp>
    </p:spTree>
    <p:extLst>
      <p:ext uri="{BB962C8B-B14F-4D97-AF65-F5344CB8AC3E}">
        <p14:creationId xmlns:p14="http://schemas.microsoft.com/office/powerpoint/2010/main" val="175094125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 Boardroom</Template>
  <TotalTime>2013</TotalTime>
  <Words>1262</Words>
  <Application>Microsoft Macintosh PowerPoint</Application>
  <PresentationFormat>Widescreen</PresentationFormat>
  <Paragraphs>116</Paragraphs>
  <Slides>12</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Calibri</vt:lpstr>
      <vt:lpstr>Century Gothic</vt:lpstr>
      <vt:lpstr>Wingdings 3</vt:lpstr>
      <vt:lpstr>Arial</vt:lpstr>
      <vt:lpstr>Ion Boardroom</vt:lpstr>
      <vt:lpstr>Areas of Concern for White People</vt:lpstr>
      <vt:lpstr>Agenda</vt:lpstr>
      <vt:lpstr>Classroom Norms</vt:lpstr>
      <vt:lpstr>Areas of Concern for White People</vt:lpstr>
      <vt:lpstr>Areas of Concern for White People</vt:lpstr>
      <vt:lpstr>References</vt:lpstr>
      <vt:lpstr>Areas of Concern for People of Color</vt:lpstr>
      <vt:lpstr>Agenda</vt:lpstr>
      <vt:lpstr>Classroom Norms</vt:lpstr>
      <vt:lpstr>Areas of Concern for People of Color</vt:lpstr>
      <vt:lpstr>Areas of Concern for People of Color</vt:lpstr>
      <vt:lpstr>References</vt:lpstr>
    </vt:vector>
  </TitlesOfParts>
  <Company/>
  <LinksUpToDate>false</LinksUpToDate>
  <SharedDoc>false</SharedDoc>
  <HyperlinksChanged>false</HyperlinksChanged>
  <AppVersion>15.0037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White Affinity Groups: Fostering Allyship not Guilt</dc:title>
  <dc:creator>Megan M. Lambertz-Berndt</dc:creator>
  <cp:lastModifiedBy>Microsoft Office User</cp:lastModifiedBy>
  <cp:revision>52</cp:revision>
  <dcterms:created xsi:type="dcterms:W3CDTF">2017-01-26T03:09:38Z</dcterms:created>
  <dcterms:modified xsi:type="dcterms:W3CDTF">2017-09-06T17:37:56Z</dcterms:modified>
</cp:coreProperties>
</file>