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p:sldMasterIdLst>
    <p:sldMasterId id="2147483648" r:id="rId1"/>
  </p:sldMasterIdLst>
  <p:notesMasterIdLst>
    <p:notesMasterId r:id="rId28"/>
  </p:notesMasterIdLst>
  <p:sldIdLst>
    <p:sldId id="284" r:id="rId2"/>
    <p:sldId id="290" r:id="rId3"/>
    <p:sldId id="257" r:id="rId4"/>
    <p:sldId id="273" r:id="rId5"/>
    <p:sldId id="258" r:id="rId6"/>
    <p:sldId id="274" r:id="rId7"/>
    <p:sldId id="272" r:id="rId8"/>
    <p:sldId id="277" r:id="rId9"/>
    <p:sldId id="278" r:id="rId10"/>
    <p:sldId id="279" r:id="rId11"/>
    <p:sldId id="260" r:id="rId12"/>
    <p:sldId id="288" r:id="rId13"/>
    <p:sldId id="292" r:id="rId14"/>
    <p:sldId id="293" r:id="rId15"/>
    <p:sldId id="294" r:id="rId16"/>
    <p:sldId id="289" r:id="rId17"/>
    <p:sldId id="261" r:id="rId18"/>
    <p:sldId id="275" r:id="rId19"/>
    <p:sldId id="276" r:id="rId20"/>
    <p:sldId id="291" r:id="rId21"/>
    <p:sldId id="263" r:id="rId22"/>
    <p:sldId id="280" r:id="rId23"/>
    <p:sldId id="281" r:id="rId24"/>
    <p:sldId id="282" r:id="rId25"/>
    <p:sldId id="264" r:id="rId26"/>
    <p:sldId id="265" r:id="rId27"/>
  </p:sldIdLst>
  <p:sldSz cx="9144000" cy="6858000" type="screen4x3"/>
  <p:notesSz cx="6858000" cy="9144000"/>
  <p:defaultTextStyle>
    <a:defPPr>
      <a:defRPr lang="en-US"/>
    </a:defPPr>
    <a:lvl1pPr algn="r"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r"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r"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r"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r"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F4F4"/>
    <a:srgbClr val="88C140"/>
    <a:srgbClr val="808080"/>
    <a:srgbClr val="404040"/>
    <a:srgbClr val="E96D35"/>
    <a:srgbClr val="81AFB9"/>
    <a:srgbClr val="5A7793"/>
    <a:srgbClr val="ECAA2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85581" autoAdjust="0"/>
  </p:normalViewPr>
  <p:slideViewPr>
    <p:cSldViewPr>
      <p:cViewPr>
        <p:scale>
          <a:sx n="100" d="100"/>
          <a:sy n="100" d="100"/>
        </p:scale>
        <p:origin x="-1584" y="-13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lgn="l">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fld id="{D6BE8356-6A19-BD48-90FF-B1F2241BBFF9}" type="datetime1">
              <a:rPr lang="en-US"/>
              <a:pPr/>
              <a:t>8/15/12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lgn="l">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fld id="{847E45BC-190E-974E-B6A5-3FEC71B7EC49}" type="slidenum">
              <a:rPr lang="en-US"/>
              <a:pPr/>
              <a:t>‹#›</a:t>
            </a:fld>
            <a:endParaRPr lang="en-US"/>
          </a:p>
        </p:txBody>
      </p:sp>
    </p:spTree>
    <p:extLst>
      <p:ext uri="{BB962C8B-B14F-4D97-AF65-F5344CB8AC3E}">
        <p14:creationId xmlns:p14="http://schemas.microsoft.com/office/powerpoint/2010/main" val="348286788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109" charset="-128"/>
        <a:cs typeface="ＭＳ Ｐゴシック" pitchFamily="-109"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atin typeface="Calibri" charset="0"/>
                <a:ea typeface="ＭＳ Ｐゴシック" charset="0"/>
                <a:cs typeface="ＭＳ Ｐゴシック" charset="0"/>
              </a:rPr>
              <a:t>Learning Objectives</a:t>
            </a:r>
          </a:p>
          <a:p>
            <a:pPr eaLnBrk="1" hangingPunct="1">
              <a:spcBef>
                <a:spcPct val="0"/>
              </a:spcBef>
            </a:pPr>
            <a:r>
              <a:rPr lang="en-US">
                <a:latin typeface="Calibri" charset="0"/>
                <a:ea typeface="ＭＳ Ｐゴシック" charset="0"/>
                <a:cs typeface="ＭＳ Ｐゴシック" charset="0"/>
              </a:rPr>
              <a:t>1.</a:t>
            </a:r>
            <a:r>
              <a:rPr lang="en-US">
                <a:solidFill>
                  <a:srgbClr val="000000"/>
                </a:solidFill>
                <a:latin typeface="Helvetica" charset="0"/>
                <a:ea typeface="ＭＳ Ｐゴシック" charset="0"/>
                <a:cs typeface="ＭＳ Ｐゴシック" charset="0"/>
              </a:rPr>
              <a:t>1.Remember the concept of a dynamic system and the elements within a model of a dynamic system: system boundary, surroundings;</a:t>
            </a:r>
            <a:r>
              <a:rPr lang="en-US">
                <a:latin typeface="Calibri" charset="0"/>
                <a:ea typeface="ＭＳ Ｐゴシック" charset="0"/>
                <a:cs typeface="ＭＳ Ｐゴシック" charset="0"/>
              </a:rPr>
              <a:t> </a:t>
            </a:r>
          </a:p>
          <a:p>
            <a:pPr eaLnBrk="1" hangingPunct="1">
              <a:spcBef>
                <a:spcPct val="0"/>
              </a:spcBef>
            </a:pPr>
            <a:endParaRPr lang="en-US">
              <a:latin typeface="Calibri" charset="0"/>
              <a:ea typeface="ＭＳ Ｐゴシック" charset="0"/>
              <a:cs typeface="ＭＳ Ｐゴシック" charset="0"/>
            </a:endParaRPr>
          </a:p>
          <a:p>
            <a:pPr eaLnBrk="1" hangingPunct="1">
              <a:spcBef>
                <a:spcPct val="0"/>
              </a:spcBef>
            </a:pPr>
            <a:r>
              <a:rPr lang="en-US">
                <a:latin typeface="Calibri" charset="0"/>
                <a:ea typeface="ＭＳ Ｐゴシック" charset="0"/>
                <a:cs typeface="ＭＳ Ｐゴシック" charset="0"/>
              </a:rPr>
              <a:t>Systems thinking is a way of considering the whole rather than isolated parts of the system.  Sustainable design requires that the designer be able to think holistically, or use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systems thinking.</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a:t>
            </a:r>
          </a:p>
          <a:p>
            <a:pPr eaLnBrk="1" hangingPunct="1">
              <a:spcBef>
                <a:spcPct val="0"/>
              </a:spcBef>
            </a:pPr>
            <a:endParaRPr lang="en-US">
              <a:latin typeface="Calibri" charset="0"/>
              <a:ea typeface="ＭＳ Ｐゴシック" charset="0"/>
              <a:cs typeface="ＭＳ Ｐゴシック" charset="0"/>
            </a:endParaRPr>
          </a:p>
          <a:p>
            <a:pPr eaLnBrk="1" hangingPunct="1">
              <a:spcBef>
                <a:spcPct val="0"/>
              </a:spcBef>
            </a:pPr>
            <a:r>
              <a:rPr lang="en-US">
                <a:latin typeface="Calibri" charset="0"/>
                <a:ea typeface="ＭＳ Ｐゴシック" charset="0"/>
                <a:cs typeface="ＭＳ Ｐゴシック" charset="0"/>
              </a:rPr>
              <a:t>This graphic introduces the concept of a dynamic system.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Dynamic</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means, of course, that the system is changing with time.  We consider a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system</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to be a group of interacting components.  </a:t>
            </a:r>
          </a:p>
          <a:p>
            <a:pPr eaLnBrk="1" hangingPunct="1">
              <a:spcBef>
                <a:spcPct val="0"/>
              </a:spcBef>
            </a:pPr>
            <a:endParaRPr lang="en-US">
              <a:latin typeface="Calibri" charset="0"/>
              <a:ea typeface="ＭＳ Ｐゴシック" charset="0"/>
              <a:cs typeface="ＭＳ Ｐゴシック" charset="0"/>
            </a:endParaRPr>
          </a:p>
          <a:p>
            <a:pPr eaLnBrk="1" hangingPunct="1">
              <a:spcBef>
                <a:spcPct val="0"/>
              </a:spcBef>
            </a:pPr>
            <a:r>
              <a:rPr lang="en-US">
                <a:latin typeface="Calibri" charset="0"/>
                <a:ea typeface="ＭＳ Ｐゴシック" charset="0"/>
                <a:cs typeface="ＭＳ Ｐゴシック" charset="0"/>
              </a:rPr>
              <a:t>Remember that a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system</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is really a concept, defined by those who are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analyzing</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the system.  Here, the system is represented as a circle with a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boundary</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--again, the boundary is a concept of the system.  The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surroundings</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refers to everything outside the system.</a:t>
            </a:r>
          </a:p>
          <a:p>
            <a:pPr eaLnBrk="1" hangingPunct="1">
              <a:spcBef>
                <a:spcPct val="0"/>
              </a:spcBef>
            </a:pPr>
            <a:endParaRPr lang="en-US">
              <a:latin typeface="Calibri" charset="0"/>
              <a:ea typeface="ＭＳ Ｐゴシック" charset="0"/>
              <a:cs typeface="ＭＳ Ｐゴシック" charset="0"/>
            </a:endParaRPr>
          </a:p>
          <a:p>
            <a:endParaRPr lang="en-US">
              <a:solidFill>
                <a:srgbClr val="000000"/>
              </a:solidFill>
              <a:latin typeface="Helvetica" charset="0"/>
              <a:ea typeface="ＭＳ Ｐゴシック" charset="0"/>
              <a:cs typeface="Helvetica" charset="0"/>
              <a:sym typeface="Helvetica" charset="0"/>
            </a:endParaRPr>
          </a:p>
          <a:p>
            <a:r>
              <a:rPr lang="en-US">
                <a:latin typeface="Arial" charset="0"/>
                <a:ea typeface="ＭＳ Ｐゴシック" charset="0"/>
                <a:cs typeface="ＭＳ Ｐゴシック" charset="0"/>
              </a:rPr>
              <a:t>For more in-depth information on ecosystem structure and funtion, see pp. 159-161, J.R. Mihelcic and J.B. Zimmerman (</a:t>
            </a:r>
            <a:r>
              <a:rPr lang="en-US" i="1">
                <a:latin typeface="Arial" charset="0"/>
                <a:ea typeface="ＭＳ Ｐゴシック" charset="0"/>
                <a:cs typeface="ＭＳ Ｐゴシック" charset="0"/>
              </a:rPr>
              <a:t>Environmental Engineering: Fundamentals, Sustainability, Design</a:t>
            </a:r>
            <a:r>
              <a:rPr lang="en-US">
                <a:latin typeface="Arial" charset="0"/>
                <a:ea typeface="ＭＳ Ｐゴシック" charset="0"/>
                <a:cs typeface="ＭＳ Ｐゴシック" charset="0"/>
              </a:rPr>
              <a:t>, John Wiley &amp; Sons, Inc., 2009).  This includes Figure 5.3 that shows flow of energy through an ecosystem.</a:t>
            </a:r>
            <a:endParaRPr lang="en-US">
              <a:solidFill>
                <a:srgbClr val="000000"/>
              </a:solidFill>
              <a:latin typeface="Helvetica" charset="0"/>
              <a:ea typeface="ＭＳ Ｐゴシック" charset="0"/>
              <a:cs typeface="Helvetica" charset="0"/>
              <a:sym typeface="Helvetica" charset="0"/>
            </a:endParaRPr>
          </a:p>
          <a:p>
            <a:pPr eaLnBrk="1" hangingPunct="1">
              <a:spcBef>
                <a:spcPct val="0"/>
              </a:spcBef>
            </a:pPr>
            <a:endParaRPr lang="en-US">
              <a:solidFill>
                <a:srgbClr val="000000"/>
              </a:solidFill>
              <a:latin typeface="Helvetica" charset="0"/>
              <a:ea typeface="ＭＳ Ｐゴシック" charset="0"/>
              <a:cs typeface="ＭＳ Ｐゴシック" charset="0"/>
            </a:endParaRP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FE613BD-02C1-074B-931E-FCC8C8453271}" type="slidenum">
              <a:rPr lang="en-US" sz="1200"/>
              <a:pPr eaLnBrk="1" hangingPunct="1"/>
              <a:t>3</a:t>
            </a:fld>
            <a:endParaRPr lang="en-US"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Calibri" charset="0"/>
                <a:ea typeface="ＭＳ Ｐゴシック" charset="0"/>
                <a:cs typeface="ＭＳ Ｐゴシック" charset="0"/>
              </a:rPr>
              <a:t>This next section is based on the work of Gunderson and Holling</a:t>
            </a:r>
          </a:p>
          <a:p>
            <a:endParaRPr lang="en-US">
              <a:latin typeface="Calibri" charset="0"/>
              <a:ea typeface="ＭＳ Ｐゴシック" charset="0"/>
              <a:cs typeface="ＭＳ Ｐゴシック" charset="0"/>
            </a:endParaRPr>
          </a:p>
          <a:p>
            <a:r>
              <a:rPr lang="en-US">
                <a:latin typeface="Calibri" charset="0"/>
                <a:ea typeface="ＭＳ Ｐゴシック" charset="0"/>
                <a:cs typeface="ＭＳ Ｐゴシック" charset="0"/>
              </a:rPr>
              <a:t>Gunderson and Holling (2001) Panarchy: Understanding Transformations in Human and Natural Systems, Washington (DC); Island Press.</a:t>
            </a:r>
          </a:p>
          <a:p>
            <a:endParaRPr lang="en-US">
              <a:latin typeface="Calibri" charset="0"/>
              <a:ea typeface="ＭＳ Ｐゴシック" charset="0"/>
              <a:cs typeface="ＭＳ Ｐゴシック" charset="0"/>
            </a:endParaRPr>
          </a:p>
          <a:p>
            <a:pPr eaLnBrk="1" hangingPunct="1">
              <a:spcBef>
                <a:spcPct val="0"/>
              </a:spcBef>
            </a:pPr>
            <a:r>
              <a:rPr lang="en-US">
                <a:solidFill>
                  <a:srgbClr val="000000"/>
                </a:solidFill>
                <a:latin typeface="Helvetica" charset="0"/>
                <a:ea typeface="ＭＳ Ｐゴシック" charset="0"/>
                <a:cs typeface="ＭＳ Ｐゴシック" charset="0"/>
              </a:rPr>
              <a:t>C.S. Hollings, </a:t>
            </a:r>
            <a:r>
              <a:rPr lang="ja-JP" altLang="en-US">
                <a:solidFill>
                  <a:srgbClr val="000000"/>
                </a:solidFill>
                <a:latin typeface="Helvetica" charset="0"/>
                <a:ea typeface="ＭＳ Ｐゴシック" charset="0"/>
                <a:cs typeface="ＭＳ Ｐゴシック" charset="0"/>
              </a:rPr>
              <a:t>“</a:t>
            </a:r>
            <a:r>
              <a:rPr lang="en-US">
                <a:solidFill>
                  <a:srgbClr val="000000"/>
                </a:solidFill>
                <a:latin typeface="Helvetica" charset="0"/>
                <a:ea typeface="ＭＳ Ｐゴシック" charset="0"/>
                <a:cs typeface="ＭＳ Ｐゴシック" charset="0"/>
              </a:rPr>
              <a:t>Understanding the Complexity of Economic, Ecological and Social Systems,</a:t>
            </a:r>
            <a:r>
              <a:rPr lang="ja-JP" altLang="en-US">
                <a:solidFill>
                  <a:srgbClr val="000000"/>
                </a:solidFill>
                <a:latin typeface="Helvetica" charset="0"/>
                <a:ea typeface="ＭＳ Ｐゴシック" charset="0"/>
                <a:cs typeface="ＭＳ Ｐゴシック" charset="0"/>
              </a:rPr>
              <a:t>”</a:t>
            </a:r>
            <a:r>
              <a:rPr lang="en-US">
                <a:solidFill>
                  <a:srgbClr val="000000"/>
                </a:solidFill>
                <a:latin typeface="Helvetica" charset="0"/>
                <a:ea typeface="ＭＳ Ｐゴシック" charset="0"/>
                <a:cs typeface="ＭＳ Ｐゴシック" charset="0"/>
              </a:rPr>
              <a:t> Ecosystems (2001) 4:390-405. </a:t>
            </a:r>
          </a:p>
          <a:p>
            <a:endParaRPr lang="en-US">
              <a:latin typeface="Calibri" charset="0"/>
              <a:ea typeface="ＭＳ Ｐゴシック" charset="0"/>
              <a:cs typeface="ＭＳ Ｐゴシック" charset="0"/>
            </a:endParaRPr>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6F3BC88-1551-1C46-9185-7D5EFA780805}" type="slidenum">
              <a:rPr lang="en-US" sz="1200"/>
              <a:pPr eaLnBrk="1" hangingPunct="1"/>
              <a:t>12</a:t>
            </a:fld>
            <a:endParaRPr 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Calibri" charset="0"/>
                <a:ea typeface="ＭＳ Ｐゴシック" charset="0"/>
                <a:cs typeface="ＭＳ Ｐゴシック" charset="0"/>
              </a:rPr>
              <a:t>CS Holling represents adaptive systems as going through cycles in which their properties are represented on these three axes.</a:t>
            </a:r>
          </a:p>
          <a:p>
            <a:endParaRPr lang="en-US">
              <a:latin typeface="Calibri" charset="0"/>
              <a:ea typeface="ＭＳ Ｐゴシック" charset="0"/>
              <a:cs typeface="ＭＳ Ｐゴシック" charset="0"/>
            </a:endParaRPr>
          </a:p>
          <a:p>
            <a:r>
              <a:rPr lang="en-US">
                <a:latin typeface="Calibri" charset="0"/>
                <a:ea typeface="ＭＳ Ｐゴシック" charset="0"/>
                <a:cs typeface="ＭＳ Ｐゴシック" charset="0"/>
              </a:rPr>
              <a:t>Quoting from C.S. Holling, </a:t>
            </a:r>
            <a:r>
              <a:rPr lang="en-US" b="1">
                <a:latin typeface="Calibri" charset="0"/>
                <a:ea typeface="ＭＳ Ｐゴシック" charset="0"/>
                <a:cs typeface="ＭＳ Ｐゴシック" charset="0"/>
              </a:rPr>
              <a:t>Understanding the Complexity of Economic, Ecological, and Social Systems, </a:t>
            </a:r>
            <a:r>
              <a:rPr lang="en-US">
                <a:latin typeface="Calibri" charset="0"/>
                <a:ea typeface="ＭＳ Ｐゴシック" charset="0"/>
                <a:cs typeface="ＭＳ Ｐゴシック" charset="0"/>
              </a:rPr>
              <a:t>Ecosystems (2001) 4: 390–405.</a:t>
            </a:r>
          </a:p>
          <a:p>
            <a:r>
              <a:rPr lang="en-US">
                <a:latin typeface="Calibri" charset="0"/>
                <a:ea typeface="ＭＳ Ｐゴシック" charset="0"/>
                <a:cs typeface="ＭＳ Ｐゴシック" charset="0"/>
              </a:rPr>
              <a:t>Productive capacity, or wealth, sets limits for what is possible—it determines the number of alternative options for the future. Connectedness, or controllability, determines the degree to which a system can control its own destiny, as distinct from being caught by the whims of external variability. Resilience, as achieved by adaptive capacity, determines</a:t>
            </a:r>
          </a:p>
          <a:p>
            <a:r>
              <a:rPr lang="en-US">
                <a:latin typeface="Calibri" charset="0"/>
                <a:ea typeface="ＭＳ Ｐゴシック" charset="0"/>
                <a:cs typeface="ＭＳ Ｐゴシック" charset="0"/>
              </a:rPr>
              <a:t>how vulnerable the system is to unexpected disturbances and surprises that can exceed or break that control.</a:t>
            </a:r>
          </a:p>
          <a:p>
            <a:endParaRPr lang="en-US">
              <a:latin typeface="Calibri" charset="0"/>
              <a:ea typeface="ＭＳ Ｐゴシック" charset="0"/>
              <a:cs typeface="ＭＳ Ｐゴシック" charset="0"/>
            </a:endParaRPr>
          </a:p>
          <a:p>
            <a:r>
              <a:rPr lang="en-US">
                <a:latin typeface="Calibri" charset="0"/>
                <a:ea typeface="ＭＳ Ｐゴシック" charset="0"/>
                <a:cs typeface="ＭＳ Ｐゴシック" charset="0"/>
              </a:rPr>
              <a:t>Holling sees natural systems as self-organizing along shared dimensions of time and space. For example, in an forest ecosystem, there are self-organization relationships from small distances/short time to large distances/long time between: needle, crown, patch, stand, forest, landscape</a:t>
            </a: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8EA0B24-8E6F-974D-8095-17C55A584FBD}" type="slidenum">
              <a:rPr lang="en-US" sz="1200"/>
              <a:pPr eaLnBrk="1" hangingPunct="1"/>
              <a:t>13</a:t>
            </a:fld>
            <a:endParaRPr 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Calibri" charset="0"/>
                <a:ea typeface="ＭＳ Ｐゴシック" charset="0"/>
                <a:cs typeface="ＭＳ Ｐゴシック" charset="0"/>
              </a:rPr>
              <a:t>As systems grow in interconnectedness, they also grow in the productive capacity.  Economic systems illustrate this point well.  Eventually these systems become highly productive and higher interconnected, yet highly vulnerable to external perturbations (i.e., a low resilience) to the system because they are all interconnected.  </a:t>
            </a:r>
          </a:p>
          <a:p>
            <a:endParaRPr lang="en-US">
              <a:latin typeface="Calibri" charset="0"/>
              <a:ea typeface="ＭＳ Ｐゴシック" charset="0"/>
              <a:cs typeface="ＭＳ Ｐゴシック" charset="0"/>
            </a:endParaRPr>
          </a:p>
          <a:p>
            <a:r>
              <a:rPr lang="en-US">
                <a:latin typeface="Calibri" charset="0"/>
                <a:ea typeface="ＭＳ Ｐゴシック" charset="0"/>
                <a:cs typeface="ＭＳ Ｐゴシック" charset="0"/>
              </a:rPr>
              <a:t>The operating assumptions (or mental model) for this mode of operating in an economic system is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Economy of Scale</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which presumes that the larger the market in which you can sell things (and all of what you make, you will sell), the smaller the cost per manufactured item.  Note this presumes an infinite source and sink for your product inputs and your product outputs</a:t>
            </a:r>
          </a:p>
          <a:p>
            <a:endParaRPr lang="en-US">
              <a:latin typeface="Calibri" charset="0"/>
              <a:ea typeface="ＭＳ Ｐゴシック" charset="0"/>
              <a:cs typeface="ＭＳ Ｐゴシック" charset="0"/>
            </a:endParaRPr>
          </a:p>
          <a:p>
            <a:r>
              <a:rPr lang="en-US">
                <a:latin typeface="Calibri" charset="0"/>
                <a:ea typeface="ＭＳ Ｐゴシック" charset="0"/>
                <a:cs typeface="ＭＳ Ｐゴシック" charset="0"/>
              </a:rPr>
              <a:t>The global economic system recently illustrated the concept of non-resilient, highly interconnected, high-capacity systems.  Many of the developed countries were reliant upon the economic activity of the US, so it was highly connected to this system.  The collapse of the US economic system precipitated a world-wide collapse of the global economic system.</a:t>
            </a: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1A58703-719A-FE48-BA38-8F409376F818}" type="slidenum">
              <a:rPr lang="en-US" sz="1200"/>
              <a:pPr eaLnBrk="1" hangingPunct="1"/>
              <a:t>14</a:t>
            </a:fld>
            <a:endParaRPr 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Calibri" charset="0"/>
                <a:ea typeface="ＭＳ Ｐゴシック" charset="0"/>
                <a:cs typeface="ＭＳ Ｐゴシック" charset="0"/>
              </a:rPr>
              <a:t>In natural systems that encounter a collapse event, such as a fire in a highly-interconnected, highly bioproductive, mature forest, the way in which they recover from this collapse is to begin a series of disconnected experiments.  In other words, they traverse the second dotted line, where the strength, or resilience of the system is captured in the diversity of experiments.</a:t>
            </a:r>
          </a:p>
          <a:p>
            <a:endParaRPr lang="en-US">
              <a:latin typeface="Calibri" charset="0"/>
              <a:ea typeface="ＭＳ Ｐゴシック" charset="0"/>
              <a:cs typeface="ＭＳ Ｐゴシック" charset="0"/>
            </a:endParaRPr>
          </a:p>
          <a:p>
            <a:r>
              <a:rPr lang="en-US">
                <a:latin typeface="Calibri" charset="0"/>
                <a:ea typeface="ＭＳ Ｐゴシック" charset="0"/>
                <a:cs typeface="ＭＳ Ｐゴシック" charset="0"/>
              </a:rPr>
              <a:t>An economic analog to this would be an economy of SCOPE, where goods and services are exchanged on local levels, drawing from the local diversity of human and environment. The small Italian farms operate on economy of scope and have not been impacted by the recent collapse of the global economic system.</a:t>
            </a:r>
          </a:p>
          <a:p>
            <a:endParaRPr lang="en-US">
              <a:latin typeface="Calibri" charset="0"/>
              <a:ea typeface="ＭＳ Ｐゴシック" charset="0"/>
              <a:cs typeface="ＭＳ Ｐゴシック" charset="0"/>
            </a:endParaRPr>
          </a:p>
          <a:p>
            <a:r>
              <a:rPr lang="en-US">
                <a:latin typeface="Calibri" charset="0"/>
                <a:ea typeface="ＭＳ Ｐゴシック" charset="0"/>
                <a:cs typeface="ＭＳ Ｐゴシック" charset="0"/>
              </a:rPr>
              <a:t>These ideas of new economies of scope have been promoted by Marian Chertow of Yale University</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s School of Forestry.</a:t>
            </a: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E08C12B-92ED-704D-9610-3C78DCC9650A}" type="slidenum">
              <a:rPr lang="en-US" sz="1200"/>
              <a:pPr eaLnBrk="1" hangingPunct="1"/>
              <a:t>15</a:t>
            </a:fld>
            <a:endParaRPr 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Calibri" charset="0"/>
                <a:ea typeface="ＭＳ Ｐゴシック" charset="0"/>
                <a:cs typeface="ＭＳ Ｐゴシック" charset="0"/>
              </a:rPr>
              <a:t>Learning Objectives:</a:t>
            </a:r>
          </a:p>
          <a:p>
            <a:pPr eaLnBrk="1" hangingPunct="1"/>
            <a:r>
              <a:rPr lang="en-US">
                <a:latin typeface="Calibri" charset="0"/>
                <a:ea typeface="ＭＳ Ｐゴシック" charset="0"/>
                <a:cs typeface="ＭＳ Ｐゴシック" charset="0"/>
              </a:rPr>
              <a:t>1.6 </a:t>
            </a:r>
            <a:r>
              <a:rPr lang="en-US">
                <a:solidFill>
                  <a:srgbClr val="000000"/>
                </a:solidFill>
                <a:latin typeface="Helvetica" charset="0"/>
                <a:ea typeface="ＭＳ Ｐゴシック" charset="0"/>
                <a:cs typeface="ＭＳ Ｐゴシック" charset="0"/>
              </a:rPr>
              <a:t>Understand the relationship between events, patterns and system behavior;</a:t>
            </a:r>
            <a:endParaRPr lang="en-US">
              <a:latin typeface="Calibri" charset="0"/>
              <a:ea typeface="ＭＳ Ｐゴシック" charset="0"/>
              <a:cs typeface="ＭＳ Ｐゴシック" charset="0"/>
            </a:endParaRPr>
          </a:p>
          <a:p>
            <a:pPr eaLnBrk="1" hangingPunct="1"/>
            <a:r>
              <a:rPr lang="en-US">
                <a:latin typeface="Calibri" charset="0"/>
                <a:ea typeface="ＭＳ Ｐゴシック" charset="0"/>
                <a:cs typeface="ＭＳ Ｐゴシック" charset="0"/>
              </a:rPr>
              <a:t>For more details on event, patterns and systems, see: https://www.pegasuscom.com/aboutst.html</a:t>
            </a:r>
          </a:p>
          <a:p>
            <a:pPr eaLnBrk="1" hangingPunct="1"/>
            <a:endParaRPr lang="en-US">
              <a:latin typeface="Calibri" charset="0"/>
              <a:ea typeface="ＭＳ Ｐゴシック" charset="0"/>
              <a:cs typeface="ＭＳ Ｐゴシック" charset="0"/>
            </a:endParaRPr>
          </a:p>
          <a:p>
            <a:pPr eaLnBrk="1" hangingPunct="1"/>
            <a:r>
              <a:rPr lang="en-US">
                <a:latin typeface="Calibri" charset="0"/>
                <a:ea typeface="ＭＳ Ｐゴシック" charset="0"/>
                <a:cs typeface="ＭＳ Ｐゴシック" charset="0"/>
              </a:rPr>
              <a:t>We return to the idea of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systems thinking.</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Most of science and engineering in the last 50 years has been focused on reducing complex systems to simple models. In this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reductionist</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approach, we have often needed to make assumptions or artificially fix a variable, such as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time</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so that the system is simple enough for our analysis.  However, many of the problems we face today, such as global climate change, require that we recognize and address the system</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s complexity.  </a:t>
            </a:r>
          </a:p>
          <a:p>
            <a:pPr eaLnBrk="1" hangingPunct="1"/>
            <a:endParaRPr lang="en-US">
              <a:latin typeface="Calibri" charset="0"/>
              <a:ea typeface="ＭＳ Ｐゴシック" charset="0"/>
              <a:cs typeface="ＭＳ Ｐゴシック" charset="0"/>
            </a:endParaRPr>
          </a:p>
          <a:p>
            <a:pPr eaLnBrk="1" hangingPunct="1"/>
            <a:r>
              <a:rPr lang="en-US">
                <a:latin typeface="Calibri" charset="0"/>
                <a:ea typeface="ＭＳ Ｐゴシック" charset="0"/>
                <a:cs typeface="ＭＳ Ｐゴシック" charset="0"/>
              </a:rPr>
              <a:t>So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systems thinking</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is a shift in mindset to deal with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whole</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systems rather than isolated parts of the system. This graphic depicts an iceberg as an analog of a system. When we consider a system, like an iceberg, we often first see the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tip,</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In systems thinking language, the tip of the iceberg is like isolated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Events</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a:t>
            </a:r>
          </a:p>
          <a:p>
            <a:pPr eaLnBrk="1" hangingPunct="1"/>
            <a:r>
              <a:rPr lang="en-US">
                <a:latin typeface="Calibri" charset="0"/>
                <a:ea typeface="ＭＳ Ｐゴシック" charset="0"/>
                <a:cs typeface="ＭＳ Ｐゴシック" charset="0"/>
              </a:rPr>
              <a:t>An example of an event is the collapse of the US financial system.  An event is a symptom that result from patterns of behavior. </a:t>
            </a:r>
          </a:p>
          <a:p>
            <a:pPr eaLnBrk="1" hangingPunct="1"/>
            <a:endParaRPr lang="en-US">
              <a:latin typeface="Calibri" charset="0"/>
              <a:ea typeface="ＭＳ Ｐゴシック" charset="0"/>
              <a:cs typeface="ＭＳ Ｐゴシック" charset="0"/>
            </a:endParaRPr>
          </a:p>
          <a:p>
            <a:pPr eaLnBrk="1" hangingPunct="1"/>
            <a:r>
              <a:rPr lang="en-US">
                <a:latin typeface="Calibri" charset="0"/>
                <a:ea typeface="ＭＳ Ｐゴシック" charset="0"/>
                <a:cs typeface="ＭＳ Ｐゴシック" charset="0"/>
              </a:rPr>
              <a:t>The thing about an iceberg is that 90% of its volume is typically below the surface of the water.  If you were successful at somehow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breaking off</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the tip, the iceberg would float upward to reveal the structure on which that tip was resting.</a:t>
            </a:r>
          </a:p>
          <a:p>
            <a:pPr eaLnBrk="1" hangingPunct="1"/>
            <a:endParaRPr lang="en-US">
              <a:latin typeface="Calibri" charset="0"/>
              <a:ea typeface="ＭＳ Ｐゴシック" charset="0"/>
              <a:cs typeface="ＭＳ Ｐゴシック" charset="0"/>
            </a:endParaRPr>
          </a:p>
          <a:p>
            <a:pPr eaLnBrk="1" hangingPunct="1"/>
            <a:r>
              <a:rPr lang="en-US">
                <a:latin typeface="Calibri" charset="0"/>
                <a:ea typeface="ＭＳ Ｐゴシック" charset="0"/>
                <a:cs typeface="ＭＳ Ｐゴシック" charset="0"/>
              </a:rPr>
              <a:t>In the case of the US financial system, an example of a pattern was banking institutions that were engaging in loans to lenders who would were not likely to be able to pay off the loans.  Another pattern of behavior was the decrease in government oversight of the activities of financial institutions. These patterns developed in response to the structure of the financial system.  </a:t>
            </a:r>
          </a:p>
          <a:p>
            <a:pPr eaLnBrk="1" hangingPunct="1"/>
            <a:endParaRPr lang="en-US">
              <a:latin typeface="Calibri" charset="0"/>
              <a:ea typeface="ＭＳ Ｐゴシック" charset="0"/>
              <a:cs typeface="ＭＳ Ｐゴシック" charset="0"/>
            </a:endParaRPr>
          </a:p>
          <a:p>
            <a:pPr eaLnBrk="1" hangingPunct="1"/>
            <a:r>
              <a:rPr lang="en-US">
                <a:latin typeface="Calibri" charset="0"/>
                <a:ea typeface="ＭＳ Ｐゴシック" charset="0"/>
                <a:cs typeface="ＭＳ Ｐゴシック" charset="0"/>
              </a:rPr>
              <a:t>The structure of the system includes rules and regulations (or lack of) that encourage certain patterns of behavior. </a:t>
            </a:r>
          </a:p>
          <a:p>
            <a:pPr eaLnBrk="1" hangingPunct="1"/>
            <a:endParaRPr lang="en-US">
              <a:latin typeface="Calibri" charset="0"/>
              <a:ea typeface="ＭＳ Ｐゴシック" charset="0"/>
              <a:cs typeface="ＭＳ Ｐゴシック" charset="0"/>
            </a:endParaRPr>
          </a:p>
          <a:p>
            <a:pPr eaLnBrk="1" hangingPunct="1"/>
            <a:r>
              <a:rPr lang="en-US">
                <a:latin typeface="Calibri" charset="0"/>
                <a:ea typeface="ＭＳ Ｐゴシック" charset="0"/>
                <a:cs typeface="ＭＳ Ｐゴシック" charset="0"/>
              </a:rPr>
              <a:t>The real leverage in addressing a system</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s behavior is not through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fixing</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the events (symptoms), but through changing the system structure the causes patterns of behavior over time and eventually gives rise to events.  (Another simple analogy is that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chronic fatigue</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is a symptom that arises from patterns of behavior which may have developed in response to the systemic structure of one</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s life.  The leverage to produce a lasting outcome is in discerning the patterns of behavior and system structure that contribute to chronic fatigue, not in addressing the fatigue itself.)</a:t>
            </a: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65D364E-CD93-B747-BCCA-E8372600B3BE}" type="slidenum">
              <a:rPr lang="en-US" sz="1200"/>
              <a:pPr eaLnBrk="1" hangingPunct="1"/>
              <a:t>17</a:t>
            </a:fld>
            <a:endParaRPr lang="en-US"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Calibri" charset="0"/>
                <a:ea typeface="ＭＳ Ｐゴシック" charset="0"/>
                <a:cs typeface="ＭＳ Ｐゴシック" charset="0"/>
              </a:rPr>
              <a:t>Learning Objectives:</a:t>
            </a:r>
          </a:p>
          <a:p>
            <a:pPr eaLnBrk="1" hangingPunct="1"/>
            <a:r>
              <a:rPr lang="en-US">
                <a:solidFill>
                  <a:srgbClr val="000000"/>
                </a:solidFill>
                <a:latin typeface="Helvetica" charset="0"/>
                <a:ea typeface="ＭＳ Ｐゴシック" charset="0"/>
                <a:cs typeface="ＭＳ Ｐゴシック" charset="0"/>
              </a:rPr>
              <a:t>2.1 Identify components that make up a system by analyzing events and patterns;</a:t>
            </a:r>
          </a:p>
          <a:p>
            <a:pPr eaLnBrk="1" hangingPunct="1"/>
            <a:r>
              <a:rPr lang="en-US">
                <a:solidFill>
                  <a:srgbClr val="000000"/>
                </a:solidFill>
                <a:latin typeface="Helvetica" charset="0"/>
                <a:ea typeface="ＭＳ Ｐゴシック" charset="0"/>
                <a:cs typeface="ＭＳ Ｐゴシック" charset="0"/>
              </a:rPr>
              <a:t>2.2 Identify what events (or measures) serve as indicators for the behavior of the system;</a:t>
            </a:r>
          </a:p>
          <a:p>
            <a:pPr eaLnBrk="1" hangingPunct="1"/>
            <a:r>
              <a:rPr lang="en-US">
                <a:solidFill>
                  <a:srgbClr val="000000"/>
                </a:solidFill>
                <a:latin typeface="Helvetica" charset="0"/>
                <a:ea typeface="ＭＳ Ｐゴシック" charset="0"/>
                <a:cs typeface="ＭＳ Ｐゴシック" charset="0"/>
              </a:rPr>
              <a:t>2.3 From a list of possible factors, eliminate those that are likely to have negligible impact;</a:t>
            </a:r>
          </a:p>
          <a:p>
            <a:pPr eaLnBrk="1" hangingPunct="1"/>
            <a:r>
              <a:rPr lang="en-US">
                <a:solidFill>
                  <a:srgbClr val="000000"/>
                </a:solidFill>
                <a:latin typeface="Helvetica" charset="0"/>
                <a:ea typeface="ＭＳ Ｐゴシック" charset="0"/>
                <a:cs typeface="ＭＳ Ｐゴシック" charset="0"/>
              </a:rPr>
              <a:t>3.3 Relate ideas of events and patterns of consumer behavior (including ones</a:t>
            </a:r>
            <a:r>
              <a:rPr lang="ja-JP" altLang="en-US">
                <a:solidFill>
                  <a:srgbClr val="000000"/>
                </a:solidFill>
                <a:latin typeface="Helvetica" charset="0"/>
                <a:ea typeface="ＭＳ Ｐゴシック" charset="0"/>
                <a:cs typeface="ＭＳ Ｐゴシック" charset="0"/>
              </a:rPr>
              <a:t>’</a:t>
            </a:r>
            <a:r>
              <a:rPr lang="en-US">
                <a:solidFill>
                  <a:srgbClr val="000000"/>
                </a:solidFill>
                <a:latin typeface="Helvetica" charset="0"/>
                <a:ea typeface="ＭＳ Ｐゴシック" charset="0"/>
                <a:cs typeface="ＭＳ Ｐゴシック" charset="0"/>
              </a:rPr>
              <a:t> own) to the larger global system</a:t>
            </a:r>
            <a:endParaRPr lang="en-US">
              <a:latin typeface="Calibri" charset="0"/>
              <a:ea typeface="ＭＳ Ｐゴシック" charset="0"/>
              <a:cs typeface="ＭＳ Ｐゴシック" charset="0"/>
            </a:endParaRPr>
          </a:p>
          <a:p>
            <a:pPr eaLnBrk="1" hangingPunct="1"/>
            <a:endParaRPr lang="en-US">
              <a:latin typeface="Calibri" charset="0"/>
              <a:ea typeface="ＭＳ Ｐゴシック" charset="0"/>
              <a:cs typeface="ＭＳ Ｐゴシック" charset="0"/>
            </a:endParaRPr>
          </a:p>
          <a:p>
            <a:pPr eaLnBrk="1" hangingPunct="1"/>
            <a:r>
              <a:rPr lang="en-US">
                <a:latin typeface="Calibri" charset="0"/>
                <a:ea typeface="ＭＳ Ｐゴシック" charset="0"/>
                <a:cs typeface="ＭＳ Ｐゴシック" charset="0"/>
              </a:rPr>
              <a:t>For more details on event, patterns and systems, see: https://www.pegasuscom.com/aboutst.html</a:t>
            </a:r>
          </a:p>
          <a:p>
            <a:pPr eaLnBrk="1" hangingPunct="1"/>
            <a:endParaRPr lang="en-US">
              <a:latin typeface="Calibri" charset="0"/>
              <a:ea typeface="ＭＳ Ｐゴシック" charset="0"/>
              <a:cs typeface="ＭＳ Ｐゴシック" charset="0"/>
            </a:endParaRPr>
          </a:p>
          <a:p>
            <a:pPr eaLnBrk="1" hangingPunct="1"/>
            <a:r>
              <a:rPr lang="en-US">
                <a:latin typeface="Calibri" charset="0"/>
                <a:ea typeface="ＭＳ Ｐゴシック" charset="0"/>
                <a:cs typeface="ＭＳ Ｐゴシック" charset="0"/>
              </a:rPr>
              <a:t>Here is an example of how we might identify some patterns and the systemic structure that causes it in relation to the event of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global climate change</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In the next slides, we will see how to conceptually represent the systemic structure.</a:t>
            </a:r>
          </a:p>
          <a:p>
            <a:pPr eaLnBrk="1" hangingPunct="1"/>
            <a:endParaRPr lang="en-US">
              <a:latin typeface="Calibri" charset="0"/>
              <a:ea typeface="ＭＳ Ｐゴシック" charset="0"/>
              <a:cs typeface="ＭＳ Ｐゴシック" charset="0"/>
            </a:endParaRPr>
          </a:p>
          <a:p>
            <a:pPr eaLnBrk="1" hangingPunct="1"/>
            <a:r>
              <a:rPr lang="en-US">
                <a:latin typeface="Calibri" charset="0"/>
                <a:ea typeface="ＭＳ Ｐゴシック" charset="0"/>
                <a:cs typeface="ＭＳ Ｐゴシック" charset="0"/>
              </a:rPr>
              <a:t>NOTES ON THE ACTIVITY: Students should be able to identify a range of patterns that influence the events.  You will want them to first consider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events</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and then begin to tie those events to patterns of behavior.  The most difficult part of this will likely be identifying the systemmic structures that lead to the patterns of behavior and eventually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events</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a:t>
            </a:r>
          </a:p>
          <a:p>
            <a:pPr eaLnBrk="1" hangingPunct="1"/>
            <a:endParaRPr lang="en-US">
              <a:latin typeface="Calibri" charset="0"/>
              <a:ea typeface="ＭＳ Ｐゴシック" charset="0"/>
              <a:cs typeface="ＭＳ Ｐゴシック" charset="0"/>
            </a:endParaRPr>
          </a:p>
          <a:p>
            <a:pPr eaLnBrk="1" hangingPunct="1"/>
            <a:r>
              <a:rPr lang="en-US">
                <a:latin typeface="Calibri" charset="0"/>
                <a:ea typeface="ＭＳ Ｐゴシック" charset="0"/>
                <a:cs typeface="ＭＳ Ｐゴシック" charset="0"/>
              </a:rPr>
              <a:t>A simple example: </a:t>
            </a:r>
          </a:p>
          <a:p>
            <a:pPr eaLnBrk="1" hangingPunct="1"/>
            <a:r>
              <a:rPr lang="en-US">
                <a:latin typeface="Calibri" charset="0"/>
                <a:ea typeface="ＭＳ Ｐゴシック" charset="0"/>
                <a:cs typeface="ＭＳ Ｐゴシック" charset="0"/>
              </a:rPr>
              <a:t>In the 1970</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s in the US, little was a large problem.   The patterns of behavior that caused litter were things like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increasing percentage of disposable packaging in products over time.</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Another pattern was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decreasing costs of products over time (largely influenced by the manufacture of goods in China).</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a:t>
            </a:r>
          </a:p>
          <a:p>
            <a:pPr eaLnBrk="1" hangingPunct="1"/>
            <a:endParaRPr lang="en-US">
              <a:latin typeface="Calibri" charset="0"/>
              <a:ea typeface="ＭＳ Ｐゴシック" charset="0"/>
              <a:cs typeface="ＭＳ Ｐゴシック" charset="0"/>
            </a:endParaRPr>
          </a:p>
          <a:p>
            <a:pPr eaLnBrk="1" hangingPunct="1"/>
            <a:r>
              <a:rPr lang="en-US">
                <a:latin typeface="Calibri" charset="0"/>
                <a:ea typeface="ＭＳ Ｐゴシック" charset="0"/>
                <a:cs typeface="ＭＳ Ｐゴシック" charset="0"/>
              </a:rPr>
              <a:t>The systemic structure that caused these patterns of behavior would be changes in international trade policies in both China and the US.  This is just one way of interpreting the system.  One could also make the case along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human needs</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lines, creating a systemic structure consisting of changes in human</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s desire/need for convenience goods. </a:t>
            </a:r>
          </a:p>
        </p:txBody>
      </p:sp>
      <p:sp>
        <p:nvSpPr>
          <p:cNvPr id="47108"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8AF3B5C-EC23-C247-BB47-2CC0DBAD5F42}" type="slidenum">
              <a:rPr lang="en-US" sz="1200"/>
              <a:pPr eaLnBrk="1" hangingPunct="1"/>
              <a:t>18</a:t>
            </a:fld>
            <a:endParaRPr lang="en-US"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200" kern="1200" dirty="0" smtClean="0">
                <a:solidFill>
                  <a:schemeClr val="tx1"/>
                </a:solidFill>
                <a:latin typeface="+mn-lt"/>
                <a:ea typeface="ＭＳ Ｐゴシック" pitchFamily="-109" charset="-128"/>
                <a:cs typeface="ＭＳ Ｐゴシック" pitchFamily="-109" charset="-128"/>
              </a:rPr>
              <a:t>Described by Aronson, D. 2003. </a:t>
            </a:r>
            <a:r>
              <a:rPr lang="en-US" sz="1200" kern="1200" smtClean="0">
                <a:solidFill>
                  <a:schemeClr val="tx1"/>
                </a:solidFill>
                <a:latin typeface="+mn-lt"/>
                <a:ea typeface="ＭＳ Ｐゴシック" pitchFamily="-109" charset="-128"/>
                <a:cs typeface="ＭＳ Ｐゴシック" pitchFamily="-109" charset="-128"/>
              </a:rPr>
              <a:t>"Targeted Innovation: Using Systems Thinking to Increase the Benefits of Innovation Efforts." R&amp;D Innovator (now Innovative Leader) 6 (2).</a:t>
            </a:r>
            <a:endParaRPr lang="en-US" smtClean="0">
              <a:latin typeface="Calibri" charset="0"/>
              <a:ea typeface="ＭＳ Ｐゴシック" charset="0"/>
              <a:cs typeface="ＭＳ Ｐゴシック" charset="0"/>
            </a:endParaRPr>
          </a:p>
          <a:p>
            <a:pPr eaLnBrk="1" hangingPunct="1"/>
            <a:endParaRPr lang="en-US" dirty="0" smtClean="0">
              <a:latin typeface="Calibri" charset="0"/>
              <a:ea typeface="ＭＳ Ｐゴシック" charset="0"/>
              <a:cs typeface="ＭＳ Ｐゴシック" charset="0"/>
            </a:endParaRPr>
          </a:p>
          <a:p>
            <a:pPr eaLnBrk="1" hangingPunct="1"/>
            <a:r>
              <a:rPr lang="en-US" dirty="0" smtClean="0">
                <a:latin typeface="Calibri" charset="0"/>
                <a:ea typeface="ＭＳ Ｐゴシック" charset="0"/>
                <a:cs typeface="ＭＳ Ｐゴシック" charset="0"/>
              </a:rPr>
              <a:t>Learning </a:t>
            </a:r>
            <a:r>
              <a:rPr lang="en-US" dirty="0">
                <a:latin typeface="Calibri" charset="0"/>
                <a:ea typeface="ＭＳ Ｐゴシック" charset="0"/>
                <a:cs typeface="ＭＳ Ｐゴシック" charset="0"/>
              </a:rPr>
              <a:t>Objectives: </a:t>
            </a:r>
          </a:p>
          <a:p>
            <a:pPr eaLnBrk="1" hangingPunct="1"/>
            <a:r>
              <a:rPr lang="en-US" dirty="0">
                <a:latin typeface="Calibri" charset="0"/>
                <a:ea typeface="ＭＳ Ｐゴシック" charset="0"/>
                <a:cs typeface="ＭＳ Ｐゴシック" charset="0"/>
              </a:rPr>
              <a:t>3.5 Be able to construct  causal loop diagrams that portray the behavior of a dynamic system.</a:t>
            </a:r>
          </a:p>
          <a:p>
            <a:pPr eaLnBrk="1" hangingPunct="1"/>
            <a:endParaRPr lang="en-US" dirty="0">
              <a:latin typeface="Calibri" charset="0"/>
              <a:ea typeface="ＭＳ Ｐゴシック" charset="0"/>
              <a:cs typeface="ＭＳ Ｐゴシック" charset="0"/>
            </a:endParaRPr>
          </a:p>
          <a:p>
            <a:pPr eaLnBrk="1" hangingPunct="1"/>
            <a:r>
              <a:rPr lang="en-US" dirty="0">
                <a:latin typeface="Calibri" charset="0"/>
                <a:ea typeface="ＭＳ Ｐゴシック" charset="0"/>
                <a:cs typeface="ＭＳ Ｐゴシック" charset="0"/>
              </a:rPr>
              <a:t>The thinking that has dominated the Western world in the last 50 years or so is </a:t>
            </a:r>
            <a:r>
              <a:rPr lang="ja-JP" altLang="en-US" dirty="0">
                <a:latin typeface="Calibri" charset="0"/>
                <a:ea typeface="ＭＳ Ｐゴシック" charset="0"/>
                <a:cs typeface="ＭＳ Ｐゴシック" charset="0"/>
              </a:rPr>
              <a:t>“</a:t>
            </a:r>
            <a:r>
              <a:rPr lang="en-US" dirty="0">
                <a:latin typeface="Calibri" charset="0"/>
                <a:ea typeface="ＭＳ Ｐゴシック" charset="0"/>
                <a:cs typeface="ＭＳ Ｐゴシック" charset="0"/>
              </a:rPr>
              <a:t>reductionist</a:t>
            </a:r>
            <a:r>
              <a:rPr lang="ja-JP" altLang="en-US" dirty="0">
                <a:latin typeface="Calibri" charset="0"/>
                <a:ea typeface="ＭＳ Ｐゴシック" charset="0"/>
                <a:cs typeface="ＭＳ Ｐゴシック" charset="0"/>
              </a:rPr>
              <a:t>”</a:t>
            </a:r>
            <a:r>
              <a:rPr lang="en-US" dirty="0">
                <a:latin typeface="Calibri" charset="0"/>
                <a:ea typeface="ＭＳ Ｐゴシック" charset="0"/>
                <a:cs typeface="ＭＳ Ｐゴシック" charset="0"/>
              </a:rPr>
              <a:t> in nature.  That is, the tendency is to reduce an interaction to an isolated, manageable one.  In this type of thinking, we consider a cause and effect.   This looks like a perfectly good solution when it is abstracted from reality. </a:t>
            </a:r>
          </a:p>
          <a:p>
            <a:pPr eaLnBrk="1" hangingPunct="1"/>
            <a:endParaRPr lang="en-US" dirty="0">
              <a:latin typeface="Calibri" charset="0"/>
              <a:ea typeface="ＭＳ Ｐゴシック" charset="0"/>
              <a:cs typeface="ＭＳ Ｐゴシック" charset="0"/>
            </a:endParaRPr>
          </a:p>
          <a:p>
            <a:pPr eaLnBrk="1" hangingPunct="1"/>
            <a:r>
              <a:rPr lang="en-US" dirty="0">
                <a:latin typeface="Calibri" charset="0"/>
                <a:ea typeface="ＭＳ Ｐゴシック" charset="0"/>
                <a:cs typeface="ＭＳ Ｐゴシック" charset="0"/>
              </a:rPr>
              <a:t>Unfortunately,  we often are not able to isolate an interaction in this way.  On the right, we see a broader picture in which the pesticide is applied and the number of insect A damaging the crops is reduced.  An unintended consequence is that the population of Insect B (prey of Insect A) is now able to  grow.  Insect B now significantly damages the crop.  This in turn causes another round of pesticide applications and a different insect emerges to damage the crops. </a:t>
            </a:r>
          </a:p>
          <a:p>
            <a:pPr eaLnBrk="1" hangingPunct="1"/>
            <a:endParaRPr lang="en-US" dirty="0">
              <a:latin typeface="Calibri" charset="0"/>
              <a:ea typeface="ＭＳ Ｐゴシック" charset="0"/>
              <a:cs typeface="ＭＳ Ｐゴシック" charset="0"/>
            </a:endParaRPr>
          </a:p>
          <a:p>
            <a:pPr eaLnBrk="1" hangingPunct="1"/>
            <a:r>
              <a:rPr lang="en-US" dirty="0">
                <a:latin typeface="Calibri" charset="0"/>
                <a:ea typeface="ＭＳ Ｐゴシック" charset="0"/>
                <a:cs typeface="ＭＳ Ｐゴシック" charset="0"/>
              </a:rPr>
              <a:t>Can you suggest an alternative to approach, using the image on the right?</a:t>
            </a:r>
          </a:p>
          <a:p>
            <a:pPr eaLnBrk="1" hangingPunct="1"/>
            <a:r>
              <a:rPr lang="en-US" dirty="0">
                <a:latin typeface="Arial" charset="0"/>
                <a:ea typeface="ＭＳ Ｐゴシック" charset="0"/>
                <a:cs typeface="ＭＳ Ｐゴシック" charset="0"/>
              </a:rPr>
              <a:t>For more in-depth information on systems thinking and causal loop diagrams, see pp. 290-292, J.R. </a:t>
            </a:r>
            <a:r>
              <a:rPr lang="en-US" dirty="0" err="1">
                <a:latin typeface="Arial" charset="0"/>
                <a:ea typeface="ＭＳ Ｐゴシック" charset="0"/>
                <a:cs typeface="ＭＳ Ｐゴシック" charset="0"/>
              </a:rPr>
              <a:t>Mihelcic</a:t>
            </a:r>
            <a:r>
              <a:rPr lang="en-US" dirty="0">
                <a:latin typeface="Arial" charset="0"/>
                <a:ea typeface="ＭＳ Ｐゴシック" charset="0"/>
                <a:cs typeface="ＭＳ Ｐゴシック" charset="0"/>
              </a:rPr>
              <a:t> and J.B. Zimmerman (</a:t>
            </a:r>
            <a:r>
              <a:rPr lang="en-US" i="1" dirty="0">
                <a:latin typeface="Arial" charset="0"/>
                <a:ea typeface="ＭＳ Ｐゴシック" charset="0"/>
                <a:cs typeface="ＭＳ Ｐゴシック" charset="0"/>
              </a:rPr>
              <a:t>Environmental Engineering: Fundamentals, Sustainability, Design</a:t>
            </a:r>
            <a:r>
              <a:rPr lang="en-US" dirty="0">
                <a:latin typeface="Arial" charset="0"/>
                <a:ea typeface="ＭＳ Ｐゴシック" charset="0"/>
                <a:cs typeface="ＭＳ Ｐゴシック" charset="0"/>
              </a:rPr>
              <a:t>, John Wiley &amp; Sons, Inc., 2009).  </a:t>
            </a:r>
            <a:endParaRPr lang="en-US" dirty="0">
              <a:solidFill>
                <a:srgbClr val="000000"/>
              </a:solidFill>
              <a:latin typeface="Helvetica" charset="0"/>
              <a:ea typeface="ＭＳ Ｐゴシック" charset="0"/>
              <a:cs typeface="ＭＳ Ｐゴシック" charset="0"/>
            </a:endParaRPr>
          </a:p>
          <a:p>
            <a:pPr eaLnBrk="1" hangingPunct="1"/>
            <a:endParaRPr lang="en-US" dirty="0">
              <a:latin typeface="Calibri" charset="0"/>
              <a:ea typeface="ＭＳ Ｐゴシック" charset="0"/>
              <a:cs typeface="ＭＳ Ｐゴシック" charset="0"/>
            </a:endParaRPr>
          </a:p>
          <a:p>
            <a:pPr eaLnBrk="1" hangingPunct="1"/>
            <a:endParaRPr lang="en-US" dirty="0">
              <a:latin typeface="Calibri" charset="0"/>
              <a:ea typeface="ＭＳ Ｐゴシック" charset="0"/>
              <a:cs typeface="ＭＳ Ｐゴシック" charset="0"/>
            </a:endParaRPr>
          </a:p>
        </p:txBody>
      </p:sp>
      <p:sp>
        <p:nvSpPr>
          <p:cNvPr id="49156"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6AE414B-F0C1-8F43-972A-F89D3A530B16}" type="slidenum">
              <a:rPr lang="en-US" sz="1200"/>
              <a:pPr eaLnBrk="1" hangingPunct="1"/>
              <a:t>19</a:t>
            </a:fld>
            <a:endParaRPr lang="en-US"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Calibri" charset="0"/>
                <a:ea typeface="ＭＳ Ｐゴシック" charset="0"/>
                <a:cs typeface="ＭＳ Ｐゴシック" charset="0"/>
              </a:rPr>
              <a:t>Learning Objectives: </a:t>
            </a:r>
          </a:p>
          <a:p>
            <a:pPr eaLnBrk="1" hangingPunct="1"/>
            <a:r>
              <a:rPr lang="en-US">
                <a:latin typeface="Calibri" charset="0"/>
                <a:ea typeface="ＭＳ Ｐゴシック" charset="0"/>
                <a:cs typeface="ＭＳ Ｐゴシック" charset="0"/>
              </a:rPr>
              <a:t>3.5 Be able to construct  causal loop diagrams that portray the behavior of a dynamic system.</a:t>
            </a:r>
          </a:p>
          <a:p>
            <a:pPr eaLnBrk="1" hangingPunct="1"/>
            <a:r>
              <a:rPr lang="en-US">
                <a:latin typeface="Calibri" charset="0"/>
                <a:ea typeface="ＭＳ Ｐゴシック" charset="0"/>
                <a:cs typeface="ＭＳ Ｐゴシック" charset="0"/>
              </a:rPr>
              <a:t>1.5 Remember that there are graphical tools that can be used to model a system and its behavior </a:t>
            </a:r>
          </a:p>
          <a:p>
            <a:pPr eaLnBrk="1" hangingPunct="1"/>
            <a:r>
              <a:rPr lang="en-US">
                <a:latin typeface="Calibri" charset="0"/>
                <a:ea typeface="ＭＳ Ｐゴシック" charset="0"/>
                <a:cs typeface="ＭＳ Ｐゴシック" charset="0"/>
              </a:rPr>
              <a:t>For more details regarding elements, see: http://www.mindtools.com/pages/article/newTMC_04.htm</a:t>
            </a:r>
          </a:p>
          <a:p>
            <a:pPr eaLnBrk="1" hangingPunct="1"/>
            <a:endParaRPr lang="en-US">
              <a:latin typeface="Calibri" charset="0"/>
              <a:ea typeface="ＭＳ Ｐゴシック" charset="0"/>
              <a:cs typeface="ＭＳ Ｐゴシック" charset="0"/>
            </a:endParaRPr>
          </a:p>
          <a:p>
            <a:pPr eaLnBrk="1" hangingPunct="1"/>
            <a:r>
              <a:rPr lang="en-US">
                <a:latin typeface="Calibri" charset="0"/>
                <a:ea typeface="ＭＳ Ｐゴシック" charset="0"/>
                <a:cs typeface="ＭＳ Ｐゴシック" charset="0"/>
              </a:rPr>
              <a:t>Causal loop diagrams are used to visually depict the behavior of a system.  This enables a more effective approach to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solving the problem</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a:t>
            </a:r>
          </a:p>
          <a:p>
            <a:pPr eaLnBrk="1" hangingPunct="1"/>
            <a:endParaRPr lang="en-US">
              <a:latin typeface="Calibri" charset="0"/>
              <a:ea typeface="ＭＳ Ｐゴシック" charset="0"/>
              <a:cs typeface="ＭＳ Ｐゴシック" charset="0"/>
            </a:endParaRPr>
          </a:p>
          <a:p>
            <a:pPr eaLnBrk="1" hangingPunct="1"/>
            <a:r>
              <a:rPr lang="en-US">
                <a:latin typeface="Calibri" charset="0"/>
                <a:ea typeface="ＭＳ Ｐゴシック" charset="0"/>
                <a:cs typeface="ＭＳ Ｐゴシック" charset="0"/>
              </a:rPr>
              <a:t>This CLD shows the elements. Events are labeled and connected with arrows.  The polarity of the arrows indicate how changes (increases or decreases) in one event influence those in other events.   In this image, there are two loops: one that reinforces itself, the other that balances itself.  We also have an external influence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Resources</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a:t>
            </a:r>
          </a:p>
          <a:p>
            <a:pPr eaLnBrk="1" hangingPunct="1"/>
            <a:endParaRPr lang="en-US">
              <a:latin typeface="Calibri" charset="0"/>
              <a:ea typeface="ＭＳ Ｐゴシック" charset="0"/>
              <a:cs typeface="ＭＳ Ｐゴシック" charset="0"/>
            </a:endParaRPr>
          </a:p>
          <a:p>
            <a:pPr eaLnBrk="1" hangingPunct="1"/>
            <a:r>
              <a:rPr lang="en-US">
                <a:latin typeface="Calibri" charset="0"/>
                <a:ea typeface="ＭＳ Ｐゴシック" charset="0"/>
                <a:cs typeface="ＭＳ Ｐゴシック" charset="0"/>
              </a:rPr>
              <a:t>The CLD depicted in this image is an archetype called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limits to growth</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Let</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s look at its main components.</a:t>
            </a:r>
          </a:p>
          <a:p>
            <a:pPr eaLnBrk="1" hangingPunct="1"/>
            <a:endParaRPr lang="en-US">
              <a:latin typeface="Calibri" charset="0"/>
              <a:ea typeface="ＭＳ Ｐゴシック" charset="0"/>
              <a:cs typeface="ＭＳ Ｐゴシック" charset="0"/>
            </a:endParaRPr>
          </a:p>
          <a:p>
            <a:pPr eaLnBrk="1" hangingPunct="1"/>
            <a:r>
              <a:rPr lang="en-US">
                <a:latin typeface="Arial" charset="0"/>
                <a:ea typeface="ＭＳ Ｐゴシック" charset="0"/>
                <a:cs typeface="ＭＳ Ｐゴシック" charset="0"/>
              </a:rPr>
              <a:t>For more in-depth information on systems thinking and causal loop diagrams, see pp. 290-292, J.R. Mihelcic and J.B. Zimmerman (</a:t>
            </a:r>
            <a:r>
              <a:rPr lang="en-US" i="1">
                <a:latin typeface="Arial" charset="0"/>
                <a:ea typeface="ＭＳ Ｐゴシック" charset="0"/>
                <a:cs typeface="ＭＳ Ｐゴシック" charset="0"/>
              </a:rPr>
              <a:t>Environmental Engineering: Fundamentals, Sustainability, Design</a:t>
            </a:r>
            <a:r>
              <a:rPr lang="en-US">
                <a:latin typeface="Arial" charset="0"/>
                <a:ea typeface="ＭＳ Ｐゴシック" charset="0"/>
                <a:cs typeface="ＭＳ Ｐゴシック" charset="0"/>
              </a:rPr>
              <a:t>, John Wiley &amp; Sons, Inc., 2009).  </a:t>
            </a:r>
            <a:endParaRPr lang="en-US">
              <a:solidFill>
                <a:srgbClr val="000000"/>
              </a:solidFill>
              <a:latin typeface="Helvetica" charset="0"/>
              <a:ea typeface="ＭＳ Ｐゴシック" charset="0"/>
              <a:cs typeface="ＭＳ Ｐゴシック" charset="0"/>
            </a:endParaRPr>
          </a:p>
          <a:p>
            <a:pPr eaLnBrk="1" hangingPunct="1"/>
            <a:endParaRPr lang="en-US">
              <a:latin typeface="Calibri" charset="0"/>
              <a:ea typeface="ＭＳ Ｐゴシック" charset="0"/>
              <a:cs typeface="ＭＳ Ｐゴシック" charset="0"/>
            </a:endParaRPr>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4EF4314-ED14-B942-A25C-B8A5D3268960}" type="slidenum">
              <a:rPr lang="en-US" sz="1200"/>
              <a:pPr eaLnBrk="1" hangingPunct="1"/>
              <a:t>21</a:t>
            </a:fld>
            <a:endParaRPr lang="en-US"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Calibri" charset="0"/>
                <a:ea typeface="ＭＳ Ｐゴシック" charset="0"/>
                <a:cs typeface="ＭＳ Ｐゴシック" charset="0"/>
              </a:rPr>
              <a:t>Learning Objectives: </a:t>
            </a:r>
          </a:p>
          <a:p>
            <a:pPr eaLnBrk="1" hangingPunct="1"/>
            <a:r>
              <a:rPr lang="en-US">
                <a:latin typeface="Calibri" charset="0"/>
                <a:ea typeface="ＭＳ Ｐゴシック" charset="0"/>
                <a:cs typeface="ＭＳ Ｐゴシック" charset="0"/>
              </a:rPr>
              <a:t>3.5 Be able to construct  causal loop diagrams that portray the behavior of a dynamic system.</a:t>
            </a:r>
          </a:p>
          <a:p>
            <a:pPr eaLnBrk="1" hangingPunct="1"/>
            <a:r>
              <a:rPr lang="en-US">
                <a:latin typeface="Calibri" charset="0"/>
                <a:ea typeface="ＭＳ Ｐゴシック" charset="0"/>
                <a:cs typeface="ＭＳ Ｐゴシック" charset="0"/>
              </a:rPr>
              <a:t>1.5 Remember that there are graphical tools that can be used to model a system and its behavior</a:t>
            </a:r>
          </a:p>
          <a:p>
            <a:pPr eaLnBrk="1" hangingPunct="1"/>
            <a:r>
              <a:rPr lang="en-US">
                <a:latin typeface="Calibri" charset="0"/>
                <a:ea typeface="ＭＳ Ｐゴシック" charset="0"/>
                <a:cs typeface="ＭＳ Ｐゴシック" charset="0"/>
              </a:rPr>
              <a:t>For more details regarding elements, see: http://www.mindtools.com/pages/article/newTMC_04.htm</a:t>
            </a:r>
          </a:p>
          <a:p>
            <a:pPr eaLnBrk="1" hangingPunct="1"/>
            <a:endParaRPr lang="en-US">
              <a:latin typeface="Calibri" charset="0"/>
              <a:ea typeface="ＭＳ Ｐゴシック" charset="0"/>
              <a:cs typeface="ＭＳ Ｐゴシック" charset="0"/>
            </a:endParaRPr>
          </a:p>
          <a:p>
            <a:pPr eaLnBrk="1" hangingPunct="1"/>
            <a:r>
              <a:rPr lang="en-US">
                <a:latin typeface="Calibri" charset="0"/>
                <a:ea typeface="ＭＳ Ｐゴシック" charset="0"/>
                <a:cs typeface="ＭＳ Ｐゴシック" charset="0"/>
              </a:rPr>
              <a:t>The first thing is that Nouns are used to represent the events.  Avoid using action words or phrases such as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growing population</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(Why? It gets confusing when you talk about a decrease in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growing population</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Use nouns that can vary both upward and downward. Those with only two states (yes/no, happy/unhappy) are not helpful.  </a:t>
            </a:r>
          </a:p>
          <a:p>
            <a:pPr eaLnBrk="1" hangingPunct="1"/>
            <a:endParaRPr lang="en-US">
              <a:latin typeface="Calibri" charset="0"/>
              <a:ea typeface="ＭＳ Ｐゴシック" charset="0"/>
              <a:cs typeface="ＭＳ Ｐゴシック" charset="0"/>
            </a:endParaRPr>
          </a:p>
          <a:p>
            <a:pPr eaLnBrk="1" hangingPunct="1"/>
            <a:r>
              <a:rPr lang="en-US">
                <a:latin typeface="Calibri" charset="0"/>
                <a:ea typeface="ＭＳ Ｐゴシック" charset="0"/>
                <a:cs typeface="ＭＳ Ｐゴシック" charset="0"/>
              </a:rPr>
              <a:t>This is a detail, but you might want to get into the habit of identifying nouns with consistent units.  So, for example,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birth rate</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and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population</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are measured in different units, but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birth</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and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population</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can be measured in the same units. </a:t>
            </a:r>
          </a:p>
          <a:p>
            <a:pPr eaLnBrk="1" hangingPunct="1"/>
            <a:endParaRPr lang="en-US">
              <a:latin typeface="Calibri" charset="0"/>
              <a:ea typeface="ＭＳ Ｐゴシック" charset="0"/>
              <a:cs typeface="ＭＳ Ｐゴシック" charset="0"/>
            </a:endParaRPr>
          </a:p>
          <a:p>
            <a:pPr eaLnBrk="1" hangingPunct="1"/>
            <a:r>
              <a:rPr lang="en-US">
                <a:latin typeface="Arial" charset="0"/>
                <a:ea typeface="ＭＳ Ｐゴシック" charset="0"/>
                <a:cs typeface="ＭＳ Ｐゴシック" charset="0"/>
              </a:rPr>
              <a:t>For more in-depth information on systems thinking and causal loop diagrams, see pp. 290-292, J.R. Mihelcic and J.B. Zimmerman (</a:t>
            </a:r>
            <a:r>
              <a:rPr lang="en-US" i="1">
                <a:latin typeface="Arial" charset="0"/>
                <a:ea typeface="ＭＳ Ｐゴシック" charset="0"/>
                <a:cs typeface="ＭＳ Ｐゴシック" charset="0"/>
              </a:rPr>
              <a:t>Environmental Engineering: Fundamentals, Sustainability, Design</a:t>
            </a:r>
            <a:r>
              <a:rPr lang="en-US">
                <a:latin typeface="Arial" charset="0"/>
                <a:ea typeface="ＭＳ Ｐゴシック" charset="0"/>
                <a:cs typeface="ＭＳ Ｐゴシック" charset="0"/>
              </a:rPr>
              <a:t>, John Wiley &amp; Sons, Inc., 2009).  </a:t>
            </a:r>
            <a:endParaRPr lang="en-US">
              <a:latin typeface="Calibri" charset="0"/>
              <a:ea typeface="ＭＳ Ｐゴシック" charset="0"/>
              <a:cs typeface="ＭＳ Ｐゴシック" charset="0"/>
            </a:endParaRPr>
          </a:p>
        </p:txBody>
      </p:sp>
      <p:sp>
        <p:nvSpPr>
          <p:cNvPr id="54276"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312D375-B232-1143-AE3E-691C7452D0B8}" type="slidenum">
              <a:rPr lang="en-US" sz="1200"/>
              <a:pPr eaLnBrk="1" hangingPunct="1"/>
              <a:t>22</a:t>
            </a:fld>
            <a:endParaRPr lang="en-US" sz="12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Calibri" charset="0"/>
                <a:ea typeface="ＭＳ Ｐゴシック" charset="0"/>
                <a:cs typeface="ＭＳ Ｐゴシック" charset="0"/>
              </a:rPr>
              <a:t>Learning Objectives: </a:t>
            </a:r>
          </a:p>
          <a:p>
            <a:pPr eaLnBrk="1" hangingPunct="1"/>
            <a:r>
              <a:rPr lang="en-US">
                <a:latin typeface="Calibri" charset="0"/>
                <a:ea typeface="ＭＳ Ｐゴシック" charset="0"/>
                <a:cs typeface="ＭＳ Ｐゴシック" charset="0"/>
              </a:rPr>
              <a:t>3.5 Be able to construct  causal loop diagrams that portray the behavior of a dynamic system.</a:t>
            </a:r>
          </a:p>
          <a:p>
            <a:pPr eaLnBrk="1" hangingPunct="1"/>
            <a:r>
              <a:rPr lang="en-US">
                <a:latin typeface="Calibri" charset="0"/>
                <a:ea typeface="ＭＳ Ｐゴシック" charset="0"/>
                <a:cs typeface="ＭＳ Ｐゴシック" charset="0"/>
              </a:rPr>
              <a:t>1.5 Remember that there are graphical tools that can be used to model a system and its behavior </a:t>
            </a:r>
          </a:p>
          <a:p>
            <a:pPr eaLnBrk="1" hangingPunct="1"/>
            <a:r>
              <a:rPr lang="en-US">
                <a:latin typeface="Calibri" charset="0"/>
                <a:ea typeface="ＭＳ Ｐゴシック" charset="0"/>
                <a:cs typeface="ＭＳ Ｐゴシック" charset="0"/>
              </a:rPr>
              <a:t>For more details regarding elements, see: http://www.mindtools.com/pages/article/newTMC_04.htm</a:t>
            </a:r>
          </a:p>
          <a:p>
            <a:pPr eaLnBrk="1" hangingPunct="1"/>
            <a:endParaRPr lang="en-US">
              <a:latin typeface="Calibri" charset="0"/>
              <a:ea typeface="ＭＳ Ｐゴシック" charset="0"/>
              <a:cs typeface="ＭＳ Ｐゴシック" charset="0"/>
            </a:endParaRPr>
          </a:p>
          <a:p>
            <a:pPr eaLnBrk="1" hangingPunct="1"/>
            <a:r>
              <a:rPr lang="en-US">
                <a:latin typeface="Calibri" charset="0"/>
                <a:ea typeface="ＭＳ Ｐゴシック" charset="0"/>
                <a:cs typeface="ＭＳ Ｐゴシック" charset="0"/>
              </a:rPr>
              <a:t>Polarity is either indicated by +/- notation or the s/o notation (for same/opposite).  The polarity indicates how changes at the base of the arrow influence the  events at the head of the arrow.  For example, increases in births also increase population. Notice that eventually (after a delay), increases in population also increase births.  This creates the reinforcing loop that you see depicted on the left. </a:t>
            </a:r>
          </a:p>
          <a:p>
            <a:pPr eaLnBrk="1" hangingPunct="1"/>
            <a:endParaRPr lang="en-US">
              <a:latin typeface="Calibri" charset="0"/>
              <a:ea typeface="ＭＳ Ｐゴシック" charset="0"/>
              <a:cs typeface="ＭＳ Ｐゴシック" charset="0"/>
            </a:endParaRPr>
          </a:p>
          <a:p>
            <a:pPr eaLnBrk="1" hangingPunct="1"/>
            <a:r>
              <a:rPr lang="en-US">
                <a:latin typeface="Calibri" charset="0"/>
                <a:ea typeface="ＭＳ Ｐゴシック" charset="0"/>
                <a:cs typeface="ＭＳ Ｐゴシック" charset="0"/>
              </a:rPr>
              <a:t>By the way, lowering births lowers population.  These items are positively correlated (+).  In other words, they change in the </a:t>
            </a:r>
            <a:r>
              <a:rPr lang="en-US" b="1">
                <a:latin typeface="Calibri" charset="0"/>
                <a:ea typeface="ＭＳ Ｐゴシック" charset="0"/>
                <a:cs typeface="ＭＳ Ｐゴシック" charset="0"/>
              </a:rPr>
              <a:t>same direction (hence </a:t>
            </a:r>
            <a:r>
              <a:rPr lang="ja-JP" altLang="en-US" b="1">
                <a:latin typeface="Calibri" charset="0"/>
                <a:ea typeface="ＭＳ Ｐゴシック" charset="0"/>
                <a:cs typeface="ＭＳ Ｐゴシック" charset="0"/>
              </a:rPr>
              <a:t>“</a:t>
            </a:r>
            <a:r>
              <a:rPr lang="en-US" b="1">
                <a:latin typeface="Calibri" charset="0"/>
                <a:ea typeface="ＭＳ Ｐゴシック" charset="0"/>
                <a:cs typeface="ＭＳ Ｐゴシック" charset="0"/>
              </a:rPr>
              <a:t>s</a:t>
            </a:r>
            <a:r>
              <a:rPr lang="ja-JP" altLang="en-US" b="1">
                <a:latin typeface="Calibri" charset="0"/>
                <a:ea typeface="ＭＳ Ｐゴシック" charset="0"/>
                <a:cs typeface="ＭＳ Ｐゴシック" charset="0"/>
              </a:rPr>
              <a:t>”</a:t>
            </a:r>
            <a:r>
              <a:rPr lang="en-US" b="1">
                <a:latin typeface="Calibri" charset="0"/>
                <a:ea typeface="ＭＳ Ｐゴシック" charset="0"/>
                <a:cs typeface="ＭＳ Ｐゴシック" charset="0"/>
              </a:rPr>
              <a:t> is sometimes used in the CLD notation). </a:t>
            </a:r>
            <a:r>
              <a:rPr lang="en-US">
                <a:latin typeface="Calibri" charset="0"/>
                <a:ea typeface="ＭＳ Ｐゴシック" charset="0"/>
                <a:cs typeface="ＭＳ Ｐゴシック" charset="0"/>
              </a:rPr>
              <a:t> </a:t>
            </a:r>
          </a:p>
        </p:txBody>
      </p:sp>
      <p:sp>
        <p:nvSpPr>
          <p:cNvPr id="56324"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6DB1E0F-BEFD-A54B-8CBB-78314F4708D7}" type="slidenum">
              <a:rPr lang="en-US" sz="1200"/>
              <a:pPr eaLnBrk="1" hangingPunct="1"/>
              <a:t>23</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atin typeface="Calibri" charset="0"/>
                <a:ea typeface="ＭＳ Ｐゴシック" charset="0"/>
                <a:cs typeface="ＭＳ Ｐゴシック" charset="0"/>
              </a:rPr>
              <a:t>Learning Objectives:</a:t>
            </a:r>
          </a:p>
          <a:p>
            <a:pPr eaLnBrk="1" hangingPunct="1">
              <a:spcBef>
                <a:spcPct val="0"/>
              </a:spcBef>
            </a:pPr>
            <a:r>
              <a:rPr lang="en-US">
                <a:latin typeface="Calibri" charset="0"/>
                <a:ea typeface="ＭＳ Ｐゴシック" charset="0"/>
                <a:cs typeface="ＭＳ Ｐゴシック" charset="0"/>
              </a:rPr>
              <a:t>2.4. </a:t>
            </a:r>
            <a:r>
              <a:rPr lang="en-US">
                <a:solidFill>
                  <a:srgbClr val="000000"/>
                </a:solidFill>
                <a:latin typeface="Helvetica" charset="0"/>
                <a:ea typeface="ＭＳ Ｐゴシック" charset="0"/>
                <a:cs typeface="ＭＳ Ｐゴシック" charset="0"/>
              </a:rPr>
              <a:t>Create different system boundaries that lead to different systems solutions</a:t>
            </a:r>
          </a:p>
          <a:p>
            <a:pPr eaLnBrk="1" hangingPunct="1">
              <a:spcBef>
                <a:spcPct val="0"/>
              </a:spcBef>
            </a:pPr>
            <a:endParaRPr lang="en-US">
              <a:solidFill>
                <a:srgbClr val="000000"/>
              </a:solidFill>
              <a:latin typeface="Helvetica" charset="0"/>
              <a:ea typeface="ＭＳ Ｐゴシック" charset="0"/>
              <a:cs typeface="ＭＳ Ｐゴシック" charset="0"/>
            </a:endParaRPr>
          </a:p>
          <a:p>
            <a:pPr eaLnBrk="1" hangingPunct="1">
              <a:spcBef>
                <a:spcPct val="0"/>
              </a:spcBef>
            </a:pPr>
            <a:r>
              <a:rPr lang="en-US">
                <a:solidFill>
                  <a:srgbClr val="000000"/>
                </a:solidFill>
                <a:latin typeface="Helvetica" charset="0"/>
                <a:ea typeface="ＭＳ Ｐゴシック" charset="0"/>
                <a:cs typeface="ＭＳ Ｐゴシック" charset="0"/>
              </a:rPr>
              <a:t>Let</a:t>
            </a:r>
            <a:r>
              <a:rPr lang="ja-JP" altLang="en-US">
                <a:solidFill>
                  <a:srgbClr val="000000"/>
                </a:solidFill>
                <a:latin typeface="Helvetica" charset="0"/>
                <a:ea typeface="ＭＳ Ｐゴシック" charset="0"/>
                <a:cs typeface="ＭＳ Ｐゴシック" charset="0"/>
              </a:rPr>
              <a:t>’</a:t>
            </a:r>
            <a:r>
              <a:rPr lang="en-US">
                <a:solidFill>
                  <a:srgbClr val="000000"/>
                </a:solidFill>
                <a:latin typeface="Helvetica" charset="0"/>
                <a:ea typeface="ＭＳ Ｐゴシック" charset="0"/>
                <a:cs typeface="ＭＳ Ｐゴシック" charset="0"/>
              </a:rPr>
              <a:t>s consider an simple example of a system.  Consider your learning system.  This graphic shows that what we are calling the </a:t>
            </a:r>
            <a:r>
              <a:rPr lang="ja-JP" altLang="en-US">
                <a:solidFill>
                  <a:srgbClr val="000000"/>
                </a:solidFill>
                <a:latin typeface="Helvetica" charset="0"/>
                <a:ea typeface="ＭＳ Ｐゴシック" charset="0"/>
                <a:cs typeface="ＭＳ Ｐゴシック" charset="0"/>
              </a:rPr>
              <a:t>“</a:t>
            </a:r>
            <a:r>
              <a:rPr lang="en-US">
                <a:solidFill>
                  <a:srgbClr val="000000"/>
                </a:solidFill>
                <a:latin typeface="Helvetica" charset="0"/>
                <a:ea typeface="ＭＳ Ｐゴシック" charset="0"/>
                <a:cs typeface="ＭＳ Ｐゴシック" charset="0"/>
              </a:rPr>
              <a:t>system</a:t>
            </a:r>
            <a:r>
              <a:rPr lang="ja-JP" altLang="en-US">
                <a:solidFill>
                  <a:srgbClr val="000000"/>
                </a:solidFill>
                <a:latin typeface="Helvetica" charset="0"/>
                <a:ea typeface="ＭＳ Ｐゴシック" charset="0"/>
                <a:cs typeface="ＭＳ Ｐゴシック" charset="0"/>
              </a:rPr>
              <a:t>”</a:t>
            </a:r>
            <a:r>
              <a:rPr lang="en-US">
                <a:solidFill>
                  <a:srgbClr val="000000"/>
                </a:solidFill>
                <a:latin typeface="Helvetica" charset="0"/>
                <a:ea typeface="ＭＳ Ｐゴシック" charset="0"/>
                <a:cs typeface="ＭＳ Ｐゴシック" charset="0"/>
              </a:rPr>
              <a:t> is made up of the instructor, you, your notebook, your pen, your desk, your chair.  The system boundary is 1 meter in all directions around your desk.  The surroundings is defined as the classroom. </a:t>
            </a:r>
          </a:p>
          <a:p>
            <a:pPr eaLnBrk="1" hangingPunct="1">
              <a:spcBef>
                <a:spcPct val="0"/>
              </a:spcBef>
            </a:pPr>
            <a:endParaRPr lang="en-US">
              <a:solidFill>
                <a:srgbClr val="000000"/>
              </a:solidFill>
              <a:latin typeface="Helvetica" charset="0"/>
              <a:ea typeface="ＭＳ Ｐゴシック" charset="0"/>
              <a:cs typeface="ＭＳ Ｐゴシック" charset="0"/>
            </a:endParaRPr>
          </a:p>
          <a:p>
            <a:pPr eaLnBrk="1" hangingPunct="1">
              <a:spcBef>
                <a:spcPct val="0"/>
              </a:spcBef>
            </a:pPr>
            <a:r>
              <a:rPr lang="en-US">
                <a:solidFill>
                  <a:srgbClr val="000000"/>
                </a:solidFill>
                <a:latin typeface="Helvetica" charset="0"/>
                <a:ea typeface="ＭＳ Ｐゴシック" charset="0"/>
                <a:cs typeface="ＭＳ Ｐゴシック" charset="0"/>
              </a:rPr>
              <a:t>2 minute classroom activity: </a:t>
            </a:r>
          </a:p>
          <a:p>
            <a:pPr eaLnBrk="1" hangingPunct="1">
              <a:spcBef>
                <a:spcPct val="0"/>
              </a:spcBef>
            </a:pPr>
            <a:r>
              <a:rPr lang="en-US">
                <a:solidFill>
                  <a:srgbClr val="000000"/>
                </a:solidFill>
                <a:latin typeface="Helvetica" charset="0"/>
                <a:ea typeface="ＭＳ Ｐゴシック" charset="0"/>
                <a:cs typeface="ＭＳ Ｐゴシック" charset="0"/>
              </a:rPr>
              <a:t>Now redefine the system boundary so that your learning system above results in more learning.  Share the results with your neighbor. </a:t>
            </a:r>
          </a:p>
          <a:p>
            <a:pPr eaLnBrk="1" hangingPunct="1">
              <a:spcBef>
                <a:spcPct val="0"/>
              </a:spcBef>
            </a:pPr>
            <a:endParaRPr lang="en-US">
              <a:solidFill>
                <a:srgbClr val="000000"/>
              </a:solidFill>
              <a:latin typeface="Helvetica" charset="0"/>
              <a:ea typeface="ＭＳ Ｐゴシック" charset="0"/>
              <a:cs typeface="ＭＳ Ｐゴシック" charset="0"/>
            </a:endParaRPr>
          </a:p>
          <a:p>
            <a:pPr eaLnBrk="1" hangingPunct="1">
              <a:spcBef>
                <a:spcPct val="0"/>
              </a:spcBef>
            </a:pPr>
            <a:r>
              <a:rPr lang="en-US">
                <a:solidFill>
                  <a:srgbClr val="000000"/>
                </a:solidFill>
                <a:latin typeface="Helvetica" charset="0"/>
                <a:ea typeface="ＭＳ Ｐゴシック" charset="0"/>
                <a:cs typeface="ＭＳ Ｐゴシック" charset="0"/>
              </a:rPr>
              <a:t>RESULTS OF ACTIVITY: It would be helpful for the instructor to ask a couple of groups to share their results.  You may also ask </a:t>
            </a:r>
            <a:r>
              <a:rPr lang="ja-JP" altLang="en-US">
                <a:solidFill>
                  <a:srgbClr val="000000"/>
                </a:solidFill>
                <a:latin typeface="Helvetica" charset="0"/>
                <a:ea typeface="ＭＳ Ｐゴシック" charset="0"/>
                <a:cs typeface="ＭＳ Ｐゴシック" charset="0"/>
              </a:rPr>
              <a:t>“</a:t>
            </a:r>
            <a:r>
              <a:rPr lang="en-US">
                <a:solidFill>
                  <a:srgbClr val="000000"/>
                </a:solidFill>
                <a:latin typeface="Helvetica" charset="0"/>
                <a:ea typeface="ＭＳ Ｐゴシック" charset="0"/>
                <a:cs typeface="ＭＳ Ｐゴシック" charset="0"/>
              </a:rPr>
              <a:t>What is the output of the system?</a:t>
            </a:r>
            <a:r>
              <a:rPr lang="ja-JP" altLang="en-US">
                <a:solidFill>
                  <a:srgbClr val="000000"/>
                </a:solidFill>
                <a:latin typeface="Helvetica" charset="0"/>
                <a:ea typeface="ＭＳ Ｐゴシック" charset="0"/>
                <a:cs typeface="ＭＳ Ｐゴシック" charset="0"/>
              </a:rPr>
              <a:t>”</a:t>
            </a:r>
            <a:r>
              <a:rPr lang="en-US">
                <a:solidFill>
                  <a:srgbClr val="000000"/>
                </a:solidFill>
                <a:latin typeface="Helvetica" charset="0"/>
                <a:ea typeface="ＭＳ Ｐゴシック" charset="0"/>
                <a:cs typeface="ＭＳ Ｐゴシック" charset="0"/>
              </a:rPr>
              <a:t>.  Also, ask about how the boundary influences the output of the system. </a:t>
            </a:r>
          </a:p>
          <a:p>
            <a:pPr eaLnBrk="1" hangingPunct="1">
              <a:spcBef>
                <a:spcPct val="0"/>
              </a:spcBef>
            </a:pPr>
            <a:endParaRPr lang="en-US">
              <a:solidFill>
                <a:srgbClr val="000000"/>
              </a:solidFill>
              <a:latin typeface="Helvetica" charset="0"/>
              <a:ea typeface="ＭＳ Ｐゴシック" charset="0"/>
              <a:cs typeface="ＭＳ Ｐゴシック" charset="0"/>
            </a:endParaRPr>
          </a:p>
          <a:p>
            <a:pPr eaLnBrk="1" hangingPunct="1">
              <a:spcBef>
                <a:spcPct val="0"/>
              </a:spcBef>
            </a:pPr>
            <a:r>
              <a:rPr lang="en-US">
                <a:solidFill>
                  <a:srgbClr val="000000"/>
                </a:solidFill>
                <a:latin typeface="Helvetica" charset="0"/>
                <a:ea typeface="ＭＳ Ｐゴシック" charset="0"/>
                <a:cs typeface="ＭＳ Ｐゴシック" charset="0"/>
              </a:rPr>
              <a:t>Students may redefine the system boundary so that their classmates are inside the system or that their connection to the World Wide Web is also within the system.  The point of this exercise is that the capacity of the system (in this case, to produce </a:t>
            </a:r>
            <a:r>
              <a:rPr lang="ja-JP" altLang="en-US">
                <a:solidFill>
                  <a:srgbClr val="000000"/>
                </a:solidFill>
                <a:latin typeface="Helvetica" charset="0"/>
                <a:ea typeface="ＭＳ Ｐゴシック" charset="0"/>
                <a:cs typeface="ＭＳ Ｐゴシック" charset="0"/>
              </a:rPr>
              <a:t>“</a:t>
            </a:r>
            <a:r>
              <a:rPr lang="en-US">
                <a:solidFill>
                  <a:srgbClr val="000000"/>
                </a:solidFill>
                <a:latin typeface="Helvetica" charset="0"/>
                <a:ea typeface="ＭＳ Ｐゴシック" charset="0"/>
                <a:cs typeface="ＭＳ Ｐゴシック" charset="0"/>
              </a:rPr>
              <a:t>learning</a:t>
            </a:r>
            <a:r>
              <a:rPr lang="ja-JP" altLang="en-US">
                <a:solidFill>
                  <a:srgbClr val="000000"/>
                </a:solidFill>
                <a:latin typeface="Helvetica" charset="0"/>
                <a:ea typeface="ＭＳ Ｐゴシック" charset="0"/>
                <a:cs typeface="ＭＳ Ｐゴシック" charset="0"/>
              </a:rPr>
              <a:t>”</a:t>
            </a:r>
            <a:r>
              <a:rPr lang="en-US">
                <a:solidFill>
                  <a:srgbClr val="000000"/>
                </a:solidFill>
                <a:latin typeface="Helvetica" charset="0"/>
                <a:ea typeface="ＭＳ Ｐゴシック" charset="0"/>
                <a:cs typeface="ＭＳ Ｐゴシック" charset="0"/>
              </a:rPr>
              <a:t> or </a:t>
            </a:r>
            <a:r>
              <a:rPr lang="ja-JP" altLang="en-US">
                <a:solidFill>
                  <a:srgbClr val="000000"/>
                </a:solidFill>
                <a:latin typeface="Helvetica" charset="0"/>
                <a:ea typeface="ＭＳ Ｐゴシック" charset="0"/>
                <a:cs typeface="ＭＳ Ｐゴシック" charset="0"/>
              </a:rPr>
              <a:t>“</a:t>
            </a:r>
            <a:r>
              <a:rPr lang="en-US">
                <a:solidFill>
                  <a:srgbClr val="000000"/>
                </a:solidFill>
                <a:latin typeface="Helvetica" charset="0"/>
                <a:ea typeface="ＭＳ Ｐゴシック" charset="0"/>
                <a:cs typeface="ＭＳ Ｐゴシック" charset="0"/>
              </a:rPr>
              <a:t>more understanding</a:t>
            </a:r>
            <a:r>
              <a:rPr lang="ja-JP" altLang="en-US">
                <a:solidFill>
                  <a:srgbClr val="000000"/>
                </a:solidFill>
                <a:latin typeface="Helvetica" charset="0"/>
                <a:ea typeface="ＭＳ Ｐゴシック" charset="0"/>
                <a:cs typeface="ＭＳ Ｐゴシック" charset="0"/>
              </a:rPr>
              <a:t>”</a:t>
            </a:r>
            <a:r>
              <a:rPr lang="en-US">
                <a:solidFill>
                  <a:srgbClr val="000000"/>
                </a:solidFill>
                <a:latin typeface="Helvetica" charset="0"/>
                <a:ea typeface="ＭＳ Ｐゴシック" charset="0"/>
                <a:cs typeface="ＭＳ Ｐゴシック" charset="0"/>
              </a:rPr>
              <a:t>) is dependent on the placement of the system boundary.  This is true in general, that the system capacity depends strongly on where one places the boundary.  </a:t>
            </a:r>
          </a:p>
          <a:p>
            <a:pPr eaLnBrk="1" hangingPunct="1">
              <a:spcBef>
                <a:spcPct val="0"/>
              </a:spcBef>
            </a:pPr>
            <a:endParaRPr lang="en-US">
              <a:solidFill>
                <a:srgbClr val="000000"/>
              </a:solidFill>
              <a:latin typeface="Helvetica" charset="0"/>
              <a:ea typeface="ＭＳ Ｐゴシック" charset="0"/>
              <a:cs typeface="ＭＳ Ｐゴシック" charset="0"/>
            </a:endParaRPr>
          </a:p>
          <a:p>
            <a:endParaRPr lang="en-US">
              <a:solidFill>
                <a:srgbClr val="000000"/>
              </a:solidFill>
              <a:latin typeface="Helvetica" charset="0"/>
              <a:ea typeface="ＭＳ Ｐゴシック" charset="0"/>
              <a:cs typeface="Helvetica" charset="0"/>
              <a:sym typeface="Helvetica" charset="0"/>
            </a:endParaRPr>
          </a:p>
          <a:p>
            <a:r>
              <a:rPr lang="en-US">
                <a:latin typeface="Arial" charset="0"/>
                <a:ea typeface="ＭＳ Ｐゴシック" charset="0"/>
                <a:cs typeface="ＭＳ Ｐゴシック" charset="0"/>
              </a:rPr>
              <a:t>For more in-depth information on a </a:t>
            </a:r>
            <a:r>
              <a:rPr lang="ja-JP" altLang="en-US">
                <a:latin typeface="Arial" charset="0"/>
                <a:ea typeface="ＭＳ Ｐゴシック" charset="0"/>
                <a:cs typeface="ＭＳ Ｐゴシック" charset="0"/>
              </a:rPr>
              <a:t>“</a:t>
            </a:r>
            <a:r>
              <a:rPr lang="en-US">
                <a:latin typeface="Arial" charset="0"/>
                <a:ea typeface="ＭＳ Ｐゴシック" charset="0"/>
                <a:cs typeface="ＭＳ Ｐゴシック" charset="0"/>
              </a:rPr>
              <a:t>control volume</a:t>
            </a:r>
            <a:r>
              <a:rPr lang="ja-JP" altLang="en-US">
                <a:latin typeface="Arial" charset="0"/>
                <a:ea typeface="ＭＳ Ｐゴシック" charset="0"/>
                <a:cs typeface="ＭＳ Ｐゴシック" charset="0"/>
              </a:rPr>
              <a:t>”</a:t>
            </a:r>
            <a:r>
              <a:rPr lang="en-US">
                <a:latin typeface="Arial" charset="0"/>
                <a:ea typeface="ＭＳ Ｐゴシック" charset="0"/>
                <a:cs typeface="ＭＳ Ｐゴシック" charset="0"/>
              </a:rPr>
              <a:t> used for mass balances see p. 107, J.R. Mihelcic and J.B. Zimmerman (</a:t>
            </a:r>
            <a:r>
              <a:rPr lang="en-US" i="1">
                <a:latin typeface="Arial" charset="0"/>
                <a:ea typeface="ＭＳ Ｐゴシック" charset="0"/>
                <a:cs typeface="ＭＳ Ｐゴシック" charset="0"/>
              </a:rPr>
              <a:t>Environmental Engineering: Fundamentals, Sustainability, Design</a:t>
            </a:r>
            <a:r>
              <a:rPr lang="en-US">
                <a:latin typeface="Arial" charset="0"/>
                <a:ea typeface="ＭＳ Ｐゴシック" charset="0"/>
                <a:cs typeface="ＭＳ Ｐゴシック" charset="0"/>
              </a:rPr>
              <a:t>, John Wiley &amp; Sons, Inc., 2009).  </a:t>
            </a:r>
            <a:endParaRPr lang="en-US">
              <a:solidFill>
                <a:srgbClr val="000000"/>
              </a:solidFill>
              <a:latin typeface="Helvetica" charset="0"/>
              <a:ea typeface="ＭＳ Ｐゴシック" charset="0"/>
              <a:cs typeface="Helvetica" charset="0"/>
              <a:sym typeface="Helvetica" charset="0"/>
            </a:endParaRPr>
          </a:p>
          <a:p>
            <a:pPr eaLnBrk="1" hangingPunct="1">
              <a:spcBef>
                <a:spcPct val="0"/>
              </a:spcBef>
            </a:pPr>
            <a:endParaRPr lang="en-US">
              <a:solidFill>
                <a:srgbClr val="000000"/>
              </a:solidFill>
              <a:latin typeface="Helvetica" charset="0"/>
              <a:ea typeface="ＭＳ Ｐゴシック" charset="0"/>
              <a:cs typeface="ＭＳ Ｐゴシック" charset="0"/>
            </a:endParaRPr>
          </a:p>
        </p:txBody>
      </p:sp>
      <p:sp>
        <p:nvSpPr>
          <p:cNvPr id="19460"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4080AEF-0F31-EC4F-9BB1-0907D0B5CED9}" type="slidenum">
              <a:rPr lang="en-US" sz="1200"/>
              <a:pPr eaLnBrk="1" hangingPunct="1"/>
              <a:t>4</a:t>
            </a:fld>
            <a:endParaRPr lang="en-US" sz="120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Calibri" charset="0"/>
                <a:ea typeface="ＭＳ Ｐゴシック" charset="0"/>
                <a:cs typeface="ＭＳ Ｐゴシック" charset="0"/>
              </a:rPr>
              <a:t>Learning Objectives: </a:t>
            </a:r>
          </a:p>
          <a:p>
            <a:pPr eaLnBrk="1" hangingPunct="1"/>
            <a:r>
              <a:rPr lang="en-US">
                <a:latin typeface="Calibri" charset="0"/>
                <a:ea typeface="ＭＳ Ｐゴシック" charset="0"/>
                <a:cs typeface="ＭＳ Ｐゴシック" charset="0"/>
              </a:rPr>
              <a:t>3.5 Be able to construct  causal loop diagrams that portray the behavior of a dynamic system.</a:t>
            </a:r>
          </a:p>
          <a:p>
            <a:pPr eaLnBrk="1" hangingPunct="1"/>
            <a:r>
              <a:rPr lang="en-US">
                <a:latin typeface="Calibri" charset="0"/>
                <a:ea typeface="ＭＳ Ｐゴシック" charset="0"/>
                <a:cs typeface="ＭＳ Ｐゴシック" charset="0"/>
              </a:rPr>
              <a:t>1.5 Remember that there are graphical tools that can be used to model a system and its behavior</a:t>
            </a:r>
          </a:p>
          <a:p>
            <a:pPr eaLnBrk="1" hangingPunct="1"/>
            <a:r>
              <a:rPr lang="en-US">
                <a:latin typeface="Calibri" charset="0"/>
                <a:ea typeface="ＭＳ Ｐゴシック" charset="0"/>
                <a:cs typeface="ＭＳ Ｐゴシック" charset="0"/>
              </a:rPr>
              <a:t>For more details regarding elements, see: http://www.mindtools.com/pages/article/newTMC_04.htm</a:t>
            </a:r>
          </a:p>
          <a:p>
            <a:pPr eaLnBrk="1" hangingPunct="1"/>
            <a:endParaRPr lang="en-US">
              <a:latin typeface="Calibri" charset="0"/>
              <a:ea typeface="ＭＳ Ｐゴシック" charset="0"/>
              <a:cs typeface="ＭＳ Ｐゴシック" charset="0"/>
            </a:endParaRPr>
          </a:p>
          <a:p>
            <a:pPr eaLnBrk="1" hangingPunct="1"/>
            <a:r>
              <a:rPr lang="en-US">
                <a:latin typeface="Calibri" charset="0"/>
                <a:ea typeface="ＭＳ Ｐゴシック" charset="0"/>
                <a:cs typeface="ＭＳ Ｐゴシック" charset="0"/>
              </a:rPr>
              <a:t>Delays in the system are depicted by double slashes as you see here.  In this diagram, not all the delays are depicted.</a:t>
            </a:r>
          </a:p>
        </p:txBody>
      </p:sp>
      <p:sp>
        <p:nvSpPr>
          <p:cNvPr id="58372"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CFB5C76-6D6B-CF42-A462-64DF5DAF5F69}" type="slidenum">
              <a:rPr lang="en-US" sz="1200"/>
              <a:pPr eaLnBrk="1" hangingPunct="1"/>
              <a:t>24</a:t>
            </a:fld>
            <a:endParaRPr lang="en-US" sz="12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Calibri" charset="0"/>
                <a:ea typeface="ＭＳ Ｐゴシック" charset="0"/>
                <a:cs typeface="ＭＳ Ｐゴシック" charset="0"/>
              </a:rPr>
              <a:t>Learning Objectives: </a:t>
            </a:r>
          </a:p>
          <a:p>
            <a:pPr eaLnBrk="1" hangingPunct="1"/>
            <a:r>
              <a:rPr lang="en-US">
                <a:latin typeface="Calibri" charset="0"/>
                <a:ea typeface="ＭＳ Ｐゴシック" charset="0"/>
                <a:cs typeface="ＭＳ Ｐゴシック" charset="0"/>
              </a:rPr>
              <a:t>3.5 Be able to construct  causal loop diagrams that portray the behavior of a dynamic system.</a:t>
            </a:r>
          </a:p>
          <a:p>
            <a:pPr eaLnBrk="1" hangingPunct="1"/>
            <a:r>
              <a:rPr lang="en-US">
                <a:latin typeface="Calibri" charset="0"/>
                <a:ea typeface="ＭＳ Ｐゴシック" charset="0"/>
                <a:cs typeface="ＭＳ Ｐゴシック" charset="0"/>
              </a:rPr>
              <a:t>1.5 Remember that there are graphical tools that can be used to model a system and its behavior</a:t>
            </a:r>
          </a:p>
          <a:p>
            <a:pPr eaLnBrk="1" hangingPunct="1"/>
            <a:r>
              <a:rPr lang="en-US">
                <a:latin typeface="Calibri" charset="0"/>
                <a:ea typeface="ＭＳ Ｐゴシック" charset="0"/>
                <a:cs typeface="ＭＳ Ｐゴシック" charset="0"/>
              </a:rPr>
              <a:t>For detailed guideline and examples, see: http://www.thesystemsthinker.com/tstgdlines.html</a:t>
            </a:r>
          </a:p>
          <a:p>
            <a:pPr eaLnBrk="1" hangingPunct="1"/>
            <a:endParaRPr lang="en-US">
              <a:latin typeface="Calibri" charset="0"/>
              <a:ea typeface="ＭＳ Ｐゴシック" charset="0"/>
              <a:cs typeface="ＭＳ Ｐゴシック" charset="0"/>
            </a:endParaRPr>
          </a:p>
          <a:p>
            <a:pPr eaLnBrk="1" hangingPunct="1"/>
            <a:r>
              <a:rPr lang="en-US">
                <a:latin typeface="Calibri" charset="0"/>
                <a:ea typeface="ＭＳ Ｐゴシック" charset="0"/>
                <a:cs typeface="ＭＳ Ｐゴシック" charset="0"/>
              </a:rPr>
              <a:t>This is a system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archetype</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which is common.  It is called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shifting the burden</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and it refers to the fact that the quick fix solution becomes the burden.  Through the side effects, which are often delayed, the quick fix actually makes the Fundamental Solution more difficult to implement.</a:t>
            </a:r>
          </a:p>
          <a:p>
            <a:pPr eaLnBrk="1" hangingPunct="1"/>
            <a:endParaRPr lang="en-US">
              <a:latin typeface="Calibri" charset="0"/>
              <a:ea typeface="ＭＳ Ｐゴシック" charset="0"/>
              <a:cs typeface="ＭＳ Ｐゴシック" charset="0"/>
            </a:endParaRPr>
          </a:p>
          <a:p>
            <a:pPr eaLnBrk="1" hangingPunct="1"/>
            <a:r>
              <a:rPr lang="en-US">
                <a:latin typeface="Arial" charset="0"/>
                <a:ea typeface="ＭＳ Ｐゴシック" charset="0"/>
                <a:cs typeface="ＭＳ Ｐゴシック" charset="0"/>
              </a:rPr>
              <a:t>For more in-depth information on systems thinking and causal loop diagrams, see pp. 290-292, J.R. Mihelcic and J.B. Zimmerman (</a:t>
            </a:r>
            <a:r>
              <a:rPr lang="en-US" i="1">
                <a:latin typeface="Arial" charset="0"/>
                <a:ea typeface="ＭＳ Ｐゴシック" charset="0"/>
                <a:cs typeface="ＭＳ Ｐゴシック" charset="0"/>
              </a:rPr>
              <a:t>Environmental Engineering: Fundamentals, Sustainability, Design</a:t>
            </a:r>
            <a:r>
              <a:rPr lang="en-US">
                <a:latin typeface="Arial" charset="0"/>
                <a:ea typeface="ＭＳ Ｐゴシック" charset="0"/>
                <a:cs typeface="ＭＳ Ｐゴシック" charset="0"/>
              </a:rPr>
              <a:t>, John Wiley &amp; Sons, Inc., 2009).  </a:t>
            </a:r>
            <a:endParaRPr lang="en-US">
              <a:latin typeface="Calibri" charset="0"/>
              <a:ea typeface="ＭＳ Ｐゴシック" charset="0"/>
              <a:cs typeface="ＭＳ Ｐゴシック" charset="0"/>
            </a:endParaRPr>
          </a:p>
          <a:p>
            <a:pPr eaLnBrk="1" hangingPunct="1"/>
            <a:endParaRPr lang="en-US">
              <a:latin typeface="Calibri" charset="0"/>
              <a:ea typeface="ＭＳ Ｐゴシック" charset="0"/>
              <a:cs typeface="ＭＳ Ｐゴシック" charset="0"/>
            </a:endParaRPr>
          </a:p>
          <a:p>
            <a:pPr eaLnBrk="1" hangingPunct="1"/>
            <a:r>
              <a:rPr lang="en-US">
                <a:latin typeface="Calibri" charset="0"/>
                <a:ea typeface="ＭＳ Ｐゴシック" charset="0"/>
                <a:cs typeface="ＭＳ Ｐゴシック" charset="0"/>
              </a:rPr>
              <a:t>An example might be the following:</a:t>
            </a:r>
          </a:p>
          <a:p>
            <a:pPr eaLnBrk="1" hangingPunct="1"/>
            <a:r>
              <a:rPr lang="en-US">
                <a:latin typeface="Calibri" charset="0"/>
                <a:ea typeface="ＭＳ Ｐゴシック" charset="0"/>
                <a:cs typeface="ＭＳ Ｐゴシック" charset="0"/>
              </a:rPr>
              <a:t>Problem symptom:  drowsiness from too much activity</a:t>
            </a:r>
          </a:p>
          <a:p>
            <a:pPr eaLnBrk="1" hangingPunct="1"/>
            <a:r>
              <a:rPr lang="en-US">
                <a:latin typeface="Calibri" charset="0"/>
                <a:ea typeface="ＭＳ Ｐゴシック" charset="0"/>
                <a:cs typeface="ＭＳ Ｐゴシック" charset="0"/>
              </a:rPr>
              <a:t>Fundamental solution: changes in lifestyle that enable more sleep</a:t>
            </a:r>
          </a:p>
          <a:p>
            <a:pPr eaLnBrk="1" hangingPunct="1"/>
            <a:r>
              <a:rPr lang="en-US">
                <a:latin typeface="Calibri" charset="0"/>
                <a:ea typeface="ＭＳ Ｐゴシック" charset="0"/>
                <a:cs typeface="ＭＳ Ｐゴシック" charset="0"/>
              </a:rPr>
              <a:t>Quick fix: drink coffee</a:t>
            </a:r>
          </a:p>
          <a:p>
            <a:pPr eaLnBrk="1" hangingPunct="1"/>
            <a:r>
              <a:rPr lang="en-US">
                <a:latin typeface="Calibri" charset="0"/>
                <a:ea typeface="ＭＳ Ｐゴシック" charset="0"/>
                <a:cs typeface="ＭＳ Ｐゴシック" charset="0"/>
              </a:rPr>
              <a:t>Side effects: dependence on coffee for energy, difficulty sleeping, less-effective while awake</a:t>
            </a:r>
          </a:p>
          <a:p>
            <a:pPr eaLnBrk="1" hangingPunct="1"/>
            <a:endParaRPr lang="en-US">
              <a:latin typeface="Calibri" charset="0"/>
              <a:ea typeface="ＭＳ Ｐゴシック" charset="0"/>
              <a:cs typeface="ＭＳ Ｐゴシック" charset="0"/>
            </a:endParaRPr>
          </a:p>
          <a:p>
            <a:pPr eaLnBrk="1" hangingPunct="1"/>
            <a:endParaRPr lang="en-US">
              <a:latin typeface="Calibri" charset="0"/>
              <a:ea typeface="ＭＳ Ｐゴシック" charset="0"/>
              <a:cs typeface="ＭＳ Ｐゴシック" charset="0"/>
            </a:endParaRPr>
          </a:p>
          <a:p>
            <a:pPr eaLnBrk="1" hangingPunct="1"/>
            <a:r>
              <a:rPr lang="en-US">
                <a:latin typeface="Calibri" charset="0"/>
                <a:ea typeface="ＭＳ Ｐゴシック" charset="0"/>
                <a:cs typeface="ＭＳ Ｐゴシック" charset="0"/>
              </a:rPr>
              <a:t>NOTE TO FACULTY:</a:t>
            </a:r>
          </a:p>
          <a:p>
            <a:pPr eaLnBrk="1" hangingPunct="1"/>
            <a:r>
              <a:rPr lang="en-US">
                <a:latin typeface="Calibri" charset="0"/>
                <a:ea typeface="ＭＳ Ｐゴシック" charset="0"/>
                <a:cs typeface="ＭＳ Ｐゴシック" charset="0"/>
              </a:rPr>
              <a:t>This activity is designed to get students thinking about how systems function.  The topic that is chosen doesn</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t matter.  What matters is that they are able to identify a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problem symptom</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a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symptomatic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solution</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a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fundamental solution</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and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side effect/s</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a:t>
            </a:r>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3040CAC-B4A5-C04D-8CA6-17578EEC79A6}" type="slidenum">
              <a:rPr lang="en-US" sz="1200"/>
              <a:pPr eaLnBrk="1" hangingPunct="1"/>
              <a:t>25</a:t>
            </a:fld>
            <a:endParaRPr lang="en-US" sz="12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Calibri" charset="0"/>
                <a:ea typeface="ＭＳ Ｐゴシック" charset="0"/>
                <a:cs typeface="ＭＳ Ｐゴシック" charset="0"/>
              </a:rPr>
              <a:t>Learning Objectives:</a:t>
            </a:r>
          </a:p>
          <a:p>
            <a:pPr eaLnBrk="1" hangingPunct="1"/>
            <a:r>
              <a:rPr lang="en-US">
                <a:latin typeface="Calibri" charset="0"/>
                <a:ea typeface="ＭＳ Ｐゴシック" charset="0"/>
                <a:cs typeface="ＭＳ Ｐゴシック" charset="0"/>
              </a:rPr>
              <a:t>3.4 </a:t>
            </a:r>
            <a:r>
              <a:rPr lang="en-US">
                <a:solidFill>
                  <a:srgbClr val="000000"/>
                </a:solidFill>
                <a:latin typeface="Helvetica" charset="0"/>
                <a:ea typeface="ＭＳ Ｐゴシック" charset="0"/>
                <a:cs typeface="ＭＳ Ｐゴシック" charset="0"/>
              </a:rPr>
              <a:t>Be able to make connections between events and patterns from very different areas, such as political, social, health and safety, environmental, manufacturing, sustainability, economic;</a:t>
            </a:r>
          </a:p>
          <a:p>
            <a:pPr eaLnBrk="1" hangingPunct="1"/>
            <a:r>
              <a:rPr lang="en-US">
                <a:solidFill>
                  <a:srgbClr val="000000"/>
                </a:solidFill>
                <a:latin typeface="Helvetica" charset="0"/>
                <a:ea typeface="ＭＳ Ｐゴシック" charset="0"/>
                <a:cs typeface="ＭＳ Ｐゴシック" charset="0"/>
              </a:rPr>
              <a:t>3.5 Be able to construct causal loop diagrams that portray the behavior of a dynamic system.</a:t>
            </a:r>
            <a:endParaRPr lang="en-US">
              <a:latin typeface="Calibri" charset="0"/>
              <a:ea typeface="ＭＳ Ｐゴシック" charset="0"/>
              <a:cs typeface="ＭＳ Ｐゴシック" charset="0"/>
            </a:endParaRPr>
          </a:p>
          <a:p>
            <a:pPr eaLnBrk="1" hangingPunct="1"/>
            <a:r>
              <a:rPr lang="en-US">
                <a:latin typeface="Calibri" charset="0"/>
                <a:ea typeface="ＭＳ Ｐゴシック" charset="0"/>
                <a:cs typeface="ＭＳ Ｐゴシック" charset="0"/>
              </a:rPr>
              <a:t>1.7 Remember that the global economic/social system involves interactions between human behavior (society and economy) and the natural world (environment); </a:t>
            </a:r>
          </a:p>
          <a:p>
            <a:pPr eaLnBrk="1" hangingPunct="1"/>
            <a:r>
              <a:rPr lang="en-US">
                <a:latin typeface="Calibri" charset="0"/>
                <a:ea typeface="ＭＳ Ｐゴシック" charset="0"/>
                <a:cs typeface="ＭＳ Ｐゴシック" charset="0"/>
              </a:rPr>
              <a:t>1.8 Know that the economic system is embedded inside the social system, both of which are embedded in the environmental system (</a:t>
            </a:r>
            <a:r>
              <a:rPr lang="ja-JP" altLang="en-US" i="1">
                <a:latin typeface="Calibri" charset="0"/>
                <a:ea typeface="ＭＳ Ｐゴシック" charset="0"/>
                <a:cs typeface="ＭＳ Ｐゴシック" charset="0"/>
              </a:rPr>
              <a:t>“</a:t>
            </a:r>
            <a:r>
              <a:rPr lang="en-US" i="1">
                <a:latin typeface="Calibri" charset="0"/>
                <a:ea typeface="ＭＳ Ｐゴシック" charset="0"/>
                <a:cs typeface="ＭＳ Ｐゴシック" charset="0"/>
              </a:rPr>
              <a:t>the global marketplace</a:t>
            </a:r>
            <a:r>
              <a:rPr lang="ja-JP" altLang="en-US" i="1">
                <a:latin typeface="Calibri" charset="0"/>
                <a:ea typeface="ＭＳ Ｐゴシック" charset="0"/>
                <a:cs typeface="ＭＳ Ｐゴシック" charset="0"/>
              </a:rPr>
              <a:t>”</a:t>
            </a:r>
            <a:r>
              <a:rPr lang="en-US">
                <a:latin typeface="Calibri" charset="0"/>
                <a:ea typeface="ＭＳ Ｐゴシック" charset="0"/>
                <a:cs typeface="ＭＳ Ｐゴシック" charset="0"/>
              </a:rPr>
              <a:t>); </a:t>
            </a:r>
          </a:p>
          <a:p>
            <a:pPr eaLnBrk="1" hangingPunct="1"/>
            <a:r>
              <a:rPr lang="en-US">
                <a:latin typeface="Calibri" charset="0"/>
                <a:ea typeface="ＭＳ Ｐゴシック" charset="0"/>
                <a:cs typeface="ＭＳ Ｐゴシック" charset="0"/>
              </a:rPr>
              <a:t>4.1-4.9</a:t>
            </a:r>
          </a:p>
          <a:p>
            <a:pPr eaLnBrk="1" hangingPunct="1"/>
            <a:endParaRPr lang="en-US">
              <a:latin typeface="Calibri" charset="0"/>
              <a:ea typeface="ＭＳ Ｐゴシック" charset="0"/>
              <a:cs typeface="ＭＳ Ｐゴシック" charset="0"/>
            </a:endParaRPr>
          </a:p>
          <a:p>
            <a:pPr eaLnBrk="1" hangingPunct="1"/>
            <a:r>
              <a:rPr lang="en-US">
                <a:latin typeface="Calibri" charset="0"/>
                <a:ea typeface="ＭＳ Ｐゴシック" charset="0"/>
                <a:cs typeface="ＭＳ Ｐゴシック" charset="0"/>
              </a:rPr>
              <a:t>NOTES TO FACULTY: Our mental models of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reality</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are very important in shaping thought and behavior. For example, if we believed that humans are far too small to influence the behavior of the planet, that would lead to an entirely different set of behaviors compared to the model that says that humans behavior can and is dramatically altering the climate of the planet. </a:t>
            </a:r>
          </a:p>
          <a:p>
            <a:pPr eaLnBrk="1" hangingPunct="1"/>
            <a:endParaRPr lang="en-US">
              <a:latin typeface="Calibri" charset="0"/>
              <a:ea typeface="ＭＳ Ｐゴシック" charset="0"/>
              <a:cs typeface="ＭＳ Ｐゴシック" charset="0"/>
            </a:endParaRPr>
          </a:p>
          <a:p>
            <a:pPr eaLnBrk="1" hangingPunct="1"/>
            <a:r>
              <a:rPr lang="en-US">
                <a:latin typeface="Calibri" charset="0"/>
                <a:ea typeface="ＭＳ Ｐゴシック" charset="0"/>
                <a:cs typeface="ＭＳ Ｐゴシック" charset="0"/>
              </a:rPr>
              <a:t>In this exercise, there is somewhat of a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right</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and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wrong</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answer.  The model on the right is a depiction of reality that is more accurate. </a:t>
            </a:r>
          </a:p>
          <a:p>
            <a:pPr eaLnBrk="1" hangingPunct="1"/>
            <a:endParaRPr lang="en-US">
              <a:latin typeface="Calibri" charset="0"/>
              <a:ea typeface="ＭＳ Ｐゴシック" charset="0"/>
              <a:cs typeface="ＭＳ Ｐゴシック" charset="0"/>
            </a:endParaRPr>
          </a:p>
          <a:p>
            <a:pPr eaLnBrk="1" hangingPunct="1"/>
            <a:r>
              <a:rPr lang="en-US">
                <a:latin typeface="Calibri" charset="0"/>
                <a:ea typeface="ＭＳ Ｐゴシック" charset="0"/>
                <a:cs typeface="ＭＳ Ｐゴシック" charset="0"/>
              </a:rPr>
              <a:t>The important thing about this activity is that the learner recognizes that the image on the left does a poor job of represented reality.  For example, society cannot exist outside of nature; nor can the economy exist outside of society. </a:t>
            </a:r>
          </a:p>
          <a:p>
            <a:pPr eaLnBrk="1" hangingPunct="1"/>
            <a:endParaRPr lang="en-US">
              <a:latin typeface="Arial" charset="0"/>
              <a:ea typeface="ＭＳ Ｐゴシック" charset="0"/>
              <a:cs typeface="ＭＳ Ｐゴシック" charset="0"/>
            </a:endParaRPr>
          </a:p>
          <a:p>
            <a:pPr eaLnBrk="1" hangingPunct="1"/>
            <a:r>
              <a:rPr lang="en-US">
                <a:latin typeface="Arial" charset="0"/>
                <a:ea typeface="ＭＳ Ｐゴシック" charset="0"/>
                <a:cs typeface="ＭＳ Ｐゴシック" charset="0"/>
              </a:rPr>
              <a:t>For more in-depth information on how sustainability includes relationships between the environment, society, and the economy, see pp. 4-9, J.R. Mihelcic and J.B. Zimmerman (</a:t>
            </a:r>
            <a:r>
              <a:rPr lang="en-US" i="1">
                <a:latin typeface="Arial" charset="0"/>
                <a:ea typeface="ＭＳ Ｐゴシック" charset="0"/>
                <a:cs typeface="ＭＳ Ｐゴシック" charset="0"/>
              </a:rPr>
              <a:t>Environmental Engineering: Fundamentals, Sustainability, Design</a:t>
            </a:r>
            <a:r>
              <a:rPr lang="en-US">
                <a:latin typeface="Arial" charset="0"/>
                <a:ea typeface="ＭＳ Ｐゴシック" charset="0"/>
                <a:cs typeface="ＭＳ Ｐゴシック" charset="0"/>
              </a:rPr>
              <a:t>, John Wiley &amp; Sons, Inc., 2009).  </a:t>
            </a:r>
            <a:endParaRPr lang="en-US">
              <a:latin typeface="Calibri" charset="0"/>
              <a:ea typeface="ＭＳ Ｐゴシック" charset="0"/>
              <a:cs typeface="ＭＳ Ｐゴシック" charset="0"/>
            </a:endParaRPr>
          </a:p>
          <a:p>
            <a:pPr eaLnBrk="1" hangingPunct="1"/>
            <a:endParaRPr lang="en-US">
              <a:latin typeface="Calibri" charset="0"/>
              <a:ea typeface="ＭＳ Ｐゴシック" charset="0"/>
              <a:cs typeface="ＭＳ Ｐゴシック" charset="0"/>
            </a:endParaRPr>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28764DA-6F06-254D-AADB-E63862CD76A1}" type="slidenum">
              <a:rPr lang="en-US" sz="1200"/>
              <a:pPr eaLnBrk="1" hangingPunct="1"/>
              <a:t>26</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r>
              <a:rPr lang="en-US">
                <a:latin typeface="Calibri" charset="0"/>
                <a:ea typeface="ＭＳ Ｐゴシック" charset="0"/>
                <a:cs typeface="ＭＳ Ｐゴシック" charset="0"/>
              </a:rPr>
              <a:t>Learning Objectives:</a:t>
            </a:r>
            <a:r>
              <a:rPr lang="en-US">
                <a:solidFill>
                  <a:srgbClr val="000000"/>
                </a:solidFill>
                <a:latin typeface="Helvetica" charset="0"/>
                <a:ea typeface="ＭＳ Ｐゴシック" charset="0"/>
                <a:cs typeface="ＭＳ Ｐゴシック" charset="0"/>
              </a:rPr>
              <a:t> </a:t>
            </a:r>
          </a:p>
          <a:p>
            <a:pPr marL="228600" indent="-228600" eaLnBrk="1" hangingPunct="1">
              <a:buFontTx/>
              <a:buChar char="•"/>
            </a:pPr>
            <a:r>
              <a:rPr lang="en-US">
                <a:solidFill>
                  <a:srgbClr val="000000"/>
                </a:solidFill>
                <a:latin typeface="Helvetica" charset="0"/>
                <a:ea typeface="ＭＳ Ｐゴシック" charset="0"/>
                <a:cs typeface="ＭＳ Ｐゴシック" charset="0"/>
              </a:rPr>
              <a:t>2 Understand (and be able to explain) the conceptual difference between open and closed systems;</a:t>
            </a:r>
          </a:p>
          <a:p>
            <a:pPr marL="228600" indent="-228600" eaLnBrk="1" hangingPunct="1"/>
            <a:r>
              <a:rPr lang="en-US">
                <a:solidFill>
                  <a:srgbClr val="000000"/>
                </a:solidFill>
                <a:latin typeface="Helvetica" charset="0"/>
                <a:ea typeface="ＭＳ Ｐゴシック" charset="0"/>
                <a:cs typeface="ＭＳ Ｐゴシック" charset="0"/>
              </a:rPr>
              <a:t>1.4 Know that all material or energy input to (or output from) the system must be created from existing material or energy;</a:t>
            </a:r>
          </a:p>
          <a:p>
            <a:pPr marL="228600" indent="-228600" eaLnBrk="1" hangingPunct="1"/>
            <a:endParaRPr lang="en-US">
              <a:solidFill>
                <a:srgbClr val="000000"/>
              </a:solidFill>
              <a:latin typeface="Helvetica" charset="0"/>
              <a:ea typeface="ＭＳ Ｐゴシック" charset="0"/>
              <a:cs typeface="ＭＳ Ｐゴシック" charset="0"/>
            </a:endParaRPr>
          </a:p>
          <a:p>
            <a:pPr marL="228600" indent="-228600" eaLnBrk="1" hangingPunct="1"/>
            <a:r>
              <a:rPr lang="en-US">
                <a:solidFill>
                  <a:srgbClr val="000000"/>
                </a:solidFill>
                <a:latin typeface="Helvetica" charset="0"/>
                <a:ea typeface="ＭＳ Ｐゴシック" charset="0"/>
                <a:cs typeface="ＭＳ Ｐゴシック" charset="0"/>
              </a:rPr>
              <a:t>Here we are looking at a specific type of system, a thermodynamic system.  In a thermodynamic system we are particularly concerned with the flow of energy and matter. This slide depicts two types of thermodynamic systems, closed systems and open systems.  As you can see, both of these systems can exchange energy with it surroundings. However, only open systems can exchange matter with the surroundings.  This means that any mass used in a closed system must come from with the system and stays within the system.  Therefore any toxic substances created from rearranging other substances (e.g., toxic chemical created through rearrangement of petroleum), stay within the system. </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60769F7-88FF-9F4F-9888-FEFE89429DDE}" type="slidenum">
              <a:rPr lang="en-US" sz="1200"/>
              <a:pPr eaLnBrk="1" hangingPunct="1"/>
              <a:t>5</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atin typeface="Calibri" charset="0"/>
                <a:ea typeface="ＭＳ Ｐゴシック" charset="0"/>
                <a:cs typeface="ＭＳ Ｐゴシック" charset="0"/>
              </a:rPr>
              <a:t>Learning Objectives: </a:t>
            </a:r>
          </a:p>
          <a:p>
            <a:pPr eaLnBrk="1" hangingPunct="1">
              <a:spcBef>
                <a:spcPct val="0"/>
              </a:spcBef>
            </a:pPr>
            <a:r>
              <a:rPr lang="en-US">
                <a:latin typeface="Calibri" charset="0"/>
                <a:ea typeface="ＭＳ Ｐゴシック" charset="0"/>
                <a:cs typeface="ＭＳ Ｐゴシック" charset="0"/>
              </a:rPr>
              <a:t>1.3 </a:t>
            </a:r>
            <a:r>
              <a:rPr lang="en-US">
                <a:solidFill>
                  <a:srgbClr val="000000"/>
                </a:solidFill>
                <a:latin typeface="Helvetica" charset="0"/>
                <a:ea typeface="ＭＳ Ｐゴシック" charset="0"/>
                <a:cs typeface="ＭＳ Ｐゴシック" charset="0"/>
              </a:rPr>
              <a:t>Know the earth is essentially a closed system;</a:t>
            </a:r>
          </a:p>
          <a:p>
            <a:pPr eaLnBrk="1" hangingPunct="1">
              <a:spcBef>
                <a:spcPct val="0"/>
              </a:spcBef>
            </a:pPr>
            <a:r>
              <a:rPr lang="en-US">
                <a:solidFill>
                  <a:srgbClr val="000000"/>
                </a:solidFill>
                <a:latin typeface="Helvetica" charset="0"/>
                <a:ea typeface="ＭＳ Ｐゴシック" charset="0"/>
                <a:cs typeface="ＭＳ Ｐゴシック" charset="0"/>
              </a:rPr>
              <a:t>1.4 Know that all material or energy input to (or output from) the system must be created from existing material or energy;</a:t>
            </a:r>
          </a:p>
          <a:p>
            <a:pPr eaLnBrk="1" hangingPunct="1">
              <a:spcBef>
                <a:spcPct val="0"/>
              </a:spcBef>
            </a:pPr>
            <a:endParaRPr lang="en-US">
              <a:solidFill>
                <a:srgbClr val="000000"/>
              </a:solidFill>
              <a:latin typeface="Helvetica" charset="0"/>
              <a:ea typeface="ＭＳ Ｐゴシック" charset="0"/>
              <a:cs typeface="ＭＳ Ｐゴシック" charset="0"/>
            </a:endParaRPr>
          </a:p>
          <a:p>
            <a:pPr eaLnBrk="1" hangingPunct="1">
              <a:spcBef>
                <a:spcPct val="0"/>
              </a:spcBef>
            </a:pPr>
            <a:r>
              <a:rPr lang="en-US">
                <a:solidFill>
                  <a:srgbClr val="000000"/>
                </a:solidFill>
                <a:latin typeface="Helvetica" charset="0"/>
                <a:ea typeface="ＭＳ Ｐゴシック" charset="0"/>
                <a:cs typeface="ＭＳ Ｐゴシック" charset="0"/>
              </a:rPr>
              <a:t>NOTES: The importance of this activity is the practice of viewing a complex problem in a different way.  Here, the example is the transportation system.  The boundary is simply a concept…there is no physical boundary between cars and the atmosphere, for example.  It is important to give students some time to arrive at this understanding themselves. By allowing them the chance to arrive at their understanding on their own, their understanding is deeper and more lasting.</a:t>
            </a:r>
          </a:p>
          <a:p>
            <a:pPr eaLnBrk="1" hangingPunct="1">
              <a:spcBef>
                <a:spcPct val="0"/>
              </a:spcBef>
            </a:pPr>
            <a:endParaRPr lang="en-US">
              <a:solidFill>
                <a:srgbClr val="000000"/>
              </a:solidFill>
              <a:latin typeface="Helvetica" charset="0"/>
              <a:ea typeface="ＭＳ Ｐゴシック" charset="0"/>
              <a:cs typeface="ＭＳ Ｐゴシック" charset="0"/>
            </a:endParaRPr>
          </a:p>
          <a:p>
            <a:pPr eaLnBrk="1" hangingPunct="1">
              <a:spcBef>
                <a:spcPct val="0"/>
              </a:spcBef>
            </a:pPr>
            <a:r>
              <a:rPr lang="en-US">
                <a:solidFill>
                  <a:srgbClr val="000000"/>
                </a:solidFill>
                <a:latin typeface="Helvetica" charset="0"/>
                <a:ea typeface="ＭＳ Ｐゴシック" charset="0"/>
                <a:cs typeface="ＭＳ Ｐゴシック" charset="0"/>
              </a:rPr>
              <a:t>Another important system is the </a:t>
            </a:r>
            <a:r>
              <a:rPr lang="ja-JP" altLang="en-US">
                <a:solidFill>
                  <a:srgbClr val="000000"/>
                </a:solidFill>
                <a:latin typeface="Helvetica" charset="0"/>
                <a:ea typeface="ＭＳ Ｐゴシック" charset="0"/>
                <a:cs typeface="ＭＳ Ｐゴシック" charset="0"/>
              </a:rPr>
              <a:t>“</a:t>
            </a:r>
            <a:r>
              <a:rPr lang="en-US">
                <a:solidFill>
                  <a:srgbClr val="000000"/>
                </a:solidFill>
                <a:latin typeface="Helvetica" charset="0"/>
                <a:ea typeface="ＭＳ Ｐゴシック" charset="0"/>
                <a:cs typeface="ＭＳ Ｐゴシック" charset="0"/>
              </a:rPr>
              <a:t>world</a:t>
            </a:r>
            <a:r>
              <a:rPr lang="ja-JP" altLang="en-US">
                <a:solidFill>
                  <a:srgbClr val="000000"/>
                </a:solidFill>
                <a:latin typeface="Helvetica" charset="0"/>
                <a:ea typeface="ＭＳ Ｐゴシック" charset="0"/>
                <a:cs typeface="ＭＳ Ｐゴシック" charset="0"/>
              </a:rPr>
              <a:t>”</a:t>
            </a:r>
            <a:r>
              <a:rPr lang="en-US">
                <a:solidFill>
                  <a:srgbClr val="000000"/>
                </a:solidFill>
                <a:latin typeface="Helvetica" charset="0"/>
                <a:ea typeface="ＭＳ Ｐゴシック" charset="0"/>
                <a:cs typeface="ＭＳ Ｐゴシック" charset="0"/>
              </a:rPr>
              <a:t>.  Have the students determine if the earth an open or closed thermodynamic system and then discuss the implications in terms of sustainability. </a:t>
            </a:r>
          </a:p>
          <a:p>
            <a:pPr eaLnBrk="1" hangingPunct="1">
              <a:spcBef>
                <a:spcPct val="0"/>
              </a:spcBef>
            </a:pPr>
            <a:endParaRPr lang="en-US">
              <a:solidFill>
                <a:srgbClr val="000000"/>
              </a:solidFill>
              <a:latin typeface="Helvetica" charset="0"/>
              <a:ea typeface="ＭＳ Ｐゴシック" charset="0"/>
              <a:cs typeface="ＭＳ Ｐゴシック" charset="0"/>
            </a:endParaRPr>
          </a:p>
          <a:p>
            <a:pPr eaLnBrk="1" hangingPunct="1">
              <a:spcBef>
                <a:spcPct val="0"/>
              </a:spcBef>
            </a:pPr>
            <a:r>
              <a:rPr lang="en-US">
                <a:solidFill>
                  <a:srgbClr val="000000"/>
                </a:solidFill>
                <a:latin typeface="Helvetica" charset="0"/>
                <a:ea typeface="ＭＳ Ｐゴシック" charset="0"/>
                <a:cs typeface="ＭＳ Ｐゴシック" charset="0"/>
              </a:rPr>
              <a:t>They should conclude that the earth is a </a:t>
            </a:r>
            <a:r>
              <a:rPr lang="ja-JP" altLang="en-US">
                <a:solidFill>
                  <a:srgbClr val="000000"/>
                </a:solidFill>
                <a:latin typeface="Helvetica" charset="0"/>
                <a:ea typeface="ＭＳ Ｐゴシック" charset="0"/>
                <a:cs typeface="ＭＳ Ｐゴシック" charset="0"/>
              </a:rPr>
              <a:t>“</a:t>
            </a:r>
            <a:r>
              <a:rPr lang="en-US">
                <a:solidFill>
                  <a:srgbClr val="000000"/>
                </a:solidFill>
                <a:latin typeface="Helvetica" charset="0"/>
                <a:ea typeface="ＭＳ Ｐゴシック" charset="0"/>
                <a:cs typeface="ＭＳ Ｐゴシック" charset="0"/>
              </a:rPr>
              <a:t>closed</a:t>
            </a:r>
            <a:r>
              <a:rPr lang="ja-JP" altLang="en-US">
                <a:solidFill>
                  <a:srgbClr val="000000"/>
                </a:solidFill>
                <a:latin typeface="Helvetica" charset="0"/>
                <a:ea typeface="ＭＳ Ｐゴシック" charset="0"/>
                <a:cs typeface="ＭＳ Ｐゴシック" charset="0"/>
              </a:rPr>
              <a:t>”</a:t>
            </a:r>
            <a:r>
              <a:rPr lang="en-US">
                <a:solidFill>
                  <a:srgbClr val="000000"/>
                </a:solidFill>
                <a:latin typeface="Helvetica" charset="0"/>
                <a:ea typeface="ＭＳ Ｐゴシック" charset="0"/>
                <a:cs typeface="ＭＳ Ｐゴシック" charset="0"/>
              </a:rPr>
              <a:t> thermodynamic system.  Some may argue that it is in fact an open system because we can launch mass into space from the earth and items from space can conceivably enter our atmosphere.  However, we would argue that the mass of intermittent objects that are launched into space is negligible relative to the earth as a system. The implication is that all toxins or otherwise that are created on earth essentially remain here.  Also, all resources that are extracted from earth can only be replaced by other materials from the earth.  If the earth cannot renew them, the resource is depleted. </a:t>
            </a:r>
          </a:p>
          <a:p>
            <a:pPr eaLnBrk="1" hangingPunct="1">
              <a:spcBef>
                <a:spcPct val="0"/>
              </a:spcBef>
            </a:pPr>
            <a:endParaRPr lang="en-US">
              <a:solidFill>
                <a:srgbClr val="000000"/>
              </a:solidFill>
              <a:latin typeface="Helvetica" charset="0"/>
              <a:ea typeface="ＭＳ Ｐゴシック" charset="0"/>
              <a:cs typeface="ＭＳ Ｐゴシック" charset="0"/>
            </a:endParaRPr>
          </a:p>
          <a:p>
            <a:pPr eaLnBrk="1" hangingPunct="1">
              <a:spcBef>
                <a:spcPct val="0"/>
              </a:spcBef>
            </a:pPr>
            <a:r>
              <a:rPr lang="en-US">
                <a:solidFill>
                  <a:srgbClr val="000000"/>
                </a:solidFill>
                <a:latin typeface="Helvetica" charset="0"/>
                <a:ea typeface="ＭＳ Ｐゴシック" charset="0"/>
                <a:cs typeface="ＭＳ Ｐゴシック" charset="0"/>
              </a:rPr>
              <a:t>Another implication here is that energy directly derived from incoming solar energy is essentially the only renewable energy source.  Fossil fuels and its derivatives can be traced to the sun as its source; sun fuels photosynthesis in plants, plants die and over millions of years, the organic plant mater is converted to fossil fuels.   </a:t>
            </a:r>
          </a:p>
          <a:p>
            <a:pPr eaLnBrk="1" hangingPunct="1">
              <a:spcBef>
                <a:spcPct val="0"/>
              </a:spcBef>
            </a:pPr>
            <a:endParaRPr lang="en-US">
              <a:solidFill>
                <a:srgbClr val="000000"/>
              </a:solidFill>
              <a:latin typeface="Helvetica" charset="0"/>
              <a:ea typeface="ＭＳ Ｐゴシック" charset="0"/>
              <a:cs typeface="ＭＳ Ｐゴシック" charset="0"/>
            </a:endParaRPr>
          </a:p>
          <a:p>
            <a:endParaRPr lang="en-US">
              <a:solidFill>
                <a:srgbClr val="000000"/>
              </a:solidFill>
              <a:latin typeface="Helvetica" charset="0"/>
              <a:ea typeface="ＭＳ Ｐゴシック" charset="0"/>
              <a:cs typeface="Helvetica" charset="0"/>
              <a:sym typeface="Helvetica" charset="0"/>
            </a:endParaRPr>
          </a:p>
          <a:p>
            <a:r>
              <a:rPr lang="en-US">
                <a:latin typeface="Arial" charset="0"/>
                <a:ea typeface="ＭＳ Ｐゴシック" charset="0"/>
                <a:cs typeface="ＭＳ Ｐゴシック" charset="0"/>
              </a:rPr>
              <a:t>For more in-depth information on transportation systems, see pp. 656-662, J.R. Mihelcic and J.B. Zimmerman (</a:t>
            </a:r>
            <a:r>
              <a:rPr lang="en-US" i="1">
                <a:latin typeface="Arial" charset="0"/>
                <a:ea typeface="ＭＳ Ｐゴシック" charset="0"/>
                <a:cs typeface="ＭＳ Ｐゴシック" charset="0"/>
              </a:rPr>
              <a:t>Environmental Engineering: Fundamentals, Sustainability, Design</a:t>
            </a:r>
            <a:r>
              <a:rPr lang="en-US">
                <a:latin typeface="Arial" charset="0"/>
                <a:ea typeface="ＭＳ Ｐゴシック" charset="0"/>
                <a:cs typeface="ＭＳ Ｐゴシック" charset="0"/>
              </a:rPr>
              <a:t>, John Wiley &amp; Sons, Inc., 2009).  Thermodynamics are covered on pp. 56-58.</a:t>
            </a:r>
            <a:endParaRPr lang="en-US">
              <a:solidFill>
                <a:srgbClr val="000000"/>
              </a:solidFill>
              <a:latin typeface="Helvetica" charset="0"/>
              <a:ea typeface="ＭＳ Ｐゴシック" charset="0"/>
              <a:cs typeface="Helvetica" charset="0"/>
              <a:sym typeface="Helvetica" charset="0"/>
            </a:endParaRPr>
          </a:p>
          <a:p>
            <a:pPr eaLnBrk="1" hangingPunct="1">
              <a:spcBef>
                <a:spcPct val="0"/>
              </a:spcBef>
            </a:pPr>
            <a:endParaRPr lang="en-US">
              <a:solidFill>
                <a:srgbClr val="000000"/>
              </a:solidFill>
              <a:latin typeface="Helvetica" charset="0"/>
              <a:ea typeface="ＭＳ Ｐゴシック" charset="0"/>
              <a:cs typeface="ＭＳ Ｐゴシック" charset="0"/>
            </a:endParaRPr>
          </a:p>
        </p:txBody>
      </p:sp>
      <p:sp>
        <p:nvSpPr>
          <p:cNvPr id="23556"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B52FD22-A3BF-DC4E-9393-45E6E065A575}" type="slidenum">
              <a:rPr lang="en-US" sz="1200"/>
              <a:pPr eaLnBrk="1" hangingPunct="1"/>
              <a:t>6</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atin typeface="Calibri" charset="0"/>
                <a:ea typeface="ＭＳ Ｐゴシック" charset="0"/>
                <a:cs typeface="ＭＳ Ｐゴシック" charset="0"/>
              </a:rPr>
              <a:t>Learning Objectives: </a:t>
            </a:r>
          </a:p>
          <a:p>
            <a:pPr eaLnBrk="1" hangingPunct="1">
              <a:spcBef>
                <a:spcPct val="0"/>
              </a:spcBef>
            </a:pPr>
            <a:r>
              <a:rPr lang="en-US">
                <a:latin typeface="Calibri" charset="0"/>
                <a:ea typeface="ＭＳ Ｐゴシック" charset="0"/>
                <a:cs typeface="ＭＳ Ｐゴシック" charset="0"/>
              </a:rPr>
              <a:t>2.2 </a:t>
            </a:r>
            <a:r>
              <a:rPr lang="en-US">
                <a:solidFill>
                  <a:srgbClr val="000000"/>
                </a:solidFill>
                <a:latin typeface="Helvetica" charset="0"/>
                <a:ea typeface="ＭＳ Ｐゴシック" charset="0"/>
                <a:cs typeface="ＭＳ Ｐゴシック" charset="0"/>
              </a:rPr>
              <a:t>Identify what events (or measures) serve as indicators for the behavior of the system;</a:t>
            </a:r>
          </a:p>
          <a:p>
            <a:pPr eaLnBrk="1" hangingPunct="1">
              <a:spcBef>
                <a:spcPct val="0"/>
              </a:spcBef>
            </a:pPr>
            <a:endParaRPr lang="en-US">
              <a:solidFill>
                <a:srgbClr val="000000"/>
              </a:solidFill>
              <a:latin typeface="Helvetica" charset="0"/>
              <a:ea typeface="ＭＳ Ｐゴシック" charset="0"/>
              <a:cs typeface="ＭＳ Ｐゴシック" charset="0"/>
            </a:endParaRPr>
          </a:p>
          <a:p>
            <a:pPr eaLnBrk="1" hangingPunct="1">
              <a:spcBef>
                <a:spcPct val="0"/>
              </a:spcBef>
            </a:pPr>
            <a:r>
              <a:rPr lang="en-US">
                <a:solidFill>
                  <a:srgbClr val="000000"/>
                </a:solidFill>
                <a:latin typeface="Helvetica" charset="0"/>
                <a:ea typeface="ＭＳ Ｐゴシック" charset="0"/>
                <a:cs typeface="ＭＳ Ｐゴシック" charset="0"/>
              </a:rPr>
              <a:t>In the next few slides we will go over four key system properties.  The first two are depicted here and refer to the nature of the system.</a:t>
            </a:r>
          </a:p>
          <a:p>
            <a:pPr eaLnBrk="1" hangingPunct="1">
              <a:spcBef>
                <a:spcPct val="0"/>
              </a:spcBef>
            </a:pPr>
            <a:endParaRPr lang="en-US">
              <a:solidFill>
                <a:srgbClr val="000000"/>
              </a:solidFill>
              <a:latin typeface="Helvetica" charset="0"/>
              <a:ea typeface="ＭＳ Ｐゴシック" charset="0"/>
              <a:cs typeface="ＭＳ Ｐゴシック" charset="0"/>
            </a:endParaRPr>
          </a:p>
          <a:p>
            <a:pPr eaLnBrk="1" hangingPunct="1">
              <a:spcBef>
                <a:spcPct val="0"/>
              </a:spcBef>
            </a:pPr>
            <a:r>
              <a:rPr lang="en-US">
                <a:solidFill>
                  <a:srgbClr val="000000"/>
                </a:solidFill>
                <a:latin typeface="Helvetica" charset="0"/>
                <a:ea typeface="ＭＳ Ｐゴシック" charset="0"/>
                <a:cs typeface="ＭＳ Ｐゴシック" charset="0"/>
              </a:rPr>
              <a:t>Interdependency indicates the degree of interconnectedness among the sub-systems within the system. A spider</a:t>
            </a:r>
            <a:r>
              <a:rPr lang="ja-JP" altLang="en-US">
                <a:solidFill>
                  <a:srgbClr val="000000"/>
                </a:solidFill>
                <a:latin typeface="Helvetica" charset="0"/>
                <a:ea typeface="ＭＳ Ｐゴシック" charset="0"/>
                <a:cs typeface="ＭＳ Ｐゴシック" charset="0"/>
              </a:rPr>
              <a:t>’</a:t>
            </a:r>
            <a:r>
              <a:rPr lang="en-US">
                <a:solidFill>
                  <a:srgbClr val="000000"/>
                </a:solidFill>
                <a:latin typeface="Helvetica" charset="0"/>
                <a:ea typeface="ＭＳ Ｐゴシック" charset="0"/>
                <a:cs typeface="ＭＳ Ｐゴシック" charset="0"/>
              </a:rPr>
              <a:t>s web is often a highly interconnected system.  If you tug on one part of the web, the tug will be felt throughout the system. </a:t>
            </a:r>
          </a:p>
          <a:p>
            <a:pPr eaLnBrk="1" hangingPunct="1">
              <a:spcBef>
                <a:spcPct val="0"/>
              </a:spcBef>
            </a:pPr>
            <a:endParaRPr lang="en-US">
              <a:solidFill>
                <a:srgbClr val="000000"/>
              </a:solidFill>
              <a:latin typeface="Helvetica" charset="0"/>
              <a:ea typeface="ＭＳ Ｐゴシック" charset="0"/>
              <a:cs typeface="ＭＳ Ｐゴシック" charset="0"/>
            </a:endParaRPr>
          </a:p>
          <a:p>
            <a:pPr eaLnBrk="1" hangingPunct="1">
              <a:spcBef>
                <a:spcPct val="0"/>
              </a:spcBef>
            </a:pPr>
            <a:r>
              <a:rPr lang="en-US">
                <a:solidFill>
                  <a:srgbClr val="000000"/>
                </a:solidFill>
                <a:latin typeface="Helvetica" charset="0"/>
                <a:ea typeface="ＭＳ Ｐゴシック" charset="0"/>
                <a:cs typeface="ＭＳ Ｐゴシック" charset="0"/>
              </a:rPr>
              <a:t>Redundancy is the extent to which there are duplicate paths within the system to produce the same result.  Compact discs oftentimes have four redundant tracks of the same information so that if there is a speck of dust on one of the bits, there are three others which can provide the same information. </a:t>
            </a:r>
          </a:p>
          <a:p>
            <a:pPr eaLnBrk="1" hangingPunct="1">
              <a:spcBef>
                <a:spcPct val="0"/>
              </a:spcBef>
            </a:pPr>
            <a:endParaRPr lang="en-US">
              <a:solidFill>
                <a:srgbClr val="000000"/>
              </a:solidFill>
              <a:latin typeface="Helvetica" charset="0"/>
              <a:ea typeface="ＭＳ Ｐゴシック" charset="0"/>
              <a:cs typeface="ＭＳ Ｐゴシック" charset="0"/>
            </a:endParaRPr>
          </a:p>
          <a:p>
            <a:endParaRPr lang="en-US">
              <a:solidFill>
                <a:srgbClr val="000000"/>
              </a:solidFill>
              <a:latin typeface="Helvetica" charset="0"/>
              <a:ea typeface="ＭＳ Ｐゴシック" charset="0"/>
              <a:cs typeface="Helvetica" charset="0"/>
              <a:sym typeface="Helvetica" charset="0"/>
            </a:endParaRPr>
          </a:p>
          <a:p>
            <a:r>
              <a:rPr lang="en-US">
                <a:latin typeface="Arial" charset="0"/>
                <a:ea typeface="ＭＳ Ｐゴシック" charset="0"/>
                <a:cs typeface="ＭＳ Ｐゴシック" charset="0"/>
              </a:rPr>
              <a:t>For more in-depth information on systems thinking, see pp. 290-292 and information on resiliency, see pp. 292-293, J.R. Mihelcic and J.B. Zimmerman (</a:t>
            </a:r>
            <a:r>
              <a:rPr lang="en-US" i="1">
                <a:latin typeface="Arial" charset="0"/>
                <a:ea typeface="ＭＳ Ｐゴシック" charset="0"/>
                <a:cs typeface="ＭＳ Ｐゴシック" charset="0"/>
              </a:rPr>
              <a:t>Environmental Engineering: Fundamentals, Sustainability, Design</a:t>
            </a:r>
            <a:r>
              <a:rPr lang="en-US">
                <a:latin typeface="Arial" charset="0"/>
                <a:ea typeface="ＭＳ Ｐゴシック" charset="0"/>
                <a:cs typeface="ＭＳ Ｐゴシック" charset="0"/>
              </a:rPr>
              <a:t>, John Wiley &amp; Sons, Inc., 2009).  </a:t>
            </a:r>
            <a:endParaRPr lang="en-US">
              <a:solidFill>
                <a:srgbClr val="000000"/>
              </a:solidFill>
              <a:latin typeface="Helvetica" charset="0"/>
              <a:ea typeface="ＭＳ Ｐゴシック" charset="0"/>
              <a:cs typeface="ＭＳ Ｐゴシック" charset="0"/>
            </a:endParaRP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BB7C3AC-A31B-9B48-97A1-A1B6182BAB92}" type="slidenum">
              <a:rPr lang="en-US" sz="1200"/>
              <a:pPr eaLnBrk="1" hangingPunct="1"/>
              <a:t>7</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atin typeface="Calibri" charset="0"/>
                <a:ea typeface="ＭＳ Ｐゴシック" charset="0"/>
                <a:cs typeface="ＭＳ Ｐゴシック" charset="0"/>
              </a:rPr>
              <a:t>2.2 </a:t>
            </a:r>
            <a:r>
              <a:rPr lang="en-US">
                <a:solidFill>
                  <a:srgbClr val="000000"/>
                </a:solidFill>
                <a:latin typeface="Helvetica" charset="0"/>
                <a:ea typeface="ＭＳ Ｐゴシック" charset="0"/>
                <a:cs typeface="ＭＳ Ｐゴシック" charset="0"/>
              </a:rPr>
              <a:t>Identify what events (or measures) serve as indicators for the behavior of the system;</a:t>
            </a:r>
          </a:p>
          <a:p>
            <a:pPr eaLnBrk="1" hangingPunct="1">
              <a:spcBef>
                <a:spcPct val="0"/>
              </a:spcBef>
            </a:pPr>
            <a:endParaRPr lang="en-US">
              <a:latin typeface="Calibri" charset="0"/>
              <a:ea typeface="ＭＳ Ｐゴシック" charset="0"/>
              <a:cs typeface="ＭＳ Ｐゴシック" charset="0"/>
            </a:endParaRPr>
          </a:p>
          <a:p>
            <a:pPr eaLnBrk="1" hangingPunct="1">
              <a:spcBef>
                <a:spcPct val="0"/>
              </a:spcBef>
            </a:pPr>
            <a:r>
              <a:rPr lang="en-US">
                <a:latin typeface="Calibri" charset="0"/>
                <a:ea typeface="ＭＳ Ｐゴシック" charset="0"/>
                <a:cs typeface="ＭＳ Ｐゴシック" charset="0"/>
              </a:rPr>
              <a:t>The capacity of the system depends on the where the system boundary is placed.  It also depends on the properties of the system itself.  The capacity refers to the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productivity</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of the system. At the beginning of the slides, you should have been able to expand the capacity of your learning system by including more resources within the system boundaries. </a:t>
            </a:r>
          </a:p>
        </p:txBody>
      </p:sp>
      <p:sp>
        <p:nvSpPr>
          <p:cNvPr id="27652"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EB2BED3-0B14-074C-94BD-B036138E667A}" type="slidenum">
              <a:rPr lang="en-US" sz="1200"/>
              <a:pPr eaLnBrk="1" hangingPunct="1"/>
              <a:t>8</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atin typeface="Calibri" charset="0"/>
                <a:ea typeface="ＭＳ Ｐゴシック" charset="0"/>
                <a:cs typeface="ＭＳ Ｐゴシック" charset="0"/>
              </a:rPr>
              <a:t>Learning Objectives: </a:t>
            </a:r>
          </a:p>
          <a:p>
            <a:pPr eaLnBrk="1" hangingPunct="1">
              <a:spcBef>
                <a:spcPct val="0"/>
              </a:spcBef>
            </a:pPr>
            <a:r>
              <a:rPr lang="en-US">
                <a:latin typeface="Calibri" charset="0"/>
                <a:ea typeface="ＭＳ Ｐゴシック" charset="0"/>
                <a:cs typeface="ＭＳ Ｐゴシック" charset="0"/>
              </a:rPr>
              <a:t>2.2 </a:t>
            </a:r>
            <a:r>
              <a:rPr lang="en-US">
                <a:solidFill>
                  <a:srgbClr val="000000"/>
                </a:solidFill>
                <a:latin typeface="Helvetica" charset="0"/>
                <a:ea typeface="ＭＳ Ｐゴシック" charset="0"/>
                <a:cs typeface="ＭＳ Ｐゴシック" charset="0"/>
              </a:rPr>
              <a:t>Identify what events (or measures) serve as indicators for the behavior of the system;</a:t>
            </a:r>
            <a:endParaRPr lang="en-US">
              <a:latin typeface="Calibri" charset="0"/>
              <a:ea typeface="ＭＳ Ｐゴシック" charset="0"/>
              <a:cs typeface="ＭＳ Ｐゴシック" charset="0"/>
            </a:endParaRPr>
          </a:p>
          <a:p>
            <a:pPr eaLnBrk="1" hangingPunct="1">
              <a:spcBef>
                <a:spcPct val="0"/>
              </a:spcBef>
            </a:pPr>
            <a:endParaRPr lang="en-US">
              <a:latin typeface="Calibri" charset="0"/>
              <a:ea typeface="ＭＳ Ｐゴシック" charset="0"/>
              <a:cs typeface="ＭＳ Ｐゴシック" charset="0"/>
            </a:endParaRPr>
          </a:p>
          <a:p>
            <a:pPr eaLnBrk="1" hangingPunct="1">
              <a:spcBef>
                <a:spcPct val="0"/>
              </a:spcBef>
            </a:pPr>
            <a:r>
              <a:rPr lang="en-US">
                <a:latin typeface="Calibri" charset="0"/>
                <a:ea typeface="ＭＳ Ｐゴシック" charset="0"/>
                <a:cs typeface="ＭＳ Ｐゴシック" charset="0"/>
              </a:rPr>
              <a:t>This next property, resiliency, describes the ability of the system to adapt to changes (or perturbations) in the surroundings.  In general, greater redundancy should produce greater resiliency. For example, if the telephone lines to a building are somehow cut but the building is still connect to the internet, the communication system with the outside world is resilient. However, the trade off is that you are using more resources to achieve the same result. </a:t>
            </a:r>
          </a:p>
          <a:p>
            <a:pPr eaLnBrk="1" hangingPunct="1">
              <a:spcBef>
                <a:spcPct val="0"/>
              </a:spcBef>
            </a:pPr>
            <a:endParaRPr lang="en-US">
              <a:latin typeface="Calibri" charset="0"/>
              <a:ea typeface="ＭＳ Ｐゴシック" charset="0"/>
              <a:cs typeface="ＭＳ Ｐゴシック" charset="0"/>
            </a:endParaRPr>
          </a:p>
          <a:p>
            <a:pPr eaLnBrk="1" hangingPunct="1">
              <a:spcBef>
                <a:spcPct val="0"/>
              </a:spcBef>
            </a:pPr>
            <a:r>
              <a:rPr lang="en-US">
                <a:latin typeface="Calibri" charset="0"/>
                <a:ea typeface="ＭＳ Ｐゴシック" charset="0"/>
                <a:cs typeface="ＭＳ Ｐゴシック" charset="0"/>
              </a:rPr>
              <a:t>A recent, large-scale example can be seen in the global marketplace.  The collapse of the US economy caused the economies of many other nationals to also collapse.  This is an example of a non-resilient system.  (Perhaps the assessment will be different over time). </a:t>
            </a:r>
          </a:p>
          <a:p>
            <a:pPr eaLnBrk="1" hangingPunct="1">
              <a:spcBef>
                <a:spcPct val="0"/>
              </a:spcBef>
            </a:pPr>
            <a:endParaRPr lang="en-US">
              <a:latin typeface="Calibri" charset="0"/>
              <a:ea typeface="ＭＳ Ｐゴシック" charset="0"/>
              <a:cs typeface="ＭＳ Ｐゴシック" charset="0"/>
            </a:endParaRPr>
          </a:p>
          <a:p>
            <a:pPr eaLnBrk="1" hangingPunct="1">
              <a:spcBef>
                <a:spcPct val="0"/>
              </a:spcBef>
            </a:pPr>
            <a:r>
              <a:rPr lang="en-US">
                <a:latin typeface="Arial" charset="0"/>
                <a:ea typeface="ＭＳ Ｐゴシック" charset="0"/>
                <a:cs typeface="ＭＳ Ｐゴシック" charset="0"/>
              </a:rPr>
              <a:t>For more in-depth information on systems thinking, see pp. 290-292 and information on resiliency, see pp. 292-293, J.R. Mihelcic and J.B. Zimmerman (</a:t>
            </a:r>
            <a:r>
              <a:rPr lang="en-US" i="1">
                <a:latin typeface="Arial" charset="0"/>
                <a:ea typeface="ＭＳ Ｐゴシック" charset="0"/>
                <a:cs typeface="ＭＳ Ｐゴシック" charset="0"/>
              </a:rPr>
              <a:t>Environmental Engineering: Fundamentals, Sustainability, Design</a:t>
            </a:r>
            <a:r>
              <a:rPr lang="en-US">
                <a:latin typeface="Arial" charset="0"/>
                <a:ea typeface="ＭＳ Ｐゴシック" charset="0"/>
                <a:cs typeface="ＭＳ Ｐゴシック" charset="0"/>
              </a:rPr>
              <a:t>, John Wiley &amp; Sons, Inc., 2009).  </a:t>
            </a:r>
            <a:endParaRPr lang="en-US">
              <a:solidFill>
                <a:srgbClr val="000000"/>
              </a:solidFill>
              <a:latin typeface="Helvetica" charset="0"/>
              <a:ea typeface="ＭＳ Ｐゴシック" charset="0"/>
              <a:cs typeface="ＭＳ Ｐゴシック" charset="0"/>
            </a:endParaRPr>
          </a:p>
          <a:p>
            <a:pPr eaLnBrk="1" hangingPunct="1">
              <a:spcBef>
                <a:spcPct val="0"/>
              </a:spcBef>
            </a:pPr>
            <a:endParaRPr lang="en-US">
              <a:latin typeface="Calibri" charset="0"/>
              <a:ea typeface="ＭＳ Ｐゴシック" charset="0"/>
              <a:cs typeface="ＭＳ Ｐゴシック" charset="0"/>
            </a:endParaRPr>
          </a:p>
        </p:txBody>
      </p:sp>
      <p:sp>
        <p:nvSpPr>
          <p:cNvPr id="29700"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F825C3F-C433-7341-8F9B-ACA6A2D9DDC2}" type="slidenum">
              <a:rPr lang="en-US" sz="1200"/>
              <a:pPr eaLnBrk="1" hangingPunct="1"/>
              <a:t>9</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atin typeface="Calibri" charset="0"/>
                <a:ea typeface="ＭＳ Ｐゴシック" charset="0"/>
                <a:cs typeface="ＭＳ Ｐゴシック" charset="0"/>
              </a:rPr>
              <a:t>Learning Objectives: </a:t>
            </a:r>
          </a:p>
          <a:p>
            <a:pPr eaLnBrk="1" hangingPunct="1">
              <a:spcBef>
                <a:spcPct val="0"/>
              </a:spcBef>
            </a:pPr>
            <a:r>
              <a:rPr lang="en-US">
                <a:latin typeface="Calibri" charset="0"/>
                <a:ea typeface="ＭＳ Ｐゴシック" charset="0"/>
                <a:cs typeface="ＭＳ Ｐゴシック" charset="0"/>
              </a:rPr>
              <a:t>2.2 </a:t>
            </a:r>
            <a:r>
              <a:rPr lang="en-US">
                <a:solidFill>
                  <a:srgbClr val="000000"/>
                </a:solidFill>
                <a:latin typeface="Helvetica" charset="0"/>
                <a:ea typeface="ＭＳ Ｐゴシック" charset="0"/>
                <a:cs typeface="ＭＳ Ｐゴシック" charset="0"/>
              </a:rPr>
              <a:t>Identify what events (or measures) serve as indicators for the behavior of the system;</a:t>
            </a:r>
          </a:p>
          <a:p>
            <a:pPr eaLnBrk="1" hangingPunct="1">
              <a:spcBef>
                <a:spcPct val="0"/>
              </a:spcBef>
            </a:pPr>
            <a:r>
              <a:rPr lang="en-US">
                <a:solidFill>
                  <a:srgbClr val="000000"/>
                </a:solidFill>
                <a:latin typeface="Helvetica" charset="0"/>
                <a:ea typeface="ＭＳ Ｐゴシック" charset="0"/>
                <a:cs typeface="ＭＳ Ｐゴシック" charset="0"/>
              </a:rPr>
              <a:t>1.7 Recognize the interdependency of components within a complex system;</a:t>
            </a:r>
            <a:endParaRPr lang="en-US">
              <a:latin typeface="Calibri" charset="0"/>
              <a:ea typeface="ＭＳ Ｐゴシック" charset="0"/>
              <a:cs typeface="ＭＳ Ｐゴシック" charset="0"/>
            </a:endParaRPr>
          </a:p>
          <a:p>
            <a:pPr eaLnBrk="1" hangingPunct="1">
              <a:spcBef>
                <a:spcPct val="0"/>
              </a:spcBef>
            </a:pPr>
            <a:endParaRPr lang="en-US">
              <a:latin typeface="Calibri" charset="0"/>
              <a:ea typeface="ＭＳ Ｐゴシック" charset="0"/>
              <a:cs typeface="ＭＳ Ｐゴシック" charset="0"/>
            </a:endParaRPr>
          </a:p>
          <a:p>
            <a:pPr eaLnBrk="1" hangingPunct="1">
              <a:spcBef>
                <a:spcPct val="0"/>
              </a:spcBef>
            </a:pPr>
            <a:r>
              <a:rPr lang="en-US">
                <a:latin typeface="Calibri" charset="0"/>
                <a:ea typeface="ＭＳ Ｐゴシック" charset="0"/>
                <a:cs typeface="ＭＳ Ｐゴシック" charset="0"/>
              </a:rPr>
              <a:t>Here are all four system properties. </a:t>
            </a:r>
          </a:p>
          <a:p>
            <a:pPr eaLnBrk="1" hangingPunct="1">
              <a:spcBef>
                <a:spcPct val="0"/>
              </a:spcBef>
            </a:pPr>
            <a:endParaRPr lang="en-US">
              <a:latin typeface="Calibri" charset="0"/>
              <a:ea typeface="ＭＳ Ｐゴシック" charset="0"/>
              <a:cs typeface="ＭＳ Ｐゴシック" charset="0"/>
            </a:endParaRPr>
          </a:p>
          <a:p>
            <a:pPr eaLnBrk="1" hangingPunct="1">
              <a:spcBef>
                <a:spcPct val="0"/>
              </a:spcBef>
            </a:pPr>
            <a:r>
              <a:rPr lang="en-US">
                <a:solidFill>
                  <a:srgbClr val="000000"/>
                </a:solidFill>
                <a:latin typeface="Helvetica" charset="0"/>
                <a:ea typeface="ＭＳ Ｐゴシック" charset="0"/>
                <a:cs typeface="ＭＳ Ｐゴシック" charset="0"/>
              </a:rPr>
              <a:t>NOTES &amp; SUGGESTED ACTIVITY: At this point, it would be helpful to provide an example.  Any system that the students are familiar with would be helpful.  For example, you could ask them about the waste removal system on campus, or the registration system on campus. Another example might be the global economic system.  Have the students choose a system in small groups and discuss the four system properties. What is important in the discussion is being able to identify interdependency, redundancy, and potential capacity of a system.  At this point, students will not be able to quantify these, but may be able to talk about one systems</a:t>
            </a:r>
            <a:r>
              <a:rPr lang="ja-JP" altLang="en-US">
                <a:solidFill>
                  <a:srgbClr val="000000"/>
                </a:solidFill>
                <a:latin typeface="Helvetica" charset="0"/>
                <a:ea typeface="ＭＳ Ｐゴシック" charset="0"/>
                <a:cs typeface="ＭＳ Ｐゴシック" charset="0"/>
              </a:rPr>
              <a:t>’</a:t>
            </a:r>
            <a:r>
              <a:rPr lang="en-US">
                <a:solidFill>
                  <a:srgbClr val="000000"/>
                </a:solidFill>
                <a:latin typeface="Helvetica" charset="0"/>
                <a:ea typeface="ＭＳ Ｐゴシック" charset="0"/>
                <a:cs typeface="ＭＳ Ｐゴシック" charset="0"/>
              </a:rPr>
              <a:t> capacity (for example) relative to another</a:t>
            </a:r>
            <a:r>
              <a:rPr lang="ja-JP" altLang="en-US">
                <a:solidFill>
                  <a:srgbClr val="000000"/>
                </a:solidFill>
                <a:latin typeface="Helvetica" charset="0"/>
                <a:ea typeface="ＭＳ Ｐゴシック" charset="0"/>
                <a:cs typeface="ＭＳ Ｐゴシック" charset="0"/>
              </a:rPr>
              <a:t>’</a:t>
            </a:r>
            <a:r>
              <a:rPr lang="en-US">
                <a:solidFill>
                  <a:srgbClr val="000000"/>
                </a:solidFill>
                <a:latin typeface="Helvetica" charset="0"/>
                <a:ea typeface="ＭＳ Ｐゴシック" charset="0"/>
                <a:cs typeface="ＭＳ Ｐゴシック" charset="0"/>
              </a:rPr>
              <a:t>s. </a:t>
            </a:r>
          </a:p>
          <a:p>
            <a:pPr eaLnBrk="1" hangingPunct="1">
              <a:spcBef>
                <a:spcPct val="0"/>
              </a:spcBef>
            </a:pPr>
            <a:endParaRPr lang="en-US">
              <a:solidFill>
                <a:srgbClr val="000000"/>
              </a:solidFill>
              <a:latin typeface="Helvetica" charset="0"/>
              <a:ea typeface="ＭＳ Ｐゴシック" charset="0"/>
              <a:cs typeface="ＭＳ Ｐゴシック" charset="0"/>
            </a:endParaRPr>
          </a:p>
          <a:p>
            <a:pPr eaLnBrk="1" hangingPunct="1">
              <a:spcBef>
                <a:spcPct val="0"/>
              </a:spcBef>
            </a:pPr>
            <a:r>
              <a:rPr lang="en-US">
                <a:solidFill>
                  <a:srgbClr val="000000"/>
                </a:solidFill>
                <a:latin typeface="Helvetica" charset="0"/>
                <a:ea typeface="ＭＳ Ｐゴシック" charset="0"/>
                <a:cs typeface="ＭＳ Ｐゴシック" charset="0"/>
              </a:rPr>
              <a:t>An advanced discussion of these system properties can be found in the paper by C.S. Holling,</a:t>
            </a:r>
          </a:p>
          <a:p>
            <a:pPr eaLnBrk="1" hangingPunct="1">
              <a:spcBef>
                <a:spcPct val="0"/>
              </a:spcBef>
            </a:pPr>
            <a:r>
              <a:rPr lang="ja-JP" altLang="en-US">
                <a:solidFill>
                  <a:srgbClr val="000000"/>
                </a:solidFill>
                <a:latin typeface="Helvetica" charset="0"/>
                <a:ea typeface="ＭＳ Ｐゴシック" charset="0"/>
                <a:cs typeface="ＭＳ Ｐゴシック" charset="0"/>
              </a:rPr>
              <a:t>“</a:t>
            </a:r>
            <a:r>
              <a:rPr lang="en-US">
                <a:solidFill>
                  <a:srgbClr val="000000"/>
                </a:solidFill>
                <a:latin typeface="Helvetica" charset="0"/>
                <a:ea typeface="ＭＳ Ｐゴシック" charset="0"/>
                <a:cs typeface="ＭＳ Ｐゴシック" charset="0"/>
              </a:rPr>
              <a:t>Understanding the Complexity of Economic, Ecological and Social Systems,</a:t>
            </a:r>
            <a:r>
              <a:rPr lang="ja-JP" altLang="en-US">
                <a:solidFill>
                  <a:srgbClr val="000000"/>
                </a:solidFill>
                <a:latin typeface="Helvetica" charset="0"/>
                <a:ea typeface="ＭＳ Ｐゴシック" charset="0"/>
                <a:cs typeface="ＭＳ Ｐゴシック" charset="0"/>
              </a:rPr>
              <a:t>”</a:t>
            </a:r>
            <a:r>
              <a:rPr lang="en-US">
                <a:solidFill>
                  <a:srgbClr val="000000"/>
                </a:solidFill>
                <a:latin typeface="Helvetica" charset="0"/>
                <a:ea typeface="ＭＳ Ｐゴシック" charset="0"/>
                <a:cs typeface="ＭＳ Ｐゴシック" charset="0"/>
              </a:rPr>
              <a:t> Ecosystems (2001) 4:390-405. </a:t>
            </a:r>
          </a:p>
        </p:txBody>
      </p:sp>
      <p:sp>
        <p:nvSpPr>
          <p:cNvPr id="31748"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B75C6EA-9866-E34F-8B7B-9512D64FDB99}" type="slidenum">
              <a:rPr lang="en-US" sz="1200"/>
              <a:pPr eaLnBrk="1" hangingPunct="1"/>
              <a:t>10</a:t>
            </a:fld>
            <a:endParaRPr 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Calibri" charset="0"/>
                <a:ea typeface="ＭＳ Ｐゴシック" charset="0"/>
                <a:cs typeface="ＭＳ Ｐゴシック" charset="0"/>
              </a:rPr>
              <a:t>Learning Objectives:</a:t>
            </a:r>
          </a:p>
          <a:p>
            <a:pPr eaLnBrk="1" hangingPunct="1"/>
            <a:r>
              <a:rPr lang="en-US">
                <a:latin typeface="Calibri" charset="0"/>
                <a:ea typeface="ＭＳ Ｐゴシック" charset="0"/>
                <a:cs typeface="ＭＳ Ｐゴシック" charset="0"/>
              </a:rPr>
              <a:t>1.4 </a:t>
            </a:r>
            <a:r>
              <a:rPr lang="en-US">
                <a:solidFill>
                  <a:srgbClr val="000000"/>
                </a:solidFill>
                <a:latin typeface="Helvetica" charset="0"/>
                <a:ea typeface="ＭＳ Ｐゴシック" charset="0"/>
                <a:cs typeface="ＭＳ Ｐゴシック" charset="0"/>
              </a:rPr>
              <a:t>Know that all material or energy input to (or output from) the system must be created from existing material or energy;</a:t>
            </a:r>
            <a:endParaRPr lang="en-US">
              <a:latin typeface="Calibri" charset="0"/>
              <a:ea typeface="ＭＳ Ｐゴシック" charset="0"/>
              <a:cs typeface="ＭＳ Ｐゴシック" charset="0"/>
            </a:endParaRPr>
          </a:p>
          <a:p>
            <a:pPr eaLnBrk="1" hangingPunct="1"/>
            <a:endParaRPr lang="en-US">
              <a:latin typeface="Calibri" charset="0"/>
              <a:ea typeface="ＭＳ Ｐゴシック" charset="0"/>
              <a:cs typeface="ＭＳ Ｐゴシック" charset="0"/>
            </a:endParaRPr>
          </a:p>
          <a:p>
            <a:pPr eaLnBrk="1" hangingPunct="1"/>
            <a:r>
              <a:rPr lang="en-US">
                <a:latin typeface="Calibri" charset="0"/>
                <a:ea typeface="ＭＳ Ｐゴシック" charset="0"/>
                <a:cs typeface="ＭＳ Ｐゴシック" charset="0"/>
              </a:rPr>
              <a:t>NOTES: The value of this activity is in having people think through fact that all processes require resources (energy, water, materials) from the environment and output both products and waste to the same environment. The particular part or part of the system that is isolated and analyzed is not as important as recognizing the demands on the earth</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s resources and the wastes output to the earth. </a:t>
            </a:r>
          </a:p>
          <a:p>
            <a:pPr eaLnBrk="1" hangingPunct="1"/>
            <a:endParaRPr lang="en-US">
              <a:latin typeface="Calibri" charset="0"/>
              <a:ea typeface="ＭＳ Ｐゴシック" charset="0"/>
              <a:cs typeface="ＭＳ Ｐゴシック" charset="0"/>
            </a:endParaRPr>
          </a:p>
          <a:p>
            <a:pPr eaLnBrk="1" hangingPunct="1"/>
            <a:r>
              <a:rPr lang="en-US">
                <a:latin typeface="Arial" charset="0"/>
                <a:ea typeface="ＭＳ Ｐゴシック" charset="0"/>
                <a:cs typeface="ＭＳ Ｐゴシック" charset="0"/>
              </a:rPr>
              <a:t>For more in-depth information on materials used in construction, see pp. 639-647, J.R. Mihelcic and J.B. Zimmerman (</a:t>
            </a:r>
            <a:r>
              <a:rPr lang="en-US" i="1">
                <a:latin typeface="Arial" charset="0"/>
                <a:ea typeface="ＭＳ Ｐゴシック" charset="0"/>
                <a:cs typeface="ＭＳ Ｐゴシック" charset="0"/>
              </a:rPr>
              <a:t>Environmental Engineering: Fundamentals, Sustainability, Design</a:t>
            </a:r>
            <a:r>
              <a:rPr lang="en-US">
                <a:latin typeface="Arial" charset="0"/>
                <a:ea typeface="ＭＳ Ｐゴシック" charset="0"/>
                <a:cs typeface="ＭＳ Ｐゴシック" charset="0"/>
              </a:rPr>
              <a:t>, John Wiley &amp; Sons, Inc., 2009).   This includes discussion of materials flow analysis and urban metabolism (pp. 641- 643), end of life considerations (pp. 644-647), and information on aggregates, cement, steel, and glazing (pp. 639-641).  </a:t>
            </a:r>
            <a:endParaRPr lang="en-US">
              <a:solidFill>
                <a:srgbClr val="000000"/>
              </a:solidFill>
              <a:latin typeface="Helvetica" charset="0"/>
              <a:ea typeface="ＭＳ Ｐゴシック" charset="0"/>
              <a:cs typeface="ＭＳ Ｐゴシック" charset="0"/>
            </a:endParaRPr>
          </a:p>
          <a:p>
            <a:pPr eaLnBrk="1" hangingPunct="1"/>
            <a:endParaRPr lang="en-US">
              <a:latin typeface="Calibri" charset="0"/>
              <a:ea typeface="ＭＳ Ｐゴシック" charset="0"/>
              <a:cs typeface="ＭＳ Ｐゴシック" charset="0"/>
            </a:endParaRPr>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FB703BC-2E7B-5642-A6DE-770C7F54024E}" type="slidenum">
              <a:rPr lang="en-US" sz="1200"/>
              <a:pPr eaLnBrk="1" hangingPunct="1"/>
              <a:t>11</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67039257-99C8-FD40-AF64-AB7387EB669C}" type="datetime1">
              <a:rPr lang="en-US"/>
              <a:pPr/>
              <a:t>8/15/12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233EAE7-7BE6-D240-96A6-007E0B4E0AA8}" type="slidenum">
              <a:rPr lang="en-US"/>
              <a:pPr/>
              <a:t>‹#›</a:t>
            </a:fld>
            <a:endParaRPr lang="en-US"/>
          </a:p>
        </p:txBody>
      </p:sp>
    </p:spTree>
    <p:extLst>
      <p:ext uri="{BB962C8B-B14F-4D97-AF65-F5344CB8AC3E}">
        <p14:creationId xmlns:p14="http://schemas.microsoft.com/office/powerpoint/2010/main" val="32136778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C1295F7-0E09-DD49-91BB-4CA5DF4768C5}" type="datetime1">
              <a:rPr lang="en-US"/>
              <a:pPr/>
              <a:t>8/15/12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FBC9AF88-C9D2-454D-85EF-ADE0CF850BF6}" type="slidenum">
              <a:rPr lang="en-US"/>
              <a:pPr/>
              <a:t>‹#›</a:t>
            </a:fld>
            <a:endParaRPr lang="en-US"/>
          </a:p>
        </p:txBody>
      </p:sp>
    </p:spTree>
    <p:extLst>
      <p:ext uri="{BB962C8B-B14F-4D97-AF65-F5344CB8AC3E}">
        <p14:creationId xmlns:p14="http://schemas.microsoft.com/office/powerpoint/2010/main" val="6259525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60C09771-E87D-1544-9AA7-50829FE118AE}" type="datetime1">
              <a:rPr lang="en-US"/>
              <a:pPr/>
              <a:t>8/15/12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920526E-F8B3-C646-98B9-02D0BEC02035}" type="slidenum">
              <a:rPr lang="en-US"/>
              <a:pPr/>
              <a:t>‹#›</a:t>
            </a:fld>
            <a:endParaRPr lang="en-US"/>
          </a:p>
        </p:txBody>
      </p:sp>
    </p:spTree>
    <p:extLst>
      <p:ext uri="{BB962C8B-B14F-4D97-AF65-F5344CB8AC3E}">
        <p14:creationId xmlns:p14="http://schemas.microsoft.com/office/powerpoint/2010/main" val="2162882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6CD073AF-C26E-184F-A51F-579E16CEE263}" type="datetime1">
              <a:rPr lang="en-US"/>
              <a:pPr/>
              <a:t>8/15/12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87EEC6B3-D817-7E4C-8C87-6EF5B40B61D8}" type="slidenum">
              <a:rPr lang="en-US"/>
              <a:pPr/>
              <a:t>‹#›</a:t>
            </a:fld>
            <a:endParaRPr lang="en-US"/>
          </a:p>
        </p:txBody>
      </p:sp>
    </p:spTree>
    <p:extLst>
      <p:ext uri="{BB962C8B-B14F-4D97-AF65-F5344CB8AC3E}">
        <p14:creationId xmlns:p14="http://schemas.microsoft.com/office/powerpoint/2010/main" val="41714785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4DA16194-198D-1E40-B641-77E8BD640413}" type="datetime1">
              <a:rPr lang="en-US"/>
              <a:pPr/>
              <a:t>8/15/12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ADEB963-8572-4545-802C-E37C549A7DDB}" type="slidenum">
              <a:rPr lang="en-US"/>
              <a:pPr/>
              <a:t>‹#›</a:t>
            </a:fld>
            <a:endParaRPr lang="en-US"/>
          </a:p>
        </p:txBody>
      </p:sp>
    </p:spTree>
    <p:extLst>
      <p:ext uri="{BB962C8B-B14F-4D97-AF65-F5344CB8AC3E}">
        <p14:creationId xmlns:p14="http://schemas.microsoft.com/office/powerpoint/2010/main" val="1631756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DA63F74D-E705-4D42-A54C-7AC42E110D87}" type="datetime1">
              <a:rPr lang="en-US"/>
              <a:pPr/>
              <a:t>8/15/12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A31D9A67-745C-8042-AB5D-E4993B68326C}" type="slidenum">
              <a:rPr lang="en-US"/>
              <a:pPr/>
              <a:t>‹#›</a:t>
            </a:fld>
            <a:endParaRPr lang="en-US"/>
          </a:p>
        </p:txBody>
      </p:sp>
    </p:spTree>
    <p:extLst>
      <p:ext uri="{BB962C8B-B14F-4D97-AF65-F5344CB8AC3E}">
        <p14:creationId xmlns:p14="http://schemas.microsoft.com/office/powerpoint/2010/main" val="10919189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C08BBFA2-7514-7446-B230-0FDCC3BF3CD8}" type="datetime1">
              <a:rPr lang="en-US"/>
              <a:pPr/>
              <a:t>8/15/12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02134648-52BE-7C48-9654-0BB23CA4997F}" type="slidenum">
              <a:rPr lang="en-US"/>
              <a:pPr/>
              <a:t>‹#›</a:t>
            </a:fld>
            <a:endParaRPr lang="en-US"/>
          </a:p>
        </p:txBody>
      </p:sp>
    </p:spTree>
    <p:extLst>
      <p:ext uri="{BB962C8B-B14F-4D97-AF65-F5344CB8AC3E}">
        <p14:creationId xmlns:p14="http://schemas.microsoft.com/office/powerpoint/2010/main" val="14845341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9131DA7C-3DD0-C542-8C77-ED9EFAB87C19}" type="datetime1">
              <a:rPr lang="en-US"/>
              <a:pPr/>
              <a:t>8/15/12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44FCF600-9721-C844-A647-996B49CFBC6D}" type="slidenum">
              <a:rPr lang="en-US"/>
              <a:pPr/>
              <a:t>‹#›</a:t>
            </a:fld>
            <a:endParaRPr lang="en-US"/>
          </a:p>
        </p:txBody>
      </p:sp>
    </p:spTree>
    <p:extLst>
      <p:ext uri="{BB962C8B-B14F-4D97-AF65-F5344CB8AC3E}">
        <p14:creationId xmlns:p14="http://schemas.microsoft.com/office/powerpoint/2010/main" val="645000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8AEBDB2E-FFC1-AF48-AF56-FF6007CEFCD6}" type="datetime1">
              <a:rPr lang="en-US"/>
              <a:pPr/>
              <a:t>8/15/12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E6E4AA61-51AC-0D44-A66C-D29E607309DF}" type="slidenum">
              <a:rPr lang="en-US"/>
              <a:pPr/>
              <a:t>‹#›</a:t>
            </a:fld>
            <a:endParaRPr lang="en-US"/>
          </a:p>
        </p:txBody>
      </p:sp>
    </p:spTree>
    <p:extLst>
      <p:ext uri="{BB962C8B-B14F-4D97-AF65-F5344CB8AC3E}">
        <p14:creationId xmlns:p14="http://schemas.microsoft.com/office/powerpoint/2010/main" val="2962935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CCBA78EE-2FDC-1445-B747-60E7920F02EC}" type="datetime1">
              <a:rPr lang="en-US"/>
              <a:pPr/>
              <a:t>8/15/12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891D0795-D6E3-364B-9CF5-44B654118BA7}" type="slidenum">
              <a:rPr lang="en-US"/>
              <a:pPr/>
              <a:t>‹#›</a:t>
            </a:fld>
            <a:endParaRPr lang="en-US"/>
          </a:p>
        </p:txBody>
      </p:sp>
    </p:spTree>
    <p:extLst>
      <p:ext uri="{BB962C8B-B14F-4D97-AF65-F5344CB8AC3E}">
        <p14:creationId xmlns:p14="http://schemas.microsoft.com/office/powerpoint/2010/main" val="27853139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ABCB6158-06DF-2844-BA1B-858F2052B52A}" type="datetime1">
              <a:rPr lang="en-US"/>
              <a:pPr/>
              <a:t>8/15/12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AB3DD547-AF91-BE48-9FB1-1028B3543A68}" type="slidenum">
              <a:rPr lang="en-US"/>
              <a:pPr/>
              <a:t>‹#›</a:t>
            </a:fld>
            <a:endParaRPr lang="en-US"/>
          </a:p>
        </p:txBody>
      </p:sp>
    </p:spTree>
    <p:extLst>
      <p:ext uri="{BB962C8B-B14F-4D97-AF65-F5344CB8AC3E}">
        <p14:creationId xmlns:p14="http://schemas.microsoft.com/office/powerpoint/2010/main" val="325772828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8"/>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63500"/>
            <a:ext cx="9144000" cy="671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3581400" y="152400"/>
            <a:ext cx="5181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457200" y="1036638"/>
            <a:ext cx="8229600" cy="4983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l">
              <a:defRPr sz="1200">
                <a:solidFill>
                  <a:srgbClr val="898989"/>
                </a:solidFill>
                <a:latin typeface="Calibri" charset="0"/>
              </a:defRPr>
            </a:lvl1pPr>
          </a:lstStyle>
          <a:p>
            <a:fld id="{E00020B9-1E0E-C94F-84E7-CBE40B0589DE}" type="datetime1">
              <a:rPr lang="en-US"/>
              <a:pPr/>
              <a:t>8/15/12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charset="0"/>
              </a:defRPr>
            </a:lvl1pPr>
          </a:lstStyle>
          <a:p>
            <a:fld id="{0F1C14C1-277C-6D44-B606-685052889538}" type="slidenum">
              <a:rPr lang="en-US"/>
              <a:pPr/>
              <a:t>‹#›</a:t>
            </a:fld>
            <a:endParaRPr lang="en-US"/>
          </a:p>
        </p:txBody>
      </p:sp>
      <p:sp>
        <p:nvSpPr>
          <p:cNvPr id="1033" name="Text Box 9"/>
          <p:cNvSpPr txBox="1">
            <a:spLocks noChangeArrowheads="1"/>
          </p:cNvSpPr>
          <p:nvPr userDrawn="1"/>
        </p:nvSpPr>
        <p:spPr bwMode="auto">
          <a:xfrm>
            <a:off x="381000" y="76200"/>
            <a:ext cx="3429000" cy="396875"/>
          </a:xfrm>
          <a:prstGeom prst="rect">
            <a:avLst/>
          </a:prstGeom>
          <a:noFill/>
          <a:ln w="9525">
            <a:noFill/>
            <a:miter lim="800000"/>
            <a:headEnd/>
            <a:tailEnd/>
          </a:ln>
          <a:effectLst/>
        </p:spPr>
        <p:txBody>
          <a:bodyPr>
            <a:spAutoFit/>
          </a:bodyPr>
          <a:lstStyle/>
          <a:p>
            <a:pPr algn="l">
              <a:spcBef>
                <a:spcPct val="50000"/>
              </a:spcBef>
              <a:defRPr/>
            </a:pPr>
            <a:r>
              <a:rPr lang="en-US" sz="2000">
                <a:solidFill>
                  <a:schemeClr val="bg1"/>
                </a:solidFill>
                <a:latin typeface="Helvetica Neue" pitchFamily="-106" charset="0"/>
                <a:ea typeface="ＭＳ Ｐゴシック" pitchFamily="-106" charset="-128"/>
                <a:cs typeface="ＭＳ Ｐゴシック" pitchFamily="-106" charset="-128"/>
              </a:rPr>
              <a:t>Systems Thinking</a:t>
            </a:r>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r" rtl="0" eaLnBrk="0" fontAlgn="base" hangingPunct="0">
        <a:spcBef>
          <a:spcPct val="0"/>
        </a:spcBef>
        <a:spcAft>
          <a:spcPct val="0"/>
        </a:spcAft>
        <a:defRPr sz="2000" kern="1200">
          <a:solidFill>
            <a:srgbClr val="404040"/>
          </a:solidFill>
          <a:latin typeface="Helvetica Neue" charset="0"/>
          <a:ea typeface="ＭＳ Ｐゴシック" pitchFamily="-109" charset="-128"/>
          <a:cs typeface="ＭＳ Ｐゴシック" pitchFamily="-109" charset="-128"/>
        </a:defRPr>
      </a:lvl1pPr>
      <a:lvl2pPr algn="r" rtl="0" eaLnBrk="0" fontAlgn="base" hangingPunct="0">
        <a:spcBef>
          <a:spcPct val="0"/>
        </a:spcBef>
        <a:spcAft>
          <a:spcPct val="0"/>
        </a:spcAft>
        <a:defRPr sz="2000">
          <a:solidFill>
            <a:srgbClr val="404040"/>
          </a:solidFill>
          <a:latin typeface="Helvetica Neue" charset="0"/>
          <a:ea typeface="ＭＳ Ｐゴシック" pitchFamily="-109" charset="-128"/>
          <a:cs typeface="ＭＳ Ｐゴシック" pitchFamily="-109" charset="-128"/>
        </a:defRPr>
      </a:lvl2pPr>
      <a:lvl3pPr algn="r" rtl="0" eaLnBrk="0" fontAlgn="base" hangingPunct="0">
        <a:spcBef>
          <a:spcPct val="0"/>
        </a:spcBef>
        <a:spcAft>
          <a:spcPct val="0"/>
        </a:spcAft>
        <a:defRPr sz="2000">
          <a:solidFill>
            <a:srgbClr val="404040"/>
          </a:solidFill>
          <a:latin typeface="Helvetica Neue" charset="0"/>
          <a:ea typeface="ＭＳ Ｐゴシック" pitchFamily="-109" charset="-128"/>
          <a:cs typeface="ＭＳ Ｐゴシック" pitchFamily="-109" charset="-128"/>
        </a:defRPr>
      </a:lvl3pPr>
      <a:lvl4pPr algn="r" rtl="0" eaLnBrk="0" fontAlgn="base" hangingPunct="0">
        <a:spcBef>
          <a:spcPct val="0"/>
        </a:spcBef>
        <a:spcAft>
          <a:spcPct val="0"/>
        </a:spcAft>
        <a:defRPr sz="2000">
          <a:solidFill>
            <a:srgbClr val="404040"/>
          </a:solidFill>
          <a:latin typeface="Helvetica Neue" charset="0"/>
          <a:ea typeface="ＭＳ Ｐゴシック" pitchFamily="-109" charset="-128"/>
          <a:cs typeface="ＭＳ Ｐゴシック" pitchFamily="-109" charset="-128"/>
        </a:defRPr>
      </a:lvl4pPr>
      <a:lvl5pPr algn="r" rtl="0" eaLnBrk="0" fontAlgn="base" hangingPunct="0">
        <a:spcBef>
          <a:spcPct val="0"/>
        </a:spcBef>
        <a:spcAft>
          <a:spcPct val="0"/>
        </a:spcAft>
        <a:defRPr sz="2000">
          <a:solidFill>
            <a:srgbClr val="404040"/>
          </a:solidFill>
          <a:latin typeface="Helvetica Neue" charset="0"/>
          <a:ea typeface="ＭＳ Ｐゴシック" pitchFamily="-109" charset="-128"/>
          <a:cs typeface="ＭＳ Ｐゴシック" pitchFamily="-109"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kern="1200">
          <a:solidFill>
            <a:srgbClr val="404040"/>
          </a:solidFill>
          <a:latin typeface="Helvetica Neue" charset="0"/>
          <a:ea typeface="ＭＳ Ｐゴシック" pitchFamily="-109" charset="-128"/>
          <a:cs typeface="ＭＳ Ｐゴシック" pitchFamily="-109" charset="-128"/>
        </a:defRPr>
      </a:lvl1pPr>
      <a:lvl2pPr marL="742950" indent="-285750" algn="l" rtl="0" eaLnBrk="0" fontAlgn="base" hangingPunct="0">
        <a:spcBef>
          <a:spcPct val="20000"/>
        </a:spcBef>
        <a:spcAft>
          <a:spcPct val="0"/>
        </a:spcAft>
        <a:buFont typeface="Arial" charset="0"/>
        <a:defRPr sz="2800" kern="1200">
          <a:solidFill>
            <a:srgbClr val="404040"/>
          </a:solidFill>
          <a:latin typeface="Helvetica Neue" charset="0"/>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rgbClr val="404040"/>
          </a:solidFill>
          <a:latin typeface="Helvetica Neue" charset="0"/>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rgbClr val="404040"/>
          </a:solidFill>
          <a:latin typeface="Helvetica Neue" charset="0"/>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rgbClr val="404040"/>
          </a:solidFill>
          <a:latin typeface="Helvetica Neue" charset="0"/>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5.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6.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image" Target="../media/image1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 Id="rId3" Type="http://schemas.openxmlformats.org/officeDocument/2006/relationships/image" Target="../media/image1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image" Target="../media/image1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1"/>
          <p:cNvSpPr>
            <a:spLocks noGrp="1" noChangeArrowheads="1"/>
          </p:cNvSpPr>
          <p:nvPr>
            <p:ph type="title"/>
          </p:nvPr>
        </p:nvSpPr>
        <p:spPr>
          <a:xfrm>
            <a:off x="7010400" y="90488"/>
            <a:ext cx="1905000" cy="366712"/>
          </a:xfrm>
        </p:spPr>
        <p:txBody>
          <a:bodyPr rIns="132080"/>
          <a:lstStyle/>
          <a:p>
            <a:pPr eaLnBrk="1" hangingPunct="1"/>
            <a:r>
              <a:rPr lang="en-US">
                <a:ea typeface="ＭＳ Ｐゴシック" charset="0"/>
                <a:cs typeface="ＭＳ Ｐゴシック" charset="0"/>
              </a:rPr>
              <a:t>Storyboard</a:t>
            </a:r>
          </a:p>
        </p:txBody>
      </p:sp>
      <p:sp>
        <p:nvSpPr>
          <p:cNvPr id="14340" name="Rectangle 6"/>
          <p:cNvSpPr>
            <a:spLocks/>
          </p:cNvSpPr>
          <p:nvPr/>
        </p:nvSpPr>
        <p:spPr bwMode="auto">
          <a:xfrm>
            <a:off x="1676400" y="4495800"/>
            <a:ext cx="11430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40639" bIns="0" anchor="ctr"/>
          <a:lstStyle/>
          <a:p>
            <a:pPr marL="39688"/>
            <a:r>
              <a:rPr lang="en-US" sz="1000">
                <a:latin typeface="Helvetica Neue" charset="0"/>
                <a:cs typeface="Arial" charset="0"/>
              </a:rPr>
              <a:t>3 properties that determine system behavior</a:t>
            </a:r>
            <a:endParaRPr lang="en-US" sz="900">
              <a:cs typeface="Arial" charset="0"/>
            </a:endParaRPr>
          </a:p>
        </p:txBody>
      </p:sp>
      <p:sp>
        <p:nvSpPr>
          <p:cNvPr id="14341" name="Rectangle 7"/>
          <p:cNvSpPr>
            <a:spLocks/>
          </p:cNvSpPr>
          <p:nvPr/>
        </p:nvSpPr>
        <p:spPr bwMode="auto">
          <a:xfrm>
            <a:off x="152400" y="4495800"/>
            <a:ext cx="12192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40639" bIns="0" anchor="ctr"/>
          <a:lstStyle/>
          <a:p>
            <a:pPr marL="39688"/>
            <a:r>
              <a:rPr lang="en-US" sz="1000">
                <a:latin typeface="Helvetica Neue" charset="0"/>
                <a:cs typeface="Arial" charset="0"/>
              </a:rPr>
              <a:t>Open vs. closed thermodynamic systems</a:t>
            </a:r>
          </a:p>
        </p:txBody>
      </p:sp>
      <p:sp>
        <p:nvSpPr>
          <p:cNvPr id="14342" name="Rectangle 8"/>
          <p:cNvSpPr>
            <a:spLocks/>
          </p:cNvSpPr>
          <p:nvPr/>
        </p:nvSpPr>
        <p:spPr bwMode="auto">
          <a:xfrm>
            <a:off x="3429000" y="4419600"/>
            <a:ext cx="9652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40639" bIns="0" anchor="ctr"/>
          <a:lstStyle/>
          <a:p>
            <a:pPr marL="39688" algn="l"/>
            <a:r>
              <a:rPr lang="en-US" sz="1000">
                <a:latin typeface="Helvetica Neue" charset="0"/>
                <a:cs typeface="Arial" charset="0"/>
              </a:rPr>
              <a:t>Map events</a:t>
            </a:r>
            <a:endParaRPr lang="en-US" sz="900">
              <a:cs typeface="Arial" charset="0"/>
            </a:endParaRPr>
          </a:p>
        </p:txBody>
      </p:sp>
      <p:sp>
        <p:nvSpPr>
          <p:cNvPr id="14343" name="Rectangle 9"/>
          <p:cNvSpPr>
            <a:spLocks/>
          </p:cNvSpPr>
          <p:nvPr/>
        </p:nvSpPr>
        <p:spPr bwMode="auto">
          <a:xfrm>
            <a:off x="4610100" y="4445000"/>
            <a:ext cx="14097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40639" bIns="0" anchor="ctr"/>
          <a:lstStyle/>
          <a:p>
            <a:pPr marL="39688"/>
            <a:r>
              <a:rPr lang="en-US" sz="1000">
                <a:latin typeface="Helvetica Neue" charset="0"/>
                <a:cs typeface="Arial" charset="0"/>
              </a:rPr>
              <a:t>Link events in causal loops</a:t>
            </a:r>
            <a:endParaRPr lang="en-US" sz="900">
              <a:cs typeface="Arial" charset="0"/>
            </a:endParaRPr>
          </a:p>
        </p:txBody>
      </p:sp>
      <p:sp>
        <p:nvSpPr>
          <p:cNvPr id="14344" name="Rectangle 11"/>
          <p:cNvSpPr>
            <a:spLocks/>
          </p:cNvSpPr>
          <p:nvPr/>
        </p:nvSpPr>
        <p:spPr bwMode="auto">
          <a:xfrm>
            <a:off x="6934200" y="4572000"/>
            <a:ext cx="990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40639" bIns="0" anchor="ctr"/>
          <a:lstStyle/>
          <a:p>
            <a:pPr marL="39688" algn="l"/>
            <a:r>
              <a:rPr lang="en-US" sz="1000">
                <a:latin typeface="Helvetica Neue" charset="0"/>
                <a:cs typeface="Arial" charset="0"/>
              </a:rPr>
              <a:t>Events proceed from patterns</a:t>
            </a:r>
            <a:endParaRPr lang="en-US" sz="900">
              <a:cs typeface="Arial" charset="0"/>
            </a:endParaRPr>
          </a:p>
        </p:txBody>
      </p:sp>
      <p:sp>
        <p:nvSpPr>
          <p:cNvPr id="14345" name="Rectangle 12"/>
          <p:cNvSpPr>
            <a:spLocks/>
          </p:cNvSpPr>
          <p:nvPr/>
        </p:nvSpPr>
        <p:spPr bwMode="auto">
          <a:xfrm>
            <a:off x="7620000" y="5105400"/>
            <a:ext cx="12192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40639" bIns="0" anchor="ctr"/>
          <a:lstStyle/>
          <a:p>
            <a:pPr marL="39688"/>
            <a:r>
              <a:rPr lang="en-US" sz="1000">
                <a:latin typeface="Helvetica Neue" charset="0"/>
                <a:cs typeface="Arial" charset="0"/>
              </a:rPr>
              <a:t>Patterns proceed from systemic structure</a:t>
            </a:r>
            <a:endParaRPr lang="en-US" sz="900">
              <a:cs typeface="Arial" charset="0"/>
            </a:endParaRPr>
          </a:p>
        </p:txBody>
      </p:sp>
      <p:sp>
        <p:nvSpPr>
          <p:cNvPr id="14346" name="Rectangle 14"/>
          <p:cNvSpPr>
            <a:spLocks/>
          </p:cNvSpPr>
          <p:nvPr/>
        </p:nvSpPr>
        <p:spPr bwMode="auto">
          <a:xfrm>
            <a:off x="2057400" y="5943600"/>
            <a:ext cx="914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40639" bIns="0" anchor="ctr"/>
          <a:lstStyle/>
          <a:p>
            <a:pPr marL="39688" algn="l"/>
            <a:r>
              <a:rPr lang="en-US" sz="1000">
                <a:cs typeface="Arial" charset="0"/>
              </a:rPr>
              <a:t>resiliency</a:t>
            </a:r>
            <a:endParaRPr lang="en-US" sz="900">
              <a:cs typeface="Arial" charset="0"/>
            </a:endParaRPr>
          </a:p>
        </p:txBody>
      </p:sp>
      <p:sp>
        <p:nvSpPr>
          <p:cNvPr id="14347" name="Rectangle 15"/>
          <p:cNvSpPr>
            <a:spLocks/>
          </p:cNvSpPr>
          <p:nvPr/>
        </p:nvSpPr>
        <p:spPr bwMode="auto">
          <a:xfrm>
            <a:off x="1676400" y="5334000"/>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40639" bIns="0" anchor="ctr"/>
          <a:lstStyle/>
          <a:p>
            <a:pPr marL="39688" algn="l"/>
            <a:r>
              <a:rPr lang="en-US" sz="1000">
                <a:cs typeface="Arial" charset="0"/>
              </a:rPr>
              <a:t>capacity</a:t>
            </a:r>
            <a:endParaRPr lang="en-US" sz="900">
              <a:cs typeface="Arial" charset="0"/>
            </a:endParaRPr>
          </a:p>
        </p:txBody>
      </p:sp>
      <p:sp>
        <p:nvSpPr>
          <p:cNvPr id="14348" name="Rectangle 36"/>
          <p:cNvSpPr>
            <a:spLocks noChangeArrowheads="1"/>
          </p:cNvSpPr>
          <p:nvPr/>
        </p:nvSpPr>
        <p:spPr bwMode="auto">
          <a:xfrm>
            <a:off x="457200" y="2971800"/>
            <a:ext cx="2514600" cy="97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a:solidFill>
                  <a:srgbClr val="105454"/>
                </a:solidFill>
                <a:latin typeface="Helvetica Neue" charset="0"/>
                <a:cs typeface="Arial" charset="0"/>
              </a:rPr>
              <a:t>Awareness of facts:</a:t>
            </a:r>
            <a:endParaRPr lang="en-US" sz="1400">
              <a:solidFill>
                <a:srgbClr val="105454"/>
              </a:solidFill>
              <a:latin typeface="Helvetica Neue" charset="0"/>
              <a:cs typeface="Arial" charset="0"/>
            </a:endParaRPr>
          </a:p>
          <a:p>
            <a:r>
              <a:rPr lang="en-US" sz="1400">
                <a:latin typeface="Helvetica Neue" charset="0"/>
                <a:cs typeface="Arial" charset="0"/>
              </a:rPr>
              <a:t>Systems exhibit certain properties that guide design decisions</a:t>
            </a:r>
            <a:endParaRPr lang="en-US" sz="1000">
              <a:cs typeface="Arial" charset="0"/>
            </a:endParaRPr>
          </a:p>
        </p:txBody>
      </p:sp>
      <p:sp>
        <p:nvSpPr>
          <p:cNvPr id="14349" name="Text Box 38"/>
          <p:cNvSpPr txBox="1">
            <a:spLocks noChangeArrowheads="1"/>
          </p:cNvSpPr>
          <p:nvPr/>
        </p:nvSpPr>
        <p:spPr bwMode="auto">
          <a:xfrm>
            <a:off x="2057400" y="990600"/>
            <a:ext cx="5334000" cy="88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a:solidFill>
                  <a:srgbClr val="CD4C2C"/>
                </a:solidFill>
                <a:latin typeface="Helvetica Neue" charset="0"/>
                <a:cs typeface="Arial" charset="0"/>
              </a:rPr>
              <a:t>Main point </a:t>
            </a:r>
          </a:p>
          <a:p>
            <a:r>
              <a:rPr lang="en-US" sz="1400">
                <a:latin typeface="Helvetica Neue" charset="0"/>
                <a:cs typeface="Arial" charset="0"/>
              </a:rPr>
              <a:t>All activity takes place within dynamic, interacting systems that cannot be separated from one another</a:t>
            </a:r>
            <a:endParaRPr lang="en-US" sz="1000">
              <a:cs typeface="Arial" charset="0"/>
            </a:endParaRPr>
          </a:p>
        </p:txBody>
      </p:sp>
      <p:sp>
        <p:nvSpPr>
          <p:cNvPr id="14350" name="Rectangle 39"/>
          <p:cNvSpPr>
            <a:spLocks noChangeArrowheads="1"/>
          </p:cNvSpPr>
          <p:nvPr/>
        </p:nvSpPr>
        <p:spPr bwMode="auto">
          <a:xfrm>
            <a:off x="3276600" y="2987675"/>
            <a:ext cx="2743200" cy="1415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dirty="0">
                <a:solidFill>
                  <a:srgbClr val="105454"/>
                </a:solidFill>
                <a:latin typeface="Helvetica Neue" charset="0"/>
                <a:cs typeface="Arial" charset="0"/>
              </a:rPr>
              <a:t>Awareness of personal role:</a:t>
            </a:r>
            <a:endParaRPr lang="en-US" sz="1400" dirty="0">
              <a:solidFill>
                <a:srgbClr val="105454"/>
              </a:solidFill>
              <a:latin typeface="Helvetica Neue" charset="0"/>
              <a:cs typeface="Arial" charset="0"/>
            </a:endParaRPr>
          </a:p>
          <a:p>
            <a:r>
              <a:rPr lang="en-US" sz="1400" dirty="0" smtClean="0">
                <a:latin typeface="Helvetica Neue" charset="0"/>
                <a:cs typeface="Arial" charset="0"/>
              </a:rPr>
              <a:t>Being able </a:t>
            </a:r>
            <a:r>
              <a:rPr lang="en-US" sz="1400" dirty="0">
                <a:latin typeface="Helvetica Neue" charset="0"/>
                <a:cs typeface="Arial" charset="0"/>
              </a:rPr>
              <a:t>to visually represent the </a:t>
            </a:r>
            <a:r>
              <a:rPr lang="en-US" sz="1400" dirty="0" smtClean="0">
                <a:latin typeface="Helvetica Neue" charset="0"/>
                <a:cs typeface="Arial" charset="0"/>
              </a:rPr>
              <a:t>system and see one’s participation aids effective interventions</a:t>
            </a:r>
            <a:endParaRPr lang="en-US" sz="1400" dirty="0">
              <a:latin typeface="Helvetica Neue" charset="0"/>
              <a:cs typeface="Arial" charset="0"/>
            </a:endParaRPr>
          </a:p>
          <a:p>
            <a:endParaRPr lang="en-US" sz="1400" dirty="0">
              <a:latin typeface="Helvetica Neue" charset="0"/>
              <a:cs typeface="Arial" charset="0"/>
            </a:endParaRPr>
          </a:p>
        </p:txBody>
      </p:sp>
      <p:sp>
        <p:nvSpPr>
          <p:cNvPr id="14351" name="Rectangle 40"/>
          <p:cNvSpPr>
            <a:spLocks noChangeArrowheads="1"/>
          </p:cNvSpPr>
          <p:nvPr/>
        </p:nvSpPr>
        <p:spPr bwMode="auto">
          <a:xfrm>
            <a:off x="6400800" y="2971800"/>
            <a:ext cx="2438400" cy="97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a:solidFill>
                  <a:srgbClr val="105454"/>
                </a:solidFill>
                <a:latin typeface="Helvetica Neue" charset="0"/>
                <a:cs typeface="Arial" charset="0"/>
              </a:rPr>
              <a:t>Awareness of strategies:</a:t>
            </a:r>
            <a:endParaRPr lang="en-US" sz="1400">
              <a:solidFill>
                <a:srgbClr val="105454"/>
              </a:solidFill>
              <a:latin typeface="Helvetica Neue" charset="0"/>
              <a:cs typeface="Arial" charset="0"/>
            </a:endParaRPr>
          </a:p>
          <a:p>
            <a:r>
              <a:rPr lang="en-US" sz="1400">
                <a:latin typeface="Helvetica Neue" charset="0"/>
                <a:cs typeface="Arial" charset="0"/>
              </a:rPr>
              <a:t>Changing symptoms requires changing systemic structure</a:t>
            </a:r>
          </a:p>
        </p:txBody>
      </p:sp>
      <p:sp>
        <p:nvSpPr>
          <p:cNvPr id="14352" name="Line 96"/>
          <p:cNvSpPr>
            <a:spLocks noChangeShapeType="1"/>
          </p:cNvSpPr>
          <p:nvPr/>
        </p:nvSpPr>
        <p:spPr bwMode="auto">
          <a:xfrm>
            <a:off x="762000" y="4038600"/>
            <a:ext cx="0" cy="457200"/>
          </a:xfrm>
          <a:prstGeom prst="line">
            <a:avLst/>
          </a:prstGeom>
          <a:noFill/>
          <a:ln w="1270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53" name="Line 97"/>
          <p:cNvSpPr>
            <a:spLocks noChangeShapeType="1"/>
          </p:cNvSpPr>
          <p:nvPr/>
        </p:nvSpPr>
        <p:spPr bwMode="auto">
          <a:xfrm>
            <a:off x="3810000" y="4038600"/>
            <a:ext cx="0" cy="457200"/>
          </a:xfrm>
          <a:prstGeom prst="line">
            <a:avLst/>
          </a:prstGeom>
          <a:noFill/>
          <a:ln w="1270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54" name="Line 101"/>
          <p:cNvSpPr>
            <a:spLocks noChangeShapeType="1"/>
          </p:cNvSpPr>
          <p:nvPr/>
        </p:nvSpPr>
        <p:spPr bwMode="auto">
          <a:xfrm>
            <a:off x="1905000" y="5029200"/>
            <a:ext cx="0" cy="381000"/>
          </a:xfrm>
          <a:prstGeom prst="line">
            <a:avLst/>
          </a:prstGeom>
          <a:noFill/>
          <a:ln w="12700">
            <a:solidFill>
              <a:srgbClr val="89C24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55" name="Line 102"/>
          <p:cNvSpPr>
            <a:spLocks noChangeShapeType="1"/>
          </p:cNvSpPr>
          <p:nvPr/>
        </p:nvSpPr>
        <p:spPr bwMode="auto">
          <a:xfrm>
            <a:off x="2133600" y="4038600"/>
            <a:ext cx="0" cy="457200"/>
          </a:xfrm>
          <a:prstGeom prst="line">
            <a:avLst/>
          </a:prstGeom>
          <a:noFill/>
          <a:ln w="1270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56" name="Line 103"/>
          <p:cNvSpPr>
            <a:spLocks noChangeShapeType="1"/>
          </p:cNvSpPr>
          <p:nvPr/>
        </p:nvSpPr>
        <p:spPr bwMode="auto">
          <a:xfrm>
            <a:off x="2362200" y="5029200"/>
            <a:ext cx="0" cy="990600"/>
          </a:xfrm>
          <a:prstGeom prst="line">
            <a:avLst/>
          </a:prstGeom>
          <a:noFill/>
          <a:ln w="12700">
            <a:solidFill>
              <a:srgbClr val="89C24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57" name="Line 104"/>
          <p:cNvSpPr>
            <a:spLocks noChangeShapeType="1"/>
          </p:cNvSpPr>
          <p:nvPr/>
        </p:nvSpPr>
        <p:spPr bwMode="auto">
          <a:xfrm>
            <a:off x="5181600" y="4191000"/>
            <a:ext cx="0" cy="304800"/>
          </a:xfrm>
          <a:prstGeom prst="line">
            <a:avLst/>
          </a:prstGeom>
          <a:noFill/>
          <a:ln w="1270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58" name="Line 106"/>
          <p:cNvSpPr>
            <a:spLocks noChangeShapeType="1"/>
          </p:cNvSpPr>
          <p:nvPr/>
        </p:nvSpPr>
        <p:spPr bwMode="auto">
          <a:xfrm>
            <a:off x="7239000" y="4038600"/>
            <a:ext cx="0" cy="457200"/>
          </a:xfrm>
          <a:prstGeom prst="line">
            <a:avLst/>
          </a:prstGeom>
          <a:noFill/>
          <a:ln w="1270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59" name="Line 107"/>
          <p:cNvSpPr>
            <a:spLocks noChangeShapeType="1"/>
          </p:cNvSpPr>
          <p:nvPr/>
        </p:nvSpPr>
        <p:spPr bwMode="auto">
          <a:xfrm>
            <a:off x="8382000" y="4038600"/>
            <a:ext cx="0" cy="990600"/>
          </a:xfrm>
          <a:prstGeom prst="line">
            <a:avLst/>
          </a:prstGeom>
          <a:noFill/>
          <a:ln w="1270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60" name="Line 110"/>
          <p:cNvSpPr>
            <a:spLocks noChangeShapeType="1"/>
          </p:cNvSpPr>
          <p:nvPr/>
        </p:nvSpPr>
        <p:spPr bwMode="auto">
          <a:xfrm flipH="1">
            <a:off x="2133600" y="2209800"/>
            <a:ext cx="304800" cy="533400"/>
          </a:xfrm>
          <a:prstGeom prst="line">
            <a:avLst/>
          </a:prstGeom>
          <a:noFill/>
          <a:ln w="12700">
            <a:solidFill>
              <a:srgbClr val="CD4C2C"/>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361" name="Line 111"/>
          <p:cNvSpPr>
            <a:spLocks noChangeShapeType="1"/>
          </p:cNvSpPr>
          <p:nvPr/>
        </p:nvSpPr>
        <p:spPr bwMode="auto">
          <a:xfrm>
            <a:off x="6629400" y="2209800"/>
            <a:ext cx="304800" cy="533400"/>
          </a:xfrm>
          <a:prstGeom prst="line">
            <a:avLst/>
          </a:prstGeom>
          <a:noFill/>
          <a:ln w="12700">
            <a:solidFill>
              <a:srgbClr val="CD4C2C"/>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362" name="Line 113"/>
          <p:cNvSpPr>
            <a:spLocks noChangeShapeType="1"/>
          </p:cNvSpPr>
          <p:nvPr/>
        </p:nvSpPr>
        <p:spPr bwMode="auto">
          <a:xfrm>
            <a:off x="4343400" y="2209800"/>
            <a:ext cx="0" cy="609600"/>
          </a:xfrm>
          <a:prstGeom prst="line">
            <a:avLst/>
          </a:prstGeom>
          <a:noFill/>
          <a:ln w="12700">
            <a:solidFill>
              <a:srgbClr val="CD4C2C"/>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363" name="Rectangle 14"/>
          <p:cNvSpPr>
            <a:spLocks/>
          </p:cNvSpPr>
          <p:nvPr/>
        </p:nvSpPr>
        <p:spPr bwMode="auto">
          <a:xfrm>
            <a:off x="2590800" y="5486400"/>
            <a:ext cx="914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40639" bIns="0" anchor="ctr"/>
          <a:lstStyle/>
          <a:p>
            <a:pPr marL="39688" algn="l"/>
            <a:r>
              <a:rPr lang="en-US" sz="1000">
                <a:cs typeface="Arial" charset="0"/>
              </a:rPr>
              <a:t>redundancy</a:t>
            </a:r>
            <a:endParaRPr lang="en-US" sz="900">
              <a:cs typeface="Arial" charset="0"/>
            </a:endParaRPr>
          </a:p>
        </p:txBody>
      </p:sp>
      <p:sp>
        <p:nvSpPr>
          <p:cNvPr id="14364" name="Line 103"/>
          <p:cNvSpPr>
            <a:spLocks noChangeShapeType="1"/>
          </p:cNvSpPr>
          <p:nvPr/>
        </p:nvSpPr>
        <p:spPr bwMode="auto">
          <a:xfrm>
            <a:off x="2743200" y="5029200"/>
            <a:ext cx="0" cy="457200"/>
          </a:xfrm>
          <a:prstGeom prst="line">
            <a:avLst/>
          </a:prstGeom>
          <a:noFill/>
          <a:ln w="12700">
            <a:solidFill>
              <a:srgbClr val="89C24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65" name="Text Box 29"/>
          <p:cNvSpPr txBox="1">
            <a:spLocks noChangeArrowheads="1"/>
          </p:cNvSpPr>
          <p:nvPr/>
        </p:nvSpPr>
        <p:spPr bwMode="auto">
          <a:xfrm>
            <a:off x="0" y="6567488"/>
            <a:ext cx="8229600" cy="198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eaLnBrk="0" hangingPunct="0"/>
            <a:r>
              <a:rPr lang="en-US" sz="700" dirty="0">
                <a:solidFill>
                  <a:srgbClr val="808080"/>
                </a:solidFill>
                <a:latin typeface="HelveticaNeue-Light" charset="0"/>
                <a:ea typeface="华文细黑" charset="0"/>
                <a:cs typeface="华文细黑" charset="0"/>
                <a:sym typeface="Arial" charset="0"/>
              </a:rPr>
              <a:t>This work was made possible by the National Science Foundation</a:t>
            </a:r>
            <a:r>
              <a:rPr lang="ja-JP" altLang="en-US" sz="700" dirty="0">
                <a:solidFill>
                  <a:srgbClr val="808080"/>
                </a:solidFill>
                <a:latin typeface="HelveticaNeue-Light" charset="0"/>
                <a:ea typeface="华文细黑" charset="0"/>
                <a:cs typeface="华文细黑" charset="0"/>
                <a:sym typeface="Arial" charset="0"/>
              </a:rPr>
              <a:t>’</a:t>
            </a:r>
            <a:r>
              <a:rPr lang="en-US" sz="700" dirty="0">
                <a:solidFill>
                  <a:srgbClr val="808080"/>
                </a:solidFill>
                <a:latin typeface="HelveticaNeue-Light" charset="0"/>
                <a:ea typeface="华文细黑" charset="0"/>
                <a:cs typeface="华文细黑" charset="0"/>
                <a:sym typeface="Arial" charset="0"/>
              </a:rPr>
              <a:t>s DUE#0717428  | </a:t>
            </a:r>
            <a:r>
              <a:rPr lang="en-US" sz="700" dirty="0" smtClean="0">
                <a:solidFill>
                  <a:srgbClr val="808080"/>
                </a:solidFill>
                <a:latin typeface="HelveticaNeue-Light" charset="0"/>
                <a:ea typeface="华文细黑" charset="0"/>
                <a:cs typeface="华文细黑" charset="0"/>
                <a:sym typeface="Arial" charset="0"/>
              </a:rPr>
              <a:t> </a:t>
            </a:r>
            <a:r>
              <a:rPr lang="en-US" sz="700" dirty="0">
                <a:solidFill>
                  <a:srgbClr val="808080"/>
                </a:solidFill>
                <a:latin typeface="HelveticaNeue-Light" charset="0"/>
                <a:ea typeface="华文细黑" charset="0"/>
                <a:cs typeface="华文细黑" charset="0"/>
                <a:sym typeface="Arial" charset="0"/>
              </a:rPr>
              <a:t>Jane </a:t>
            </a:r>
            <a:r>
              <a:rPr lang="en-US" sz="700" dirty="0" err="1">
                <a:solidFill>
                  <a:srgbClr val="808080"/>
                </a:solidFill>
                <a:latin typeface="HelveticaNeue-Light" charset="0"/>
                <a:ea typeface="华文细黑" charset="0"/>
                <a:cs typeface="华文细黑" charset="0"/>
                <a:sym typeface="Arial" charset="0"/>
              </a:rPr>
              <a:t>Qiong</a:t>
            </a:r>
            <a:r>
              <a:rPr lang="en-US" sz="700" dirty="0">
                <a:solidFill>
                  <a:srgbClr val="808080"/>
                </a:solidFill>
                <a:latin typeface="HelveticaNeue-Light" charset="0"/>
                <a:ea typeface="华文细黑" charset="0"/>
                <a:cs typeface="华文细黑" charset="0"/>
                <a:sym typeface="Arial" charset="0"/>
              </a:rPr>
              <a:t> Zhang and Linda </a:t>
            </a:r>
            <a:r>
              <a:rPr lang="en-US" sz="700" dirty="0" err="1">
                <a:solidFill>
                  <a:srgbClr val="808080"/>
                </a:solidFill>
                <a:latin typeface="HelveticaNeue-Light" charset="0"/>
                <a:ea typeface="华文细黑" charset="0"/>
                <a:cs typeface="华文细黑" charset="0"/>
                <a:sym typeface="Arial" charset="0"/>
              </a:rPr>
              <a:t>Vanasupa</a:t>
            </a:r>
            <a:r>
              <a:rPr lang="en-US" sz="700" dirty="0">
                <a:solidFill>
                  <a:srgbClr val="808080"/>
                </a:solidFill>
                <a:latin typeface="HelveticaNeue-Light" charset="0"/>
                <a:ea typeface="华文细黑" charset="0"/>
                <a:cs typeface="华文细黑" charset="0"/>
                <a:sym typeface="Arial" charset="0"/>
              </a:rPr>
              <a:t> </a:t>
            </a:r>
            <a:endParaRPr lang="en-US" sz="700" dirty="0"/>
          </a:p>
        </p:txBody>
      </p:sp>
      <p:pic>
        <p:nvPicPr>
          <p:cNvPr id="14368" name="Picture 32" descr=" by-nc.jpg                                                      001E4372Macintosh HD                   7C2609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5600" y="6616700"/>
            <a:ext cx="412750" cy="1444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Oval 2"/>
          <p:cNvSpPr>
            <a:spLocks noChangeArrowheads="1"/>
          </p:cNvSpPr>
          <p:nvPr/>
        </p:nvSpPr>
        <p:spPr bwMode="auto">
          <a:xfrm>
            <a:off x="3429000" y="1981200"/>
            <a:ext cx="1981200" cy="1981200"/>
          </a:xfrm>
          <a:prstGeom prst="ellipse">
            <a:avLst/>
          </a:prstGeom>
          <a:solidFill>
            <a:schemeClr val="bg2"/>
          </a:solidFill>
          <a:ln w="9525">
            <a:solidFill>
              <a:srgbClr val="81AFB9"/>
            </a:solidFill>
            <a:prstDash val="dash"/>
            <a:round/>
            <a:headEnd/>
            <a:tailEnd/>
          </a:ln>
        </p:spPr>
        <p:txBody>
          <a:bodyPr wrap="none" anchor="ctr"/>
          <a:lstStyle/>
          <a:p>
            <a:pPr algn="ctr"/>
            <a:endParaRPr lang="en-US">
              <a:solidFill>
                <a:schemeClr val="bg1"/>
              </a:solidFill>
            </a:endParaRPr>
          </a:p>
        </p:txBody>
      </p:sp>
      <p:sp>
        <p:nvSpPr>
          <p:cNvPr id="30723" name="TextBox 7"/>
          <p:cNvSpPr txBox="1">
            <a:spLocks noChangeArrowheads="1"/>
          </p:cNvSpPr>
          <p:nvPr/>
        </p:nvSpPr>
        <p:spPr bwMode="auto">
          <a:xfrm>
            <a:off x="2146300" y="3200400"/>
            <a:ext cx="1174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a:solidFill>
                  <a:srgbClr val="E96D35"/>
                </a:solidFill>
                <a:latin typeface="Helvetica Neue" charset="0"/>
              </a:rPr>
              <a:t>Boundary</a:t>
            </a:r>
            <a:endParaRPr lang="en-US" sz="1800">
              <a:latin typeface="Calibri" charset="0"/>
            </a:endParaRPr>
          </a:p>
        </p:txBody>
      </p:sp>
      <p:sp>
        <p:nvSpPr>
          <p:cNvPr id="30724" name="Oval 4"/>
          <p:cNvSpPr>
            <a:spLocks noChangeArrowheads="1"/>
          </p:cNvSpPr>
          <p:nvPr/>
        </p:nvSpPr>
        <p:spPr bwMode="auto">
          <a:xfrm>
            <a:off x="3581400" y="2133600"/>
            <a:ext cx="1676400" cy="1676400"/>
          </a:xfrm>
          <a:prstGeom prst="ellipse">
            <a:avLst/>
          </a:prstGeom>
          <a:solidFill>
            <a:srgbClr val="E96D35"/>
          </a:solidFill>
          <a:ln w="9525">
            <a:solidFill>
              <a:srgbClr val="81AFB9"/>
            </a:solidFill>
            <a:prstDash val="dash"/>
            <a:round/>
            <a:headEnd/>
            <a:tailEnd/>
          </a:ln>
        </p:spPr>
        <p:txBody>
          <a:bodyPr wrap="none" anchor="ctr"/>
          <a:lstStyle/>
          <a:p>
            <a:pPr algn="ctr"/>
            <a:endParaRPr lang="en-US">
              <a:solidFill>
                <a:schemeClr val="bg1"/>
              </a:solidFill>
            </a:endParaRPr>
          </a:p>
        </p:txBody>
      </p:sp>
      <p:sp>
        <p:nvSpPr>
          <p:cNvPr id="30725" name="Text Box 5"/>
          <p:cNvSpPr txBox="1">
            <a:spLocks noChangeArrowheads="1"/>
          </p:cNvSpPr>
          <p:nvPr/>
        </p:nvSpPr>
        <p:spPr bwMode="auto">
          <a:xfrm>
            <a:off x="3965575" y="2741613"/>
            <a:ext cx="9969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2000">
                <a:solidFill>
                  <a:schemeClr val="bg2"/>
                </a:solidFill>
                <a:latin typeface="Helvetica Neue" charset="0"/>
              </a:rPr>
              <a:t>system</a:t>
            </a:r>
            <a:endParaRPr lang="en-US" sz="2000"/>
          </a:p>
        </p:txBody>
      </p:sp>
      <p:cxnSp>
        <p:nvCxnSpPr>
          <p:cNvPr id="30726" name="Shape 12"/>
          <p:cNvCxnSpPr>
            <a:cxnSpLocks noChangeShapeType="1"/>
          </p:cNvCxnSpPr>
          <p:nvPr/>
        </p:nvCxnSpPr>
        <p:spPr bwMode="auto">
          <a:xfrm rot="5400000" flipH="1" flipV="1">
            <a:off x="3130550" y="2901950"/>
            <a:ext cx="228600" cy="368300"/>
          </a:xfrm>
          <a:prstGeom prst="curvedConnector2">
            <a:avLst/>
          </a:prstGeom>
          <a:noFill/>
          <a:ln w="19050">
            <a:solidFill>
              <a:srgbClr val="E96D35"/>
            </a:solidFill>
            <a:round/>
            <a:headEnd/>
            <a:tailEnd type="arrow" w="med" len="med"/>
          </a:ln>
          <a:extLst>
            <a:ext uri="{909E8E84-426E-40dd-AFC4-6F175D3DCCD1}">
              <a14:hiddenFill xmlns:a14="http://schemas.microsoft.com/office/drawing/2010/main">
                <a:noFill/>
              </a14:hiddenFill>
            </a:ext>
          </a:extLst>
        </p:spPr>
      </p:cxnSp>
      <p:sp>
        <p:nvSpPr>
          <p:cNvPr id="30727" name="Title 1"/>
          <p:cNvSpPr>
            <a:spLocks noGrp="1"/>
          </p:cNvSpPr>
          <p:nvPr>
            <p:ph type="title" idx="4294967295"/>
          </p:nvPr>
        </p:nvSpPr>
        <p:spPr/>
        <p:txBody>
          <a:bodyPr/>
          <a:lstStyle/>
          <a:p>
            <a:pPr eaLnBrk="1" hangingPunct="1"/>
            <a:r>
              <a:rPr lang="en-US">
                <a:ea typeface="ＭＳ Ｐゴシック" charset="0"/>
                <a:cs typeface="ＭＳ Ｐゴシック" charset="0"/>
              </a:rPr>
              <a:t>The Key System Properties</a:t>
            </a:r>
          </a:p>
        </p:txBody>
      </p:sp>
      <p:sp>
        <p:nvSpPr>
          <p:cNvPr id="30728" name="Text Box 8"/>
          <p:cNvSpPr txBox="1">
            <a:spLocks noChangeArrowheads="1"/>
          </p:cNvSpPr>
          <p:nvPr/>
        </p:nvSpPr>
        <p:spPr bwMode="auto">
          <a:xfrm>
            <a:off x="304800" y="1295400"/>
            <a:ext cx="3352800" cy="85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b="1" i="1">
                <a:solidFill>
                  <a:srgbClr val="5A7793"/>
                </a:solidFill>
              </a:rPr>
              <a:t>Capacity-</a:t>
            </a:r>
            <a:r>
              <a:rPr lang="en-US" sz="1600"/>
              <a:t> </a:t>
            </a:r>
            <a:r>
              <a:rPr lang="en-US" sz="1600">
                <a:solidFill>
                  <a:srgbClr val="404040"/>
                </a:solidFill>
              </a:rPr>
              <a:t>depends on placement of the system boundary and system properties</a:t>
            </a:r>
            <a:endParaRPr lang="en-US" sz="1800">
              <a:solidFill>
                <a:srgbClr val="404040"/>
              </a:solidFill>
            </a:endParaRPr>
          </a:p>
        </p:txBody>
      </p:sp>
      <p:sp>
        <p:nvSpPr>
          <p:cNvPr id="30729" name="Text Box 9"/>
          <p:cNvSpPr txBox="1">
            <a:spLocks noChangeArrowheads="1"/>
          </p:cNvSpPr>
          <p:nvPr/>
        </p:nvSpPr>
        <p:spPr bwMode="auto">
          <a:xfrm>
            <a:off x="381000" y="3810000"/>
            <a:ext cx="3200400" cy="134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b="1" i="1">
                <a:solidFill>
                  <a:srgbClr val="5A7793"/>
                </a:solidFill>
                <a:latin typeface="Helvetica Neue" charset="0"/>
              </a:rPr>
              <a:t>Interdependency</a:t>
            </a:r>
            <a:r>
              <a:rPr lang="en-US" sz="1800" b="1">
                <a:solidFill>
                  <a:srgbClr val="5A7793"/>
                </a:solidFill>
                <a:latin typeface="Helvetica Neue" charset="0"/>
              </a:rPr>
              <a:t>-</a:t>
            </a:r>
            <a:r>
              <a:rPr lang="en-US" sz="1600">
                <a:latin typeface="Helvetica Neue" charset="0"/>
              </a:rPr>
              <a:t> </a:t>
            </a:r>
            <a:r>
              <a:rPr lang="en-US" sz="1600">
                <a:solidFill>
                  <a:srgbClr val="404040"/>
                </a:solidFill>
                <a:latin typeface="Helvetica Neue" charset="0"/>
              </a:rPr>
              <a:t>degree of interconnectedness among the sub-systems within the system; higher interconnectedness results in less stable systems</a:t>
            </a:r>
            <a:endParaRPr lang="en-US" sz="1800">
              <a:solidFill>
                <a:srgbClr val="404040"/>
              </a:solidFill>
              <a:latin typeface="Helvetica Neue" charset="0"/>
            </a:endParaRPr>
          </a:p>
        </p:txBody>
      </p:sp>
      <p:sp>
        <p:nvSpPr>
          <p:cNvPr id="30730" name="Text Box 10"/>
          <p:cNvSpPr txBox="1">
            <a:spLocks noChangeArrowheads="1"/>
          </p:cNvSpPr>
          <p:nvPr/>
        </p:nvSpPr>
        <p:spPr bwMode="auto">
          <a:xfrm>
            <a:off x="5638800" y="2133600"/>
            <a:ext cx="31242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b="1" i="1">
                <a:solidFill>
                  <a:srgbClr val="5A7793"/>
                </a:solidFill>
                <a:latin typeface="Helvetica Neue" charset="0"/>
              </a:rPr>
              <a:t>Resiliency</a:t>
            </a:r>
            <a:r>
              <a:rPr lang="en-US" sz="1800">
                <a:solidFill>
                  <a:srgbClr val="404040"/>
                </a:solidFill>
                <a:latin typeface="Helvetica Neue" charset="0"/>
              </a:rPr>
              <a:t>-</a:t>
            </a:r>
            <a:r>
              <a:rPr lang="en-US" sz="1600">
                <a:solidFill>
                  <a:srgbClr val="404040"/>
                </a:solidFill>
                <a:latin typeface="Helvetica Neue" charset="0"/>
              </a:rPr>
              <a:t> ability to adapt </a:t>
            </a:r>
            <a:br>
              <a:rPr lang="en-US" sz="1600">
                <a:solidFill>
                  <a:srgbClr val="404040"/>
                </a:solidFill>
                <a:latin typeface="Helvetica Neue" charset="0"/>
              </a:rPr>
            </a:br>
            <a:r>
              <a:rPr lang="en-US" sz="1600">
                <a:solidFill>
                  <a:srgbClr val="404040"/>
                </a:solidFill>
                <a:latin typeface="Helvetica Neue" charset="0"/>
              </a:rPr>
              <a:t>to changes in the surroundings; greater redundancy results in greater resiliency.</a:t>
            </a:r>
            <a:endParaRPr lang="en-US" sz="1800">
              <a:solidFill>
                <a:srgbClr val="404040"/>
              </a:solidFill>
              <a:latin typeface="Helvetica Neue" charset="0"/>
            </a:endParaRPr>
          </a:p>
        </p:txBody>
      </p:sp>
      <p:sp>
        <p:nvSpPr>
          <p:cNvPr id="30731" name="Text Box 11"/>
          <p:cNvSpPr txBox="1">
            <a:spLocks noChangeArrowheads="1"/>
          </p:cNvSpPr>
          <p:nvPr/>
        </p:nvSpPr>
        <p:spPr bwMode="auto">
          <a:xfrm>
            <a:off x="5638800" y="3810000"/>
            <a:ext cx="32004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b="1" i="1">
                <a:solidFill>
                  <a:srgbClr val="5A7793"/>
                </a:solidFill>
                <a:latin typeface="Helvetica Neue" charset="0"/>
              </a:rPr>
              <a:t>Redundancy</a:t>
            </a:r>
            <a:r>
              <a:rPr lang="en-US" sz="1800" b="1">
                <a:solidFill>
                  <a:srgbClr val="5A7793"/>
                </a:solidFill>
                <a:latin typeface="Helvetica Neue" charset="0"/>
              </a:rPr>
              <a:t>-</a:t>
            </a:r>
            <a:r>
              <a:rPr lang="en-US" sz="1600">
                <a:latin typeface="Helvetica Neue" charset="0"/>
              </a:rPr>
              <a:t> </a:t>
            </a:r>
            <a:r>
              <a:rPr lang="en-US" sz="1600">
                <a:solidFill>
                  <a:srgbClr val="404040"/>
                </a:solidFill>
                <a:latin typeface="Helvetica Neue" charset="0"/>
              </a:rPr>
              <a:t>the extent to which there are duplicate paths within the system to produce the same result.</a:t>
            </a:r>
            <a:endParaRPr lang="en-US" sz="1800">
              <a:solidFill>
                <a:srgbClr val="FF0000"/>
              </a:solidFill>
              <a:latin typeface="LucidaGrande" charset="0"/>
            </a:endParaRPr>
          </a:p>
        </p:txBody>
      </p:sp>
      <p:sp>
        <p:nvSpPr>
          <p:cNvPr id="30732" name="TextBox 13"/>
          <p:cNvSpPr txBox="1">
            <a:spLocks noChangeArrowheads="1"/>
          </p:cNvSpPr>
          <p:nvPr/>
        </p:nvSpPr>
        <p:spPr bwMode="auto">
          <a:xfrm>
            <a:off x="4876800" y="1614488"/>
            <a:ext cx="1555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a:solidFill>
                  <a:srgbClr val="E96D35"/>
                </a:solidFill>
                <a:latin typeface="Helvetica Neue" charset="0"/>
              </a:rPr>
              <a:t>Surroundings</a:t>
            </a:r>
            <a:endParaRPr lang="en-US" sz="1800">
              <a:latin typeface="Calibri"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447800"/>
            <a:ext cx="6096000" cy="471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1" name="Title 1"/>
          <p:cNvSpPr>
            <a:spLocks noGrp="1"/>
          </p:cNvSpPr>
          <p:nvPr>
            <p:ph type="title"/>
          </p:nvPr>
        </p:nvSpPr>
        <p:spPr>
          <a:xfrm>
            <a:off x="3429000" y="228600"/>
            <a:ext cx="5257800" cy="152400"/>
          </a:xfrm>
        </p:spPr>
        <p:txBody>
          <a:bodyPr/>
          <a:lstStyle/>
          <a:p>
            <a:pPr eaLnBrk="1" hangingPunct="1"/>
            <a:r>
              <a:rPr lang="en-US">
                <a:ea typeface="ＭＳ Ｐゴシック" charset="0"/>
                <a:cs typeface="ＭＳ Ｐゴシック" charset="0"/>
              </a:rPr>
              <a:t>Example: Construction</a:t>
            </a:r>
          </a:p>
        </p:txBody>
      </p:sp>
      <p:sp>
        <p:nvSpPr>
          <p:cNvPr id="32772" name="Text Box 5"/>
          <p:cNvSpPr txBox="1">
            <a:spLocks noChangeArrowheads="1"/>
          </p:cNvSpPr>
          <p:nvPr/>
        </p:nvSpPr>
        <p:spPr bwMode="auto">
          <a:xfrm>
            <a:off x="457200" y="762000"/>
            <a:ext cx="6019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spcBef>
                <a:spcPct val="50000"/>
              </a:spcBef>
            </a:pPr>
            <a:r>
              <a:rPr lang="en-US">
                <a:solidFill>
                  <a:srgbClr val="5A7793"/>
                </a:solidFill>
                <a:latin typeface="Helvetica Neue" charset="0"/>
              </a:rPr>
              <a:t>Materials Flow Cycle for Aggregates</a:t>
            </a:r>
          </a:p>
        </p:txBody>
      </p:sp>
      <p:sp>
        <p:nvSpPr>
          <p:cNvPr id="32773" name="Rectangle 8"/>
          <p:cNvSpPr>
            <a:spLocks noChangeArrowheads="1"/>
          </p:cNvSpPr>
          <p:nvPr/>
        </p:nvSpPr>
        <p:spPr bwMode="auto">
          <a:xfrm>
            <a:off x="6172200" y="1524000"/>
            <a:ext cx="2743200" cy="4267200"/>
          </a:xfrm>
          <a:prstGeom prst="rect">
            <a:avLst/>
          </a:prstGeom>
          <a:solidFill>
            <a:schemeClr val="bg2"/>
          </a:solidFill>
          <a:ln w="9525">
            <a:solidFill>
              <a:schemeClr val="bg2"/>
            </a:solidFill>
            <a:miter lim="800000"/>
            <a:headEnd/>
            <a:tailEnd/>
          </a:ln>
        </p:spPr>
        <p:txBody>
          <a:bodyPr wrap="none" anchor="ctr"/>
          <a:lstStyle/>
          <a:p>
            <a:endParaRPr lang="en-US"/>
          </a:p>
        </p:txBody>
      </p:sp>
      <p:sp>
        <p:nvSpPr>
          <p:cNvPr id="32774" name="Text Box 9"/>
          <p:cNvSpPr txBox="1">
            <a:spLocks noChangeArrowheads="1"/>
          </p:cNvSpPr>
          <p:nvPr/>
        </p:nvSpPr>
        <p:spPr bwMode="auto">
          <a:xfrm>
            <a:off x="6477000" y="1808163"/>
            <a:ext cx="2286000" cy="3449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spcBef>
                <a:spcPct val="50000"/>
              </a:spcBef>
            </a:pPr>
            <a:r>
              <a:rPr lang="en-US" sz="2000" b="1">
                <a:latin typeface="Helvetica Neue" charset="0"/>
              </a:rPr>
              <a:t>Classroom Activity </a:t>
            </a:r>
          </a:p>
          <a:p>
            <a:pPr algn="l" eaLnBrk="1" hangingPunct="1">
              <a:spcBef>
                <a:spcPct val="50000"/>
              </a:spcBef>
            </a:pPr>
            <a:r>
              <a:rPr lang="en-US" sz="1800">
                <a:solidFill>
                  <a:srgbClr val="404040"/>
                </a:solidFill>
                <a:latin typeface="Helvetica Neue" charset="0"/>
              </a:rPr>
              <a:t>(2 minutes)</a:t>
            </a:r>
            <a:endParaRPr lang="en-US" sz="1800">
              <a:latin typeface="Helvetica Neue" charset="0"/>
            </a:endParaRPr>
          </a:p>
          <a:p>
            <a:pPr algn="l" eaLnBrk="1" hangingPunct="1">
              <a:spcBef>
                <a:spcPct val="50000"/>
              </a:spcBef>
            </a:pPr>
            <a:r>
              <a:rPr lang="en-US" sz="1800"/>
              <a:t>Turn to your neighbor, isolate a sub-unit of the system pictured above.  Identity all inputs and output of the sub-system that you isolated.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8"/>
          <p:cNvSpPr>
            <a:spLocks/>
          </p:cNvSpPr>
          <p:nvPr/>
        </p:nvSpPr>
        <p:spPr bwMode="auto">
          <a:xfrm>
            <a:off x="0" y="0"/>
            <a:ext cx="9144000" cy="6858000"/>
          </a:xfrm>
          <a:prstGeom prst="rect">
            <a:avLst/>
          </a:prstGeom>
          <a:solidFill>
            <a:srgbClr val="F0F2E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n-US"/>
          </a:p>
        </p:txBody>
      </p:sp>
      <p:sp>
        <p:nvSpPr>
          <p:cNvPr id="34819" name="Rectangle 1"/>
          <p:cNvSpPr>
            <a:spLocks noChangeArrowheads="1"/>
          </p:cNvSpPr>
          <p:nvPr/>
        </p:nvSpPr>
        <p:spPr bwMode="auto">
          <a:xfrm>
            <a:off x="76200" y="2362200"/>
            <a:ext cx="9067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50800" tIns="50800" rIns="132080" bIns="50800" anchor="ctr"/>
          <a:lstStyle/>
          <a:p>
            <a:pPr marL="39688" algn="ctr"/>
            <a:r>
              <a:rPr lang="en-US" sz="4400">
                <a:solidFill>
                  <a:srgbClr val="5A7793"/>
                </a:solidFill>
                <a:latin typeface="Helvetica Neue" charset="0"/>
                <a:sym typeface="Lucida Grande" charset="0"/>
              </a:rPr>
              <a:t>Natural Dynamic Systems</a:t>
            </a:r>
            <a:endParaRPr lang="en-US" sz="2000">
              <a:solidFill>
                <a:srgbClr val="5A7793"/>
              </a:solidFill>
              <a:latin typeface="Helvetica Neue" charset="0"/>
              <a:sym typeface="Lucida Grande" charset="0"/>
            </a:endParaRPr>
          </a:p>
        </p:txBody>
      </p:sp>
      <p:sp>
        <p:nvSpPr>
          <p:cNvPr id="34820" name="Slide Number Placeholder 3"/>
          <p:cNvSpPr txBox="1">
            <a:spLocks noGrp="1"/>
          </p:cNvSpPr>
          <p:nvPr/>
        </p:nvSpPr>
        <p:spPr bwMode="auto">
          <a:xfrm>
            <a:off x="8761413" y="6565900"/>
            <a:ext cx="30638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fld id="{9FB69293-C9CA-9147-BD9C-49AABE0B53FC}" type="slidenum">
              <a:rPr lang="en-US" sz="1000">
                <a:solidFill>
                  <a:srgbClr val="898989"/>
                </a:solidFill>
                <a:latin typeface="Helvetica Neue" charset="0"/>
                <a:sym typeface="Lucida Grande" charset="0"/>
              </a:rPr>
              <a:pPr algn="ctr" eaLnBrk="1" hangingPunct="1"/>
              <a:t>12</a:t>
            </a:fld>
            <a:endParaRPr lang="en-US" sz="1200">
              <a:solidFill>
                <a:srgbClr val="898989"/>
              </a:solidFill>
              <a:latin typeface="Lucida Grande" charset="0"/>
              <a:sym typeface="Lucida Grande"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7" descr="scope-square1.jpg                                              00540073Macintosh HD                   C1E680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685800"/>
            <a:ext cx="4929188"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7" name="Title 1"/>
          <p:cNvSpPr txBox="1">
            <a:spLocks/>
          </p:cNvSpPr>
          <p:nvPr/>
        </p:nvSpPr>
        <p:spPr bwMode="auto">
          <a:xfrm>
            <a:off x="3581400" y="152400"/>
            <a:ext cx="5181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a:solidFill>
                  <a:srgbClr val="404040"/>
                </a:solidFill>
                <a:latin typeface="Helvetica Neue" charset="0"/>
              </a:rPr>
              <a:t>The Key System Properties</a:t>
            </a:r>
          </a:p>
        </p:txBody>
      </p:sp>
      <p:sp>
        <p:nvSpPr>
          <p:cNvPr id="36868" name="Text Box 4"/>
          <p:cNvSpPr txBox="1">
            <a:spLocks noChangeArrowheads="1"/>
          </p:cNvSpPr>
          <p:nvPr/>
        </p:nvSpPr>
        <p:spPr bwMode="auto">
          <a:xfrm>
            <a:off x="6858000" y="6553200"/>
            <a:ext cx="20574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200">
                <a:solidFill>
                  <a:srgbClr val="808080"/>
                </a:solidFill>
              </a:rPr>
              <a:t>Ideas: C.S. Hollings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11" descr="scope-square2.jpg                                              00540073Macintosh HD                   C1E680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685800"/>
            <a:ext cx="5265738"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5" name="Title 1"/>
          <p:cNvSpPr txBox="1">
            <a:spLocks/>
          </p:cNvSpPr>
          <p:nvPr/>
        </p:nvSpPr>
        <p:spPr bwMode="auto">
          <a:xfrm>
            <a:off x="3581400" y="152400"/>
            <a:ext cx="5181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a:solidFill>
                  <a:srgbClr val="404040"/>
                </a:solidFill>
                <a:latin typeface="Helvetica Neue" charset="0"/>
              </a:rPr>
              <a:t>The Key System Properties</a:t>
            </a:r>
          </a:p>
        </p:txBody>
      </p:sp>
      <p:sp>
        <p:nvSpPr>
          <p:cNvPr id="38916" name="Text Box 4"/>
          <p:cNvSpPr txBox="1">
            <a:spLocks noChangeArrowheads="1"/>
          </p:cNvSpPr>
          <p:nvPr/>
        </p:nvSpPr>
        <p:spPr bwMode="auto">
          <a:xfrm>
            <a:off x="6934200" y="6553200"/>
            <a:ext cx="20574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200">
                <a:solidFill>
                  <a:srgbClr val="808080"/>
                </a:solidFill>
              </a:rPr>
              <a:t>Ideas: C.S. Hollings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11" descr="scope-square3.jpg                                              00540073Macintosh HD                   C1E680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685800"/>
            <a:ext cx="5265738"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3" name="Title 1"/>
          <p:cNvSpPr txBox="1">
            <a:spLocks/>
          </p:cNvSpPr>
          <p:nvPr/>
        </p:nvSpPr>
        <p:spPr bwMode="auto">
          <a:xfrm>
            <a:off x="3581400" y="152400"/>
            <a:ext cx="5181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a:solidFill>
                  <a:srgbClr val="404040"/>
                </a:solidFill>
                <a:latin typeface="Helvetica Neue" charset="0"/>
              </a:rPr>
              <a:t>The Key System Properties</a:t>
            </a:r>
          </a:p>
        </p:txBody>
      </p:sp>
      <p:sp>
        <p:nvSpPr>
          <p:cNvPr id="40964" name="Text Box 4"/>
          <p:cNvSpPr txBox="1">
            <a:spLocks noChangeArrowheads="1"/>
          </p:cNvSpPr>
          <p:nvPr/>
        </p:nvSpPr>
        <p:spPr bwMode="auto">
          <a:xfrm>
            <a:off x="6324600" y="6553200"/>
            <a:ext cx="2590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200">
                <a:solidFill>
                  <a:srgbClr val="808080"/>
                </a:solidFill>
              </a:rPr>
              <a:t>Ideas: C.S. Hollings, M. Chertow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8"/>
          <p:cNvSpPr>
            <a:spLocks/>
          </p:cNvSpPr>
          <p:nvPr/>
        </p:nvSpPr>
        <p:spPr bwMode="auto">
          <a:xfrm>
            <a:off x="0" y="0"/>
            <a:ext cx="9144000" cy="6858000"/>
          </a:xfrm>
          <a:prstGeom prst="rect">
            <a:avLst/>
          </a:prstGeom>
          <a:solidFill>
            <a:srgbClr val="F0F2E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n-US"/>
          </a:p>
        </p:txBody>
      </p:sp>
      <p:sp>
        <p:nvSpPr>
          <p:cNvPr id="43011" name="Rectangle 1"/>
          <p:cNvSpPr>
            <a:spLocks noChangeArrowheads="1"/>
          </p:cNvSpPr>
          <p:nvPr/>
        </p:nvSpPr>
        <p:spPr bwMode="auto">
          <a:xfrm>
            <a:off x="76200" y="2362200"/>
            <a:ext cx="9067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50800" tIns="50800" rIns="132080" bIns="50800" anchor="ctr"/>
          <a:lstStyle/>
          <a:p>
            <a:pPr marL="39688" algn="ctr"/>
            <a:r>
              <a:rPr lang="en-US" sz="4400">
                <a:solidFill>
                  <a:srgbClr val="5A7793"/>
                </a:solidFill>
                <a:latin typeface="Helvetica Neue" charset="0"/>
                <a:sym typeface="Lucida Grande" charset="0"/>
              </a:rPr>
              <a:t>System Behavior</a:t>
            </a:r>
            <a:endParaRPr lang="en-US" sz="2000">
              <a:solidFill>
                <a:srgbClr val="5A7793"/>
              </a:solidFill>
              <a:latin typeface="Helvetica Neue" charset="0"/>
              <a:sym typeface="Lucida Grande" charset="0"/>
            </a:endParaRPr>
          </a:p>
        </p:txBody>
      </p:sp>
      <p:sp>
        <p:nvSpPr>
          <p:cNvPr id="43012" name="Slide Number Placeholder 3"/>
          <p:cNvSpPr txBox="1">
            <a:spLocks noGrp="1"/>
          </p:cNvSpPr>
          <p:nvPr/>
        </p:nvSpPr>
        <p:spPr bwMode="auto">
          <a:xfrm>
            <a:off x="8761413" y="6565900"/>
            <a:ext cx="30638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fld id="{33BCC189-F7D4-3347-B900-05BE7B280B0D}" type="slidenum">
              <a:rPr lang="en-US" sz="1000">
                <a:solidFill>
                  <a:srgbClr val="898989"/>
                </a:solidFill>
                <a:latin typeface="Helvetica Neue" charset="0"/>
                <a:sym typeface="Lucida Grande" charset="0"/>
              </a:rPr>
              <a:pPr algn="ctr" eaLnBrk="1" hangingPunct="1"/>
              <a:t>16</a:t>
            </a:fld>
            <a:endParaRPr lang="en-US" sz="1200">
              <a:solidFill>
                <a:srgbClr val="898989"/>
              </a:solidFill>
              <a:latin typeface="Lucida Grande" charset="0"/>
              <a:sym typeface="Lucida Grande"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7" descr="iceburg2.pdf                                                   00540072Macintosh HD                   C1E680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2192338"/>
            <a:ext cx="4495800" cy="347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5" name="Title 1"/>
          <p:cNvSpPr>
            <a:spLocks noGrp="1"/>
          </p:cNvSpPr>
          <p:nvPr>
            <p:ph type="title"/>
          </p:nvPr>
        </p:nvSpPr>
        <p:spPr/>
        <p:txBody>
          <a:bodyPr/>
          <a:lstStyle/>
          <a:p>
            <a:pPr eaLnBrk="1" hangingPunct="1"/>
            <a:r>
              <a:rPr lang="en-US">
                <a:ea typeface="ＭＳ Ｐゴシック" charset="0"/>
                <a:cs typeface="ＭＳ Ｐゴシック" charset="0"/>
              </a:rPr>
              <a:t>Systems Thinking</a:t>
            </a:r>
          </a:p>
        </p:txBody>
      </p:sp>
      <p:sp>
        <p:nvSpPr>
          <p:cNvPr id="44036" name="Text Box 7"/>
          <p:cNvSpPr txBox="1">
            <a:spLocks noChangeArrowheads="1"/>
          </p:cNvSpPr>
          <p:nvPr/>
        </p:nvSpPr>
        <p:spPr bwMode="auto">
          <a:xfrm>
            <a:off x="5410200" y="1295400"/>
            <a:ext cx="8731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a:solidFill>
                  <a:srgbClr val="E96D35"/>
                </a:solidFill>
                <a:latin typeface="Helvetica Neue" charset="0"/>
              </a:rPr>
              <a:t>Events</a:t>
            </a:r>
            <a:endParaRPr lang="en-US" sz="1800"/>
          </a:p>
        </p:txBody>
      </p:sp>
      <p:sp>
        <p:nvSpPr>
          <p:cNvPr id="44037" name="Text Box 8"/>
          <p:cNvSpPr txBox="1">
            <a:spLocks noChangeArrowheads="1"/>
          </p:cNvSpPr>
          <p:nvPr/>
        </p:nvSpPr>
        <p:spPr bwMode="auto">
          <a:xfrm>
            <a:off x="6308725" y="2193925"/>
            <a:ext cx="10366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a:solidFill>
                  <a:srgbClr val="E96D35"/>
                </a:solidFill>
                <a:latin typeface="Helvetica Neue" charset="0"/>
              </a:rPr>
              <a:t>Patterns</a:t>
            </a:r>
            <a:endParaRPr lang="en-US" sz="1800"/>
          </a:p>
        </p:txBody>
      </p:sp>
      <p:sp>
        <p:nvSpPr>
          <p:cNvPr id="44038" name="Text Box 9"/>
          <p:cNvSpPr txBox="1">
            <a:spLocks noChangeArrowheads="1"/>
          </p:cNvSpPr>
          <p:nvPr/>
        </p:nvSpPr>
        <p:spPr bwMode="auto">
          <a:xfrm>
            <a:off x="1944688" y="5562600"/>
            <a:ext cx="209391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a:solidFill>
                  <a:srgbClr val="E96D35"/>
                </a:solidFill>
                <a:latin typeface="Helvetica Neue" charset="0"/>
              </a:rPr>
              <a:t>Systemic structure</a:t>
            </a:r>
          </a:p>
        </p:txBody>
      </p:sp>
      <p:sp>
        <p:nvSpPr>
          <p:cNvPr id="44039" name="Text Box 11"/>
          <p:cNvSpPr txBox="1">
            <a:spLocks noChangeArrowheads="1"/>
          </p:cNvSpPr>
          <p:nvPr/>
        </p:nvSpPr>
        <p:spPr bwMode="auto">
          <a:xfrm>
            <a:off x="5429250" y="1558925"/>
            <a:ext cx="29114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600" i="1">
                <a:solidFill>
                  <a:srgbClr val="404040"/>
                </a:solidFill>
                <a:latin typeface="Helvetica Neue" charset="0"/>
              </a:rPr>
              <a:t>Symptoms, seen as resulting from patterns of behavior</a:t>
            </a:r>
            <a:endParaRPr lang="en-US" sz="1800" i="1">
              <a:solidFill>
                <a:srgbClr val="404040"/>
              </a:solidFill>
            </a:endParaRPr>
          </a:p>
        </p:txBody>
      </p:sp>
      <p:sp>
        <p:nvSpPr>
          <p:cNvPr id="44040" name="Text Box 12"/>
          <p:cNvSpPr txBox="1">
            <a:spLocks noChangeArrowheads="1"/>
          </p:cNvSpPr>
          <p:nvPr/>
        </p:nvSpPr>
        <p:spPr bwMode="auto">
          <a:xfrm>
            <a:off x="6324600" y="2466975"/>
            <a:ext cx="24384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600" i="1">
                <a:solidFill>
                  <a:srgbClr val="404040"/>
                </a:solidFill>
                <a:latin typeface="Helvetica Neue" charset="0"/>
              </a:rPr>
              <a:t>Developed in response to the system</a:t>
            </a:r>
            <a:r>
              <a:rPr lang="ja-JP" altLang="en-US" sz="1600" i="1">
                <a:solidFill>
                  <a:srgbClr val="404040"/>
                </a:solidFill>
                <a:latin typeface="Helvetica Neue" charset="0"/>
              </a:rPr>
              <a:t>’</a:t>
            </a:r>
            <a:r>
              <a:rPr lang="en-US" sz="1600" i="1">
                <a:solidFill>
                  <a:srgbClr val="404040"/>
                </a:solidFill>
                <a:latin typeface="Helvetica Neue" charset="0"/>
              </a:rPr>
              <a:t>s structure</a:t>
            </a:r>
            <a:endParaRPr lang="en-US" sz="1800" i="1"/>
          </a:p>
        </p:txBody>
      </p:sp>
      <p:sp>
        <p:nvSpPr>
          <p:cNvPr id="44041" name="Text Box 13"/>
          <p:cNvSpPr txBox="1">
            <a:spLocks noChangeArrowheads="1"/>
          </p:cNvSpPr>
          <p:nvPr/>
        </p:nvSpPr>
        <p:spPr bwMode="auto">
          <a:xfrm>
            <a:off x="1981200" y="5853113"/>
            <a:ext cx="58674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600" i="1">
                <a:solidFill>
                  <a:srgbClr val="404040"/>
                </a:solidFill>
              </a:rPr>
              <a:t>Create the patterns and symptomatic events</a:t>
            </a:r>
          </a:p>
        </p:txBody>
      </p:sp>
      <p:sp>
        <p:nvSpPr>
          <p:cNvPr id="44042" name="Text Box 14"/>
          <p:cNvSpPr txBox="1">
            <a:spLocks noChangeArrowheads="1"/>
          </p:cNvSpPr>
          <p:nvPr/>
        </p:nvSpPr>
        <p:spPr bwMode="auto">
          <a:xfrm>
            <a:off x="457200" y="1111250"/>
            <a:ext cx="46482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a:solidFill>
                  <a:srgbClr val="5A7793"/>
                </a:solidFill>
                <a:latin typeface="Helvetica Neue" charset="0"/>
              </a:rPr>
              <a:t>Considers </a:t>
            </a:r>
            <a:r>
              <a:rPr lang="ja-JP" altLang="en-US">
                <a:solidFill>
                  <a:srgbClr val="5A7793"/>
                </a:solidFill>
                <a:latin typeface="Helvetica Neue" charset="0"/>
              </a:rPr>
              <a:t>“</a:t>
            </a:r>
            <a:r>
              <a:rPr lang="en-US">
                <a:solidFill>
                  <a:srgbClr val="5A7793"/>
                </a:solidFill>
                <a:latin typeface="Helvetica Neue" charset="0"/>
              </a:rPr>
              <a:t>the whole</a:t>
            </a:r>
            <a:r>
              <a:rPr lang="ja-JP" altLang="en-US">
                <a:solidFill>
                  <a:srgbClr val="5A7793"/>
                </a:solidFill>
                <a:latin typeface="Helvetica Neue" charset="0"/>
              </a:rPr>
              <a:t>”</a:t>
            </a:r>
            <a:r>
              <a:rPr lang="en-US">
                <a:solidFill>
                  <a:srgbClr val="5A7793"/>
                </a:solidFill>
                <a:latin typeface="Helvetica Neue" charset="0"/>
              </a:rPr>
              <a:t> rather than parts of the whole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6" descr="iceburg2.pdf                                                   00540072Macintosh HD                   C1E680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1447800"/>
            <a:ext cx="3352800" cy="25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Rectangle 23"/>
          <p:cNvSpPr>
            <a:spLocks noChangeArrowheads="1"/>
          </p:cNvSpPr>
          <p:nvPr/>
        </p:nvSpPr>
        <p:spPr bwMode="auto">
          <a:xfrm>
            <a:off x="0" y="4724400"/>
            <a:ext cx="9144000" cy="2133600"/>
          </a:xfrm>
          <a:prstGeom prst="rect">
            <a:avLst/>
          </a:prstGeom>
          <a:solidFill>
            <a:schemeClr val="bg2"/>
          </a:solidFill>
          <a:ln w="9525">
            <a:solidFill>
              <a:schemeClr val="bg2"/>
            </a:solidFill>
            <a:miter lim="800000"/>
            <a:headEnd/>
            <a:tailEnd/>
          </a:ln>
        </p:spPr>
        <p:txBody>
          <a:bodyPr wrap="none" anchor="ctr"/>
          <a:lstStyle/>
          <a:p>
            <a:endParaRPr lang="en-US"/>
          </a:p>
        </p:txBody>
      </p:sp>
      <p:sp>
        <p:nvSpPr>
          <p:cNvPr id="46084" name="Text Box 24"/>
          <p:cNvSpPr txBox="1">
            <a:spLocks noChangeArrowheads="1"/>
          </p:cNvSpPr>
          <p:nvPr/>
        </p:nvSpPr>
        <p:spPr bwMode="auto">
          <a:xfrm>
            <a:off x="457200" y="4953000"/>
            <a:ext cx="8382000" cy="190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spcBef>
                <a:spcPct val="50000"/>
              </a:spcBef>
            </a:pPr>
            <a:r>
              <a:rPr lang="en-US" sz="2000" b="1">
                <a:latin typeface="Helvetica Neue" charset="0"/>
              </a:rPr>
              <a:t>Classroom Activity </a:t>
            </a:r>
          </a:p>
          <a:p>
            <a:pPr algn="l" eaLnBrk="1" hangingPunct="1">
              <a:spcBef>
                <a:spcPct val="50000"/>
              </a:spcBef>
            </a:pPr>
            <a:r>
              <a:rPr lang="en-US" sz="1800">
                <a:solidFill>
                  <a:srgbClr val="404040"/>
                </a:solidFill>
                <a:latin typeface="Helvetica Neue" charset="0"/>
              </a:rPr>
              <a:t>(5 minutes)</a:t>
            </a:r>
            <a:endParaRPr lang="en-US" sz="1800">
              <a:latin typeface="Helvetica Neue" charset="0"/>
            </a:endParaRPr>
          </a:p>
          <a:p>
            <a:pPr algn="l" eaLnBrk="1" hangingPunct="1">
              <a:spcBef>
                <a:spcPct val="50000"/>
              </a:spcBef>
            </a:pPr>
            <a:r>
              <a:rPr lang="en-US" sz="1800"/>
              <a:t>In groups of 2 or 3, identify an example of a global system tied to economic activity. Describe events, and patterns of behavior of this system.</a:t>
            </a:r>
          </a:p>
          <a:p>
            <a:pPr algn="l" eaLnBrk="1" hangingPunct="1">
              <a:spcBef>
                <a:spcPct val="50000"/>
              </a:spcBef>
            </a:pPr>
            <a:endParaRPr lang="en-US" sz="1800">
              <a:latin typeface="Helvetica Neue" charset="0"/>
            </a:endParaRPr>
          </a:p>
        </p:txBody>
      </p:sp>
      <p:sp>
        <p:nvSpPr>
          <p:cNvPr id="46085" name="Title 1"/>
          <p:cNvSpPr>
            <a:spLocks noGrp="1"/>
          </p:cNvSpPr>
          <p:nvPr>
            <p:ph type="title" idx="4294967295"/>
          </p:nvPr>
        </p:nvSpPr>
        <p:spPr/>
        <p:txBody>
          <a:bodyPr/>
          <a:lstStyle/>
          <a:p>
            <a:pPr eaLnBrk="1" hangingPunct="1"/>
            <a:r>
              <a:rPr lang="en-US">
                <a:ea typeface="ＭＳ Ｐゴシック" charset="0"/>
                <a:cs typeface="ＭＳ Ｐゴシック" charset="0"/>
              </a:rPr>
              <a:t>Example</a:t>
            </a:r>
          </a:p>
        </p:txBody>
      </p:sp>
      <p:sp>
        <p:nvSpPr>
          <p:cNvPr id="46086" name="Text Box 16"/>
          <p:cNvSpPr txBox="1">
            <a:spLocks noChangeArrowheads="1"/>
          </p:cNvSpPr>
          <p:nvPr/>
        </p:nvSpPr>
        <p:spPr bwMode="auto">
          <a:xfrm>
            <a:off x="5410200" y="847725"/>
            <a:ext cx="8731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a:solidFill>
                  <a:srgbClr val="E96D35"/>
                </a:solidFill>
                <a:latin typeface="Helvetica Neue" charset="0"/>
              </a:rPr>
              <a:t>Events</a:t>
            </a:r>
            <a:endParaRPr lang="en-US" sz="1800"/>
          </a:p>
        </p:txBody>
      </p:sp>
      <p:sp>
        <p:nvSpPr>
          <p:cNvPr id="46087" name="Text Box 17"/>
          <p:cNvSpPr txBox="1">
            <a:spLocks noChangeArrowheads="1"/>
          </p:cNvSpPr>
          <p:nvPr/>
        </p:nvSpPr>
        <p:spPr bwMode="auto">
          <a:xfrm>
            <a:off x="6248400" y="1508125"/>
            <a:ext cx="10366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a:solidFill>
                  <a:srgbClr val="E96D35"/>
                </a:solidFill>
                <a:latin typeface="Helvetica Neue" charset="0"/>
              </a:rPr>
              <a:t>Patterns</a:t>
            </a:r>
            <a:endParaRPr lang="en-US" sz="1800"/>
          </a:p>
        </p:txBody>
      </p:sp>
      <p:sp>
        <p:nvSpPr>
          <p:cNvPr id="46088" name="Text Box 18"/>
          <p:cNvSpPr txBox="1">
            <a:spLocks noChangeArrowheads="1"/>
          </p:cNvSpPr>
          <p:nvPr/>
        </p:nvSpPr>
        <p:spPr bwMode="auto">
          <a:xfrm>
            <a:off x="1716088" y="3733800"/>
            <a:ext cx="209391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a:solidFill>
                  <a:srgbClr val="E96D35"/>
                </a:solidFill>
                <a:latin typeface="Helvetica Neue" charset="0"/>
              </a:rPr>
              <a:t>Systemic structure</a:t>
            </a:r>
          </a:p>
        </p:txBody>
      </p:sp>
      <p:sp>
        <p:nvSpPr>
          <p:cNvPr id="46089" name="Text Box 19"/>
          <p:cNvSpPr txBox="1">
            <a:spLocks noChangeArrowheads="1"/>
          </p:cNvSpPr>
          <p:nvPr/>
        </p:nvSpPr>
        <p:spPr bwMode="auto">
          <a:xfrm>
            <a:off x="5429250" y="1111250"/>
            <a:ext cx="29114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600" i="1">
                <a:solidFill>
                  <a:srgbClr val="404040"/>
                </a:solidFill>
                <a:latin typeface="Helvetica Neue" charset="0"/>
              </a:rPr>
              <a:t>Global climate change</a:t>
            </a:r>
            <a:endParaRPr lang="en-US" sz="1800" i="1">
              <a:solidFill>
                <a:srgbClr val="404040"/>
              </a:solidFill>
            </a:endParaRPr>
          </a:p>
        </p:txBody>
      </p:sp>
      <p:sp>
        <p:nvSpPr>
          <p:cNvPr id="46090" name="Text Box 20"/>
          <p:cNvSpPr txBox="1">
            <a:spLocks noChangeArrowheads="1"/>
          </p:cNvSpPr>
          <p:nvPr/>
        </p:nvSpPr>
        <p:spPr bwMode="auto">
          <a:xfrm>
            <a:off x="6264275" y="1781175"/>
            <a:ext cx="265112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600" i="1">
                <a:solidFill>
                  <a:srgbClr val="404040"/>
                </a:solidFill>
              </a:rPr>
              <a:t>CO2 emissions over time; use of fossil fuels over time</a:t>
            </a:r>
            <a:endParaRPr lang="en-US" sz="1800" i="1">
              <a:solidFill>
                <a:srgbClr val="404040"/>
              </a:solidFill>
            </a:endParaRPr>
          </a:p>
        </p:txBody>
      </p:sp>
      <p:sp>
        <p:nvSpPr>
          <p:cNvPr id="46091" name="Text Box 21"/>
          <p:cNvSpPr txBox="1">
            <a:spLocks noChangeArrowheads="1"/>
          </p:cNvSpPr>
          <p:nvPr/>
        </p:nvSpPr>
        <p:spPr bwMode="auto">
          <a:xfrm>
            <a:off x="1676400" y="4038600"/>
            <a:ext cx="49530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600" i="1">
                <a:solidFill>
                  <a:srgbClr val="404040"/>
                </a:solidFill>
                <a:latin typeface="Helvetica Neue" charset="0"/>
              </a:rPr>
              <a:t>US government-subsidized fossil fuel production; fossil-fuel-based national energy infrastructure</a:t>
            </a:r>
          </a:p>
        </p:txBody>
      </p:sp>
      <p:sp>
        <p:nvSpPr>
          <p:cNvPr id="46092" name="Text Box 22"/>
          <p:cNvSpPr txBox="1">
            <a:spLocks noChangeArrowheads="1"/>
          </p:cNvSpPr>
          <p:nvPr/>
        </p:nvSpPr>
        <p:spPr bwMode="auto">
          <a:xfrm>
            <a:off x="457200" y="838200"/>
            <a:ext cx="46482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a:solidFill>
                  <a:srgbClr val="5A7793"/>
                </a:solidFill>
              </a:rPr>
              <a:t>Considers </a:t>
            </a:r>
            <a:r>
              <a:rPr lang="ja-JP" altLang="en-US">
                <a:solidFill>
                  <a:srgbClr val="5A7793"/>
                </a:solidFill>
              </a:rPr>
              <a:t>“</a:t>
            </a:r>
            <a:r>
              <a:rPr lang="en-US">
                <a:solidFill>
                  <a:srgbClr val="5A7793"/>
                </a:solidFill>
              </a:rPr>
              <a:t>the whole</a:t>
            </a:r>
            <a:r>
              <a:rPr lang="ja-JP" altLang="en-US">
                <a:solidFill>
                  <a:srgbClr val="5A7793"/>
                </a:solidFill>
              </a:rPr>
              <a:t>”</a:t>
            </a:r>
            <a:r>
              <a:rPr lang="en-US">
                <a:solidFill>
                  <a:srgbClr val="5A7793"/>
                </a:solidFill>
              </a:rPr>
              <a:t> rather than parts of the whole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idx="4294967295"/>
          </p:nvPr>
        </p:nvSpPr>
        <p:spPr>
          <a:xfrm>
            <a:off x="3048000" y="152400"/>
            <a:ext cx="5867400" cy="304800"/>
          </a:xfrm>
        </p:spPr>
        <p:txBody>
          <a:bodyPr/>
          <a:lstStyle/>
          <a:p>
            <a:pPr eaLnBrk="1" hangingPunct="1"/>
            <a:r>
              <a:rPr lang="en-US">
                <a:ea typeface="ＭＳ Ｐゴシック" charset="0"/>
                <a:cs typeface="ＭＳ Ｐゴシック" charset="0"/>
              </a:rPr>
              <a:t>Example: Managing Agricultural Pests</a:t>
            </a:r>
          </a:p>
        </p:txBody>
      </p:sp>
      <p:sp>
        <p:nvSpPr>
          <p:cNvPr id="48131" name="Rectangle 19"/>
          <p:cNvSpPr>
            <a:spLocks noChangeArrowheads="1"/>
          </p:cNvSpPr>
          <p:nvPr/>
        </p:nvSpPr>
        <p:spPr bwMode="auto">
          <a:xfrm>
            <a:off x="5680075" y="-1685925"/>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endParaRPr lang="en-US"/>
          </a:p>
        </p:txBody>
      </p:sp>
      <p:sp>
        <p:nvSpPr>
          <p:cNvPr id="48132" name="Text Box 23"/>
          <p:cNvSpPr txBox="1">
            <a:spLocks noChangeArrowheads="1"/>
          </p:cNvSpPr>
          <p:nvPr/>
        </p:nvSpPr>
        <p:spPr bwMode="auto">
          <a:xfrm>
            <a:off x="0" y="5805488"/>
            <a:ext cx="4572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600">
                <a:solidFill>
                  <a:srgbClr val="404040"/>
                </a:solidFill>
                <a:latin typeface="Helvetica Neue" charset="0"/>
              </a:rPr>
              <a:t>Linear, cause and effect</a:t>
            </a:r>
          </a:p>
        </p:txBody>
      </p:sp>
      <p:sp>
        <p:nvSpPr>
          <p:cNvPr id="48133" name="Text Box 25"/>
          <p:cNvSpPr txBox="1">
            <a:spLocks noChangeArrowheads="1"/>
          </p:cNvSpPr>
          <p:nvPr/>
        </p:nvSpPr>
        <p:spPr bwMode="auto">
          <a:xfrm>
            <a:off x="4572000" y="5805488"/>
            <a:ext cx="4572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600">
                <a:solidFill>
                  <a:srgbClr val="404040"/>
                </a:solidFill>
                <a:latin typeface="Helvetica Neue" charset="0"/>
              </a:rPr>
              <a:t>Circular, cause, response, feedback</a:t>
            </a:r>
          </a:p>
        </p:txBody>
      </p:sp>
      <p:sp>
        <p:nvSpPr>
          <p:cNvPr id="48134" name="Text Box 26"/>
          <p:cNvSpPr txBox="1">
            <a:spLocks noChangeArrowheads="1"/>
          </p:cNvSpPr>
          <p:nvPr/>
        </p:nvSpPr>
        <p:spPr bwMode="auto">
          <a:xfrm>
            <a:off x="0" y="1830388"/>
            <a:ext cx="4572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2000">
                <a:solidFill>
                  <a:srgbClr val="E96D35"/>
                </a:solidFill>
                <a:latin typeface="Helvetica Neue" charset="0"/>
              </a:rPr>
              <a:t>Isolate</a:t>
            </a:r>
            <a:r>
              <a:rPr lang="en-US" sz="2000">
                <a:solidFill>
                  <a:srgbClr val="404040"/>
                </a:solidFill>
                <a:latin typeface="Helvetica Neue" charset="0"/>
              </a:rPr>
              <a:t> interactions to analyze</a:t>
            </a:r>
          </a:p>
        </p:txBody>
      </p:sp>
      <p:sp>
        <p:nvSpPr>
          <p:cNvPr id="48135" name="Text Box 28"/>
          <p:cNvSpPr txBox="1">
            <a:spLocks noChangeArrowheads="1"/>
          </p:cNvSpPr>
          <p:nvPr/>
        </p:nvSpPr>
        <p:spPr bwMode="auto">
          <a:xfrm>
            <a:off x="4572000" y="1828800"/>
            <a:ext cx="4572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2000">
                <a:solidFill>
                  <a:srgbClr val="E96D35"/>
                </a:solidFill>
                <a:latin typeface="Helvetica Neue" charset="0"/>
              </a:rPr>
              <a:t>Integrate</a:t>
            </a:r>
            <a:r>
              <a:rPr lang="en-US" sz="2000">
                <a:solidFill>
                  <a:srgbClr val="404040"/>
                </a:solidFill>
                <a:latin typeface="Helvetica Neue" charset="0"/>
              </a:rPr>
              <a:t> interactions to analyze</a:t>
            </a:r>
          </a:p>
        </p:txBody>
      </p:sp>
      <p:sp>
        <p:nvSpPr>
          <p:cNvPr id="48136" name="Rectangle 39"/>
          <p:cNvSpPr>
            <a:spLocks noChangeArrowheads="1"/>
          </p:cNvSpPr>
          <p:nvPr/>
        </p:nvSpPr>
        <p:spPr bwMode="auto">
          <a:xfrm>
            <a:off x="3506788" y="327818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endParaRPr lang="en-US"/>
          </a:p>
        </p:txBody>
      </p:sp>
      <p:sp>
        <p:nvSpPr>
          <p:cNvPr id="48137" name="Text Box 41"/>
          <p:cNvSpPr txBox="1">
            <a:spLocks noChangeArrowheads="1"/>
          </p:cNvSpPr>
          <p:nvPr/>
        </p:nvSpPr>
        <p:spPr bwMode="auto">
          <a:xfrm>
            <a:off x="838200" y="1066800"/>
            <a:ext cx="75628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spcBef>
                <a:spcPct val="50000"/>
              </a:spcBef>
            </a:pPr>
            <a:r>
              <a:rPr lang="en-US">
                <a:solidFill>
                  <a:srgbClr val="5A7793"/>
                </a:solidFill>
                <a:latin typeface="Helvetica Neue" charset="0"/>
              </a:rPr>
              <a:t>Traditional Thinking         vs.          System Thinking</a:t>
            </a:r>
          </a:p>
        </p:txBody>
      </p:sp>
      <p:sp>
        <p:nvSpPr>
          <p:cNvPr id="48138" name="Line 46"/>
          <p:cNvSpPr>
            <a:spLocks noChangeShapeType="1"/>
          </p:cNvSpPr>
          <p:nvPr/>
        </p:nvSpPr>
        <p:spPr bwMode="auto">
          <a:xfrm>
            <a:off x="4572000" y="1752600"/>
            <a:ext cx="0" cy="4648200"/>
          </a:xfrm>
          <a:prstGeom prst="line">
            <a:avLst/>
          </a:prstGeom>
          <a:noFill/>
          <a:ln w="25400">
            <a:solidFill>
              <a:srgbClr val="5A7793"/>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48139" name="Picture 5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2438400"/>
            <a:ext cx="4267200" cy="329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40" name="Picture 5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2971800"/>
            <a:ext cx="3429000" cy="264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8"/>
          <p:cNvSpPr>
            <a:spLocks/>
          </p:cNvSpPr>
          <p:nvPr/>
        </p:nvSpPr>
        <p:spPr bwMode="auto">
          <a:xfrm>
            <a:off x="0" y="0"/>
            <a:ext cx="9144000" cy="6858000"/>
          </a:xfrm>
          <a:prstGeom prst="rect">
            <a:avLst/>
          </a:prstGeom>
          <a:solidFill>
            <a:srgbClr val="F0F2E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n-US"/>
          </a:p>
        </p:txBody>
      </p:sp>
      <p:sp>
        <p:nvSpPr>
          <p:cNvPr id="15363" name="Rectangle 1"/>
          <p:cNvSpPr>
            <a:spLocks noChangeArrowheads="1"/>
          </p:cNvSpPr>
          <p:nvPr/>
        </p:nvSpPr>
        <p:spPr bwMode="auto">
          <a:xfrm>
            <a:off x="76200" y="2362200"/>
            <a:ext cx="9067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50800" tIns="50800" rIns="132080" bIns="50800" anchor="ctr"/>
          <a:lstStyle/>
          <a:p>
            <a:pPr marL="39688" algn="ctr"/>
            <a:r>
              <a:rPr lang="en-US" sz="4400">
                <a:solidFill>
                  <a:srgbClr val="5A7793"/>
                </a:solidFill>
                <a:latin typeface="Helvetica Neue" charset="0"/>
                <a:sym typeface="Lucida Grande" charset="0"/>
              </a:rPr>
              <a:t>Dynamic Systems</a:t>
            </a:r>
            <a:endParaRPr lang="en-US" sz="2000">
              <a:solidFill>
                <a:srgbClr val="5A7793"/>
              </a:solidFill>
              <a:latin typeface="Helvetica Neue" charset="0"/>
              <a:sym typeface="Lucida Grande" charset="0"/>
            </a:endParaRPr>
          </a:p>
        </p:txBody>
      </p:sp>
      <p:sp>
        <p:nvSpPr>
          <p:cNvPr id="15364" name="Slide Number Placeholder 3"/>
          <p:cNvSpPr txBox="1">
            <a:spLocks noGrp="1"/>
          </p:cNvSpPr>
          <p:nvPr/>
        </p:nvSpPr>
        <p:spPr bwMode="auto">
          <a:xfrm>
            <a:off x="8761413" y="6565900"/>
            <a:ext cx="30638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fld id="{CB0BCF1E-CB8D-E04F-9962-42E0265FD552}" type="slidenum">
              <a:rPr lang="en-US" sz="1000">
                <a:solidFill>
                  <a:srgbClr val="898989"/>
                </a:solidFill>
                <a:latin typeface="Helvetica Neue" charset="0"/>
                <a:sym typeface="Lucida Grande" charset="0"/>
              </a:rPr>
              <a:pPr algn="ctr" eaLnBrk="1" hangingPunct="1"/>
              <a:t>2</a:t>
            </a:fld>
            <a:endParaRPr lang="en-US" sz="1200">
              <a:solidFill>
                <a:srgbClr val="898989"/>
              </a:solidFill>
              <a:latin typeface="Lucida Grande" charset="0"/>
              <a:sym typeface="Lucida Grande"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8"/>
          <p:cNvSpPr>
            <a:spLocks/>
          </p:cNvSpPr>
          <p:nvPr/>
        </p:nvSpPr>
        <p:spPr bwMode="auto">
          <a:xfrm>
            <a:off x="0" y="0"/>
            <a:ext cx="9144000" cy="6858000"/>
          </a:xfrm>
          <a:prstGeom prst="rect">
            <a:avLst/>
          </a:prstGeom>
          <a:solidFill>
            <a:srgbClr val="F0F2E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n-US"/>
          </a:p>
        </p:txBody>
      </p:sp>
      <p:sp>
        <p:nvSpPr>
          <p:cNvPr id="50179" name="Rectangle 1"/>
          <p:cNvSpPr>
            <a:spLocks noChangeArrowheads="1"/>
          </p:cNvSpPr>
          <p:nvPr/>
        </p:nvSpPr>
        <p:spPr bwMode="auto">
          <a:xfrm>
            <a:off x="76200" y="2362200"/>
            <a:ext cx="9067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50800" tIns="50800" rIns="132080" bIns="50800" anchor="ctr"/>
          <a:lstStyle/>
          <a:p>
            <a:pPr marL="39688" algn="ctr"/>
            <a:r>
              <a:rPr lang="en-US" sz="4400">
                <a:solidFill>
                  <a:srgbClr val="5A7793"/>
                </a:solidFill>
                <a:latin typeface="Helvetica Neue" charset="0"/>
                <a:sym typeface="Lucida Grande" charset="0"/>
              </a:rPr>
              <a:t>Visually-representing Systems</a:t>
            </a:r>
            <a:endParaRPr lang="en-US" sz="2000">
              <a:solidFill>
                <a:srgbClr val="5A7793"/>
              </a:solidFill>
              <a:latin typeface="Helvetica Neue" charset="0"/>
              <a:sym typeface="Lucida Grande" charset="0"/>
            </a:endParaRPr>
          </a:p>
        </p:txBody>
      </p:sp>
      <p:sp>
        <p:nvSpPr>
          <p:cNvPr id="50180" name="Slide Number Placeholder 3"/>
          <p:cNvSpPr txBox="1">
            <a:spLocks noGrp="1"/>
          </p:cNvSpPr>
          <p:nvPr/>
        </p:nvSpPr>
        <p:spPr bwMode="auto">
          <a:xfrm>
            <a:off x="8761413" y="6565900"/>
            <a:ext cx="30638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fld id="{AE313BE8-32D2-424B-B892-C64C94BDFFD4}" type="slidenum">
              <a:rPr lang="en-US" sz="1000">
                <a:solidFill>
                  <a:srgbClr val="898989"/>
                </a:solidFill>
                <a:latin typeface="Helvetica Neue" charset="0"/>
                <a:sym typeface="Lucida Grande" charset="0"/>
              </a:rPr>
              <a:pPr algn="ctr" eaLnBrk="1" hangingPunct="1"/>
              <a:t>20</a:t>
            </a:fld>
            <a:endParaRPr lang="en-US" sz="1200">
              <a:solidFill>
                <a:srgbClr val="898989"/>
              </a:solidFill>
              <a:latin typeface="Lucida Grande" charset="0"/>
              <a:sym typeface="Lucida Grande"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5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746125"/>
            <a:ext cx="7315200" cy="565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3" name="Title 1"/>
          <p:cNvSpPr>
            <a:spLocks noGrp="1"/>
          </p:cNvSpPr>
          <p:nvPr>
            <p:ph type="title"/>
          </p:nvPr>
        </p:nvSpPr>
        <p:spPr>
          <a:xfrm>
            <a:off x="3581400" y="152400"/>
            <a:ext cx="5181600" cy="228600"/>
          </a:xfrm>
        </p:spPr>
        <p:txBody>
          <a:bodyPr/>
          <a:lstStyle/>
          <a:p>
            <a:pPr eaLnBrk="1" hangingPunct="1"/>
            <a:r>
              <a:rPr lang="en-US" sz="1800">
                <a:ea typeface="ＭＳ Ｐゴシック" charset="0"/>
                <a:cs typeface="ＭＳ Ｐゴシック" charset="0"/>
              </a:rPr>
              <a:t>Systems Thinking Tools </a:t>
            </a:r>
          </a:p>
        </p:txBody>
      </p:sp>
      <p:sp>
        <p:nvSpPr>
          <p:cNvPr id="51204" name="Text Box 9"/>
          <p:cNvSpPr txBox="1">
            <a:spLocks noChangeArrowheads="1"/>
          </p:cNvSpPr>
          <p:nvPr/>
        </p:nvSpPr>
        <p:spPr bwMode="auto">
          <a:xfrm>
            <a:off x="1828800" y="3244850"/>
            <a:ext cx="6953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600">
                <a:solidFill>
                  <a:srgbClr val="404040"/>
                </a:solidFill>
                <a:latin typeface="Helvetica Neue" charset="0"/>
              </a:rPr>
              <a:t>births</a:t>
            </a:r>
          </a:p>
        </p:txBody>
      </p:sp>
      <p:sp>
        <p:nvSpPr>
          <p:cNvPr id="51205" name="Text Box 10"/>
          <p:cNvSpPr txBox="1">
            <a:spLocks noChangeArrowheads="1"/>
          </p:cNvSpPr>
          <p:nvPr/>
        </p:nvSpPr>
        <p:spPr bwMode="auto">
          <a:xfrm>
            <a:off x="6629400" y="3244850"/>
            <a:ext cx="8016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600">
                <a:solidFill>
                  <a:srgbClr val="404040"/>
                </a:solidFill>
                <a:latin typeface="Helvetica Neue" charset="0"/>
              </a:rPr>
              <a:t>deaths</a:t>
            </a:r>
          </a:p>
        </p:txBody>
      </p:sp>
      <p:sp>
        <p:nvSpPr>
          <p:cNvPr id="51206" name="Text Box 11"/>
          <p:cNvSpPr txBox="1">
            <a:spLocks noChangeArrowheads="1"/>
          </p:cNvSpPr>
          <p:nvPr/>
        </p:nvSpPr>
        <p:spPr bwMode="auto">
          <a:xfrm>
            <a:off x="3962400" y="3276600"/>
            <a:ext cx="11445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600">
                <a:solidFill>
                  <a:srgbClr val="404040"/>
                </a:solidFill>
                <a:latin typeface="Helvetica Neue" charset="0"/>
              </a:rPr>
              <a:t>population</a:t>
            </a:r>
          </a:p>
        </p:txBody>
      </p:sp>
      <p:sp>
        <p:nvSpPr>
          <p:cNvPr id="51207" name="Text Box 29"/>
          <p:cNvSpPr txBox="1">
            <a:spLocks noChangeArrowheads="1"/>
          </p:cNvSpPr>
          <p:nvPr/>
        </p:nvSpPr>
        <p:spPr bwMode="auto">
          <a:xfrm>
            <a:off x="901700" y="4419600"/>
            <a:ext cx="25146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ja-JP" altLang="en-US" sz="1800">
                <a:solidFill>
                  <a:srgbClr val="404040"/>
                </a:solidFill>
                <a:latin typeface="Helvetica Neue" charset="0"/>
              </a:rPr>
              <a:t>“</a:t>
            </a:r>
            <a:r>
              <a:rPr lang="en-US">
                <a:solidFill>
                  <a:srgbClr val="E96D35"/>
                </a:solidFill>
                <a:latin typeface="Helvetica Neue" charset="0"/>
              </a:rPr>
              <a:t>+</a:t>
            </a:r>
            <a:r>
              <a:rPr lang="ja-JP" altLang="en-US" sz="1800">
                <a:solidFill>
                  <a:srgbClr val="404040"/>
                </a:solidFill>
                <a:latin typeface="Helvetica Neue" charset="0"/>
              </a:rPr>
              <a:t>”</a:t>
            </a:r>
            <a:r>
              <a:rPr lang="en-US" sz="1800">
                <a:solidFill>
                  <a:srgbClr val="404040"/>
                </a:solidFill>
                <a:latin typeface="Helvetica Neue" charset="0"/>
              </a:rPr>
              <a:t> =changes occur in the </a:t>
            </a:r>
            <a:r>
              <a:rPr lang="en-US" sz="1800" u="sng">
                <a:solidFill>
                  <a:srgbClr val="404040"/>
                </a:solidFill>
                <a:latin typeface="Helvetica Neue" charset="0"/>
              </a:rPr>
              <a:t>s</a:t>
            </a:r>
            <a:r>
              <a:rPr lang="en-US" sz="1800">
                <a:solidFill>
                  <a:srgbClr val="404040"/>
                </a:solidFill>
                <a:latin typeface="Helvetica Neue" charset="0"/>
              </a:rPr>
              <a:t>ame directions (</a:t>
            </a:r>
            <a:r>
              <a:rPr lang="ja-JP" altLang="en-US" sz="1800">
                <a:solidFill>
                  <a:srgbClr val="404040"/>
                </a:solidFill>
                <a:latin typeface="Helvetica Neue" charset="0"/>
              </a:rPr>
              <a:t>“</a:t>
            </a:r>
            <a:r>
              <a:rPr lang="en-US" sz="1800">
                <a:solidFill>
                  <a:srgbClr val="404040"/>
                </a:solidFill>
                <a:latin typeface="Helvetica Neue" charset="0"/>
              </a:rPr>
              <a:t>s</a:t>
            </a:r>
            <a:r>
              <a:rPr lang="ja-JP" altLang="en-US" sz="1800">
                <a:solidFill>
                  <a:srgbClr val="404040"/>
                </a:solidFill>
                <a:latin typeface="Helvetica Neue" charset="0"/>
              </a:rPr>
              <a:t>”</a:t>
            </a:r>
            <a:r>
              <a:rPr lang="en-US" sz="1800">
                <a:solidFill>
                  <a:srgbClr val="404040"/>
                </a:solidFill>
                <a:latin typeface="Helvetica Neue" charset="0"/>
              </a:rPr>
              <a:t> also used)</a:t>
            </a:r>
            <a:endParaRPr lang="en-US" sz="1600" i="1">
              <a:solidFill>
                <a:srgbClr val="404040"/>
              </a:solidFill>
              <a:latin typeface="Helvetica Neue" charset="0"/>
            </a:endParaRPr>
          </a:p>
        </p:txBody>
      </p:sp>
      <p:sp>
        <p:nvSpPr>
          <p:cNvPr id="51208" name="Text Box 32"/>
          <p:cNvSpPr txBox="1">
            <a:spLocks noChangeArrowheads="1"/>
          </p:cNvSpPr>
          <p:nvPr/>
        </p:nvSpPr>
        <p:spPr bwMode="auto">
          <a:xfrm>
            <a:off x="5029200" y="4403725"/>
            <a:ext cx="25908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ja-JP" altLang="en-US" sz="1800">
                <a:solidFill>
                  <a:srgbClr val="404040"/>
                </a:solidFill>
                <a:latin typeface="Helvetica Neue" charset="0"/>
              </a:rPr>
              <a:t>“</a:t>
            </a:r>
            <a:r>
              <a:rPr lang="en-US">
                <a:solidFill>
                  <a:srgbClr val="E96D35"/>
                </a:solidFill>
                <a:latin typeface="Helvetica Neue" charset="0"/>
              </a:rPr>
              <a:t>–</a:t>
            </a:r>
            <a:r>
              <a:rPr lang="ja-JP" altLang="en-US" sz="1800">
                <a:solidFill>
                  <a:srgbClr val="404040"/>
                </a:solidFill>
                <a:latin typeface="Helvetica Neue" charset="0"/>
              </a:rPr>
              <a:t>”</a:t>
            </a:r>
            <a:r>
              <a:rPr lang="en-US" sz="1800">
                <a:solidFill>
                  <a:srgbClr val="404040"/>
                </a:solidFill>
                <a:latin typeface="Helvetica Neue" charset="0"/>
              </a:rPr>
              <a:t> =changes occur in the </a:t>
            </a:r>
            <a:r>
              <a:rPr lang="en-US" sz="1800" u="sng">
                <a:solidFill>
                  <a:srgbClr val="404040"/>
                </a:solidFill>
                <a:latin typeface="Helvetica Neue" charset="0"/>
              </a:rPr>
              <a:t>o</a:t>
            </a:r>
            <a:r>
              <a:rPr lang="en-US" sz="1800">
                <a:solidFill>
                  <a:srgbClr val="404040"/>
                </a:solidFill>
                <a:latin typeface="Helvetica Neue" charset="0"/>
              </a:rPr>
              <a:t>pposite directions (</a:t>
            </a:r>
            <a:r>
              <a:rPr lang="ja-JP" altLang="en-US" sz="1800">
                <a:solidFill>
                  <a:srgbClr val="404040"/>
                </a:solidFill>
                <a:latin typeface="Helvetica Neue" charset="0"/>
              </a:rPr>
              <a:t>“</a:t>
            </a:r>
            <a:r>
              <a:rPr lang="en-US" sz="1800">
                <a:solidFill>
                  <a:srgbClr val="404040"/>
                </a:solidFill>
                <a:latin typeface="Helvetica Neue" charset="0"/>
              </a:rPr>
              <a:t>o</a:t>
            </a:r>
            <a:r>
              <a:rPr lang="ja-JP" altLang="en-US" sz="1800">
                <a:solidFill>
                  <a:srgbClr val="404040"/>
                </a:solidFill>
                <a:latin typeface="Helvetica Neue" charset="0"/>
              </a:rPr>
              <a:t>”</a:t>
            </a:r>
            <a:r>
              <a:rPr lang="en-US" sz="1800">
                <a:solidFill>
                  <a:srgbClr val="404040"/>
                </a:solidFill>
                <a:latin typeface="Helvetica Neue" charset="0"/>
              </a:rPr>
              <a:t> also used)</a:t>
            </a:r>
            <a:endParaRPr lang="en-US" sz="1800" i="1">
              <a:solidFill>
                <a:srgbClr val="404040"/>
              </a:solidFill>
              <a:latin typeface="Helvetica Neue" charset="0"/>
            </a:endParaRPr>
          </a:p>
        </p:txBody>
      </p:sp>
      <p:sp>
        <p:nvSpPr>
          <p:cNvPr id="51209" name="Text Box 33"/>
          <p:cNvSpPr txBox="1">
            <a:spLocks noChangeArrowheads="1"/>
          </p:cNvSpPr>
          <p:nvPr/>
        </p:nvSpPr>
        <p:spPr bwMode="auto">
          <a:xfrm>
            <a:off x="7010400" y="5715000"/>
            <a:ext cx="1152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600">
                <a:solidFill>
                  <a:srgbClr val="404040"/>
                </a:solidFill>
                <a:latin typeface="Helvetica Neue" charset="0"/>
              </a:rPr>
              <a:t>Resources</a:t>
            </a:r>
          </a:p>
        </p:txBody>
      </p:sp>
      <p:sp>
        <p:nvSpPr>
          <p:cNvPr id="51210" name="Text Box 34"/>
          <p:cNvSpPr txBox="1">
            <a:spLocks noChangeArrowheads="1"/>
          </p:cNvSpPr>
          <p:nvPr/>
        </p:nvSpPr>
        <p:spPr bwMode="auto">
          <a:xfrm>
            <a:off x="2044700" y="1878013"/>
            <a:ext cx="22653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2000">
                <a:solidFill>
                  <a:srgbClr val="E96D35"/>
                </a:solidFill>
                <a:latin typeface="Helvetica Neue" charset="0"/>
              </a:rPr>
              <a:t>a </a:t>
            </a:r>
            <a:r>
              <a:rPr lang="en-US" sz="2000" b="1">
                <a:solidFill>
                  <a:srgbClr val="E96D35"/>
                </a:solidFill>
                <a:latin typeface="Helvetica Neue" charset="0"/>
              </a:rPr>
              <a:t>R</a:t>
            </a:r>
            <a:r>
              <a:rPr lang="en-US" sz="2000">
                <a:solidFill>
                  <a:srgbClr val="E96D35"/>
                </a:solidFill>
                <a:latin typeface="Helvetica Neue" charset="0"/>
              </a:rPr>
              <a:t>einforcing loop</a:t>
            </a:r>
          </a:p>
        </p:txBody>
      </p:sp>
      <p:sp>
        <p:nvSpPr>
          <p:cNvPr id="51211" name="Text Box 35"/>
          <p:cNvSpPr txBox="1">
            <a:spLocks noChangeArrowheads="1"/>
          </p:cNvSpPr>
          <p:nvPr/>
        </p:nvSpPr>
        <p:spPr bwMode="auto">
          <a:xfrm>
            <a:off x="4752975" y="1878013"/>
            <a:ext cx="2092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2000">
                <a:solidFill>
                  <a:srgbClr val="E96D35"/>
                </a:solidFill>
                <a:latin typeface="Helvetica Neue" charset="0"/>
              </a:rPr>
              <a:t>a </a:t>
            </a:r>
            <a:r>
              <a:rPr lang="en-US" sz="2000" b="1">
                <a:solidFill>
                  <a:srgbClr val="E96D35"/>
                </a:solidFill>
                <a:latin typeface="Helvetica Neue" charset="0"/>
              </a:rPr>
              <a:t>B</a:t>
            </a:r>
            <a:r>
              <a:rPr lang="en-US" sz="2000">
                <a:solidFill>
                  <a:srgbClr val="E96D35"/>
                </a:solidFill>
                <a:latin typeface="Helvetica Neue" charset="0"/>
              </a:rPr>
              <a:t>alancing loop</a:t>
            </a:r>
          </a:p>
        </p:txBody>
      </p:sp>
      <p:sp>
        <p:nvSpPr>
          <p:cNvPr id="51212" name="Text Box 39"/>
          <p:cNvSpPr txBox="1">
            <a:spLocks noChangeArrowheads="1"/>
          </p:cNvSpPr>
          <p:nvPr/>
        </p:nvSpPr>
        <p:spPr bwMode="auto">
          <a:xfrm>
            <a:off x="3492500" y="4387850"/>
            <a:ext cx="1981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600">
                <a:solidFill>
                  <a:srgbClr val="E96D35"/>
                </a:solidFill>
                <a:latin typeface="Helvetica Neue" charset="0"/>
              </a:rPr>
              <a:t>Time delay</a:t>
            </a:r>
          </a:p>
        </p:txBody>
      </p:sp>
      <p:sp>
        <p:nvSpPr>
          <p:cNvPr id="51213" name="Text Box 42"/>
          <p:cNvSpPr txBox="1">
            <a:spLocks noChangeArrowheads="1"/>
          </p:cNvSpPr>
          <p:nvPr/>
        </p:nvSpPr>
        <p:spPr bwMode="auto">
          <a:xfrm>
            <a:off x="152400" y="914400"/>
            <a:ext cx="8686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a:solidFill>
                  <a:srgbClr val="5A7793"/>
                </a:solidFill>
                <a:latin typeface="Helvetica Neue" charset="0"/>
              </a:rPr>
              <a:t>Representing Systemic Structures with Causal Loop Diagrams</a:t>
            </a:r>
          </a:p>
        </p:txBody>
      </p:sp>
      <p:sp>
        <p:nvSpPr>
          <p:cNvPr id="51214" name="Text Box 47"/>
          <p:cNvSpPr txBox="1">
            <a:spLocks noChangeArrowheads="1"/>
          </p:cNvSpPr>
          <p:nvPr/>
        </p:nvSpPr>
        <p:spPr bwMode="auto">
          <a:xfrm>
            <a:off x="3997325" y="2387600"/>
            <a:ext cx="1066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a:solidFill>
                  <a:srgbClr val="E96D35"/>
                </a:solidFill>
                <a:latin typeface="Helvetica Neue" charset="0"/>
              </a:rPr>
              <a:t>+     –</a:t>
            </a:r>
          </a:p>
        </p:txBody>
      </p:sp>
      <p:sp>
        <p:nvSpPr>
          <p:cNvPr id="51215" name="Text Box 49"/>
          <p:cNvSpPr txBox="1">
            <a:spLocks noChangeArrowheads="1"/>
          </p:cNvSpPr>
          <p:nvPr/>
        </p:nvSpPr>
        <p:spPr bwMode="auto">
          <a:xfrm>
            <a:off x="6664325" y="3352800"/>
            <a:ext cx="1066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a:solidFill>
                  <a:srgbClr val="E96D35"/>
                </a:solidFill>
                <a:latin typeface="Helvetica Neue" charset="0"/>
              </a:rPr>
              <a:t>+     –</a:t>
            </a:r>
          </a:p>
        </p:txBody>
      </p:sp>
      <p:sp>
        <p:nvSpPr>
          <p:cNvPr id="51216" name="Text Box 50"/>
          <p:cNvSpPr txBox="1">
            <a:spLocks noChangeArrowheads="1"/>
          </p:cNvSpPr>
          <p:nvPr/>
        </p:nvSpPr>
        <p:spPr bwMode="auto">
          <a:xfrm>
            <a:off x="1965325" y="3367088"/>
            <a:ext cx="3968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a:solidFill>
                  <a:srgbClr val="E96D35"/>
                </a:solidFill>
                <a:latin typeface="Helvetica Neue" charset="0"/>
              </a:rPr>
              <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762000"/>
            <a:ext cx="7315200" cy="565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1" name="Rectangle 21"/>
          <p:cNvSpPr>
            <a:spLocks noChangeArrowheads="1"/>
          </p:cNvSpPr>
          <p:nvPr/>
        </p:nvSpPr>
        <p:spPr bwMode="auto">
          <a:xfrm>
            <a:off x="3733800" y="5181600"/>
            <a:ext cx="5105400" cy="1143000"/>
          </a:xfrm>
          <a:prstGeom prst="rect">
            <a:avLst/>
          </a:prstGeom>
          <a:solidFill>
            <a:schemeClr val="accent1">
              <a:alpha val="4901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3252" name="Text Box 4"/>
          <p:cNvSpPr txBox="1">
            <a:spLocks noChangeArrowheads="1"/>
          </p:cNvSpPr>
          <p:nvPr/>
        </p:nvSpPr>
        <p:spPr bwMode="auto">
          <a:xfrm>
            <a:off x="1828800" y="3244850"/>
            <a:ext cx="6953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600">
                <a:solidFill>
                  <a:srgbClr val="404040"/>
                </a:solidFill>
                <a:latin typeface="Helvetica Neue" charset="0"/>
              </a:rPr>
              <a:t>births</a:t>
            </a:r>
          </a:p>
        </p:txBody>
      </p:sp>
      <p:sp>
        <p:nvSpPr>
          <p:cNvPr id="53253" name="Text Box 5"/>
          <p:cNvSpPr txBox="1">
            <a:spLocks noChangeArrowheads="1"/>
          </p:cNvSpPr>
          <p:nvPr/>
        </p:nvSpPr>
        <p:spPr bwMode="auto">
          <a:xfrm>
            <a:off x="6629400" y="3244850"/>
            <a:ext cx="8016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600">
                <a:solidFill>
                  <a:srgbClr val="404040"/>
                </a:solidFill>
                <a:latin typeface="Helvetica Neue" charset="0"/>
              </a:rPr>
              <a:t>deaths</a:t>
            </a:r>
          </a:p>
        </p:txBody>
      </p:sp>
      <p:sp>
        <p:nvSpPr>
          <p:cNvPr id="53254" name="Text Box 6"/>
          <p:cNvSpPr txBox="1">
            <a:spLocks noChangeArrowheads="1"/>
          </p:cNvSpPr>
          <p:nvPr/>
        </p:nvSpPr>
        <p:spPr bwMode="auto">
          <a:xfrm>
            <a:off x="3962400" y="3276600"/>
            <a:ext cx="11445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600">
                <a:solidFill>
                  <a:srgbClr val="404040"/>
                </a:solidFill>
                <a:latin typeface="Helvetica Neue" charset="0"/>
              </a:rPr>
              <a:t>population</a:t>
            </a:r>
          </a:p>
        </p:txBody>
      </p:sp>
      <p:sp>
        <p:nvSpPr>
          <p:cNvPr id="53255" name="Text Box 9"/>
          <p:cNvSpPr txBox="1">
            <a:spLocks noChangeArrowheads="1"/>
          </p:cNvSpPr>
          <p:nvPr/>
        </p:nvSpPr>
        <p:spPr bwMode="auto">
          <a:xfrm>
            <a:off x="7010400" y="5715000"/>
            <a:ext cx="1152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600">
                <a:solidFill>
                  <a:srgbClr val="404040"/>
                </a:solidFill>
                <a:latin typeface="Helvetica Neue" charset="0"/>
              </a:rPr>
              <a:t>Resources</a:t>
            </a:r>
          </a:p>
        </p:txBody>
      </p:sp>
      <p:sp>
        <p:nvSpPr>
          <p:cNvPr id="53256" name="Text Box 10"/>
          <p:cNvSpPr txBox="1">
            <a:spLocks noChangeArrowheads="1"/>
          </p:cNvSpPr>
          <p:nvPr/>
        </p:nvSpPr>
        <p:spPr bwMode="auto">
          <a:xfrm>
            <a:off x="2044700" y="1878013"/>
            <a:ext cx="22653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2000">
                <a:solidFill>
                  <a:srgbClr val="E96D35"/>
                </a:solidFill>
                <a:latin typeface="Helvetica Neue" charset="0"/>
              </a:rPr>
              <a:t>a </a:t>
            </a:r>
            <a:r>
              <a:rPr lang="en-US" sz="2000" b="1">
                <a:solidFill>
                  <a:srgbClr val="E96D35"/>
                </a:solidFill>
                <a:latin typeface="Helvetica Neue" charset="0"/>
              </a:rPr>
              <a:t>R</a:t>
            </a:r>
            <a:r>
              <a:rPr lang="en-US" sz="2000">
                <a:solidFill>
                  <a:srgbClr val="E96D35"/>
                </a:solidFill>
                <a:latin typeface="Helvetica Neue" charset="0"/>
              </a:rPr>
              <a:t>einforcing loop</a:t>
            </a:r>
          </a:p>
        </p:txBody>
      </p:sp>
      <p:sp>
        <p:nvSpPr>
          <p:cNvPr id="53257" name="Text Box 11"/>
          <p:cNvSpPr txBox="1">
            <a:spLocks noChangeArrowheads="1"/>
          </p:cNvSpPr>
          <p:nvPr/>
        </p:nvSpPr>
        <p:spPr bwMode="auto">
          <a:xfrm>
            <a:off x="4752975" y="1878013"/>
            <a:ext cx="2092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2000">
                <a:solidFill>
                  <a:srgbClr val="E96D35"/>
                </a:solidFill>
                <a:latin typeface="Helvetica Neue" charset="0"/>
              </a:rPr>
              <a:t>a </a:t>
            </a:r>
            <a:r>
              <a:rPr lang="en-US" sz="2000" b="1">
                <a:solidFill>
                  <a:srgbClr val="E96D35"/>
                </a:solidFill>
                <a:latin typeface="Helvetica Neue" charset="0"/>
              </a:rPr>
              <a:t>B</a:t>
            </a:r>
            <a:r>
              <a:rPr lang="en-US" sz="2000">
                <a:solidFill>
                  <a:srgbClr val="E96D35"/>
                </a:solidFill>
                <a:latin typeface="Helvetica Neue" charset="0"/>
              </a:rPr>
              <a:t>alancing loop</a:t>
            </a:r>
          </a:p>
        </p:txBody>
      </p:sp>
      <p:sp>
        <p:nvSpPr>
          <p:cNvPr id="53258" name="Text Box 12"/>
          <p:cNvSpPr txBox="1">
            <a:spLocks noChangeArrowheads="1"/>
          </p:cNvSpPr>
          <p:nvPr/>
        </p:nvSpPr>
        <p:spPr bwMode="auto">
          <a:xfrm>
            <a:off x="3492500" y="4387850"/>
            <a:ext cx="1981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600">
                <a:solidFill>
                  <a:srgbClr val="E96D35"/>
                </a:solidFill>
                <a:latin typeface="Helvetica Neue" charset="0"/>
              </a:rPr>
              <a:t>Time delay</a:t>
            </a:r>
          </a:p>
        </p:txBody>
      </p:sp>
      <p:sp>
        <p:nvSpPr>
          <p:cNvPr id="53259" name="Text Box 13"/>
          <p:cNvSpPr txBox="1">
            <a:spLocks noChangeArrowheads="1"/>
          </p:cNvSpPr>
          <p:nvPr/>
        </p:nvSpPr>
        <p:spPr bwMode="auto">
          <a:xfrm>
            <a:off x="381000" y="914400"/>
            <a:ext cx="708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a:solidFill>
                  <a:srgbClr val="5A7793"/>
                </a:solidFill>
                <a:latin typeface="Helvetica Neue" charset="0"/>
              </a:rPr>
              <a:t>Causal Loop Diagrams: </a:t>
            </a:r>
            <a:r>
              <a:rPr lang="ja-JP" altLang="en-US">
                <a:solidFill>
                  <a:srgbClr val="5A7793"/>
                </a:solidFill>
                <a:latin typeface="Helvetica Neue" charset="0"/>
              </a:rPr>
              <a:t>“</a:t>
            </a:r>
            <a:r>
              <a:rPr lang="en-US">
                <a:solidFill>
                  <a:srgbClr val="5A7793"/>
                </a:solidFill>
                <a:latin typeface="Helvetica Neue" charset="0"/>
              </a:rPr>
              <a:t>Limits to Growth</a:t>
            </a:r>
            <a:r>
              <a:rPr lang="ja-JP" altLang="en-US">
                <a:solidFill>
                  <a:srgbClr val="5A7793"/>
                </a:solidFill>
                <a:latin typeface="Helvetica Neue" charset="0"/>
              </a:rPr>
              <a:t>”</a:t>
            </a:r>
            <a:endParaRPr lang="en-US">
              <a:solidFill>
                <a:srgbClr val="5A7793"/>
              </a:solidFill>
              <a:latin typeface="Helvetica Neue" charset="0"/>
            </a:endParaRPr>
          </a:p>
        </p:txBody>
      </p:sp>
      <p:sp>
        <p:nvSpPr>
          <p:cNvPr id="53260" name="Text Box 14"/>
          <p:cNvSpPr txBox="1">
            <a:spLocks noChangeArrowheads="1"/>
          </p:cNvSpPr>
          <p:nvPr/>
        </p:nvSpPr>
        <p:spPr bwMode="auto">
          <a:xfrm>
            <a:off x="4000500" y="2387600"/>
            <a:ext cx="1066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a:solidFill>
                  <a:srgbClr val="E96D35"/>
                </a:solidFill>
                <a:latin typeface="Helvetica Neue" charset="0"/>
              </a:rPr>
              <a:t>+     –</a:t>
            </a:r>
          </a:p>
        </p:txBody>
      </p:sp>
      <p:sp>
        <p:nvSpPr>
          <p:cNvPr id="53261" name="Text Box 15"/>
          <p:cNvSpPr txBox="1">
            <a:spLocks noChangeArrowheads="1"/>
          </p:cNvSpPr>
          <p:nvPr/>
        </p:nvSpPr>
        <p:spPr bwMode="auto">
          <a:xfrm>
            <a:off x="6667500" y="3352800"/>
            <a:ext cx="1066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a:solidFill>
                  <a:srgbClr val="E96D35"/>
                </a:solidFill>
                <a:latin typeface="Helvetica Neue" charset="0"/>
              </a:rPr>
              <a:t>+     –</a:t>
            </a:r>
          </a:p>
        </p:txBody>
      </p:sp>
      <p:sp>
        <p:nvSpPr>
          <p:cNvPr id="53262" name="Text Box 16"/>
          <p:cNvSpPr txBox="1">
            <a:spLocks noChangeArrowheads="1"/>
          </p:cNvSpPr>
          <p:nvPr/>
        </p:nvSpPr>
        <p:spPr bwMode="auto">
          <a:xfrm>
            <a:off x="1965325" y="3367088"/>
            <a:ext cx="3968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a:solidFill>
                  <a:srgbClr val="E96D35"/>
                </a:solidFill>
                <a:latin typeface="Helvetica Neue" charset="0"/>
              </a:rPr>
              <a:t>+</a:t>
            </a:r>
          </a:p>
        </p:txBody>
      </p:sp>
      <p:sp>
        <p:nvSpPr>
          <p:cNvPr id="53263" name="Rectangle 19"/>
          <p:cNvSpPr>
            <a:spLocks noGrp="1"/>
          </p:cNvSpPr>
          <p:nvPr>
            <p:ph type="title" idx="4294967295"/>
          </p:nvPr>
        </p:nvSpPr>
        <p:spPr/>
        <p:txBody>
          <a:bodyPr/>
          <a:lstStyle/>
          <a:p>
            <a:r>
              <a:rPr lang="en-US">
                <a:ea typeface="ＭＳ Ｐゴシック" charset="0"/>
                <a:cs typeface="ＭＳ Ｐゴシック" charset="0"/>
              </a:rPr>
              <a:t>Guidelines for Drawing CLD</a:t>
            </a:r>
          </a:p>
        </p:txBody>
      </p:sp>
      <p:sp>
        <p:nvSpPr>
          <p:cNvPr id="53264" name="Text Box 20"/>
          <p:cNvSpPr txBox="1">
            <a:spLocks noChangeArrowheads="1"/>
          </p:cNvSpPr>
          <p:nvPr/>
        </p:nvSpPr>
        <p:spPr bwMode="auto">
          <a:xfrm>
            <a:off x="3657600" y="5257800"/>
            <a:ext cx="426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a:solidFill>
                  <a:srgbClr val="E96D35"/>
                </a:solidFill>
                <a:latin typeface="Helvetica Neue" charset="0"/>
              </a:rPr>
              <a:t>1. Use </a:t>
            </a:r>
            <a:r>
              <a:rPr lang="en-US" i="1">
                <a:solidFill>
                  <a:srgbClr val="E96D35"/>
                </a:solidFill>
                <a:latin typeface="Helvetica Neue" charset="0"/>
              </a:rPr>
              <a:t>nouns, </a:t>
            </a:r>
            <a:r>
              <a:rPr lang="en-US">
                <a:solidFill>
                  <a:srgbClr val="E96D35"/>
                </a:solidFill>
                <a:latin typeface="Helvetica Neue" charset="0"/>
              </a:rPr>
              <a:t>that can </a:t>
            </a:r>
            <a:r>
              <a:rPr lang="en-US" i="1">
                <a:solidFill>
                  <a:srgbClr val="E96D35"/>
                </a:solidFill>
                <a:latin typeface="Helvetica Neue" charset="0"/>
              </a:rPr>
              <a:t>vary</a:t>
            </a:r>
            <a:r>
              <a:rPr lang="en-US">
                <a:solidFill>
                  <a:srgbClr val="5A7793"/>
                </a:solidFill>
                <a:latin typeface="Helvetica Neue" charset="0"/>
              </a:rPr>
              <a: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762000"/>
            <a:ext cx="7315200" cy="565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299" name="Rectangle 3"/>
          <p:cNvSpPr>
            <a:spLocks noChangeArrowheads="1"/>
          </p:cNvSpPr>
          <p:nvPr/>
        </p:nvSpPr>
        <p:spPr bwMode="auto">
          <a:xfrm>
            <a:off x="3200400" y="2057400"/>
            <a:ext cx="2743200" cy="762000"/>
          </a:xfrm>
          <a:prstGeom prst="rect">
            <a:avLst/>
          </a:prstGeom>
          <a:solidFill>
            <a:schemeClr val="accent1">
              <a:alpha val="4901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5300" name="Text Box 4"/>
          <p:cNvSpPr txBox="1">
            <a:spLocks noChangeArrowheads="1"/>
          </p:cNvSpPr>
          <p:nvPr/>
        </p:nvSpPr>
        <p:spPr bwMode="auto">
          <a:xfrm>
            <a:off x="1828800" y="3244850"/>
            <a:ext cx="6953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600">
                <a:solidFill>
                  <a:srgbClr val="404040"/>
                </a:solidFill>
                <a:latin typeface="Helvetica Neue" charset="0"/>
              </a:rPr>
              <a:t>births</a:t>
            </a:r>
          </a:p>
        </p:txBody>
      </p:sp>
      <p:sp>
        <p:nvSpPr>
          <p:cNvPr id="55301" name="Text Box 5"/>
          <p:cNvSpPr txBox="1">
            <a:spLocks noChangeArrowheads="1"/>
          </p:cNvSpPr>
          <p:nvPr/>
        </p:nvSpPr>
        <p:spPr bwMode="auto">
          <a:xfrm>
            <a:off x="6629400" y="3244850"/>
            <a:ext cx="8016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600">
                <a:solidFill>
                  <a:srgbClr val="404040"/>
                </a:solidFill>
                <a:latin typeface="Helvetica Neue" charset="0"/>
              </a:rPr>
              <a:t>deaths</a:t>
            </a:r>
          </a:p>
        </p:txBody>
      </p:sp>
      <p:sp>
        <p:nvSpPr>
          <p:cNvPr id="55302" name="Text Box 6"/>
          <p:cNvSpPr txBox="1">
            <a:spLocks noChangeArrowheads="1"/>
          </p:cNvSpPr>
          <p:nvPr/>
        </p:nvSpPr>
        <p:spPr bwMode="auto">
          <a:xfrm>
            <a:off x="3962400" y="3276600"/>
            <a:ext cx="11445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600">
                <a:solidFill>
                  <a:srgbClr val="404040"/>
                </a:solidFill>
                <a:latin typeface="Helvetica Neue" charset="0"/>
              </a:rPr>
              <a:t>population</a:t>
            </a:r>
          </a:p>
        </p:txBody>
      </p:sp>
      <p:sp>
        <p:nvSpPr>
          <p:cNvPr id="55303" name="Text Box 7"/>
          <p:cNvSpPr txBox="1">
            <a:spLocks noChangeArrowheads="1"/>
          </p:cNvSpPr>
          <p:nvPr/>
        </p:nvSpPr>
        <p:spPr bwMode="auto">
          <a:xfrm>
            <a:off x="7010400" y="5715000"/>
            <a:ext cx="1152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600">
                <a:solidFill>
                  <a:srgbClr val="404040"/>
                </a:solidFill>
                <a:latin typeface="Helvetica Neue" charset="0"/>
              </a:rPr>
              <a:t>Resources</a:t>
            </a:r>
          </a:p>
        </p:txBody>
      </p:sp>
      <p:sp>
        <p:nvSpPr>
          <p:cNvPr id="55304" name="Text Box 10"/>
          <p:cNvSpPr txBox="1">
            <a:spLocks noChangeArrowheads="1"/>
          </p:cNvSpPr>
          <p:nvPr/>
        </p:nvSpPr>
        <p:spPr bwMode="auto">
          <a:xfrm>
            <a:off x="3492500" y="4387850"/>
            <a:ext cx="1981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600">
                <a:solidFill>
                  <a:srgbClr val="E96D35"/>
                </a:solidFill>
                <a:latin typeface="Helvetica Neue" charset="0"/>
              </a:rPr>
              <a:t>Time delay</a:t>
            </a:r>
          </a:p>
        </p:txBody>
      </p:sp>
      <p:sp>
        <p:nvSpPr>
          <p:cNvPr id="55305" name="Text Box 11"/>
          <p:cNvSpPr txBox="1">
            <a:spLocks noChangeArrowheads="1"/>
          </p:cNvSpPr>
          <p:nvPr/>
        </p:nvSpPr>
        <p:spPr bwMode="auto">
          <a:xfrm>
            <a:off x="457200" y="914400"/>
            <a:ext cx="708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a:solidFill>
                  <a:srgbClr val="5A7793"/>
                </a:solidFill>
                <a:latin typeface="Helvetica Neue" charset="0"/>
              </a:rPr>
              <a:t>Causal Loop Diagrams: </a:t>
            </a:r>
            <a:r>
              <a:rPr lang="ja-JP" altLang="en-US">
                <a:solidFill>
                  <a:srgbClr val="5A7793"/>
                </a:solidFill>
                <a:latin typeface="Helvetica Neue" charset="0"/>
              </a:rPr>
              <a:t>“</a:t>
            </a:r>
            <a:r>
              <a:rPr lang="en-US">
                <a:solidFill>
                  <a:srgbClr val="5A7793"/>
                </a:solidFill>
                <a:latin typeface="Helvetica Neue" charset="0"/>
              </a:rPr>
              <a:t>Limits to Growth</a:t>
            </a:r>
            <a:r>
              <a:rPr lang="ja-JP" altLang="en-US">
                <a:solidFill>
                  <a:srgbClr val="5A7793"/>
                </a:solidFill>
                <a:latin typeface="Helvetica Neue" charset="0"/>
              </a:rPr>
              <a:t>”</a:t>
            </a:r>
            <a:endParaRPr lang="en-US">
              <a:solidFill>
                <a:srgbClr val="5A7793"/>
              </a:solidFill>
              <a:latin typeface="Helvetica Neue" charset="0"/>
            </a:endParaRPr>
          </a:p>
        </p:txBody>
      </p:sp>
      <p:sp>
        <p:nvSpPr>
          <p:cNvPr id="55306" name="Text Box 12"/>
          <p:cNvSpPr txBox="1">
            <a:spLocks noChangeArrowheads="1"/>
          </p:cNvSpPr>
          <p:nvPr/>
        </p:nvSpPr>
        <p:spPr bwMode="auto">
          <a:xfrm>
            <a:off x="4000500" y="2387600"/>
            <a:ext cx="1066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a:solidFill>
                  <a:srgbClr val="E96D35"/>
                </a:solidFill>
                <a:latin typeface="Helvetica Neue" charset="0"/>
              </a:rPr>
              <a:t>+     –</a:t>
            </a:r>
          </a:p>
        </p:txBody>
      </p:sp>
      <p:sp>
        <p:nvSpPr>
          <p:cNvPr id="55307" name="Text Box 13"/>
          <p:cNvSpPr txBox="1">
            <a:spLocks noChangeArrowheads="1"/>
          </p:cNvSpPr>
          <p:nvPr/>
        </p:nvSpPr>
        <p:spPr bwMode="auto">
          <a:xfrm>
            <a:off x="6667500" y="3352800"/>
            <a:ext cx="1066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a:solidFill>
                  <a:srgbClr val="E96D35"/>
                </a:solidFill>
                <a:latin typeface="Helvetica Neue" charset="0"/>
              </a:rPr>
              <a:t>+     –</a:t>
            </a:r>
          </a:p>
        </p:txBody>
      </p:sp>
      <p:sp>
        <p:nvSpPr>
          <p:cNvPr id="55308" name="Text Box 14"/>
          <p:cNvSpPr txBox="1">
            <a:spLocks noChangeArrowheads="1"/>
          </p:cNvSpPr>
          <p:nvPr/>
        </p:nvSpPr>
        <p:spPr bwMode="auto">
          <a:xfrm>
            <a:off x="1965325" y="3367088"/>
            <a:ext cx="3968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a:solidFill>
                  <a:srgbClr val="E96D35"/>
                </a:solidFill>
                <a:latin typeface="Helvetica Neue" charset="0"/>
              </a:rPr>
              <a:t>+</a:t>
            </a:r>
          </a:p>
        </p:txBody>
      </p:sp>
      <p:sp>
        <p:nvSpPr>
          <p:cNvPr id="55309" name="Rectangle 15"/>
          <p:cNvSpPr>
            <a:spLocks noGrp="1"/>
          </p:cNvSpPr>
          <p:nvPr>
            <p:ph type="title" idx="4294967295"/>
          </p:nvPr>
        </p:nvSpPr>
        <p:spPr/>
        <p:txBody>
          <a:bodyPr/>
          <a:lstStyle/>
          <a:p>
            <a:r>
              <a:rPr lang="en-US">
                <a:ea typeface="ＭＳ Ｐゴシック" charset="0"/>
                <a:cs typeface="ＭＳ Ｐゴシック" charset="0"/>
              </a:rPr>
              <a:t>Guidelines for Drawing CLD</a:t>
            </a:r>
          </a:p>
        </p:txBody>
      </p:sp>
      <p:sp>
        <p:nvSpPr>
          <p:cNvPr id="55310" name="Text Box 16"/>
          <p:cNvSpPr txBox="1">
            <a:spLocks noChangeArrowheads="1"/>
          </p:cNvSpPr>
          <p:nvPr/>
        </p:nvSpPr>
        <p:spPr bwMode="auto">
          <a:xfrm>
            <a:off x="2438400" y="2057400"/>
            <a:ext cx="426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a:solidFill>
                  <a:srgbClr val="E96D35"/>
                </a:solidFill>
                <a:latin typeface="Helvetica Neue" charset="0"/>
              </a:rPr>
              <a:t>2. Indicate </a:t>
            </a:r>
            <a:r>
              <a:rPr lang="en-US" i="1">
                <a:solidFill>
                  <a:srgbClr val="E96D35"/>
                </a:solidFill>
                <a:latin typeface="Helvetica Neue" charset="0"/>
              </a:rPr>
              <a:t>polarity</a:t>
            </a:r>
            <a:r>
              <a:rPr lang="en-US">
                <a:solidFill>
                  <a:srgbClr val="5A7793"/>
                </a:solidFill>
                <a:latin typeface="Helvetica Neue" charset="0"/>
              </a:rPr>
              <a: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762000"/>
            <a:ext cx="7315200" cy="565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47" name="Rectangle 3"/>
          <p:cNvSpPr>
            <a:spLocks noChangeArrowheads="1"/>
          </p:cNvSpPr>
          <p:nvPr/>
        </p:nvSpPr>
        <p:spPr bwMode="auto">
          <a:xfrm>
            <a:off x="1752600" y="4114800"/>
            <a:ext cx="3352800" cy="1295400"/>
          </a:xfrm>
          <a:prstGeom prst="rect">
            <a:avLst/>
          </a:prstGeom>
          <a:solidFill>
            <a:schemeClr val="accent1">
              <a:alpha val="4901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7348" name="Text Box 4"/>
          <p:cNvSpPr txBox="1">
            <a:spLocks noChangeArrowheads="1"/>
          </p:cNvSpPr>
          <p:nvPr/>
        </p:nvSpPr>
        <p:spPr bwMode="auto">
          <a:xfrm>
            <a:off x="1828800" y="3244850"/>
            <a:ext cx="6953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600">
                <a:solidFill>
                  <a:srgbClr val="404040"/>
                </a:solidFill>
                <a:latin typeface="Helvetica Neue" charset="0"/>
              </a:rPr>
              <a:t>births</a:t>
            </a:r>
          </a:p>
        </p:txBody>
      </p:sp>
      <p:sp>
        <p:nvSpPr>
          <p:cNvPr id="57349" name="Text Box 5"/>
          <p:cNvSpPr txBox="1">
            <a:spLocks noChangeArrowheads="1"/>
          </p:cNvSpPr>
          <p:nvPr/>
        </p:nvSpPr>
        <p:spPr bwMode="auto">
          <a:xfrm>
            <a:off x="6629400" y="3244850"/>
            <a:ext cx="8016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600">
                <a:solidFill>
                  <a:srgbClr val="404040"/>
                </a:solidFill>
                <a:latin typeface="Helvetica Neue" charset="0"/>
              </a:rPr>
              <a:t>deaths</a:t>
            </a:r>
          </a:p>
        </p:txBody>
      </p:sp>
      <p:sp>
        <p:nvSpPr>
          <p:cNvPr id="57350" name="Text Box 6"/>
          <p:cNvSpPr txBox="1">
            <a:spLocks noChangeArrowheads="1"/>
          </p:cNvSpPr>
          <p:nvPr/>
        </p:nvSpPr>
        <p:spPr bwMode="auto">
          <a:xfrm>
            <a:off x="3962400" y="3276600"/>
            <a:ext cx="11445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600">
                <a:solidFill>
                  <a:srgbClr val="404040"/>
                </a:solidFill>
                <a:latin typeface="Helvetica Neue" charset="0"/>
              </a:rPr>
              <a:t>population</a:t>
            </a:r>
          </a:p>
        </p:txBody>
      </p:sp>
      <p:sp>
        <p:nvSpPr>
          <p:cNvPr id="57351" name="Text Box 7"/>
          <p:cNvSpPr txBox="1">
            <a:spLocks noChangeArrowheads="1"/>
          </p:cNvSpPr>
          <p:nvPr/>
        </p:nvSpPr>
        <p:spPr bwMode="auto">
          <a:xfrm>
            <a:off x="7010400" y="5715000"/>
            <a:ext cx="1152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600">
                <a:solidFill>
                  <a:srgbClr val="404040"/>
                </a:solidFill>
                <a:latin typeface="Helvetica Neue" charset="0"/>
              </a:rPr>
              <a:t>Resources</a:t>
            </a:r>
          </a:p>
        </p:txBody>
      </p:sp>
      <p:sp>
        <p:nvSpPr>
          <p:cNvPr id="57352" name="Text Box 8"/>
          <p:cNvSpPr txBox="1">
            <a:spLocks noChangeArrowheads="1"/>
          </p:cNvSpPr>
          <p:nvPr/>
        </p:nvSpPr>
        <p:spPr bwMode="auto">
          <a:xfrm>
            <a:off x="3492500" y="4387850"/>
            <a:ext cx="1981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600">
                <a:solidFill>
                  <a:srgbClr val="E96D35"/>
                </a:solidFill>
                <a:latin typeface="Helvetica Neue" charset="0"/>
              </a:rPr>
              <a:t>Time delay</a:t>
            </a:r>
          </a:p>
        </p:txBody>
      </p:sp>
      <p:sp>
        <p:nvSpPr>
          <p:cNvPr id="57353" name="Text Box 9"/>
          <p:cNvSpPr txBox="1">
            <a:spLocks noChangeArrowheads="1"/>
          </p:cNvSpPr>
          <p:nvPr/>
        </p:nvSpPr>
        <p:spPr bwMode="auto">
          <a:xfrm>
            <a:off x="457200" y="914400"/>
            <a:ext cx="708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a:solidFill>
                  <a:srgbClr val="5A7793"/>
                </a:solidFill>
                <a:latin typeface="Helvetica Neue" charset="0"/>
              </a:rPr>
              <a:t>Causal Loop Diagrams: </a:t>
            </a:r>
            <a:r>
              <a:rPr lang="ja-JP" altLang="en-US">
                <a:solidFill>
                  <a:srgbClr val="5A7793"/>
                </a:solidFill>
                <a:latin typeface="Helvetica Neue" charset="0"/>
              </a:rPr>
              <a:t>“</a:t>
            </a:r>
            <a:r>
              <a:rPr lang="en-US">
                <a:solidFill>
                  <a:srgbClr val="5A7793"/>
                </a:solidFill>
                <a:latin typeface="Helvetica Neue" charset="0"/>
              </a:rPr>
              <a:t>Limits to Growth</a:t>
            </a:r>
            <a:r>
              <a:rPr lang="ja-JP" altLang="en-US">
                <a:solidFill>
                  <a:srgbClr val="5A7793"/>
                </a:solidFill>
                <a:latin typeface="Helvetica Neue" charset="0"/>
              </a:rPr>
              <a:t>”</a:t>
            </a:r>
            <a:endParaRPr lang="en-US">
              <a:solidFill>
                <a:srgbClr val="5A7793"/>
              </a:solidFill>
              <a:latin typeface="Helvetica Neue" charset="0"/>
            </a:endParaRPr>
          </a:p>
        </p:txBody>
      </p:sp>
      <p:sp>
        <p:nvSpPr>
          <p:cNvPr id="57354" name="Text Box 10"/>
          <p:cNvSpPr txBox="1">
            <a:spLocks noChangeArrowheads="1"/>
          </p:cNvSpPr>
          <p:nvPr/>
        </p:nvSpPr>
        <p:spPr bwMode="auto">
          <a:xfrm>
            <a:off x="4000500" y="2387600"/>
            <a:ext cx="1066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a:solidFill>
                  <a:srgbClr val="E96D35"/>
                </a:solidFill>
                <a:latin typeface="Helvetica Neue" charset="0"/>
              </a:rPr>
              <a:t>+     –</a:t>
            </a:r>
          </a:p>
        </p:txBody>
      </p:sp>
      <p:sp>
        <p:nvSpPr>
          <p:cNvPr id="57355" name="Text Box 11"/>
          <p:cNvSpPr txBox="1">
            <a:spLocks noChangeArrowheads="1"/>
          </p:cNvSpPr>
          <p:nvPr/>
        </p:nvSpPr>
        <p:spPr bwMode="auto">
          <a:xfrm>
            <a:off x="6667500" y="3352800"/>
            <a:ext cx="1066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a:solidFill>
                  <a:srgbClr val="E96D35"/>
                </a:solidFill>
                <a:latin typeface="Helvetica Neue" charset="0"/>
              </a:rPr>
              <a:t>+     –</a:t>
            </a:r>
          </a:p>
        </p:txBody>
      </p:sp>
      <p:sp>
        <p:nvSpPr>
          <p:cNvPr id="57356" name="Text Box 12"/>
          <p:cNvSpPr txBox="1">
            <a:spLocks noChangeArrowheads="1"/>
          </p:cNvSpPr>
          <p:nvPr/>
        </p:nvSpPr>
        <p:spPr bwMode="auto">
          <a:xfrm>
            <a:off x="1965325" y="3367088"/>
            <a:ext cx="3968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a:solidFill>
                  <a:srgbClr val="E96D35"/>
                </a:solidFill>
                <a:latin typeface="Helvetica Neue" charset="0"/>
              </a:rPr>
              <a:t>+</a:t>
            </a:r>
          </a:p>
        </p:txBody>
      </p:sp>
      <p:sp>
        <p:nvSpPr>
          <p:cNvPr id="57357" name="Rectangle 13"/>
          <p:cNvSpPr>
            <a:spLocks noGrp="1"/>
          </p:cNvSpPr>
          <p:nvPr>
            <p:ph type="title" idx="4294967295"/>
          </p:nvPr>
        </p:nvSpPr>
        <p:spPr/>
        <p:txBody>
          <a:bodyPr/>
          <a:lstStyle/>
          <a:p>
            <a:r>
              <a:rPr lang="en-US">
                <a:ea typeface="ＭＳ Ｐゴシック" charset="0"/>
                <a:cs typeface="ＭＳ Ｐゴシック" charset="0"/>
              </a:rPr>
              <a:t>Guidelines for Drawing CLD</a:t>
            </a:r>
          </a:p>
        </p:txBody>
      </p:sp>
      <p:sp>
        <p:nvSpPr>
          <p:cNvPr id="57358" name="Text Box 14"/>
          <p:cNvSpPr txBox="1">
            <a:spLocks noChangeArrowheads="1"/>
          </p:cNvSpPr>
          <p:nvPr/>
        </p:nvSpPr>
        <p:spPr bwMode="auto">
          <a:xfrm>
            <a:off x="1295400" y="4800600"/>
            <a:ext cx="426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a:solidFill>
                  <a:srgbClr val="E96D35"/>
                </a:solidFill>
                <a:latin typeface="Helvetica Neue" charset="0"/>
              </a:rPr>
              <a:t>3. Show </a:t>
            </a:r>
            <a:r>
              <a:rPr lang="en-US" i="1">
                <a:solidFill>
                  <a:srgbClr val="E96D35"/>
                </a:solidFill>
                <a:latin typeface="Helvetica Neue" charset="0"/>
              </a:rPr>
              <a:t>delays</a:t>
            </a:r>
            <a:endParaRPr lang="en-US">
              <a:solidFill>
                <a:srgbClr val="5A7793"/>
              </a:solidFill>
              <a:latin typeface="Helvetica Neue"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39" descr="guidelines.pdf                                                 00540072Macintosh HD                   C1E680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933450"/>
            <a:ext cx="5105400" cy="394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5" name="Title 1"/>
          <p:cNvSpPr>
            <a:spLocks noGrp="1"/>
          </p:cNvSpPr>
          <p:nvPr>
            <p:ph type="title"/>
          </p:nvPr>
        </p:nvSpPr>
        <p:spPr/>
        <p:txBody>
          <a:bodyPr/>
          <a:lstStyle/>
          <a:p>
            <a:pPr eaLnBrk="1" hangingPunct="1"/>
            <a:r>
              <a:rPr lang="en-US">
                <a:ea typeface="ＭＳ Ｐゴシック" charset="0"/>
                <a:cs typeface="ＭＳ Ｐゴシック" charset="0"/>
              </a:rPr>
              <a:t>Guidelines for Drawing CLD </a:t>
            </a:r>
          </a:p>
        </p:txBody>
      </p:sp>
      <p:sp>
        <p:nvSpPr>
          <p:cNvPr id="59396" name="Text Box 8"/>
          <p:cNvSpPr txBox="1">
            <a:spLocks noChangeArrowheads="1"/>
          </p:cNvSpPr>
          <p:nvPr/>
        </p:nvSpPr>
        <p:spPr bwMode="auto">
          <a:xfrm>
            <a:off x="457200" y="914400"/>
            <a:ext cx="8382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ja-JP" altLang="en-US">
                <a:solidFill>
                  <a:srgbClr val="5A7793"/>
                </a:solidFill>
                <a:latin typeface="Helvetica Neue" charset="0"/>
              </a:rPr>
              <a:t>“</a:t>
            </a:r>
            <a:r>
              <a:rPr lang="en-US">
                <a:solidFill>
                  <a:srgbClr val="5A7793"/>
                </a:solidFill>
                <a:latin typeface="Helvetica Neue" charset="0"/>
              </a:rPr>
              <a:t>Shifting the Burden</a:t>
            </a:r>
            <a:r>
              <a:rPr lang="ja-JP" altLang="en-US">
                <a:solidFill>
                  <a:srgbClr val="5A7793"/>
                </a:solidFill>
                <a:latin typeface="Helvetica Neue" charset="0"/>
              </a:rPr>
              <a:t>”</a:t>
            </a:r>
            <a:r>
              <a:rPr lang="en-US">
                <a:solidFill>
                  <a:srgbClr val="5A7793"/>
                </a:solidFill>
                <a:latin typeface="Helvetica Neue" charset="0"/>
              </a:rPr>
              <a:t> from true solution to quick fix solution</a:t>
            </a:r>
          </a:p>
        </p:txBody>
      </p:sp>
      <p:sp>
        <p:nvSpPr>
          <p:cNvPr id="59397" name="Rectangle 9"/>
          <p:cNvSpPr>
            <a:spLocks noChangeArrowheads="1"/>
          </p:cNvSpPr>
          <p:nvPr/>
        </p:nvSpPr>
        <p:spPr bwMode="auto">
          <a:xfrm>
            <a:off x="0" y="4719638"/>
            <a:ext cx="9144000" cy="2133600"/>
          </a:xfrm>
          <a:prstGeom prst="rect">
            <a:avLst/>
          </a:prstGeom>
          <a:solidFill>
            <a:schemeClr val="bg2"/>
          </a:solidFill>
          <a:ln w="9525">
            <a:solidFill>
              <a:schemeClr val="bg2"/>
            </a:solidFill>
            <a:miter lim="800000"/>
            <a:headEnd/>
            <a:tailEnd/>
          </a:ln>
        </p:spPr>
        <p:txBody>
          <a:bodyPr wrap="none" anchor="ctr"/>
          <a:lstStyle/>
          <a:p>
            <a:endParaRPr lang="en-US"/>
          </a:p>
        </p:txBody>
      </p:sp>
      <p:sp>
        <p:nvSpPr>
          <p:cNvPr id="59398" name="Text Box 10"/>
          <p:cNvSpPr txBox="1">
            <a:spLocks noChangeArrowheads="1"/>
          </p:cNvSpPr>
          <p:nvPr/>
        </p:nvSpPr>
        <p:spPr bwMode="auto">
          <a:xfrm>
            <a:off x="457200" y="4948238"/>
            <a:ext cx="8382000" cy="190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spcBef>
                <a:spcPct val="50000"/>
              </a:spcBef>
            </a:pPr>
            <a:r>
              <a:rPr lang="en-US" sz="2000" b="1">
                <a:latin typeface="Helvetica Neue" charset="0"/>
              </a:rPr>
              <a:t>Individual Activity </a:t>
            </a:r>
          </a:p>
          <a:p>
            <a:pPr algn="l" eaLnBrk="1" hangingPunct="1">
              <a:spcBef>
                <a:spcPct val="50000"/>
              </a:spcBef>
            </a:pPr>
            <a:r>
              <a:rPr lang="en-US" sz="1800">
                <a:solidFill>
                  <a:srgbClr val="404040"/>
                </a:solidFill>
                <a:latin typeface="Helvetica Neue" charset="0"/>
              </a:rPr>
              <a:t>(10 minutes)</a:t>
            </a:r>
            <a:endParaRPr lang="en-US" sz="1800">
              <a:latin typeface="Helvetica Neue" charset="0"/>
            </a:endParaRPr>
          </a:p>
          <a:p>
            <a:pPr algn="l" eaLnBrk="1" hangingPunct="1">
              <a:spcBef>
                <a:spcPct val="50000"/>
              </a:spcBef>
            </a:pPr>
            <a:r>
              <a:rPr lang="en-US" sz="1800"/>
              <a:t>Create your own </a:t>
            </a:r>
            <a:r>
              <a:rPr lang="ja-JP" altLang="en-US" sz="1800"/>
              <a:t>“</a:t>
            </a:r>
            <a:r>
              <a:rPr lang="en-US" sz="1800"/>
              <a:t>shifting the burden</a:t>
            </a:r>
            <a:r>
              <a:rPr lang="ja-JP" altLang="en-US" sz="1800"/>
              <a:t>”</a:t>
            </a:r>
            <a:r>
              <a:rPr lang="en-US" sz="1800"/>
              <a:t> story and share it with another. Start by identifying a </a:t>
            </a:r>
            <a:r>
              <a:rPr lang="ja-JP" altLang="en-US" sz="1800"/>
              <a:t>“</a:t>
            </a:r>
            <a:r>
              <a:rPr lang="en-US" sz="1800"/>
              <a:t>problem symptom,</a:t>
            </a:r>
            <a:r>
              <a:rPr lang="ja-JP" altLang="en-US" sz="1800"/>
              <a:t>”</a:t>
            </a:r>
            <a:r>
              <a:rPr lang="en-US" sz="1800"/>
              <a:t> and a </a:t>
            </a:r>
            <a:r>
              <a:rPr lang="ja-JP" altLang="en-US" sz="1800"/>
              <a:t>“</a:t>
            </a:r>
            <a:r>
              <a:rPr lang="en-US" sz="1800"/>
              <a:t>quick fix.</a:t>
            </a:r>
            <a:r>
              <a:rPr lang="ja-JP" altLang="en-US" sz="1800"/>
              <a:t>”</a:t>
            </a:r>
            <a:endParaRPr lang="en-US" sz="1800"/>
          </a:p>
          <a:p>
            <a:pPr algn="l" eaLnBrk="1" hangingPunct="1">
              <a:spcBef>
                <a:spcPct val="50000"/>
              </a:spcBef>
            </a:pPr>
            <a:endParaRPr lang="en-US" sz="1800">
              <a:latin typeface="Helvetica Neue"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1" descr="globalsystem.pdf                                               00540072Macintosh HD                   C1E680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692150"/>
            <a:ext cx="7924800" cy="6126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3" name="Rectangle 14"/>
          <p:cNvSpPr>
            <a:spLocks noChangeArrowheads="1"/>
          </p:cNvSpPr>
          <p:nvPr/>
        </p:nvSpPr>
        <p:spPr bwMode="auto">
          <a:xfrm>
            <a:off x="0" y="4724400"/>
            <a:ext cx="9144000" cy="2133600"/>
          </a:xfrm>
          <a:prstGeom prst="rect">
            <a:avLst/>
          </a:prstGeom>
          <a:solidFill>
            <a:schemeClr val="bg2"/>
          </a:solidFill>
          <a:ln w="9525">
            <a:solidFill>
              <a:schemeClr val="bg2"/>
            </a:solidFill>
            <a:miter lim="800000"/>
            <a:headEnd/>
            <a:tailEnd/>
          </a:ln>
        </p:spPr>
        <p:txBody>
          <a:bodyPr wrap="none" anchor="ctr"/>
          <a:lstStyle/>
          <a:p>
            <a:endParaRPr lang="en-US"/>
          </a:p>
        </p:txBody>
      </p:sp>
      <p:sp>
        <p:nvSpPr>
          <p:cNvPr id="61444" name="Text Box 15"/>
          <p:cNvSpPr txBox="1">
            <a:spLocks noChangeArrowheads="1"/>
          </p:cNvSpPr>
          <p:nvPr/>
        </p:nvSpPr>
        <p:spPr bwMode="auto">
          <a:xfrm>
            <a:off x="457200" y="4953000"/>
            <a:ext cx="8382000" cy="218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spcBef>
                <a:spcPct val="50000"/>
              </a:spcBef>
            </a:pPr>
            <a:r>
              <a:rPr lang="en-US" sz="2000" b="1">
                <a:latin typeface="Helvetica Neue" charset="0"/>
              </a:rPr>
              <a:t>Classroom Activity </a:t>
            </a:r>
          </a:p>
          <a:p>
            <a:pPr algn="l" eaLnBrk="1" hangingPunct="1">
              <a:spcBef>
                <a:spcPct val="50000"/>
              </a:spcBef>
            </a:pPr>
            <a:r>
              <a:rPr lang="en-US" sz="1800">
                <a:solidFill>
                  <a:srgbClr val="404040"/>
                </a:solidFill>
                <a:latin typeface="Helvetica Neue" charset="0"/>
              </a:rPr>
              <a:t>(5 minutes)</a:t>
            </a:r>
            <a:endParaRPr lang="en-US" sz="1800">
              <a:latin typeface="Helvetica Neue" charset="0"/>
            </a:endParaRPr>
          </a:p>
          <a:p>
            <a:pPr algn="l" eaLnBrk="1" hangingPunct="1">
              <a:spcBef>
                <a:spcPct val="50000"/>
              </a:spcBef>
            </a:pPr>
            <a:r>
              <a:rPr lang="en-US" sz="1800"/>
              <a:t>Here are two conceptual </a:t>
            </a:r>
            <a:r>
              <a:rPr lang="ja-JP" altLang="en-US" sz="1800"/>
              <a:t>“</a:t>
            </a:r>
            <a:r>
              <a:rPr lang="en-US" sz="1800"/>
              <a:t>models</a:t>
            </a:r>
            <a:r>
              <a:rPr lang="ja-JP" altLang="en-US" sz="1800"/>
              <a:t>”</a:t>
            </a:r>
            <a:r>
              <a:rPr lang="en-US" sz="1800"/>
              <a:t> of the relationship between nature, society and economic systems. Which of these models more accurately depicts reality? Why? Draw a causal loop diagram associated with the model.</a:t>
            </a:r>
          </a:p>
          <a:p>
            <a:pPr algn="l" eaLnBrk="1" hangingPunct="1">
              <a:spcBef>
                <a:spcPct val="50000"/>
              </a:spcBef>
            </a:pPr>
            <a:endParaRPr lang="en-US" sz="1800">
              <a:latin typeface="Helvetica Neue" charset="0"/>
            </a:endParaRPr>
          </a:p>
        </p:txBody>
      </p:sp>
      <p:sp>
        <p:nvSpPr>
          <p:cNvPr id="61445" name="Title 1"/>
          <p:cNvSpPr>
            <a:spLocks noGrp="1"/>
          </p:cNvSpPr>
          <p:nvPr>
            <p:ph type="title"/>
          </p:nvPr>
        </p:nvSpPr>
        <p:spPr/>
        <p:txBody>
          <a:bodyPr/>
          <a:lstStyle/>
          <a:p>
            <a:pPr eaLnBrk="1" hangingPunct="1"/>
            <a:r>
              <a:rPr lang="en-US">
                <a:ea typeface="ＭＳ Ｐゴシック" charset="0"/>
                <a:cs typeface="ＭＳ Ｐゴシック" charset="0"/>
              </a:rPr>
              <a:t>The Global System</a:t>
            </a:r>
          </a:p>
        </p:txBody>
      </p:sp>
      <p:sp>
        <p:nvSpPr>
          <p:cNvPr id="61446" name="Line 19"/>
          <p:cNvSpPr>
            <a:spLocks noChangeShapeType="1"/>
          </p:cNvSpPr>
          <p:nvPr/>
        </p:nvSpPr>
        <p:spPr bwMode="auto">
          <a:xfrm>
            <a:off x="4572000" y="1524000"/>
            <a:ext cx="0" cy="2514600"/>
          </a:xfrm>
          <a:prstGeom prst="line">
            <a:avLst/>
          </a:prstGeom>
          <a:noFill/>
          <a:ln w="25400">
            <a:solidFill>
              <a:srgbClr val="5A7793"/>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Oval 29"/>
          <p:cNvSpPr>
            <a:spLocks noChangeArrowheads="1"/>
          </p:cNvSpPr>
          <p:nvPr/>
        </p:nvSpPr>
        <p:spPr bwMode="auto">
          <a:xfrm>
            <a:off x="3505200" y="3016250"/>
            <a:ext cx="1981200" cy="1981200"/>
          </a:xfrm>
          <a:prstGeom prst="ellipse">
            <a:avLst/>
          </a:prstGeom>
          <a:solidFill>
            <a:schemeClr val="bg2"/>
          </a:solidFill>
          <a:ln w="9525">
            <a:solidFill>
              <a:srgbClr val="81AFB9"/>
            </a:solidFill>
            <a:prstDash val="dash"/>
            <a:round/>
            <a:headEnd/>
            <a:tailEnd/>
          </a:ln>
        </p:spPr>
        <p:txBody>
          <a:bodyPr wrap="none" anchor="ctr"/>
          <a:lstStyle/>
          <a:p>
            <a:pPr algn="ctr"/>
            <a:endParaRPr lang="en-US">
              <a:solidFill>
                <a:schemeClr val="bg1"/>
              </a:solidFill>
            </a:endParaRPr>
          </a:p>
        </p:txBody>
      </p:sp>
      <p:sp>
        <p:nvSpPr>
          <p:cNvPr id="16387" name="TextBox 7"/>
          <p:cNvSpPr txBox="1">
            <a:spLocks noChangeArrowheads="1"/>
          </p:cNvSpPr>
          <p:nvPr/>
        </p:nvSpPr>
        <p:spPr bwMode="auto">
          <a:xfrm>
            <a:off x="2286000" y="4648200"/>
            <a:ext cx="1174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a:solidFill>
                  <a:srgbClr val="E96D35"/>
                </a:solidFill>
                <a:latin typeface="Helvetica Neue" charset="0"/>
              </a:rPr>
              <a:t>Boundary</a:t>
            </a:r>
            <a:endParaRPr lang="en-US" sz="1800">
              <a:latin typeface="Calibri" charset="0"/>
            </a:endParaRPr>
          </a:p>
        </p:txBody>
      </p:sp>
      <p:sp>
        <p:nvSpPr>
          <p:cNvPr id="16388" name="TextBox 13"/>
          <p:cNvSpPr txBox="1">
            <a:spLocks noChangeArrowheads="1"/>
          </p:cNvSpPr>
          <p:nvPr/>
        </p:nvSpPr>
        <p:spPr bwMode="auto">
          <a:xfrm>
            <a:off x="5715000" y="3397250"/>
            <a:ext cx="1555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a:solidFill>
                  <a:srgbClr val="E96D35"/>
                </a:solidFill>
                <a:latin typeface="Helvetica Neue" charset="0"/>
              </a:rPr>
              <a:t>Surroundings</a:t>
            </a:r>
            <a:endParaRPr lang="en-US" sz="1800">
              <a:latin typeface="Calibri" charset="0"/>
            </a:endParaRPr>
          </a:p>
        </p:txBody>
      </p:sp>
      <p:sp>
        <p:nvSpPr>
          <p:cNvPr id="16389" name="Text Box 8"/>
          <p:cNvSpPr txBox="1">
            <a:spLocks noChangeArrowheads="1"/>
          </p:cNvSpPr>
          <p:nvPr/>
        </p:nvSpPr>
        <p:spPr bwMode="auto">
          <a:xfrm>
            <a:off x="0" y="6096000"/>
            <a:ext cx="9144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1600">
                <a:solidFill>
                  <a:srgbClr val="808080"/>
                </a:solidFill>
                <a:latin typeface="Helvetica Neue" charset="0"/>
              </a:rPr>
              <a:t>Elements defined by those analyzing the system</a:t>
            </a:r>
          </a:p>
        </p:txBody>
      </p:sp>
      <p:sp>
        <p:nvSpPr>
          <p:cNvPr id="16390" name="Line 10"/>
          <p:cNvSpPr>
            <a:spLocks noChangeShapeType="1"/>
          </p:cNvSpPr>
          <p:nvPr/>
        </p:nvSpPr>
        <p:spPr bwMode="auto">
          <a:xfrm flipH="1">
            <a:off x="2438400" y="1600200"/>
            <a:ext cx="304800" cy="469900"/>
          </a:xfrm>
          <a:prstGeom prst="line">
            <a:avLst/>
          </a:prstGeom>
          <a:noFill/>
          <a:ln w="38100">
            <a:solidFill>
              <a:srgbClr val="5A7793"/>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6391" name="Rectangle 11"/>
          <p:cNvSpPr>
            <a:spLocks noChangeArrowheads="1"/>
          </p:cNvSpPr>
          <p:nvPr/>
        </p:nvSpPr>
        <p:spPr bwMode="auto">
          <a:xfrm>
            <a:off x="228600" y="2192338"/>
            <a:ext cx="327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1" algn="l">
              <a:spcBef>
                <a:spcPct val="20000"/>
              </a:spcBef>
              <a:buFont typeface="Arial" charset="0"/>
              <a:buNone/>
            </a:pPr>
            <a:r>
              <a:rPr lang="en-US" sz="2400">
                <a:solidFill>
                  <a:srgbClr val="404040"/>
                </a:solidFill>
                <a:latin typeface="Helvetica Neue" charset="0"/>
              </a:rPr>
              <a:t>Changes with time</a:t>
            </a:r>
          </a:p>
        </p:txBody>
      </p:sp>
      <p:sp>
        <p:nvSpPr>
          <p:cNvPr id="16392" name="Line 12"/>
          <p:cNvSpPr>
            <a:spLocks noChangeShapeType="1"/>
          </p:cNvSpPr>
          <p:nvPr/>
        </p:nvSpPr>
        <p:spPr bwMode="auto">
          <a:xfrm>
            <a:off x="6019800" y="1600200"/>
            <a:ext cx="304800" cy="533400"/>
          </a:xfrm>
          <a:prstGeom prst="line">
            <a:avLst/>
          </a:prstGeom>
          <a:noFill/>
          <a:ln w="38100">
            <a:solidFill>
              <a:srgbClr val="5A7793"/>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6393" name="Rectangle 13"/>
          <p:cNvSpPr>
            <a:spLocks noChangeArrowheads="1"/>
          </p:cNvSpPr>
          <p:nvPr/>
        </p:nvSpPr>
        <p:spPr bwMode="auto">
          <a:xfrm>
            <a:off x="3429000" y="2178050"/>
            <a:ext cx="5486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1" algn="ctr">
              <a:spcBef>
                <a:spcPct val="20000"/>
              </a:spcBef>
              <a:buFont typeface="Arial" charset="0"/>
              <a:buNone/>
            </a:pPr>
            <a:r>
              <a:rPr lang="en-US" sz="2400">
                <a:solidFill>
                  <a:srgbClr val="404040"/>
                </a:solidFill>
                <a:latin typeface="Helvetica Neue" charset="0"/>
              </a:rPr>
              <a:t>Group of interacting components</a:t>
            </a:r>
            <a:endParaRPr lang="en-US" sz="2800">
              <a:solidFill>
                <a:srgbClr val="404040"/>
              </a:solidFill>
              <a:latin typeface="Helvetica Neue" charset="0"/>
            </a:endParaRPr>
          </a:p>
        </p:txBody>
      </p:sp>
      <p:sp>
        <p:nvSpPr>
          <p:cNvPr id="16394" name="Text Box 14"/>
          <p:cNvSpPr txBox="1">
            <a:spLocks noChangeArrowheads="1"/>
          </p:cNvSpPr>
          <p:nvPr/>
        </p:nvSpPr>
        <p:spPr bwMode="auto">
          <a:xfrm>
            <a:off x="5715000" y="3746500"/>
            <a:ext cx="2667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spcBef>
                <a:spcPct val="50000"/>
              </a:spcBef>
            </a:pPr>
            <a:r>
              <a:rPr lang="en-US" sz="1600" i="1">
                <a:solidFill>
                  <a:srgbClr val="404040"/>
                </a:solidFill>
                <a:latin typeface="Helvetica Neue" charset="0"/>
              </a:rPr>
              <a:t>Outside the system</a:t>
            </a:r>
          </a:p>
        </p:txBody>
      </p:sp>
      <p:sp>
        <p:nvSpPr>
          <p:cNvPr id="16395" name="Text Box 15"/>
          <p:cNvSpPr txBox="1">
            <a:spLocks noChangeArrowheads="1"/>
          </p:cNvSpPr>
          <p:nvPr/>
        </p:nvSpPr>
        <p:spPr bwMode="auto">
          <a:xfrm>
            <a:off x="2286000" y="4997450"/>
            <a:ext cx="51816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spcBef>
                <a:spcPct val="50000"/>
              </a:spcBef>
            </a:pPr>
            <a:r>
              <a:rPr lang="en-US" sz="1600" i="1">
                <a:solidFill>
                  <a:srgbClr val="404040"/>
                </a:solidFill>
                <a:latin typeface="Helvetica Neue" charset="0"/>
              </a:rPr>
              <a:t>Conceptually </a:t>
            </a:r>
            <a:r>
              <a:rPr lang="ja-JP" altLang="en-US" sz="1600" i="1">
                <a:solidFill>
                  <a:srgbClr val="404040"/>
                </a:solidFill>
                <a:latin typeface="Helvetica Neue" charset="0"/>
              </a:rPr>
              <a:t>“</a:t>
            </a:r>
            <a:r>
              <a:rPr lang="en-US" sz="1600" i="1">
                <a:solidFill>
                  <a:srgbClr val="404040"/>
                </a:solidFill>
                <a:latin typeface="Helvetica Neue" charset="0"/>
              </a:rPr>
              <a:t>separates</a:t>
            </a:r>
            <a:r>
              <a:rPr lang="ja-JP" altLang="en-US" sz="1600" i="1">
                <a:solidFill>
                  <a:srgbClr val="404040"/>
                </a:solidFill>
                <a:latin typeface="Helvetica Neue" charset="0"/>
              </a:rPr>
              <a:t>”</a:t>
            </a:r>
            <a:r>
              <a:rPr lang="en-US" sz="1600" i="1">
                <a:solidFill>
                  <a:srgbClr val="404040"/>
                </a:solidFill>
                <a:latin typeface="Helvetica Neue" charset="0"/>
              </a:rPr>
              <a:t> the system and surroundings</a:t>
            </a:r>
            <a:endParaRPr lang="en-US" sz="1800" i="1">
              <a:solidFill>
                <a:srgbClr val="404040"/>
              </a:solidFill>
              <a:latin typeface="Helvetica Neue" charset="0"/>
            </a:endParaRPr>
          </a:p>
        </p:txBody>
      </p:sp>
      <p:sp>
        <p:nvSpPr>
          <p:cNvPr id="16396" name="Text Box 20"/>
          <p:cNvSpPr txBox="1">
            <a:spLocks noChangeArrowheads="1"/>
          </p:cNvSpPr>
          <p:nvPr/>
        </p:nvSpPr>
        <p:spPr bwMode="auto">
          <a:xfrm>
            <a:off x="1752600" y="1020763"/>
            <a:ext cx="5703888"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3200">
                <a:solidFill>
                  <a:srgbClr val="5A7793"/>
                </a:solidFill>
                <a:latin typeface="Helvetica Neue" charset="0"/>
              </a:rPr>
              <a:t>The Dynamic System Concept</a:t>
            </a:r>
          </a:p>
        </p:txBody>
      </p:sp>
      <p:sp>
        <p:nvSpPr>
          <p:cNvPr id="16397" name="Oval 26"/>
          <p:cNvSpPr>
            <a:spLocks noChangeArrowheads="1"/>
          </p:cNvSpPr>
          <p:nvPr/>
        </p:nvSpPr>
        <p:spPr bwMode="auto">
          <a:xfrm>
            <a:off x="3657600" y="3168650"/>
            <a:ext cx="1676400" cy="1676400"/>
          </a:xfrm>
          <a:prstGeom prst="ellipse">
            <a:avLst/>
          </a:prstGeom>
          <a:solidFill>
            <a:srgbClr val="E96D35"/>
          </a:solidFill>
          <a:ln w="9525">
            <a:solidFill>
              <a:srgbClr val="81AFB9"/>
            </a:solidFill>
            <a:prstDash val="dash"/>
            <a:round/>
            <a:headEnd/>
            <a:tailEnd/>
          </a:ln>
        </p:spPr>
        <p:txBody>
          <a:bodyPr wrap="none" anchor="ctr"/>
          <a:lstStyle/>
          <a:p>
            <a:pPr algn="ctr"/>
            <a:endParaRPr lang="en-US">
              <a:solidFill>
                <a:schemeClr val="bg1"/>
              </a:solidFill>
            </a:endParaRPr>
          </a:p>
        </p:txBody>
      </p:sp>
      <p:sp>
        <p:nvSpPr>
          <p:cNvPr id="16398" name="Text Box 27"/>
          <p:cNvSpPr txBox="1">
            <a:spLocks noChangeArrowheads="1"/>
          </p:cNvSpPr>
          <p:nvPr/>
        </p:nvSpPr>
        <p:spPr bwMode="auto">
          <a:xfrm>
            <a:off x="4041775" y="3776663"/>
            <a:ext cx="9969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2000">
                <a:solidFill>
                  <a:schemeClr val="bg2"/>
                </a:solidFill>
                <a:latin typeface="Helvetica Neue" charset="0"/>
              </a:rPr>
              <a:t>system</a:t>
            </a:r>
            <a:endParaRPr lang="en-US" sz="2000"/>
          </a:p>
        </p:txBody>
      </p:sp>
      <p:sp>
        <p:nvSpPr>
          <p:cNvPr id="16399" name="Rectangle 34"/>
          <p:cNvSpPr>
            <a:spLocks noGrp="1"/>
          </p:cNvSpPr>
          <p:nvPr>
            <p:ph type="title" idx="4294967295"/>
          </p:nvPr>
        </p:nvSpPr>
        <p:spPr/>
        <p:txBody>
          <a:bodyPr/>
          <a:lstStyle/>
          <a:p>
            <a:r>
              <a:rPr lang="en-US">
                <a:ea typeface="ＭＳ Ｐゴシック" charset="0"/>
                <a:cs typeface="ＭＳ Ｐゴシック" charset="0"/>
              </a:rPr>
              <a:t>The Dynamic System Concept</a:t>
            </a:r>
          </a:p>
        </p:txBody>
      </p:sp>
      <p:cxnSp>
        <p:nvCxnSpPr>
          <p:cNvPr id="16400" name="Shape 12"/>
          <p:cNvCxnSpPr>
            <a:cxnSpLocks noChangeShapeType="1"/>
          </p:cNvCxnSpPr>
          <p:nvPr/>
        </p:nvCxnSpPr>
        <p:spPr bwMode="auto">
          <a:xfrm rot="5400000" flipH="1" flipV="1">
            <a:off x="3270250" y="4349750"/>
            <a:ext cx="228600" cy="368300"/>
          </a:xfrm>
          <a:prstGeom prst="curvedConnector2">
            <a:avLst/>
          </a:prstGeom>
          <a:noFill/>
          <a:ln w="19050">
            <a:solidFill>
              <a:srgbClr val="E96D35"/>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Oval 42"/>
          <p:cNvSpPr>
            <a:spLocks noChangeArrowheads="1"/>
          </p:cNvSpPr>
          <p:nvPr/>
        </p:nvSpPr>
        <p:spPr bwMode="auto">
          <a:xfrm>
            <a:off x="3352800" y="1797050"/>
            <a:ext cx="1981200" cy="1981200"/>
          </a:xfrm>
          <a:prstGeom prst="ellipse">
            <a:avLst/>
          </a:prstGeom>
          <a:solidFill>
            <a:schemeClr val="bg2"/>
          </a:solidFill>
          <a:ln w="9525">
            <a:solidFill>
              <a:srgbClr val="81AFB9"/>
            </a:solidFill>
            <a:prstDash val="dash"/>
            <a:round/>
            <a:headEnd/>
            <a:tailEnd/>
          </a:ln>
        </p:spPr>
        <p:txBody>
          <a:bodyPr wrap="none" anchor="ctr"/>
          <a:lstStyle/>
          <a:p>
            <a:pPr algn="ctr"/>
            <a:endParaRPr lang="en-US">
              <a:solidFill>
                <a:schemeClr val="bg1"/>
              </a:solidFill>
            </a:endParaRPr>
          </a:p>
        </p:txBody>
      </p:sp>
      <p:sp>
        <p:nvSpPr>
          <p:cNvPr id="18435" name="TextBox 7"/>
          <p:cNvSpPr txBox="1">
            <a:spLocks noChangeArrowheads="1"/>
          </p:cNvSpPr>
          <p:nvPr/>
        </p:nvSpPr>
        <p:spPr bwMode="auto">
          <a:xfrm>
            <a:off x="2133600" y="3429000"/>
            <a:ext cx="1174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a:solidFill>
                  <a:srgbClr val="E96D35"/>
                </a:solidFill>
                <a:latin typeface="Helvetica Neue" charset="0"/>
              </a:rPr>
              <a:t>Boundary</a:t>
            </a:r>
            <a:endParaRPr lang="en-US" sz="1800">
              <a:latin typeface="Calibri" charset="0"/>
            </a:endParaRPr>
          </a:p>
        </p:txBody>
      </p:sp>
      <p:sp>
        <p:nvSpPr>
          <p:cNvPr id="18436" name="Text Box 44"/>
          <p:cNvSpPr txBox="1">
            <a:spLocks noChangeArrowheads="1"/>
          </p:cNvSpPr>
          <p:nvPr/>
        </p:nvSpPr>
        <p:spPr bwMode="auto">
          <a:xfrm>
            <a:off x="2133600" y="3778250"/>
            <a:ext cx="51816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spcBef>
                <a:spcPct val="50000"/>
              </a:spcBef>
            </a:pPr>
            <a:r>
              <a:rPr lang="en-US" sz="1600" i="1">
                <a:solidFill>
                  <a:srgbClr val="404040"/>
                </a:solidFill>
                <a:latin typeface="Helvetica Neue" charset="0"/>
              </a:rPr>
              <a:t>1 meter in all directions around my desk</a:t>
            </a:r>
          </a:p>
        </p:txBody>
      </p:sp>
      <p:sp>
        <p:nvSpPr>
          <p:cNvPr id="18437" name="Oval 45"/>
          <p:cNvSpPr>
            <a:spLocks noChangeArrowheads="1"/>
          </p:cNvSpPr>
          <p:nvPr/>
        </p:nvSpPr>
        <p:spPr bwMode="auto">
          <a:xfrm>
            <a:off x="3505200" y="1949450"/>
            <a:ext cx="1676400" cy="1676400"/>
          </a:xfrm>
          <a:prstGeom prst="ellipse">
            <a:avLst/>
          </a:prstGeom>
          <a:solidFill>
            <a:srgbClr val="E96D35"/>
          </a:solidFill>
          <a:ln w="9525">
            <a:solidFill>
              <a:srgbClr val="81AFB9"/>
            </a:solidFill>
            <a:prstDash val="dash"/>
            <a:round/>
            <a:headEnd/>
            <a:tailEnd/>
          </a:ln>
        </p:spPr>
        <p:txBody>
          <a:bodyPr wrap="none" anchor="ctr"/>
          <a:lstStyle/>
          <a:p>
            <a:pPr algn="ctr"/>
            <a:endParaRPr lang="en-US">
              <a:solidFill>
                <a:schemeClr val="bg1"/>
              </a:solidFill>
            </a:endParaRPr>
          </a:p>
        </p:txBody>
      </p:sp>
      <p:sp>
        <p:nvSpPr>
          <p:cNvPr id="18438" name="Text Box 46"/>
          <p:cNvSpPr txBox="1">
            <a:spLocks noChangeArrowheads="1"/>
          </p:cNvSpPr>
          <p:nvPr/>
        </p:nvSpPr>
        <p:spPr bwMode="auto">
          <a:xfrm>
            <a:off x="3889375" y="2557463"/>
            <a:ext cx="9969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2000">
                <a:solidFill>
                  <a:schemeClr val="bg2"/>
                </a:solidFill>
                <a:latin typeface="Helvetica Neue" charset="0"/>
              </a:rPr>
              <a:t>system</a:t>
            </a:r>
            <a:endParaRPr lang="en-US" sz="2000">
              <a:latin typeface="Helvetica Neue" charset="0"/>
            </a:endParaRPr>
          </a:p>
        </p:txBody>
      </p:sp>
      <p:cxnSp>
        <p:nvCxnSpPr>
          <p:cNvPr id="18439" name="Shape 12"/>
          <p:cNvCxnSpPr>
            <a:cxnSpLocks noChangeShapeType="1"/>
          </p:cNvCxnSpPr>
          <p:nvPr/>
        </p:nvCxnSpPr>
        <p:spPr bwMode="auto">
          <a:xfrm rot="5400000" flipH="1" flipV="1">
            <a:off x="3117850" y="3130550"/>
            <a:ext cx="228600" cy="368300"/>
          </a:xfrm>
          <a:prstGeom prst="curvedConnector2">
            <a:avLst/>
          </a:prstGeom>
          <a:noFill/>
          <a:ln w="19050">
            <a:solidFill>
              <a:srgbClr val="E96D35"/>
            </a:solidFill>
            <a:round/>
            <a:headEnd/>
            <a:tailEnd type="arrow" w="med" len="med"/>
          </a:ln>
          <a:extLst>
            <a:ext uri="{909E8E84-426E-40dd-AFC4-6F175D3DCCD1}">
              <a14:hiddenFill xmlns:a14="http://schemas.microsoft.com/office/drawing/2010/main">
                <a:noFill/>
              </a14:hiddenFill>
            </a:ext>
          </a:extLst>
        </p:spPr>
      </p:cxnSp>
      <p:sp>
        <p:nvSpPr>
          <p:cNvPr id="18440" name="Rectangle 41"/>
          <p:cNvSpPr>
            <a:spLocks noChangeArrowheads="1"/>
          </p:cNvSpPr>
          <p:nvPr/>
        </p:nvSpPr>
        <p:spPr bwMode="auto">
          <a:xfrm>
            <a:off x="0" y="4724400"/>
            <a:ext cx="9144000" cy="2133600"/>
          </a:xfrm>
          <a:prstGeom prst="rect">
            <a:avLst/>
          </a:prstGeom>
          <a:solidFill>
            <a:schemeClr val="bg2"/>
          </a:solidFill>
          <a:ln w="9525">
            <a:solidFill>
              <a:schemeClr val="bg2"/>
            </a:solidFill>
            <a:miter lim="800000"/>
            <a:headEnd/>
            <a:tailEnd/>
          </a:ln>
        </p:spPr>
        <p:txBody>
          <a:bodyPr wrap="none" anchor="ctr"/>
          <a:lstStyle/>
          <a:p>
            <a:endParaRPr lang="en-US"/>
          </a:p>
        </p:txBody>
      </p:sp>
      <p:sp>
        <p:nvSpPr>
          <p:cNvPr id="18441" name="Text Box 7"/>
          <p:cNvSpPr txBox="1">
            <a:spLocks noChangeArrowheads="1"/>
          </p:cNvSpPr>
          <p:nvPr/>
        </p:nvSpPr>
        <p:spPr bwMode="auto">
          <a:xfrm>
            <a:off x="457200" y="4953000"/>
            <a:ext cx="8382000" cy="149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spcBef>
                <a:spcPct val="50000"/>
              </a:spcBef>
            </a:pPr>
            <a:r>
              <a:rPr lang="en-US" sz="2000" b="1">
                <a:latin typeface="Helvetica Neue" charset="0"/>
              </a:rPr>
              <a:t>Classroom Activity </a:t>
            </a:r>
          </a:p>
          <a:p>
            <a:pPr algn="l" eaLnBrk="1" hangingPunct="1">
              <a:spcBef>
                <a:spcPct val="50000"/>
              </a:spcBef>
            </a:pPr>
            <a:r>
              <a:rPr lang="en-US" sz="1800">
                <a:solidFill>
                  <a:srgbClr val="404040"/>
                </a:solidFill>
                <a:latin typeface="Helvetica Neue" charset="0"/>
              </a:rPr>
              <a:t>(2 minutes)</a:t>
            </a:r>
            <a:endParaRPr lang="en-US" sz="1800">
              <a:latin typeface="Helvetica Neue" charset="0"/>
            </a:endParaRPr>
          </a:p>
          <a:p>
            <a:pPr algn="l" eaLnBrk="1" hangingPunct="1">
              <a:spcBef>
                <a:spcPct val="50000"/>
              </a:spcBef>
            </a:pPr>
            <a:r>
              <a:rPr lang="en-US" sz="1800">
                <a:latin typeface="Helvetica Neue" charset="0"/>
              </a:rPr>
              <a:t>Using the system above, redefine the system BOUNDARY so that the learning system above results in more learning. Share your results with you neighbor.</a:t>
            </a:r>
          </a:p>
        </p:txBody>
      </p:sp>
      <p:sp>
        <p:nvSpPr>
          <p:cNvPr id="18442" name="Text Box 12"/>
          <p:cNvSpPr txBox="1">
            <a:spLocks noChangeArrowheads="1"/>
          </p:cNvSpPr>
          <p:nvPr/>
        </p:nvSpPr>
        <p:spPr bwMode="auto">
          <a:xfrm>
            <a:off x="5562600" y="2101850"/>
            <a:ext cx="1600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spcBef>
                <a:spcPct val="50000"/>
              </a:spcBef>
            </a:pPr>
            <a:r>
              <a:rPr lang="en-US" sz="1600" i="1">
                <a:solidFill>
                  <a:srgbClr val="404040"/>
                </a:solidFill>
                <a:latin typeface="Helvetica Neue" charset="0"/>
              </a:rPr>
              <a:t>The classroom</a:t>
            </a:r>
          </a:p>
        </p:txBody>
      </p:sp>
      <p:sp>
        <p:nvSpPr>
          <p:cNvPr id="18443" name="Rectangle 22"/>
          <p:cNvSpPr>
            <a:spLocks noGrp="1"/>
          </p:cNvSpPr>
          <p:nvPr>
            <p:ph type="title" idx="4294967295"/>
          </p:nvPr>
        </p:nvSpPr>
        <p:spPr>
          <a:xfrm>
            <a:off x="3505200" y="152400"/>
            <a:ext cx="5181600" cy="304800"/>
          </a:xfrm>
        </p:spPr>
        <p:txBody>
          <a:bodyPr/>
          <a:lstStyle/>
          <a:p>
            <a:r>
              <a:rPr lang="en-US">
                <a:ea typeface="ＭＳ Ｐゴシック" charset="0"/>
                <a:cs typeface="ＭＳ Ｐゴシック" charset="0"/>
              </a:rPr>
              <a:t>Example</a:t>
            </a:r>
          </a:p>
        </p:txBody>
      </p:sp>
      <p:sp>
        <p:nvSpPr>
          <p:cNvPr id="18444" name="TextBox 13"/>
          <p:cNvSpPr txBox="1">
            <a:spLocks noChangeArrowheads="1"/>
          </p:cNvSpPr>
          <p:nvPr/>
        </p:nvSpPr>
        <p:spPr bwMode="auto">
          <a:xfrm>
            <a:off x="5562600" y="1797050"/>
            <a:ext cx="1555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a:solidFill>
                  <a:srgbClr val="E96D35"/>
                </a:solidFill>
                <a:latin typeface="Helvetica Neue" charset="0"/>
              </a:rPr>
              <a:t>Surroundings</a:t>
            </a:r>
            <a:endParaRPr lang="en-US" sz="1800">
              <a:latin typeface="Helvetica Neue" charset="0"/>
            </a:endParaRPr>
          </a:p>
        </p:txBody>
      </p:sp>
      <p:sp>
        <p:nvSpPr>
          <p:cNvPr id="18445" name="Text Box 15"/>
          <p:cNvSpPr txBox="1">
            <a:spLocks noChangeArrowheads="1"/>
          </p:cNvSpPr>
          <p:nvPr/>
        </p:nvSpPr>
        <p:spPr bwMode="auto">
          <a:xfrm>
            <a:off x="4191000" y="2895600"/>
            <a:ext cx="35814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spcBef>
                <a:spcPct val="50000"/>
              </a:spcBef>
            </a:pPr>
            <a:r>
              <a:rPr lang="en-US" sz="1600" i="1">
                <a:solidFill>
                  <a:srgbClr val="404040"/>
                </a:solidFill>
                <a:latin typeface="Helvetica Neue" charset="0"/>
              </a:rPr>
              <a:t>The instructor, me, my notebook, my pen, my desk, my chair</a:t>
            </a:r>
            <a:endParaRPr lang="en-US" sz="1800" i="1">
              <a:solidFill>
                <a:srgbClr val="404040"/>
              </a:solidFill>
              <a:latin typeface="Helvetica Neue" charset="0"/>
            </a:endParaRPr>
          </a:p>
        </p:txBody>
      </p:sp>
      <p:sp>
        <p:nvSpPr>
          <p:cNvPr id="18446" name="Text Box 39"/>
          <p:cNvSpPr txBox="1">
            <a:spLocks noChangeArrowheads="1"/>
          </p:cNvSpPr>
          <p:nvPr/>
        </p:nvSpPr>
        <p:spPr bwMode="auto">
          <a:xfrm>
            <a:off x="457200" y="1111250"/>
            <a:ext cx="327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spcBef>
                <a:spcPct val="50000"/>
              </a:spcBef>
            </a:pPr>
            <a:r>
              <a:rPr lang="en-US">
                <a:solidFill>
                  <a:srgbClr val="5A7793"/>
                </a:solidFill>
                <a:latin typeface="Helvetica Neue" charset="0"/>
              </a:rPr>
              <a:t>My Learning System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Oval 50"/>
          <p:cNvSpPr>
            <a:spLocks noChangeArrowheads="1"/>
          </p:cNvSpPr>
          <p:nvPr/>
        </p:nvSpPr>
        <p:spPr bwMode="auto">
          <a:xfrm>
            <a:off x="5867400" y="2438400"/>
            <a:ext cx="1981200" cy="1981200"/>
          </a:xfrm>
          <a:prstGeom prst="ellipse">
            <a:avLst/>
          </a:prstGeom>
          <a:solidFill>
            <a:schemeClr val="bg2"/>
          </a:solidFill>
          <a:ln w="9525">
            <a:solidFill>
              <a:srgbClr val="81AFB9"/>
            </a:solidFill>
            <a:prstDash val="dash"/>
            <a:round/>
            <a:headEnd/>
            <a:tailEnd/>
          </a:ln>
        </p:spPr>
        <p:txBody>
          <a:bodyPr wrap="none" anchor="ctr"/>
          <a:lstStyle/>
          <a:p>
            <a:pPr algn="ctr"/>
            <a:endParaRPr lang="en-US">
              <a:solidFill>
                <a:schemeClr val="bg1"/>
              </a:solidFill>
            </a:endParaRPr>
          </a:p>
        </p:txBody>
      </p:sp>
      <p:sp>
        <p:nvSpPr>
          <p:cNvPr id="20483" name="TextBox 7"/>
          <p:cNvSpPr txBox="1">
            <a:spLocks noChangeArrowheads="1"/>
          </p:cNvSpPr>
          <p:nvPr/>
        </p:nvSpPr>
        <p:spPr bwMode="auto">
          <a:xfrm>
            <a:off x="4648200" y="4070350"/>
            <a:ext cx="1174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a:solidFill>
                  <a:srgbClr val="E96D35"/>
                </a:solidFill>
                <a:latin typeface="Helvetica Neue" charset="0"/>
              </a:rPr>
              <a:t>Boundary</a:t>
            </a:r>
            <a:endParaRPr lang="en-US" sz="1800">
              <a:latin typeface="Helvetica Neue" charset="0"/>
            </a:endParaRPr>
          </a:p>
        </p:txBody>
      </p:sp>
      <p:sp>
        <p:nvSpPr>
          <p:cNvPr id="20484" name="Oval 52"/>
          <p:cNvSpPr>
            <a:spLocks noChangeArrowheads="1"/>
          </p:cNvSpPr>
          <p:nvPr/>
        </p:nvSpPr>
        <p:spPr bwMode="auto">
          <a:xfrm>
            <a:off x="6019800" y="2590800"/>
            <a:ext cx="1676400" cy="1676400"/>
          </a:xfrm>
          <a:prstGeom prst="ellipse">
            <a:avLst/>
          </a:prstGeom>
          <a:solidFill>
            <a:srgbClr val="E96D35"/>
          </a:solidFill>
          <a:ln w="9525">
            <a:solidFill>
              <a:srgbClr val="81AFB9"/>
            </a:solidFill>
            <a:prstDash val="dash"/>
            <a:round/>
            <a:headEnd/>
            <a:tailEnd/>
          </a:ln>
        </p:spPr>
        <p:txBody>
          <a:bodyPr wrap="none" anchor="ctr"/>
          <a:lstStyle/>
          <a:p>
            <a:pPr algn="ctr"/>
            <a:endParaRPr lang="en-US">
              <a:solidFill>
                <a:schemeClr val="bg1"/>
              </a:solidFill>
            </a:endParaRPr>
          </a:p>
        </p:txBody>
      </p:sp>
      <p:sp>
        <p:nvSpPr>
          <p:cNvPr id="20485" name="Text Box 53"/>
          <p:cNvSpPr txBox="1">
            <a:spLocks noChangeArrowheads="1"/>
          </p:cNvSpPr>
          <p:nvPr/>
        </p:nvSpPr>
        <p:spPr bwMode="auto">
          <a:xfrm>
            <a:off x="6403975" y="3198813"/>
            <a:ext cx="9969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2000">
                <a:solidFill>
                  <a:schemeClr val="bg2"/>
                </a:solidFill>
                <a:latin typeface="Helvetica Neue" charset="0"/>
              </a:rPr>
              <a:t>system</a:t>
            </a:r>
            <a:endParaRPr lang="en-US" sz="2000"/>
          </a:p>
        </p:txBody>
      </p:sp>
      <p:cxnSp>
        <p:nvCxnSpPr>
          <p:cNvPr id="20486" name="Shape 12"/>
          <p:cNvCxnSpPr>
            <a:cxnSpLocks noChangeShapeType="1"/>
          </p:cNvCxnSpPr>
          <p:nvPr/>
        </p:nvCxnSpPr>
        <p:spPr bwMode="auto">
          <a:xfrm rot="5400000" flipH="1" flipV="1">
            <a:off x="5632450" y="3771900"/>
            <a:ext cx="228600" cy="368300"/>
          </a:xfrm>
          <a:prstGeom prst="curvedConnector2">
            <a:avLst/>
          </a:prstGeom>
          <a:noFill/>
          <a:ln w="19050">
            <a:solidFill>
              <a:srgbClr val="E96D35"/>
            </a:solidFill>
            <a:round/>
            <a:headEnd/>
            <a:tailEnd type="arrow" w="med" len="med"/>
          </a:ln>
          <a:extLst>
            <a:ext uri="{909E8E84-426E-40dd-AFC4-6F175D3DCCD1}">
              <a14:hiddenFill xmlns:a14="http://schemas.microsoft.com/office/drawing/2010/main">
                <a:noFill/>
              </a14:hiddenFill>
            </a:ext>
          </a:extLst>
        </p:spPr>
      </p:cxnSp>
      <p:sp>
        <p:nvSpPr>
          <p:cNvPr id="20487" name="Oval 45"/>
          <p:cNvSpPr>
            <a:spLocks noChangeArrowheads="1"/>
          </p:cNvSpPr>
          <p:nvPr/>
        </p:nvSpPr>
        <p:spPr bwMode="auto">
          <a:xfrm>
            <a:off x="1371600" y="2438400"/>
            <a:ext cx="1981200" cy="1981200"/>
          </a:xfrm>
          <a:prstGeom prst="ellipse">
            <a:avLst/>
          </a:prstGeom>
          <a:solidFill>
            <a:schemeClr val="bg2"/>
          </a:solidFill>
          <a:ln w="9525">
            <a:solidFill>
              <a:srgbClr val="81AFB9"/>
            </a:solidFill>
            <a:prstDash val="dash"/>
            <a:round/>
            <a:headEnd/>
            <a:tailEnd/>
          </a:ln>
        </p:spPr>
        <p:txBody>
          <a:bodyPr wrap="none" anchor="ctr"/>
          <a:lstStyle/>
          <a:p>
            <a:pPr algn="ctr"/>
            <a:endParaRPr lang="en-US">
              <a:solidFill>
                <a:schemeClr val="bg1"/>
              </a:solidFill>
            </a:endParaRPr>
          </a:p>
        </p:txBody>
      </p:sp>
      <p:sp>
        <p:nvSpPr>
          <p:cNvPr id="20488" name="TextBox 7"/>
          <p:cNvSpPr txBox="1">
            <a:spLocks noChangeArrowheads="1"/>
          </p:cNvSpPr>
          <p:nvPr/>
        </p:nvSpPr>
        <p:spPr bwMode="auto">
          <a:xfrm>
            <a:off x="152400" y="4070350"/>
            <a:ext cx="1174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a:solidFill>
                  <a:srgbClr val="E96D35"/>
                </a:solidFill>
                <a:latin typeface="Helvetica Neue" charset="0"/>
              </a:rPr>
              <a:t>Boundary</a:t>
            </a:r>
            <a:endParaRPr lang="en-US" sz="1800">
              <a:latin typeface="Calibri" charset="0"/>
            </a:endParaRPr>
          </a:p>
        </p:txBody>
      </p:sp>
      <p:sp>
        <p:nvSpPr>
          <p:cNvPr id="20489" name="Oval 47"/>
          <p:cNvSpPr>
            <a:spLocks noChangeArrowheads="1"/>
          </p:cNvSpPr>
          <p:nvPr/>
        </p:nvSpPr>
        <p:spPr bwMode="auto">
          <a:xfrm>
            <a:off x="1524000" y="2590800"/>
            <a:ext cx="1676400" cy="1676400"/>
          </a:xfrm>
          <a:prstGeom prst="ellipse">
            <a:avLst/>
          </a:prstGeom>
          <a:solidFill>
            <a:srgbClr val="E96D35"/>
          </a:solidFill>
          <a:ln w="9525">
            <a:solidFill>
              <a:srgbClr val="81AFB9"/>
            </a:solidFill>
            <a:prstDash val="dash"/>
            <a:round/>
            <a:headEnd/>
            <a:tailEnd/>
          </a:ln>
        </p:spPr>
        <p:txBody>
          <a:bodyPr wrap="none" anchor="ctr"/>
          <a:lstStyle/>
          <a:p>
            <a:pPr algn="ctr"/>
            <a:endParaRPr lang="en-US">
              <a:solidFill>
                <a:schemeClr val="bg1"/>
              </a:solidFill>
            </a:endParaRPr>
          </a:p>
        </p:txBody>
      </p:sp>
      <p:sp>
        <p:nvSpPr>
          <p:cNvPr id="20490" name="Text Box 48"/>
          <p:cNvSpPr txBox="1">
            <a:spLocks noChangeArrowheads="1"/>
          </p:cNvSpPr>
          <p:nvPr/>
        </p:nvSpPr>
        <p:spPr bwMode="auto">
          <a:xfrm>
            <a:off x="1908175" y="3198813"/>
            <a:ext cx="9969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2000">
                <a:solidFill>
                  <a:schemeClr val="bg2"/>
                </a:solidFill>
                <a:latin typeface="Helvetica Neue" charset="0"/>
              </a:rPr>
              <a:t>system</a:t>
            </a:r>
            <a:endParaRPr lang="en-US" sz="2000"/>
          </a:p>
        </p:txBody>
      </p:sp>
      <p:cxnSp>
        <p:nvCxnSpPr>
          <p:cNvPr id="20491" name="Shape 12"/>
          <p:cNvCxnSpPr>
            <a:cxnSpLocks noChangeShapeType="1"/>
          </p:cNvCxnSpPr>
          <p:nvPr/>
        </p:nvCxnSpPr>
        <p:spPr bwMode="auto">
          <a:xfrm rot="5400000" flipH="1" flipV="1">
            <a:off x="1136650" y="3771900"/>
            <a:ext cx="228600" cy="368300"/>
          </a:xfrm>
          <a:prstGeom prst="curvedConnector2">
            <a:avLst/>
          </a:prstGeom>
          <a:noFill/>
          <a:ln w="19050">
            <a:solidFill>
              <a:srgbClr val="E96D35"/>
            </a:solidFill>
            <a:round/>
            <a:headEnd/>
            <a:tailEnd type="arrow" w="med" len="med"/>
          </a:ln>
          <a:extLst>
            <a:ext uri="{909E8E84-426E-40dd-AFC4-6F175D3DCCD1}">
              <a14:hiddenFill xmlns:a14="http://schemas.microsoft.com/office/drawing/2010/main">
                <a:noFill/>
              </a14:hiddenFill>
            </a:ext>
          </a:extLst>
        </p:spPr>
      </p:cxnSp>
      <p:sp>
        <p:nvSpPr>
          <p:cNvPr id="20492" name="Title 1"/>
          <p:cNvSpPr>
            <a:spLocks noGrp="1"/>
          </p:cNvSpPr>
          <p:nvPr>
            <p:ph type="title"/>
          </p:nvPr>
        </p:nvSpPr>
        <p:spPr>
          <a:xfrm>
            <a:off x="4114800" y="152400"/>
            <a:ext cx="4800600" cy="228600"/>
          </a:xfrm>
        </p:spPr>
        <p:txBody>
          <a:bodyPr/>
          <a:lstStyle/>
          <a:p>
            <a:pPr eaLnBrk="1" hangingPunct="1"/>
            <a:r>
              <a:rPr lang="en-US">
                <a:ea typeface="ＭＳ Ｐゴシック" charset="0"/>
                <a:cs typeface="ＭＳ Ｐゴシック" charset="0"/>
              </a:rPr>
              <a:t>Thermodynamic Systems</a:t>
            </a:r>
          </a:p>
        </p:txBody>
      </p:sp>
      <p:sp>
        <p:nvSpPr>
          <p:cNvPr id="20493" name="Line 12"/>
          <p:cNvSpPr>
            <a:spLocks noChangeShapeType="1"/>
          </p:cNvSpPr>
          <p:nvPr/>
        </p:nvSpPr>
        <p:spPr bwMode="auto">
          <a:xfrm>
            <a:off x="4572000" y="1752600"/>
            <a:ext cx="0" cy="4648200"/>
          </a:xfrm>
          <a:prstGeom prst="line">
            <a:avLst/>
          </a:prstGeom>
          <a:noFill/>
          <a:ln w="25400">
            <a:solidFill>
              <a:srgbClr val="5A7793"/>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494" name="Rectangle 14"/>
          <p:cNvSpPr>
            <a:spLocks noChangeArrowheads="1"/>
          </p:cNvSpPr>
          <p:nvPr/>
        </p:nvSpPr>
        <p:spPr bwMode="auto">
          <a:xfrm>
            <a:off x="1695450" y="4648200"/>
            <a:ext cx="26670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r>
              <a:rPr lang="en-US" sz="2000">
                <a:solidFill>
                  <a:srgbClr val="404040"/>
                </a:solidFill>
                <a:latin typeface="Helvetica Neue" charset="0"/>
              </a:rPr>
              <a:t>Can exchange energy but not matter</a:t>
            </a:r>
            <a:endParaRPr lang="en-US" sz="3200">
              <a:solidFill>
                <a:srgbClr val="404040"/>
              </a:solidFill>
              <a:latin typeface="Helvetica Neue" charset="0"/>
            </a:endParaRPr>
          </a:p>
        </p:txBody>
      </p:sp>
      <p:sp>
        <p:nvSpPr>
          <p:cNvPr id="20495" name="Rectangle 15"/>
          <p:cNvSpPr>
            <a:spLocks noChangeArrowheads="1"/>
          </p:cNvSpPr>
          <p:nvPr/>
        </p:nvSpPr>
        <p:spPr bwMode="auto">
          <a:xfrm>
            <a:off x="3506788" y="327818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endParaRPr lang="en-US"/>
          </a:p>
        </p:txBody>
      </p:sp>
      <p:sp>
        <p:nvSpPr>
          <p:cNvPr id="20496" name="Rectangle 17"/>
          <p:cNvSpPr>
            <a:spLocks noChangeArrowheads="1"/>
          </p:cNvSpPr>
          <p:nvPr/>
        </p:nvSpPr>
        <p:spPr bwMode="auto">
          <a:xfrm>
            <a:off x="6858000" y="4632325"/>
            <a:ext cx="20574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r>
              <a:rPr lang="en-US" sz="2000">
                <a:solidFill>
                  <a:srgbClr val="404040"/>
                </a:solidFill>
                <a:latin typeface="Helvetica Neue" charset="0"/>
              </a:rPr>
              <a:t>Can exchange energy &amp; matter </a:t>
            </a:r>
            <a:endParaRPr lang="en-US" sz="3200">
              <a:solidFill>
                <a:srgbClr val="404040"/>
              </a:solidFill>
              <a:latin typeface="Helvetica Neue" charset="0"/>
            </a:endParaRPr>
          </a:p>
        </p:txBody>
      </p:sp>
      <p:sp>
        <p:nvSpPr>
          <p:cNvPr id="20497" name="Rectangle 20"/>
          <p:cNvSpPr>
            <a:spLocks noChangeArrowheads="1"/>
          </p:cNvSpPr>
          <p:nvPr/>
        </p:nvSpPr>
        <p:spPr bwMode="auto">
          <a:xfrm>
            <a:off x="5680075" y="-1685925"/>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endParaRPr lang="en-US"/>
          </a:p>
        </p:txBody>
      </p:sp>
      <p:sp>
        <p:nvSpPr>
          <p:cNvPr id="20498" name="Text Box 31"/>
          <p:cNvSpPr txBox="1">
            <a:spLocks noChangeArrowheads="1"/>
          </p:cNvSpPr>
          <p:nvPr/>
        </p:nvSpPr>
        <p:spPr bwMode="auto">
          <a:xfrm>
            <a:off x="1447800" y="1066800"/>
            <a:ext cx="6553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spcBef>
                <a:spcPct val="50000"/>
              </a:spcBef>
            </a:pPr>
            <a:r>
              <a:rPr lang="en-US" sz="3200">
                <a:solidFill>
                  <a:srgbClr val="5A7793"/>
                </a:solidFill>
                <a:latin typeface="Helvetica Neue" charset="0"/>
              </a:rPr>
              <a:t>Closed             vs.          Open</a:t>
            </a:r>
          </a:p>
        </p:txBody>
      </p:sp>
      <p:sp>
        <p:nvSpPr>
          <p:cNvPr id="20499" name="TextBox 13"/>
          <p:cNvSpPr txBox="1">
            <a:spLocks noChangeArrowheads="1"/>
          </p:cNvSpPr>
          <p:nvPr/>
        </p:nvSpPr>
        <p:spPr bwMode="auto">
          <a:xfrm>
            <a:off x="2838450" y="2133600"/>
            <a:ext cx="1555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a:solidFill>
                  <a:srgbClr val="E96D35"/>
                </a:solidFill>
                <a:latin typeface="Helvetica Neue" charset="0"/>
              </a:rPr>
              <a:t>Surroundings</a:t>
            </a:r>
            <a:endParaRPr lang="en-US" sz="1800">
              <a:latin typeface="Calibri" charset="0"/>
            </a:endParaRPr>
          </a:p>
        </p:txBody>
      </p:sp>
      <p:sp>
        <p:nvSpPr>
          <p:cNvPr id="20500" name="Line 39"/>
          <p:cNvSpPr>
            <a:spLocks noChangeShapeType="1"/>
          </p:cNvSpPr>
          <p:nvPr/>
        </p:nvSpPr>
        <p:spPr bwMode="auto">
          <a:xfrm>
            <a:off x="7162800" y="3810000"/>
            <a:ext cx="914400" cy="0"/>
          </a:xfrm>
          <a:prstGeom prst="line">
            <a:avLst/>
          </a:prstGeom>
          <a:noFill/>
          <a:ln w="38100">
            <a:solidFill>
              <a:srgbClr val="404040"/>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0501" name="TextBox 13"/>
          <p:cNvSpPr txBox="1">
            <a:spLocks noChangeArrowheads="1"/>
          </p:cNvSpPr>
          <p:nvPr/>
        </p:nvSpPr>
        <p:spPr bwMode="auto">
          <a:xfrm>
            <a:off x="7372350" y="2133600"/>
            <a:ext cx="1555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a:solidFill>
                  <a:srgbClr val="E96D35"/>
                </a:solidFill>
                <a:latin typeface="Helvetica Neue" charset="0"/>
              </a:rPr>
              <a:t>Surroundings</a:t>
            </a:r>
            <a:endParaRPr lang="en-US" sz="1800">
              <a:latin typeface="Helvetica Neue" charset="0"/>
            </a:endParaRPr>
          </a:p>
        </p:txBody>
      </p:sp>
      <p:sp>
        <p:nvSpPr>
          <p:cNvPr id="20502" name="Line 43"/>
          <p:cNvSpPr>
            <a:spLocks noChangeShapeType="1"/>
          </p:cNvSpPr>
          <p:nvPr/>
        </p:nvSpPr>
        <p:spPr bwMode="auto">
          <a:xfrm>
            <a:off x="2667000" y="3810000"/>
            <a:ext cx="914400" cy="0"/>
          </a:xfrm>
          <a:prstGeom prst="line">
            <a:avLst/>
          </a:prstGeom>
          <a:noFill/>
          <a:ln w="38100">
            <a:solidFill>
              <a:srgbClr val="404040"/>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0503" name="AutoShape 56"/>
          <p:cNvSpPr>
            <a:spLocks noChangeArrowheads="1"/>
          </p:cNvSpPr>
          <p:nvPr/>
        </p:nvSpPr>
        <p:spPr bwMode="auto">
          <a:xfrm>
            <a:off x="3429000" y="3525838"/>
            <a:ext cx="152400" cy="131762"/>
          </a:xfrm>
          <a:prstGeom prst="triangle">
            <a:avLst>
              <a:gd name="adj" fmla="val 50000"/>
            </a:avLst>
          </a:prstGeom>
          <a:solidFill>
            <a:schemeClr val="bg1"/>
          </a:solidFill>
          <a:ln w="9525">
            <a:solidFill>
              <a:srgbClr val="5A7793"/>
            </a:solidFill>
            <a:miter lim="800000"/>
            <a:headEnd/>
            <a:tailEnd/>
          </a:ln>
        </p:spPr>
        <p:txBody>
          <a:bodyPr wrap="none" anchor="ctr"/>
          <a:lstStyle/>
          <a:p>
            <a:endParaRPr lang="en-US"/>
          </a:p>
        </p:txBody>
      </p:sp>
      <p:sp>
        <p:nvSpPr>
          <p:cNvPr id="20504" name="Text Box 57"/>
          <p:cNvSpPr txBox="1">
            <a:spLocks noChangeArrowheads="1"/>
          </p:cNvSpPr>
          <p:nvPr/>
        </p:nvSpPr>
        <p:spPr bwMode="auto">
          <a:xfrm>
            <a:off x="3551238" y="3479800"/>
            <a:ext cx="2778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solidFill>
                  <a:srgbClr val="5A7793"/>
                </a:solidFill>
                <a:latin typeface="Helvetica Neue" charset="0"/>
              </a:rPr>
              <a:t>E</a:t>
            </a:r>
            <a:endParaRPr lang="en-US" sz="1400"/>
          </a:p>
        </p:txBody>
      </p:sp>
      <p:sp>
        <p:nvSpPr>
          <p:cNvPr id="20505" name="AutoShape 60"/>
          <p:cNvSpPr>
            <a:spLocks noChangeArrowheads="1"/>
          </p:cNvSpPr>
          <p:nvPr/>
        </p:nvSpPr>
        <p:spPr bwMode="auto">
          <a:xfrm>
            <a:off x="7997825" y="3575050"/>
            <a:ext cx="152400" cy="131763"/>
          </a:xfrm>
          <a:prstGeom prst="triangle">
            <a:avLst>
              <a:gd name="adj" fmla="val 50000"/>
            </a:avLst>
          </a:prstGeom>
          <a:solidFill>
            <a:schemeClr val="bg1"/>
          </a:solidFill>
          <a:ln w="9525">
            <a:solidFill>
              <a:srgbClr val="5A7793"/>
            </a:solidFill>
            <a:miter lim="800000"/>
            <a:headEnd/>
            <a:tailEnd/>
          </a:ln>
        </p:spPr>
        <p:txBody>
          <a:bodyPr wrap="none" anchor="ctr"/>
          <a:lstStyle/>
          <a:p>
            <a:endParaRPr lang="en-US"/>
          </a:p>
        </p:txBody>
      </p:sp>
      <p:sp>
        <p:nvSpPr>
          <p:cNvPr id="20506" name="Text Box 61"/>
          <p:cNvSpPr txBox="1">
            <a:spLocks noChangeArrowheads="1"/>
          </p:cNvSpPr>
          <p:nvPr/>
        </p:nvSpPr>
        <p:spPr bwMode="auto">
          <a:xfrm>
            <a:off x="8137525" y="3505200"/>
            <a:ext cx="3365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solidFill>
                  <a:srgbClr val="5A7793"/>
                </a:solidFill>
                <a:latin typeface="Helvetica Neue" charset="0"/>
              </a:rPr>
              <a:t>m</a:t>
            </a:r>
            <a:endParaRPr lang="en-US" sz="1400"/>
          </a:p>
        </p:txBody>
      </p:sp>
      <p:sp>
        <p:nvSpPr>
          <p:cNvPr id="20507" name="AutoShape 62"/>
          <p:cNvSpPr>
            <a:spLocks noChangeArrowheads="1"/>
          </p:cNvSpPr>
          <p:nvPr/>
        </p:nvSpPr>
        <p:spPr bwMode="auto">
          <a:xfrm>
            <a:off x="8455025" y="3575050"/>
            <a:ext cx="152400" cy="131763"/>
          </a:xfrm>
          <a:prstGeom prst="triangle">
            <a:avLst>
              <a:gd name="adj" fmla="val 50000"/>
            </a:avLst>
          </a:prstGeom>
          <a:solidFill>
            <a:schemeClr val="bg1"/>
          </a:solidFill>
          <a:ln w="9525">
            <a:solidFill>
              <a:srgbClr val="5A7793"/>
            </a:solidFill>
            <a:miter lim="800000"/>
            <a:headEnd/>
            <a:tailEnd/>
          </a:ln>
        </p:spPr>
        <p:txBody>
          <a:bodyPr wrap="none" anchor="ctr"/>
          <a:lstStyle/>
          <a:p>
            <a:endParaRPr lang="en-US"/>
          </a:p>
        </p:txBody>
      </p:sp>
      <p:sp>
        <p:nvSpPr>
          <p:cNvPr id="20508" name="Text Box 63"/>
          <p:cNvSpPr txBox="1">
            <a:spLocks noChangeArrowheads="1"/>
          </p:cNvSpPr>
          <p:nvPr/>
        </p:nvSpPr>
        <p:spPr bwMode="auto">
          <a:xfrm>
            <a:off x="8577263" y="3529013"/>
            <a:ext cx="27781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solidFill>
                  <a:srgbClr val="5A7793"/>
                </a:solidFill>
                <a:latin typeface="Helvetica Neue" charset="0"/>
              </a:rPr>
              <a:t>E</a:t>
            </a:r>
            <a:endParaRPr lang="en-US" sz="14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Oval 45"/>
          <p:cNvSpPr>
            <a:spLocks noChangeArrowheads="1"/>
          </p:cNvSpPr>
          <p:nvPr/>
        </p:nvSpPr>
        <p:spPr bwMode="auto">
          <a:xfrm>
            <a:off x="3352800" y="1828800"/>
            <a:ext cx="1981200" cy="1981200"/>
          </a:xfrm>
          <a:prstGeom prst="ellipse">
            <a:avLst/>
          </a:prstGeom>
          <a:solidFill>
            <a:schemeClr val="bg2"/>
          </a:solidFill>
          <a:ln w="9525">
            <a:solidFill>
              <a:srgbClr val="81AFB9"/>
            </a:solidFill>
            <a:prstDash val="dash"/>
            <a:round/>
            <a:headEnd/>
            <a:tailEnd/>
          </a:ln>
        </p:spPr>
        <p:txBody>
          <a:bodyPr wrap="none" anchor="ctr"/>
          <a:lstStyle/>
          <a:p>
            <a:pPr algn="ctr"/>
            <a:endParaRPr lang="en-US">
              <a:solidFill>
                <a:schemeClr val="bg1"/>
              </a:solidFill>
            </a:endParaRPr>
          </a:p>
        </p:txBody>
      </p:sp>
      <p:sp>
        <p:nvSpPr>
          <p:cNvPr id="22531" name="TextBox 7"/>
          <p:cNvSpPr txBox="1">
            <a:spLocks noChangeArrowheads="1"/>
          </p:cNvSpPr>
          <p:nvPr/>
        </p:nvSpPr>
        <p:spPr bwMode="auto">
          <a:xfrm>
            <a:off x="2133600" y="3460750"/>
            <a:ext cx="1174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a:solidFill>
                  <a:srgbClr val="E96D35"/>
                </a:solidFill>
                <a:latin typeface="Helvetica Neue" charset="0"/>
              </a:rPr>
              <a:t>Boundary</a:t>
            </a:r>
            <a:endParaRPr lang="en-US" sz="1800">
              <a:latin typeface="Calibri" charset="0"/>
            </a:endParaRPr>
          </a:p>
        </p:txBody>
      </p:sp>
      <p:sp>
        <p:nvSpPr>
          <p:cNvPr id="22532" name="Oval 47"/>
          <p:cNvSpPr>
            <a:spLocks noChangeArrowheads="1"/>
          </p:cNvSpPr>
          <p:nvPr/>
        </p:nvSpPr>
        <p:spPr bwMode="auto">
          <a:xfrm>
            <a:off x="3505200" y="1981200"/>
            <a:ext cx="1676400" cy="1676400"/>
          </a:xfrm>
          <a:prstGeom prst="ellipse">
            <a:avLst/>
          </a:prstGeom>
          <a:solidFill>
            <a:srgbClr val="E96D35"/>
          </a:solidFill>
          <a:ln w="9525">
            <a:solidFill>
              <a:srgbClr val="81AFB9"/>
            </a:solidFill>
            <a:prstDash val="dash"/>
            <a:round/>
            <a:headEnd/>
            <a:tailEnd/>
          </a:ln>
        </p:spPr>
        <p:txBody>
          <a:bodyPr wrap="none" anchor="ctr"/>
          <a:lstStyle/>
          <a:p>
            <a:pPr algn="ctr"/>
            <a:endParaRPr lang="en-US">
              <a:solidFill>
                <a:schemeClr val="bg1"/>
              </a:solidFill>
            </a:endParaRPr>
          </a:p>
        </p:txBody>
      </p:sp>
      <p:sp>
        <p:nvSpPr>
          <p:cNvPr id="22533" name="Text Box 48"/>
          <p:cNvSpPr txBox="1">
            <a:spLocks noChangeArrowheads="1"/>
          </p:cNvSpPr>
          <p:nvPr/>
        </p:nvSpPr>
        <p:spPr bwMode="auto">
          <a:xfrm>
            <a:off x="3889375" y="2589213"/>
            <a:ext cx="9969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2000">
                <a:solidFill>
                  <a:schemeClr val="bg2"/>
                </a:solidFill>
                <a:latin typeface="Helvetica Neue" charset="0"/>
              </a:rPr>
              <a:t>system</a:t>
            </a:r>
            <a:endParaRPr lang="en-US" sz="2000"/>
          </a:p>
        </p:txBody>
      </p:sp>
      <p:cxnSp>
        <p:nvCxnSpPr>
          <p:cNvPr id="22534" name="Shape 12"/>
          <p:cNvCxnSpPr>
            <a:cxnSpLocks noChangeShapeType="1"/>
          </p:cNvCxnSpPr>
          <p:nvPr/>
        </p:nvCxnSpPr>
        <p:spPr bwMode="auto">
          <a:xfrm rot="5400000" flipH="1" flipV="1">
            <a:off x="3117850" y="3162300"/>
            <a:ext cx="228600" cy="368300"/>
          </a:xfrm>
          <a:prstGeom prst="curvedConnector2">
            <a:avLst/>
          </a:prstGeom>
          <a:noFill/>
          <a:ln w="19050">
            <a:solidFill>
              <a:srgbClr val="E96D35"/>
            </a:solidFill>
            <a:round/>
            <a:headEnd/>
            <a:tailEnd type="arrow" w="med" len="med"/>
          </a:ln>
          <a:extLst>
            <a:ext uri="{909E8E84-426E-40dd-AFC4-6F175D3DCCD1}">
              <a14:hiddenFill xmlns:a14="http://schemas.microsoft.com/office/drawing/2010/main">
                <a:noFill/>
              </a14:hiddenFill>
            </a:ext>
          </a:extLst>
        </p:spPr>
      </p:cxnSp>
      <p:sp>
        <p:nvSpPr>
          <p:cNvPr id="22535" name="Rectangle 33"/>
          <p:cNvSpPr>
            <a:spLocks noChangeArrowheads="1"/>
          </p:cNvSpPr>
          <p:nvPr/>
        </p:nvSpPr>
        <p:spPr bwMode="auto">
          <a:xfrm>
            <a:off x="0" y="4724400"/>
            <a:ext cx="9144000" cy="2133600"/>
          </a:xfrm>
          <a:prstGeom prst="rect">
            <a:avLst/>
          </a:prstGeom>
          <a:solidFill>
            <a:schemeClr val="bg2"/>
          </a:solidFill>
          <a:ln w="9525">
            <a:solidFill>
              <a:schemeClr val="bg2"/>
            </a:solidFill>
            <a:miter lim="800000"/>
            <a:headEnd/>
            <a:tailEnd/>
          </a:ln>
        </p:spPr>
        <p:txBody>
          <a:bodyPr wrap="none" anchor="ctr"/>
          <a:lstStyle/>
          <a:p>
            <a:endParaRPr lang="en-US"/>
          </a:p>
        </p:txBody>
      </p:sp>
      <p:sp>
        <p:nvSpPr>
          <p:cNvPr id="22536" name="Title 1"/>
          <p:cNvSpPr>
            <a:spLocks noGrp="1"/>
          </p:cNvSpPr>
          <p:nvPr>
            <p:ph type="title" idx="4294967295"/>
          </p:nvPr>
        </p:nvSpPr>
        <p:spPr>
          <a:xfrm>
            <a:off x="5638800" y="76200"/>
            <a:ext cx="3048000" cy="381000"/>
          </a:xfrm>
        </p:spPr>
        <p:txBody>
          <a:bodyPr/>
          <a:lstStyle/>
          <a:p>
            <a:pPr eaLnBrk="1" hangingPunct="1"/>
            <a:r>
              <a:rPr lang="en-US">
                <a:ea typeface="ＭＳ Ｐゴシック" charset="0"/>
                <a:cs typeface="ＭＳ Ｐゴシック" charset="0"/>
              </a:rPr>
              <a:t>Example</a:t>
            </a:r>
          </a:p>
        </p:txBody>
      </p:sp>
      <p:sp>
        <p:nvSpPr>
          <p:cNvPr id="22537" name="Text Box 34"/>
          <p:cNvSpPr txBox="1">
            <a:spLocks noChangeArrowheads="1"/>
          </p:cNvSpPr>
          <p:nvPr/>
        </p:nvSpPr>
        <p:spPr bwMode="auto">
          <a:xfrm>
            <a:off x="457200" y="4953000"/>
            <a:ext cx="8382000" cy="149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spcBef>
                <a:spcPct val="50000"/>
              </a:spcBef>
            </a:pPr>
            <a:r>
              <a:rPr lang="en-US" sz="2000" b="1">
                <a:latin typeface="Helvetica Neue" charset="0"/>
              </a:rPr>
              <a:t>Classroom Activity </a:t>
            </a:r>
          </a:p>
          <a:p>
            <a:pPr algn="l" eaLnBrk="1" hangingPunct="1">
              <a:spcBef>
                <a:spcPct val="50000"/>
              </a:spcBef>
            </a:pPr>
            <a:r>
              <a:rPr lang="en-US" sz="1800">
                <a:solidFill>
                  <a:srgbClr val="404040"/>
                </a:solidFill>
                <a:latin typeface="Helvetica Neue" charset="0"/>
              </a:rPr>
              <a:t>(2 minutes)</a:t>
            </a:r>
            <a:endParaRPr lang="en-US" sz="1800">
              <a:latin typeface="Helvetica Neue" charset="0"/>
            </a:endParaRPr>
          </a:p>
          <a:p>
            <a:pPr algn="l" eaLnBrk="1" hangingPunct="1">
              <a:spcBef>
                <a:spcPct val="50000"/>
              </a:spcBef>
            </a:pPr>
            <a:r>
              <a:rPr lang="en-US" sz="1800">
                <a:latin typeface="Helvetica Neue" charset="0"/>
              </a:rPr>
              <a:t>Turn to your neighbor and determine the boundary for this system.  Determine the factors that qualify it as a open thermodynamic system.</a:t>
            </a:r>
          </a:p>
        </p:txBody>
      </p:sp>
      <p:sp>
        <p:nvSpPr>
          <p:cNvPr id="22538" name="Text Box 35"/>
          <p:cNvSpPr txBox="1">
            <a:spLocks noChangeArrowheads="1"/>
          </p:cNvSpPr>
          <p:nvPr/>
        </p:nvSpPr>
        <p:spPr bwMode="auto">
          <a:xfrm>
            <a:off x="5562600" y="2119313"/>
            <a:ext cx="2590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spcBef>
                <a:spcPct val="50000"/>
              </a:spcBef>
            </a:pPr>
            <a:r>
              <a:rPr lang="en-US" sz="1600" i="1">
                <a:solidFill>
                  <a:srgbClr val="404040"/>
                </a:solidFill>
                <a:latin typeface="Helvetica Neue" charset="0"/>
              </a:rPr>
              <a:t>The US, atmosphere</a:t>
            </a:r>
          </a:p>
        </p:txBody>
      </p:sp>
      <p:sp>
        <p:nvSpPr>
          <p:cNvPr id="22539" name="TextBox 13"/>
          <p:cNvSpPr txBox="1">
            <a:spLocks noChangeArrowheads="1"/>
          </p:cNvSpPr>
          <p:nvPr/>
        </p:nvSpPr>
        <p:spPr bwMode="auto">
          <a:xfrm>
            <a:off x="5562600" y="1828800"/>
            <a:ext cx="1555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a:solidFill>
                  <a:srgbClr val="E96D35"/>
                </a:solidFill>
                <a:latin typeface="Helvetica Neue" charset="0"/>
              </a:rPr>
              <a:t>Surroundings</a:t>
            </a:r>
            <a:endParaRPr lang="en-US" sz="1800">
              <a:latin typeface="Helvetica Neue" charset="0"/>
            </a:endParaRPr>
          </a:p>
        </p:txBody>
      </p:sp>
      <p:sp>
        <p:nvSpPr>
          <p:cNvPr id="22540" name="Text Box 43"/>
          <p:cNvSpPr txBox="1">
            <a:spLocks noChangeArrowheads="1"/>
          </p:cNvSpPr>
          <p:nvPr/>
        </p:nvSpPr>
        <p:spPr bwMode="auto">
          <a:xfrm>
            <a:off x="4191000" y="2927350"/>
            <a:ext cx="35814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spcBef>
                <a:spcPct val="50000"/>
              </a:spcBef>
            </a:pPr>
            <a:r>
              <a:rPr lang="en-US" sz="1600" i="1">
                <a:solidFill>
                  <a:srgbClr val="404040"/>
                </a:solidFill>
                <a:latin typeface="Helvetica Neue" charset="0"/>
              </a:rPr>
              <a:t>Cars, gas sold in US, roads, buses, trains, subways</a:t>
            </a:r>
            <a:endParaRPr lang="en-US" sz="1600" i="1">
              <a:latin typeface="Helvetica Neue" charset="0"/>
            </a:endParaRPr>
          </a:p>
        </p:txBody>
      </p:sp>
      <p:sp>
        <p:nvSpPr>
          <p:cNvPr id="22541" name="Text Box 44"/>
          <p:cNvSpPr txBox="1">
            <a:spLocks noChangeArrowheads="1"/>
          </p:cNvSpPr>
          <p:nvPr/>
        </p:nvSpPr>
        <p:spPr bwMode="auto">
          <a:xfrm>
            <a:off x="457200" y="1111250"/>
            <a:ext cx="464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a:solidFill>
                  <a:srgbClr val="5A7793"/>
                </a:solidFill>
                <a:latin typeface="Helvetica Neue" charset="0"/>
              </a:rPr>
              <a:t>US Transportation System</a:t>
            </a:r>
            <a:endParaRPr lang="en-US">
              <a:solidFill>
                <a:schemeClr val="tx2"/>
              </a:solidFill>
              <a:latin typeface="Helvetica Neue"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Oval 35"/>
          <p:cNvSpPr>
            <a:spLocks noChangeArrowheads="1"/>
          </p:cNvSpPr>
          <p:nvPr/>
        </p:nvSpPr>
        <p:spPr bwMode="auto">
          <a:xfrm>
            <a:off x="3429000" y="1981200"/>
            <a:ext cx="1981200" cy="1981200"/>
          </a:xfrm>
          <a:prstGeom prst="ellipse">
            <a:avLst/>
          </a:prstGeom>
          <a:solidFill>
            <a:schemeClr val="bg2"/>
          </a:solidFill>
          <a:ln w="9525">
            <a:solidFill>
              <a:srgbClr val="81AFB9"/>
            </a:solidFill>
            <a:prstDash val="dash"/>
            <a:round/>
            <a:headEnd/>
            <a:tailEnd/>
          </a:ln>
        </p:spPr>
        <p:txBody>
          <a:bodyPr wrap="none" anchor="ctr"/>
          <a:lstStyle/>
          <a:p>
            <a:pPr algn="ctr"/>
            <a:endParaRPr lang="en-US">
              <a:solidFill>
                <a:schemeClr val="bg1"/>
              </a:solidFill>
            </a:endParaRPr>
          </a:p>
        </p:txBody>
      </p:sp>
      <p:sp>
        <p:nvSpPr>
          <p:cNvPr id="24579" name="TextBox 7"/>
          <p:cNvSpPr txBox="1">
            <a:spLocks noChangeArrowheads="1"/>
          </p:cNvSpPr>
          <p:nvPr/>
        </p:nvSpPr>
        <p:spPr bwMode="auto">
          <a:xfrm>
            <a:off x="2146300" y="3200400"/>
            <a:ext cx="1174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a:solidFill>
                  <a:srgbClr val="E96D35"/>
                </a:solidFill>
                <a:latin typeface="Helvetica Neue" charset="0"/>
              </a:rPr>
              <a:t>Boundary</a:t>
            </a:r>
            <a:endParaRPr lang="en-US" sz="1800">
              <a:latin typeface="Calibri" charset="0"/>
            </a:endParaRPr>
          </a:p>
        </p:txBody>
      </p:sp>
      <p:sp>
        <p:nvSpPr>
          <p:cNvPr id="24580" name="Oval 37"/>
          <p:cNvSpPr>
            <a:spLocks noChangeArrowheads="1"/>
          </p:cNvSpPr>
          <p:nvPr/>
        </p:nvSpPr>
        <p:spPr bwMode="auto">
          <a:xfrm>
            <a:off x="3581400" y="2133600"/>
            <a:ext cx="1676400" cy="1676400"/>
          </a:xfrm>
          <a:prstGeom prst="ellipse">
            <a:avLst/>
          </a:prstGeom>
          <a:solidFill>
            <a:srgbClr val="ECAA23"/>
          </a:solidFill>
          <a:ln w="9525">
            <a:solidFill>
              <a:srgbClr val="81AFB9"/>
            </a:solidFill>
            <a:prstDash val="dash"/>
            <a:round/>
            <a:headEnd/>
            <a:tailEnd/>
          </a:ln>
        </p:spPr>
        <p:txBody>
          <a:bodyPr wrap="none" anchor="ctr"/>
          <a:lstStyle/>
          <a:p>
            <a:pPr algn="ctr"/>
            <a:endParaRPr lang="en-US">
              <a:solidFill>
                <a:srgbClr val="FF0000"/>
              </a:solidFill>
            </a:endParaRPr>
          </a:p>
        </p:txBody>
      </p:sp>
      <p:sp>
        <p:nvSpPr>
          <p:cNvPr id="24581" name="Text Box 38"/>
          <p:cNvSpPr txBox="1">
            <a:spLocks noChangeArrowheads="1"/>
          </p:cNvSpPr>
          <p:nvPr/>
        </p:nvSpPr>
        <p:spPr bwMode="auto">
          <a:xfrm>
            <a:off x="3956050" y="2743200"/>
            <a:ext cx="9969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2000">
                <a:solidFill>
                  <a:schemeClr val="bg2"/>
                </a:solidFill>
                <a:latin typeface="Helvetica Neue" charset="0"/>
              </a:rPr>
              <a:t>system</a:t>
            </a:r>
            <a:endParaRPr lang="en-US" sz="2000"/>
          </a:p>
        </p:txBody>
      </p:sp>
      <p:cxnSp>
        <p:nvCxnSpPr>
          <p:cNvPr id="24582" name="Shape 12"/>
          <p:cNvCxnSpPr>
            <a:cxnSpLocks noChangeShapeType="1"/>
          </p:cNvCxnSpPr>
          <p:nvPr/>
        </p:nvCxnSpPr>
        <p:spPr bwMode="auto">
          <a:xfrm rot="5400000" flipH="1" flipV="1">
            <a:off x="3130550" y="2901950"/>
            <a:ext cx="228600" cy="368300"/>
          </a:xfrm>
          <a:prstGeom prst="curvedConnector2">
            <a:avLst/>
          </a:prstGeom>
          <a:noFill/>
          <a:ln w="19050">
            <a:solidFill>
              <a:srgbClr val="E96D35"/>
            </a:solidFill>
            <a:round/>
            <a:headEnd/>
            <a:tailEnd type="arrow" w="med" len="med"/>
          </a:ln>
          <a:extLst>
            <a:ext uri="{909E8E84-426E-40dd-AFC4-6F175D3DCCD1}">
              <a14:hiddenFill xmlns:a14="http://schemas.microsoft.com/office/drawing/2010/main">
                <a:noFill/>
              </a14:hiddenFill>
            </a:ext>
          </a:extLst>
        </p:spPr>
      </p:cxnSp>
      <p:sp>
        <p:nvSpPr>
          <p:cNvPr id="24583" name="Title 1"/>
          <p:cNvSpPr>
            <a:spLocks noGrp="1"/>
          </p:cNvSpPr>
          <p:nvPr>
            <p:ph type="title"/>
          </p:nvPr>
        </p:nvSpPr>
        <p:spPr/>
        <p:txBody>
          <a:bodyPr/>
          <a:lstStyle/>
          <a:p>
            <a:pPr eaLnBrk="1" hangingPunct="1"/>
            <a:r>
              <a:rPr lang="en-US">
                <a:ea typeface="ＭＳ Ｐゴシック" charset="0"/>
                <a:cs typeface="ＭＳ Ｐゴシック" charset="0"/>
              </a:rPr>
              <a:t>The Key System Properties</a:t>
            </a:r>
          </a:p>
        </p:txBody>
      </p:sp>
      <p:sp>
        <p:nvSpPr>
          <p:cNvPr id="24584" name="Text Box 8"/>
          <p:cNvSpPr txBox="1">
            <a:spLocks noChangeArrowheads="1"/>
          </p:cNvSpPr>
          <p:nvPr/>
        </p:nvSpPr>
        <p:spPr bwMode="auto">
          <a:xfrm>
            <a:off x="304800" y="1295400"/>
            <a:ext cx="3352800" cy="85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b="1" i="1">
                <a:solidFill>
                  <a:srgbClr val="5A7793"/>
                </a:solidFill>
              </a:rPr>
              <a:t>Capacity-</a:t>
            </a:r>
            <a:r>
              <a:rPr lang="en-US" sz="1600"/>
              <a:t> </a:t>
            </a:r>
            <a:r>
              <a:rPr lang="en-US" sz="1600">
                <a:solidFill>
                  <a:srgbClr val="404040"/>
                </a:solidFill>
              </a:rPr>
              <a:t>depends on placement of the system boundary and system properties</a:t>
            </a:r>
            <a:endParaRPr lang="en-US" sz="1800">
              <a:solidFill>
                <a:srgbClr val="404040"/>
              </a:solidFill>
            </a:endParaRPr>
          </a:p>
        </p:txBody>
      </p:sp>
      <p:sp>
        <p:nvSpPr>
          <p:cNvPr id="24585" name="Text Box 10"/>
          <p:cNvSpPr txBox="1">
            <a:spLocks noChangeArrowheads="1"/>
          </p:cNvSpPr>
          <p:nvPr/>
        </p:nvSpPr>
        <p:spPr bwMode="auto">
          <a:xfrm>
            <a:off x="381000" y="3810000"/>
            <a:ext cx="3200400" cy="134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b="1" i="1">
                <a:solidFill>
                  <a:srgbClr val="5A7793"/>
                </a:solidFill>
                <a:latin typeface="Helvetica Neue" charset="0"/>
              </a:rPr>
              <a:t>Interdependency</a:t>
            </a:r>
            <a:r>
              <a:rPr lang="en-US" sz="1800" b="1">
                <a:solidFill>
                  <a:srgbClr val="5A7793"/>
                </a:solidFill>
                <a:latin typeface="Helvetica Neue" charset="0"/>
              </a:rPr>
              <a:t>-</a:t>
            </a:r>
            <a:r>
              <a:rPr lang="en-US" sz="1600">
                <a:latin typeface="Helvetica Neue" charset="0"/>
              </a:rPr>
              <a:t> </a:t>
            </a:r>
            <a:r>
              <a:rPr lang="en-US" sz="1600">
                <a:solidFill>
                  <a:srgbClr val="404040"/>
                </a:solidFill>
                <a:latin typeface="Helvetica Neue" charset="0"/>
              </a:rPr>
              <a:t>degree of interconnectedness among the sub-systems within the system; higher interconnectedness results in less stable systems</a:t>
            </a:r>
            <a:endParaRPr lang="en-US" sz="1800">
              <a:solidFill>
                <a:srgbClr val="404040"/>
              </a:solidFill>
              <a:latin typeface="Helvetica Neue" charset="0"/>
            </a:endParaRPr>
          </a:p>
        </p:txBody>
      </p:sp>
      <p:sp>
        <p:nvSpPr>
          <p:cNvPr id="24586" name="Text Box 11"/>
          <p:cNvSpPr txBox="1">
            <a:spLocks noChangeArrowheads="1"/>
          </p:cNvSpPr>
          <p:nvPr/>
        </p:nvSpPr>
        <p:spPr bwMode="auto">
          <a:xfrm>
            <a:off x="5638800" y="2133600"/>
            <a:ext cx="31242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b="1" i="1">
                <a:solidFill>
                  <a:srgbClr val="5A7793"/>
                </a:solidFill>
                <a:latin typeface="Helvetica Neue" charset="0"/>
              </a:rPr>
              <a:t>Resiliency</a:t>
            </a:r>
            <a:r>
              <a:rPr lang="en-US" sz="1800">
                <a:solidFill>
                  <a:srgbClr val="404040"/>
                </a:solidFill>
                <a:latin typeface="Helvetica Neue" charset="0"/>
              </a:rPr>
              <a:t>-</a:t>
            </a:r>
            <a:r>
              <a:rPr lang="en-US" sz="1600">
                <a:solidFill>
                  <a:srgbClr val="404040"/>
                </a:solidFill>
                <a:latin typeface="Helvetica Neue" charset="0"/>
              </a:rPr>
              <a:t> ability to adapt </a:t>
            </a:r>
            <a:br>
              <a:rPr lang="en-US" sz="1600">
                <a:solidFill>
                  <a:srgbClr val="404040"/>
                </a:solidFill>
                <a:latin typeface="Helvetica Neue" charset="0"/>
              </a:rPr>
            </a:br>
            <a:r>
              <a:rPr lang="en-US" sz="1600">
                <a:solidFill>
                  <a:srgbClr val="404040"/>
                </a:solidFill>
                <a:latin typeface="Helvetica Neue" charset="0"/>
              </a:rPr>
              <a:t>to changes in the surroundings; greater redundancy results in greater resiliency.</a:t>
            </a:r>
            <a:endParaRPr lang="en-US" sz="1800">
              <a:solidFill>
                <a:srgbClr val="404040"/>
              </a:solidFill>
              <a:latin typeface="Helvetica Neue" charset="0"/>
            </a:endParaRPr>
          </a:p>
        </p:txBody>
      </p:sp>
      <p:sp>
        <p:nvSpPr>
          <p:cNvPr id="24587" name="Text Box 13"/>
          <p:cNvSpPr txBox="1">
            <a:spLocks noChangeArrowheads="1"/>
          </p:cNvSpPr>
          <p:nvPr/>
        </p:nvSpPr>
        <p:spPr bwMode="auto">
          <a:xfrm>
            <a:off x="5638800" y="3810000"/>
            <a:ext cx="32004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b="1" i="1">
                <a:solidFill>
                  <a:srgbClr val="5A7793"/>
                </a:solidFill>
                <a:latin typeface="Helvetica Neue" charset="0"/>
              </a:rPr>
              <a:t>Redundancy</a:t>
            </a:r>
            <a:r>
              <a:rPr lang="en-US" sz="1800" b="1">
                <a:solidFill>
                  <a:srgbClr val="5A7793"/>
                </a:solidFill>
                <a:latin typeface="Helvetica Neue" charset="0"/>
              </a:rPr>
              <a:t>-</a:t>
            </a:r>
            <a:r>
              <a:rPr lang="en-US" sz="1600">
                <a:latin typeface="Helvetica Neue" charset="0"/>
              </a:rPr>
              <a:t> </a:t>
            </a:r>
            <a:r>
              <a:rPr lang="en-US" sz="1600">
                <a:solidFill>
                  <a:srgbClr val="404040"/>
                </a:solidFill>
                <a:latin typeface="Helvetica Neue" charset="0"/>
              </a:rPr>
              <a:t>the extent to which there are duplicate paths within the system to produce the same result.</a:t>
            </a:r>
            <a:endParaRPr lang="en-US" sz="1800">
              <a:solidFill>
                <a:srgbClr val="FF0000"/>
              </a:solidFill>
              <a:latin typeface="LucidaGrande" charset="0"/>
            </a:endParaRPr>
          </a:p>
        </p:txBody>
      </p:sp>
      <p:sp>
        <p:nvSpPr>
          <p:cNvPr id="24588" name="TextBox 13"/>
          <p:cNvSpPr txBox="1">
            <a:spLocks noChangeArrowheads="1"/>
          </p:cNvSpPr>
          <p:nvPr/>
        </p:nvSpPr>
        <p:spPr bwMode="auto">
          <a:xfrm>
            <a:off x="4876800" y="1614488"/>
            <a:ext cx="1555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a:solidFill>
                  <a:srgbClr val="E96D35"/>
                </a:solidFill>
                <a:latin typeface="Helvetica Neue" charset="0"/>
              </a:rPr>
              <a:t>Surroundings</a:t>
            </a:r>
            <a:endParaRPr lang="en-US" sz="1800">
              <a:latin typeface="Calibri" charset="0"/>
            </a:endParaRPr>
          </a:p>
        </p:txBody>
      </p:sp>
      <p:sp>
        <p:nvSpPr>
          <p:cNvPr id="24589" name="Rectangle 43"/>
          <p:cNvSpPr>
            <a:spLocks noChangeArrowheads="1"/>
          </p:cNvSpPr>
          <p:nvPr/>
        </p:nvSpPr>
        <p:spPr bwMode="auto">
          <a:xfrm>
            <a:off x="228600" y="1143000"/>
            <a:ext cx="3352800" cy="1143000"/>
          </a:xfrm>
          <a:prstGeom prst="rect">
            <a:avLst/>
          </a:prstGeom>
          <a:solidFill>
            <a:schemeClr val="bg1">
              <a:alpha val="7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24590" name="Rectangle 44"/>
          <p:cNvSpPr>
            <a:spLocks noChangeArrowheads="1"/>
          </p:cNvSpPr>
          <p:nvPr/>
        </p:nvSpPr>
        <p:spPr bwMode="auto">
          <a:xfrm>
            <a:off x="5562600" y="2133600"/>
            <a:ext cx="3200400" cy="1143000"/>
          </a:xfrm>
          <a:prstGeom prst="rect">
            <a:avLst/>
          </a:prstGeom>
          <a:solidFill>
            <a:schemeClr val="bg1">
              <a:alpha val="7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Oval 2"/>
          <p:cNvSpPr>
            <a:spLocks noChangeArrowheads="1"/>
          </p:cNvSpPr>
          <p:nvPr/>
        </p:nvSpPr>
        <p:spPr bwMode="auto">
          <a:xfrm>
            <a:off x="3429000" y="1981200"/>
            <a:ext cx="1981200" cy="1981200"/>
          </a:xfrm>
          <a:prstGeom prst="ellipse">
            <a:avLst/>
          </a:prstGeom>
          <a:solidFill>
            <a:srgbClr val="ECAA23"/>
          </a:solidFill>
          <a:ln w="9525">
            <a:solidFill>
              <a:srgbClr val="81AFB9"/>
            </a:solidFill>
            <a:prstDash val="dash"/>
            <a:round/>
            <a:headEnd/>
            <a:tailEnd/>
          </a:ln>
        </p:spPr>
        <p:txBody>
          <a:bodyPr wrap="none" anchor="ctr"/>
          <a:lstStyle/>
          <a:p>
            <a:pPr algn="ctr"/>
            <a:endParaRPr lang="en-US">
              <a:solidFill>
                <a:schemeClr val="bg1"/>
              </a:solidFill>
            </a:endParaRPr>
          </a:p>
        </p:txBody>
      </p:sp>
      <p:sp>
        <p:nvSpPr>
          <p:cNvPr id="26627" name="TextBox 7"/>
          <p:cNvSpPr txBox="1">
            <a:spLocks noChangeArrowheads="1"/>
          </p:cNvSpPr>
          <p:nvPr/>
        </p:nvSpPr>
        <p:spPr bwMode="auto">
          <a:xfrm>
            <a:off x="2146300" y="3200400"/>
            <a:ext cx="1174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a:solidFill>
                  <a:srgbClr val="E96D35"/>
                </a:solidFill>
                <a:latin typeface="Helvetica Neue" charset="0"/>
              </a:rPr>
              <a:t>Boundary</a:t>
            </a:r>
            <a:endParaRPr lang="en-US" sz="1800">
              <a:latin typeface="Calibri" charset="0"/>
            </a:endParaRPr>
          </a:p>
        </p:txBody>
      </p:sp>
      <p:sp>
        <p:nvSpPr>
          <p:cNvPr id="26628" name="Oval 4"/>
          <p:cNvSpPr>
            <a:spLocks noChangeArrowheads="1"/>
          </p:cNvSpPr>
          <p:nvPr/>
        </p:nvSpPr>
        <p:spPr bwMode="auto">
          <a:xfrm>
            <a:off x="3581400" y="2133600"/>
            <a:ext cx="1676400" cy="1676400"/>
          </a:xfrm>
          <a:prstGeom prst="ellipse">
            <a:avLst/>
          </a:prstGeom>
          <a:solidFill>
            <a:srgbClr val="ECAA23"/>
          </a:solidFill>
          <a:ln w="9525">
            <a:solidFill>
              <a:schemeClr val="bg1"/>
            </a:solidFill>
            <a:prstDash val="dash"/>
            <a:round/>
            <a:headEnd/>
            <a:tailEnd/>
          </a:ln>
        </p:spPr>
        <p:txBody>
          <a:bodyPr wrap="none" anchor="ctr"/>
          <a:lstStyle/>
          <a:p>
            <a:pPr algn="ctr"/>
            <a:endParaRPr lang="en-US">
              <a:solidFill>
                <a:schemeClr val="bg1"/>
              </a:solidFill>
            </a:endParaRPr>
          </a:p>
        </p:txBody>
      </p:sp>
      <p:sp>
        <p:nvSpPr>
          <p:cNvPr id="26629" name="Text Box 5"/>
          <p:cNvSpPr txBox="1">
            <a:spLocks noChangeArrowheads="1"/>
          </p:cNvSpPr>
          <p:nvPr/>
        </p:nvSpPr>
        <p:spPr bwMode="auto">
          <a:xfrm>
            <a:off x="3965575" y="2741613"/>
            <a:ext cx="9969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2000">
                <a:solidFill>
                  <a:schemeClr val="bg2"/>
                </a:solidFill>
                <a:latin typeface="Helvetica Neue" charset="0"/>
              </a:rPr>
              <a:t>system</a:t>
            </a:r>
            <a:endParaRPr lang="en-US" sz="2000"/>
          </a:p>
        </p:txBody>
      </p:sp>
      <p:cxnSp>
        <p:nvCxnSpPr>
          <p:cNvPr id="26630" name="Shape 12"/>
          <p:cNvCxnSpPr>
            <a:cxnSpLocks noChangeShapeType="1"/>
          </p:cNvCxnSpPr>
          <p:nvPr/>
        </p:nvCxnSpPr>
        <p:spPr bwMode="auto">
          <a:xfrm rot="5400000" flipH="1" flipV="1">
            <a:off x="3130550" y="2901950"/>
            <a:ext cx="228600" cy="368300"/>
          </a:xfrm>
          <a:prstGeom prst="curvedConnector2">
            <a:avLst/>
          </a:prstGeom>
          <a:noFill/>
          <a:ln w="19050">
            <a:solidFill>
              <a:srgbClr val="E96D35"/>
            </a:solidFill>
            <a:round/>
            <a:headEnd/>
            <a:tailEnd type="arrow" w="med" len="med"/>
          </a:ln>
          <a:extLst>
            <a:ext uri="{909E8E84-426E-40dd-AFC4-6F175D3DCCD1}">
              <a14:hiddenFill xmlns:a14="http://schemas.microsoft.com/office/drawing/2010/main">
                <a:noFill/>
              </a14:hiddenFill>
            </a:ext>
          </a:extLst>
        </p:spPr>
      </p:cxnSp>
      <p:sp>
        <p:nvSpPr>
          <p:cNvPr id="26631" name="Title 1"/>
          <p:cNvSpPr>
            <a:spLocks noGrp="1"/>
          </p:cNvSpPr>
          <p:nvPr>
            <p:ph type="title" idx="4294967295"/>
          </p:nvPr>
        </p:nvSpPr>
        <p:spPr/>
        <p:txBody>
          <a:bodyPr/>
          <a:lstStyle/>
          <a:p>
            <a:pPr eaLnBrk="1" hangingPunct="1"/>
            <a:r>
              <a:rPr lang="en-US">
                <a:ea typeface="ＭＳ Ｐゴシック" charset="0"/>
                <a:cs typeface="ＭＳ Ｐゴシック" charset="0"/>
              </a:rPr>
              <a:t>The Key System Properties</a:t>
            </a:r>
          </a:p>
        </p:txBody>
      </p:sp>
      <p:sp>
        <p:nvSpPr>
          <p:cNvPr id="26632" name="Text Box 8"/>
          <p:cNvSpPr txBox="1">
            <a:spLocks noChangeArrowheads="1"/>
          </p:cNvSpPr>
          <p:nvPr/>
        </p:nvSpPr>
        <p:spPr bwMode="auto">
          <a:xfrm>
            <a:off x="304800" y="1295400"/>
            <a:ext cx="3352800" cy="85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b="1" i="1">
                <a:solidFill>
                  <a:srgbClr val="5A7793"/>
                </a:solidFill>
              </a:rPr>
              <a:t>Capacity-</a:t>
            </a:r>
            <a:r>
              <a:rPr lang="en-US" sz="1600"/>
              <a:t> </a:t>
            </a:r>
            <a:r>
              <a:rPr lang="en-US" sz="1600">
                <a:solidFill>
                  <a:srgbClr val="404040"/>
                </a:solidFill>
              </a:rPr>
              <a:t>depends on placement of the system boundary and system properties</a:t>
            </a:r>
            <a:endParaRPr lang="en-US" sz="1800">
              <a:solidFill>
                <a:srgbClr val="404040"/>
              </a:solidFill>
            </a:endParaRPr>
          </a:p>
        </p:txBody>
      </p:sp>
      <p:sp>
        <p:nvSpPr>
          <p:cNvPr id="26633" name="Text Box 9"/>
          <p:cNvSpPr txBox="1">
            <a:spLocks noChangeArrowheads="1"/>
          </p:cNvSpPr>
          <p:nvPr/>
        </p:nvSpPr>
        <p:spPr bwMode="auto">
          <a:xfrm>
            <a:off x="381000" y="3810000"/>
            <a:ext cx="3200400" cy="134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b="1" i="1">
                <a:solidFill>
                  <a:srgbClr val="5A7793"/>
                </a:solidFill>
                <a:latin typeface="Helvetica Neue" charset="0"/>
              </a:rPr>
              <a:t>Interdependency</a:t>
            </a:r>
            <a:r>
              <a:rPr lang="en-US" sz="1800" b="1">
                <a:solidFill>
                  <a:srgbClr val="5A7793"/>
                </a:solidFill>
                <a:latin typeface="Helvetica Neue" charset="0"/>
              </a:rPr>
              <a:t>-</a:t>
            </a:r>
            <a:r>
              <a:rPr lang="en-US" sz="1600">
                <a:latin typeface="Helvetica Neue" charset="0"/>
              </a:rPr>
              <a:t> </a:t>
            </a:r>
            <a:r>
              <a:rPr lang="en-US" sz="1600">
                <a:solidFill>
                  <a:srgbClr val="404040"/>
                </a:solidFill>
                <a:latin typeface="Helvetica Neue" charset="0"/>
              </a:rPr>
              <a:t>degree of interconnectedness among the sub-systems within the system; higher interconnectedness results in less stable systems</a:t>
            </a:r>
            <a:endParaRPr lang="en-US" sz="1800">
              <a:solidFill>
                <a:srgbClr val="404040"/>
              </a:solidFill>
              <a:latin typeface="Helvetica Neue" charset="0"/>
            </a:endParaRPr>
          </a:p>
        </p:txBody>
      </p:sp>
      <p:sp>
        <p:nvSpPr>
          <p:cNvPr id="26634" name="Text Box 10"/>
          <p:cNvSpPr txBox="1">
            <a:spLocks noChangeArrowheads="1"/>
          </p:cNvSpPr>
          <p:nvPr/>
        </p:nvSpPr>
        <p:spPr bwMode="auto">
          <a:xfrm>
            <a:off x="5638800" y="2133600"/>
            <a:ext cx="31242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b="1" i="1">
                <a:solidFill>
                  <a:srgbClr val="5A7793"/>
                </a:solidFill>
                <a:latin typeface="Helvetica Neue" charset="0"/>
              </a:rPr>
              <a:t>Resiliency</a:t>
            </a:r>
            <a:r>
              <a:rPr lang="en-US" sz="1800">
                <a:solidFill>
                  <a:srgbClr val="404040"/>
                </a:solidFill>
                <a:latin typeface="Helvetica Neue" charset="0"/>
              </a:rPr>
              <a:t>-</a:t>
            </a:r>
            <a:r>
              <a:rPr lang="en-US" sz="1600">
                <a:solidFill>
                  <a:srgbClr val="404040"/>
                </a:solidFill>
                <a:latin typeface="Helvetica Neue" charset="0"/>
              </a:rPr>
              <a:t> ability to adapt </a:t>
            </a:r>
            <a:br>
              <a:rPr lang="en-US" sz="1600">
                <a:solidFill>
                  <a:srgbClr val="404040"/>
                </a:solidFill>
                <a:latin typeface="Helvetica Neue" charset="0"/>
              </a:rPr>
            </a:br>
            <a:r>
              <a:rPr lang="en-US" sz="1600">
                <a:solidFill>
                  <a:srgbClr val="404040"/>
                </a:solidFill>
                <a:latin typeface="Helvetica Neue" charset="0"/>
              </a:rPr>
              <a:t>to changes in the surroundings; greater redundancy results in greater resiliency.</a:t>
            </a:r>
            <a:endParaRPr lang="en-US" sz="1800">
              <a:solidFill>
                <a:srgbClr val="404040"/>
              </a:solidFill>
              <a:latin typeface="Helvetica Neue" charset="0"/>
            </a:endParaRPr>
          </a:p>
        </p:txBody>
      </p:sp>
      <p:sp>
        <p:nvSpPr>
          <p:cNvPr id="26635" name="Text Box 11"/>
          <p:cNvSpPr txBox="1">
            <a:spLocks noChangeArrowheads="1"/>
          </p:cNvSpPr>
          <p:nvPr/>
        </p:nvSpPr>
        <p:spPr bwMode="auto">
          <a:xfrm>
            <a:off x="5638800" y="3810000"/>
            <a:ext cx="32004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b="1" i="1">
                <a:solidFill>
                  <a:srgbClr val="5A7793"/>
                </a:solidFill>
                <a:latin typeface="Helvetica Neue" charset="0"/>
              </a:rPr>
              <a:t>Redundancy</a:t>
            </a:r>
            <a:r>
              <a:rPr lang="en-US" sz="1800" b="1">
                <a:solidFill>
                  <a:srgbClr val="5A7793"/>
                </a:solidFill>
                <a:latin typeface="Helvetica Neue" charset="0"/>
              </a:rPr>
              <a:t>-</a:t>
            </a:r>
            <a:r>
              <a:rPr lang="en-US" sz="1600">
                <a:latin typeface="Helvetica Neue" charset="0"/>
              </a:rPr>
              <a:t> </a:t>
            </a:r>
            <a:r>
              <a:rPr lang="en-US" sz="1600">
                <a:solidFill>
                  <a:srgbClr val="404040"/>
                </a:solidFill>
                <a:latin typeface="Helvetica Neue" charset="0"/>
              </a:rPr>
              <a:t>the extent to which there are duplicate paths within the system to produce the same result.</a:t>
            </a:r>
            <a:endParaRPr lang="en-US" sz="1800">
              <a:solidFill>
                <a:srgbClr val="FF0000"/>
              </a:solidFill>
              <a:latin typeface="LucidaGrande" charset="0"/>
            </a:endParaRPr>
          </a:p>
        </p:txBody>
      </p:sp>
      <p:sp>
        <p:nvSpPr>
          <p:cNvPr id="26636" name="TextBox 13"/>
          <p:cNvSpPr txBox="1">
            <a:spLocks noChangeArrowheads="1"/>
          </p:cNvSpPr>
          <p:nvPr/>
        </p:nvSpPr>
        <p:spPr bwMode="auto">
          <a:xfrm>
            <a:off x="4876800" y="1614488"/>
            <a:ext cx="1555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a:solidFill>
                  <a:srgbClr val="E96D35"/>
                </a:solidFill>
                <a:latin typeface="Helvetica Neue" charset="0"/>
              </a:rPr>
              <a:t>Surroundings</a:t>
            </a:r>
            <a:endParaRPr lang="en-US" sz="1800">
              <a:latin typeface="Calibri" charset="0"/>
            </a:endParaRPr>
          </a:p>
        </p:txBody>
      </p:sp>
      <p:sp>
        <p:nvSpPr>
          <p:cNvPr id="26637" name="Rectangle 13"/>
          <p:cNvSpPr>
            <a:spLocks noChangeArrowheads="1"/>
          </p:cNvSpPr>
          <p:nvPr/>
        </p:nvSpPr>
        <p:spPr bwMode="auto">
          <a:xfrm>
            <a:off x="304800" y="3810000"/>
            <a:ext cx="3352800" cy="1371600"/>
          </a:xfrm>
          <a:prstGeom prst="rect">
            <a:avLst/>
          </a:prstGeom>
          <a:solidFill>
            <a:schemeClr val="bg1">
              <a:alpha val="7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26638" name="Rectangle 14"/>
          <p:cNvSpPr>
            <a:spLocks noChangeArrowheads="1"/>
          </p:cNvSpPr>
          <p:nvPr/>
        </p:nvSpPr>
        <p:spPr bwMode="auto">
          <a:xfrm>
            <a:off x="5638800" y="2133600"/>
            <a:ext cx="3352800" cy="2895600"/>
          </a:xfrm>
          <a:prstGeom prst="rect">
            <a:avLst/>
          </a:prstGeom>
          <a:solidFill>
            <a:schemeClr val="bg1">
              <a:alpha val="7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Oval 19"/>
          <p:cNvSpPr>
            <a:spLocks noChangeArrowheads="1"/>
          </p:cNvSpPr>
          <p:nvPr/>
        </p:nvSpPr>
        <p:spPr bwMode="auto">
          <a:xfrm>
            <a:off x="4876800" y="1600200"/>
            <a:ext cx="1600200" cy="381000"/>
          </a:xfrm>
          <a:prstGeom prst="ellipse">
            <a:avLst/>
          </a:prstGeom>
          <a:solidFill>
            <a:srgbClr val="ECAA2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8675" name="Oval 2"/>
          <p:cNvSpPr>
            <a:spLocks noChangeArrowheads="1"/>
          </p:cNvSpPr>
          <p:nvPr/>
        </p:nvSpPr>
        <p:spPr bwMode="auto">
          <a:xfrm>
            <a:off x="3429000" y="1981200"/>
            <a:ext cx="1981200" cy="1981200"/>
          </a:xfrm>
          <a:prstGeom prst="ellipse">
            <a:avLst/>
          </a:prstGeom>
          <a:solidFill>
            <a:schemeClr val="bg2"/>
          </a:solidFill>
          <a:ln w="9525">
            <a:solidFill>
              <a:srgbClr val="81AFB9"/>
            </a:solidFill>
            <a:prstDash val="dash"/>
            <a:round/>
            <a:headEnd/>
            <a:tailEnd/>
          </a:ln>
        </p:spPr>
        <p:txBody>
          <a:bodyPr wrap="none" anchor="ctr"/>
          <a:lstStyle/>
          <a:p>
            <a:pPr algn="ctr"/>
            <a:endParaRPr lang="en-US">
              <a:solidFill>
                <a:schemeClr val="bg1"/>
              </a:solidFill>
            </a:endParaRPr>
          </a:p>
        </p:txBody>
      </p:sp>
      <p:sp>
        <p:nvSpPr>
          <p:cNvPr id="28676" name="TextBox 7"/>
          <p:cNvSpPr txBox="1">
            <a:spLocks noChangeArrowheads="1"/>
          </p:cNvSpPr>
          <p:nvPr/>
        </p:nvSpPr>
        <p:spPr bwMode="auto">
          <a:xfrm>
            <a:off x="2146300" y="3200400"/>
            <a:ext cx="1174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a:solidFill>
                  <a:srgbClr val="E96D35"/>
                </a:solidFill>
                <a:latin typeface="Helvetica Neue" charset="0"/>
              </a:rPr>
              <a:t>Boundary</a:t>
            </a:r>
            <a:endParaRPr lang="en-US" sz="1800">
              <a:latin typeface="Calibri" charset="0"/>
            </a:endParaRPr>
          </a:p>
        </p:txBody>
      </p:sp>
      <p:sp>
        <p:nvSpPr>
          <p:cNvPr id="28677" name="Oval 4"/>
          <p:cNvSpPr>
            <a:spLocks noChangeArrowheads="1"/>
          </p:cNvSpPr>
          <p:nvPr/>
        </p:nvSpPr>
        <p:spPr bwMode="auto">
          <a:xfrm>
            <a:off x="3581400" y="2133600"/>
            <a:ext cx="1676400" cy="1676400"/>
          </a:xfrm>
          <a:prstGeom prst="ellipse">
            <a:avLst/>
          </a:prstGeom>
          <a:solidFill>
            <a:srgbClr val="E96D35"/>
          </a:solidFill>
          <a:ln w="9525">
            <a:solidFill>
              <a:srgbClr val="81AFB9"/>
            </a:solidFill>
            <a:prstDash val="dash"/>
            <a:round/>
            <a:headEnd/>
            <a:tailEnd/>
          </a:ln>
        </p:spPr>
        <p:txBody>
          <a:bodyPr wrap="none" anchor="ctr"/>
          <a:lstStyle/>
          <a:p>
            <a:pPr algn="ctr"/>
            <a:endParaRPr lang="en-US">
              <a:solidFill>
                <a:schemeClr val="bg1"/>
              </a:solidFill>
            </a:endParaRPr>
          </a:p>
        </p:txBody>
      </p:sp>
      <p:cxnSp>
        <p:nvCxnSpPr>
          <p:cNvPr id="28678" name="Shape 12"/>
          <p:cNvCxnSpPr>
            <a:cxnSpLocks noChangeShapeType="1"/>
          </p:cNvCxnSpPr>
          <p:nvPr/>
        </p:nvCxnSpPr>
        <p:spPr bwMode="auto">
          <a:xfrm rot="5400000" flipH="1" flipV="1">
            <a:off x="3130550" y="2901950"/>
            <a:ext cx="228600" cy="368300"/>
          </a:xfrm>
          <a:prstGeom prst="curvedConnector2">
            <a:avLst/>
          </a:prstGeom>
          <a:noFill/>
          <a:ln w="19050">
            <a:solidFill>
              <a:srgbClr val="E96D35"/>
            </a:solidFill>
            <a:round/>
            <a:headEnd/>
            <a:tailEnd type="arrow" w="med" len="med"/>
          </a:ln>
          <a:extLst>
            <a:ext uri="{909E8E84-426E-40dd-AFC4-6F175D3DCCD1}">
              <a14:hiddenFill xmlns:a14="http://schemas.microsoft.com/office/drawing/2010/main">
                <a:noFill/>
              </a14:hiddenFill>
            </a:ext>
          </a:extLst>
        </p:spPr>
      </p:cxnSp>
      <p:sp>
        <p:nvSpPr>
          <p:cNvPr id="28679" name="Title 1"/>
          <p:cNvSpPr>
            <a:spLocks noGrp="1"/>
          </p:cNvSpPr>
          <p:nvPr>
            <p:ph type="title" idx="4294967295"/>
          </p:nvPr>
        </p:nvSpPr>
        <p:spPr/>
        <p:txBody>
          <a:bodyPr/>
          <a:lstStyle/>
          <a:p>
            <a:pPr eaLnBrk="1" hangingPunct="1"/>
            <a:r>
              <a:rPr lang="en-US">
                <a:ea typeface="ＭＳ Ｐゴシック" charset="0"/>
                <a:cs typeface="ＭＳ Ｐゴシック" charset="0"/>
              </a:rPr>
              <a:t>The Key System Properties</a:t>
            </a:r>
          </a:p>
        </p:txBody>
      </p:sp>
      <p:sp>
        <p:nvSpPr>
          <p:cNvPr id="28680" name="Text Box 8"/>
          <p:cNvSpPr txBox="1">
            <a:spLocks noChangeArrowheads="1"/>
          </p:cNvSpPr>
          <p:nvPr/>
        </p:nvSpPr>
        <p:spPr bwMode="auto">
          <a:xfrm>
            <a:off x="304800" y="1295400"/>
            <a:ext cx="3352800" cy="85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b="1" i="1">
                <a:solidFill>
                  <a:srgbClr val="5A7793"/>
                </a:solidFill>
              </a:rPr>
              <a:t>Capacity-</a:t>
            </a:r>
            <a:r>
              <a:rPr lang="en-US" sz="1600"/>
              <a:t> </a:t>
            </a:r>
            <a:r>
              <a:rPr lang="en-US" sz="1600">
                <a:solidFill>
                  <a:srgbClr val="404040"/>
                </a:solidFill>
              </a:rPr>
              <a:t>depends on placement of the system boundary and system properties</a:t>
            </a:r>
            <a:endParaRPr lang="en-US" sz="1800">
              <a:solidFill>
                <a:srgbClr val="404040"/>
              </a:solidFill>
            </a:endParaRPr>
          </a:p>
        </p:txBody>
      </p:sp>
      <p:sp>
        <p:nvSpPr>
          <p:cNvPr id="28681" name="Text Box 9"/>
          <p:cNvSpPr txBox="1">
            <a:spLocks noChangeArrowheads="1"/>
          </p:cNvSpPr>
          <p:nvPr/>
        </p:nvSpPr>
        <p:spPr bwMode="auto">
          <a:xfrm>
            <a:off x="381000" y="3810000"/>
            <a:ext cx="3200400" cy="134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b="1" i="1">
                <a:solidFill>
                  <a:srgbClr val="5A7793"/>
                </a:solidFill>
                <a:latin typeface="Helvetica Neue" charset="0"/>
              </a:rPr>
              <a:t>Interdependency</a:t>
            </a:r>
            <a:r>
              <a:rPr lang="en-US" sz="1800" b="1">
                <a:solidFill>
                  <a:srgbClr val="5A7793"/>
                </a:solidFill>
                <a:latin typeface="Helvetica Neue" charset="0"/>
              </a:rPr>
              <a:t>-</a:t>
            </a:r>
            <a:r>
              <a:rPr lang="en-US" sz="1600">
                <a:latin typeface="Helvetica Neue" charset="0"/>
              </a:rPr>
              <a:t> </a:t>
            </a:r>
            <a:r>
              <a:rPr lang="en-US" sz="1600">
                <a:solidFill>
                  <a:srgbClr val="404040"/>
                </a:solidFill>
                <a:latin typeface="Helvetica Neue" charset="0"/>
              </a:rPr>
              <a:t>degree of interconnectedness among the sub-systems within the system; higher interconnectedness results in less stable systems</a:t>
            </a:r>
            <a:endParaRPr lang="en-US" sz="1800">
              <a:solidFill>
                <a:srgbClr val="404040"/>
              </a:solidFill>
              <a:latin typeface="Helvetica Neue" charset="0"/>
            </a:endParaRPr>
          </a:p>
        </p:txBody>
      </p:sp>
      <p:sp>
        <p:nvSpPr>
          <p:cNvPr id="28682" name="Text Box 10"/>
          <p:cNvSpPr txBox="1">
            <a:spLocks noChangeArrowheads="1"/>
          </p:cNvSpPr>
          <p:nvPr/>
        </p:nvSpPr>
        <p:spPr bwMode="auto">
          <a:xfrm>
            <a:off x="5638800" y="2133600"/>
            <a:ext cx="31242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b="1" i="1">
                <a:solidFill>
                  <a:srgbClr val="5A7793"/>
                </a:solidFill>
                <a:latin typeface="Helvetica Neue" charset="0"/>
              </a:rPr>
              <a:t>Resiliency</a:t>
            </a:r>
            <a:r>
              <a:rPr lang="en-US" sz="1800">
                <a:solidFill>
                  <a:srgbClr val="404040"/>
                </a:solidFill>
                <a:latin typeface="Helvetica Neue" charset="0"/>
              </a:rPr>
              <a:t>-</a:t>
            </a:r>
            <a:r>
              <a:rPr lang="en-US" sz="1600">
                <a:solidFill>
                  <a:srgbClr val="404040"/>
                </a:solidFill>
                <a:latin typeface="Helvetica Neue" charset="0"/>
              </a:rPr>
              <a:t> ability to adapt </a:t>
            </a:r>
            <a:br>
              <a:rPr lang="en-US" sz="1600">
                <a:solidFill>
                  <a:srgbClr val="404040"/>
                </a:solidFill>
                <a:latin typeface="Helvetica Neue" charset="0"/>
              </a:rPr>
            </a:br>
            <a:r>
              <a:rPr lang="en-US" sz="1600">
                <a:solidFill>
                  <a:srgbClr val="404040"/>
                </a:solidFill>
                <a:latin typeface="Helvetica Neue" charset="0"/>
              </a:rPr>
              <a:t>to changes in the surroundings; greater redundancy results in greater resiliency.</a:t>
            </a:r>
            <a:endParaRPr lang="en-US" sz="1800">
              <a:solidFill>
                <a:srgbClr val="404040"/>
              </a:solidFill>
              <a:latin typeface="Helvetica Neue" charset="0"/>
            </a:endParaRPr>
          </a:p>
        </p:txBody>
      </p:sp>
      <p:sp>
        <p:nvSpPr>
          <p:cNvPr id="28683" name="Text Box 11"/>
          <p:cNvSpPr txBox="1">
            <a:spLocks noChangeArrowheads="1"/>
          </p:cNvSpPr>
          <p:nvPr/>
        </p:nvSpPr>
        <p:spPr bwMode="auto">
          <a:xfrm>
            <a:off x="5638800" y="3810000"/>
            <a:ext cx="32004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b="1" i="1">
                <a:solidFill>
                  <a:srgbClr val="5A7793"/>
                </a:solidFill>
                <a:latin typeface="Helvetica Neue" charset="0"/>
              </a:rPr>
              <a:t>Redundancy</a:t>
            </a:r>
            <a:r>
              <a:rPr lang="en-US" sz="1800" b="1">
                <a:solidFill>
                  <a:srgbClr val="5A7793"/>
                </a:solidFill>
                <a:latin typeface="Helvetica Neue" charset="0"/>
              </a:rPr>
              <a:t>-</a:t>
            </a:r>
            <a:r>
              <a:rPr lang="en-US" sz="1600">
                <a:latin typeface="Helvetica Neue" charset="0"/>
              </a:rPr>
              <a:t> </a:t>
            </a:r>
            <a:r>
              <a:rPr lang="en-US" sz="1600">
                <a:solidFill>
                  <a:srgbClr val="404040"/>
                </a:solidFill>
                <a:latin typeface="Helvetica Neue" charset="0"/>
              </a:rPr>
              <a:t>the extent to which there are duplicate paths within the system to produce the same result.</a:t>
            </a:r>
            <a:endParaRPr lang="en-US" sz="1800">
              <a:solidFill>
                <a:srgbClr val="FF0000"/>
              </a:solidFill>
              <a:latin typeface="LucidaGrande" charset="0"/>
            </a:endParaRPr>
          </a:p>
        </p:txBody>
      </p:sp>
      <p:sp>
        <p:nvSpPr>
          <p:cNvPr id="28684" name="TextBox 13"/>
          <p:cNvSpPr txBox="1">
            <a:spLocks noChangeArrowheads="1"/>
          </p:cNvSpPr>
          <p:nvPr/>
        </p:nvSpPr>
        <p:spPr bwMode="auto">
          <a:xfrm>
            <a:off x="4876800" y="1614488"/>
            <a:ext cx="1555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a:solidFill>
                  <a:srgbClr val="E96D35"/>
                </a:solidFill>
                <a:latin typeface="Helvetica Neue" charset="0"/>
              </a:rPr>
              <a:t>Surroundings</a:t>
            </a:r>
            <a:endParaRPr lang="en-US" sz="1800" b="1">
              <a:latin typeface="Calibri" charset="0"/>
            </a:endParaRPr>
          </a:p>
        </p:txBody>
      </p:sp>
      <p:sp>
        <p:nvSpPr>
          <p:cNvPr id="28685" name="Rectangle 13"/>
          <p:cNvSpPr>
            <a:spLocks noChangeArrowheads="1"/>
          </p:cNvSpPr>
          <p:nvPr/>
        </p:nvSpPr>
        <p:spPr bwMode="auto">
          <a:xfrm>
            <a:off x="5638800" y="3657600"/>
            <a:ext cx="3352800" cy="1371600"/>
          </a:xfrm>
          <a:prstGeom prst="rect">
            <a:avLst/>
          </a:prstGeom>
          <a:solidFill>
            <a:schemeClr val="bg1">
              <a:alpha val="7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28686" name="Rectangle 14"/>
          <p:cNvSpPr>
            <a:spLocks noChangeArrowheads="1"/>
          </p:cNvSpPr>
          <p:nvPr/>
        </p:nvSpPr>
        <p:spPr bwMode="auto">
          <a:xfrm>
            <a:off x="228600" y="1066800"/>
            <a:ext cx="3352800" cy="1143000"/>
          </a:xfrm>
          <a:prstGeom prst="rect">
            <a:avLst/>
          </a:prstGeom>
          <a:solidFill>
            <a:schemeClr val="bg1">
              <a:alpha val="7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28687" name="Rectangle 15"/>
          <p:cNvSpPr>
            <a:spLocks noChangeArrowheads="1"/>
          </p:cNvSpPr>
          <p:nvPr/>
        </p:nvSpPr>
        <p:spPr bwMode="auto">
          <a:xfrm>
            <a:off x="381000" y="3810000"/>
            <a:ext cx="3352800" cy="1371600"/>
          </a:xfrm>
          <a:prstGeom prst="rect">
            <a:avLst/>
          </a:prstGeom>
          <a:solidFill>
            <a:schemeClr val="bg1">
              <a:alpha val="7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28688" name="Oval 18"/>
          <p:cNvSpPr>
            <a:spLocks noChangeArrowheads="1"/>
          </p:cNvSpPr>
          <p:nvPr/>
        </p:nvSpPr>
        <p:spPr bwMode="auto">
          <a:xfrm>
            <a:off x="3962400" y="2819400"/>
            <a:ext cx="990600" cy="304800"/>
          </a:xfrm>
          <a:prstGeom prst="ellipse">
            <a:avLst/>
          </a:prstGeom>
          <a:solidFill>
            <a:srgbClr val="ECAA2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8689" name="Text Box 5"/>
          <p:cNvSpPr txBox="1">
            <a:spLocks noChangeArrowheads="1"/>
          </p:cNvSpPr>
          <p:nvPr/>
        </p:nvSpPr>
        <p:spPr bwMode="auto">
          <a:xfrm>
            <a:off x="3956050" y="2727325"/>
            <a:ext cx="9969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2000">
                <a:solidFill>
                  <a:schemeClr val="bg1"/>
                </a:solidFill>
                <a:latin typeface="Helvetica Neue" charset="0"/>
              </a:rPr>
              <a:t>system</a:t>
            </a:r>
            <a:endParaRPr lang="en-US" sz="2000">
              <a:solidFill>
                <a:srgbClr val="88C140"/>
              </a:solidFill>
              <a:latin typeface="Helvetica Neue"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3657</TotalTime>
  <Words>5864</Words>
  <Application>Microsoft Macintosh PowerPoint</Application>
  <PresentationFormat>On-screen Show (4:3)</PresentationFormat>
  <Paragraphs>434</Paragraphs>
  <Slides>26</Slides>
  <Notes>22</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Storyboard</vt:lpstr>
      <vt:lpstr>PowerPoint Presentation</vt:lpstr>
      <vt:lpstr>The Dynamic System Concept</vt:lpstr>
      <vt:lpstr>Example</vt:lpstr>
      <vt:lpstr>Thermodynamic Systems</vt:lpstr>
      <vt:lpstr>Example</vt:lpstr>
      <vt:lpstr>The Key System Properties</vt:lpstr>
      <vt:lpstr>The Key System Properties</vt:lpstr>
      <vt:lpstr>The Key System Properties</vt:lpstr>
      <vt:lpstr>The Key System Properties</vt:lpstr>
      <vt:lpstr>Example: Construction</vt:lpstr>
      <vt:lpstr>PowerPoint Presentation</vt:lpstr>
      <vt:lpstr>PowerPoint Presentation</vt:lpstr>
      <vt:lpstr>PowerPoint Presentation</vt:lpstr>
      <vt:lpstr>PowerPoint Presentation</vt:lpstr>
      <vt:lpstr>PowerPoint Presentation</vt:lpstr>
      <vt:lpstr>Systems Thinking</vt:lpstr>
      <vt:lpstr>Example</vt:lpstr>
      <vt:lpstr>Example: Managing Agricultural Pests</vt:lpstr>
      <vt:lpstr>PowerPoint Presentation</vt:lpstr>
      <vt:lpstr>Systems Thinking Tools </vt:lpstr>
      <vt:lpstr>Guidelines for Drawing CLD</vt:lpstr>
      <vt:lpstr>Guidelines for Drawing CLD</vt:lpstr>
      <vt:lpstr>Guidelines for Drawing CLD</vt:lpstr>
      <vt:lpstr>Guidelines for Drawing CLD </vt:lpstr>
      <vt:lpstr>The Global System</vt:lpstr>
    </vt:vector>
  </TitlesOfParts>
  <Company>MTU - EECN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System Thinking</dc:title>
  <dc:creator>qiong</dc:creator>
  <cp:lastModifiedBy>LINDA VANASUPA</cp:lastModifiedBy>
  <cp:revision>244</cp:revision>
  <dcterms:created xsi:type="dcterms:W3CDTF">2009-07-20T19:17:17Z</dcterms:created>
  <dcterms:modified xsi:type="dcterms:W3CDTF">2012-08-16T02:53:20Z</dcterms:modified>
</cp:coreProperties>
</file>