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rels" ContentType="application/vnd.openxmlformats-package.relationships+xml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notesSlides/notesSlide8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9.xml" ContentType="application/vnd.openxmlformats-officedocument.presentationml.notesSlide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21"/>
  </p:notesMasterIdLst>
  <p:sldIdLst>
    <p:sldId id="279" r:id="rId2"/>
    <p:sldId id="257" r:id="rId3"/>
    <p:sldId id="258" r:id="rId4"/>
    <p:sldId id="272" r:id="rId5"/>
    <p:sldId id="259" r:id="rId6"/>
    <p:sldId id="260" r:id="rId7"/>
    <p:sldId id="261" r:id="rId8"/>
    <p:sldId id="270" r:id="rId9"/>
    <p:sldId id="271" r:id="rId10"/>
    <p:sldId id="275" r:id="rId11"/>
    <p:sldId id="277" r:id="rId12"/>
    <p:sldId id="264" r:id="rId13"/>
    <p:sldId id="265" r:id="rId14"/>
    <p:sldId id="281" r:id="rId15"/>
    <p:sldId id="266" r:id="rId16"/>
    <p:sldId id="278" r:id="rId17"/>
    <p:sldId id="274" r:id="rId18"/>
    <p:sldId id="269" r:id="rId19"/>
    <p:sldId id="280" r:id="rId20"/>
  </p:sldIdLst>
  <p:sldSz cx="9144000" cy="6858000" type="screen4x3"/>
  <p:notesSz cx="6858000" cy="9144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03" d="100"/>
          <a:sy n="103" d="100"/>
        </p:scale>
        <p:origin x="-180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notesMaster" Target="notesMasters/notesMaster1.xml"/><Relationship Id="rId22" Type="http://schemas.openxmlformats.org/officeDocument/2006/relationships/printerSettings" Target="printerSettings/printerSettings1.bin"/><Relationship Id="rId23" Type="http://schemas.openxmlformats.org/officeDocument/2006/relationships/presProps" Target="presProps.xml"/><Relationship Id="rId24" Type="http://schemas.openxmlformats.org/officeDocument/2006/relationships/viewProps" Target="viewProps.xml"/><Relationship Id="rId25" Type="http://schemas.openxmlformats.org/officeDocument/2006/relationships/theme" Target="theme/theme1.xml"/><Relationship Id="rId26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NO%20NAME:KL_GCAnalysis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NO%20NAME:KL_GCAnalysis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NO%20NAME:KL_GCAnalysis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NO%20NAME:KL_GCAnalysis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NO%20NAME:KL_GCAnalysis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NO%20NAME:KL_GCAnalysis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West Sites Abundance</a:t>
            </a:r>
            <a:r>
              <a:rPr lang="en-US" baseline="0"/>
              <a:t> vs. Depth Profile</a:t>
            </a:r>
            <a:endParaRPr lang="en-US"/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v>Palmitic Acid</c:v>
          </c:tx>
          <c:spPr>
            <a:ln>
              <a:solidFill>
                <a:schemeClr val="bg2">
                  <a:lumMod val="60000"/>
                  <a:lumOff val="40000"/>
                </a:schemeClr>
              </a:solidFill>
            </a:ln>
          </c:spPr>
          <c:marker>
            <c:symbol val="none"/>
          </c:marker>
          <c:cat>
            <c:numRef>
              <c:f>Sheet1!$B$5:$B$15</c:f>
              <c:numCache>
                <c:formatCode>General</c:formatCode>
                <c:ptCount val="11"/>
                <c:pt idx="0">
                  <c:v>1.0</c:v>
                </c:pt>
                <c:pt idx="1">
                  <c:v>12.0</c:v>
                </c:pt>
                <c:pt idx="2">
                  <c:v>24.0</c:v>
                </c:pt>
                <c:pt idx="3">
                  <c:v>44.0</c:v>
                </c:pt>
                <c:pt idx="4">
                  <c:v>56.0</c:v>
                </c:pt>
                <c:pt idx="5">
                  <c:v>68.0</c:v>
                </c:pt>
                <c:pt idx="6">
                  <c:v>80.0</c:v>
                </c:pt>
                <c:pt idx="7">
                  <c:v>92.0</c:v>
                </c:pt>
                <c:pt idx="8">
                  <c:v>104.0</c:v>
                </c:pt>
                <c:pt idx="9">
                  <c:v>116.0</c:v>
                </c:pt>
                <c:pt idx="10">
                  <c:v>128.0</c:v>
                </c:pt>
              </c:numCache>
            </c:numRef>
          </c:cat>
          <c:val>
            <c:numRef>
              <c:f>Sheet1!$C$5:$C$15</c:f>
              <c:numCache>
                <c:formatCode>General</c:formatCode>
                <c:ptCount val="11"/>
                <c:pt idx="0">
                  <c:v>1.664964483197E9</c:v>
                </c:pt>
                <c:pt idx="1">
                  <c:v>5.90250999807E8</c:v>
                </c:pt>
                <c:pt idx="2">
                  <c:v>3.6930227874E8</c:v>
                </c:pt>
                <c:pt idx="3">
                  <c:v>3.53770065009E8</c:v>
                </c:pt>
                <c:pt idx="4">
                  <c:v>4.84360325787E8</c:v>
                </c:pt>
                <c:pt idx="5">
                  <c:v>2.69113702882E8</c:v>
                </c:pt>
                <c:pt idx="6">
                  <c:v>1.48654526174E8</c:v>
                </c:pt>
                <c:pt idx="7">
                  <c:v>2.5656916633E8</c:v>
                </c:pt>
                <c:pt idx="8">
                  <c:v>4.68341548684E8</c:v>
                </c:pt>
                <c:pt idx="9">
                  <c:v>6.59022019927E8</c:v>
                </c:pt>
                <c:pt idx="10">
                  <c:v>5.60422491234E8</c:v>
                </c:pt>
              </c:numCache>
            </c:numRef>
          </c:val>
          <c:smooth val="0"/>
        </c:ser>
        <c:ser>
          <c:idx val="1"/>
          <c:order val="1"/>
          <c:tx>
            <c:v>Steric Acid</c:v>
          </c:tx>
          <c:marker>
            <c:symbol val="none"/>
          </c:marker>
          <c:cat>
            <c:numRef>
              <c:f>Sheet1!$B$5:$B$15</c:f>
              <c:numCache>
                <c:formatCode>General</c:formatCode>
                <c:ptCount val="11"/>
                <c:pt idx="0">
                  <c:v>1.0</c:v>
                </c:pt>
                <c:pt idx="1">
                  <c:v>12.0</c:v>
                </c:pt>
                <c:pt idx="2">
                  <c:v>24.0</c:v>
                </c:pt>
                <c:pt idx="3">
                  <c:v>44.0</c:v>
                </c:pt>
                <c:pt idx="4">
                  <c:v>56.0</c:v>
                </c:pt>
                <c:pt idx="5">
                  <c:v>68.0</c:v>
                </c:pt>
                <c:pt idx="6">
                  <c:v>80.0</c:v>
                </c:pt>
                <c:pt idx="7">
                  <c:v>92.0</c:v>
                </c:pt>
                <c:pt idx="8">
                  <c:v>104.0</c:v>
                </c:pt>
                <c:pt idx="9">
                  <c:v>116.0</c:v>
                </c:pt>
                <c:pt idx="10">
                  <c:v>128.0</c:v>
                </c:pt>
              </c:numCache>
            </c:numRef>
          </c:cat>
          <c:val>
            <c:numRef>
              <c:f>Sheet1!$D$5:$D$15</c:f>
              <c:numCache>
                <c:formatCode>General</c:formatCode>
                <c:ptCount val="11"/>
                <c:pt idx="0">
                  <c:v>5.44752650341E8</c:v>
                </c:pt>
                <c:pt idx="1">
                  <c:v>2.24621214542E8</c:v>
                </c:pt>
                <c:pt idx="2">
                  <c:v>1.74967441132E8</c:v>
                </c:pt>
                <c:pt idx="3">
                  <c:v>1.14608745134E8</c:v>
                </c:pt>
                <c:pt idx="4">
                  <c:v>2.40304550212E8</c:v>
                </c:pt>
                <c:pt idx="5">
                  <c:v>1.25264722984E8</c:v>
                </c:pt>
                <c:pt idx="6">
                  <c:v>5.8504929557E7</c:v>
                </c:pt>
                <c:pt idx="7">
                  <c:v>9.9312700765E7</c:v>
                </c:pt>
                <c:pt idx="8">
                  <c:v>2.29474635175E8</c:v>
                </c:pt>
                <c:pt idx="9">
                  <c:v>3.45432008276E8</c:v>
                </c:pt>
                <c:pt idx="10">
                  <c:v>2.35365038086E8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20737416"/>
        <c:axId val="2121069464"/>
      </c:lineChart>
      <c:catAx>
        <c:axId val="2120737416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Depth</a:t>
                </a:r>
                <a:r>
                  <a:rPr lang="en-US" baseline="0"/>
                  <a:t> (cm)</a:t>
                </a:r>
                <a:endParaRPr lang="en-US"/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2121069464"/>
        <c:crosses val="autoZero"/>
        <c:auto val="1"/>
        <c:lblAlgn val="ctr"/>
        <c:lblOffset val="100"/>
        <c:noMultiLvlLbl val="0"/>
      </c:catAx>
      <c:valAx>
        <c:axId val="2121069464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Area/Abundance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2120737416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spPr>
    <a:ln>
      <a:solidFill>
        <a:schemeClr val="tx1"/>
      </a:solidFill>
    </a:ln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East Site</a:t>
            </a:r>
            <a:r>
              <a:rPr lang="en-US" baseline="0"/>
              <a:t> Abundance vs. Depth Profile</a:t>
            </a:r>
            <a:endParaRPr lang="en-US"/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v>Palmitic Acid</c:v>
          </c:tx>
          <c:marker>
            <c:symbol val="none"/>
          </c:marker>
          <c:cat>
            <c:numRef>
              <c:f>Sheet1!$G$5:$G$11</c:f>
              <c:numCache>
                <c:formatCode>General</c:formatCode>
                <c:ptCount val="7"/>
                <c:pt idx="0">
                  <c:v>5.0</c:v>
                </c:pt>
                <c:pt idx="1">
                  <c:v>10.0</c:v>
                </c:pt>
                <c:pt idx="2">
                  <c:v>15.0</c:v>
                </c:pt>
                <c:pt idx="3">
                  <c:v>20.0</c:v>
                </c:pt>
                <c:pt idx="4">
                  <c:v>25.0</c:v>
                </c:pt>
                <c:pt idx="5">
                  <c:v>30.0</c:v>
                </c:pt>
                <c:pt idx="6">
                  <c:v>35.0</c:v>
                </c:pt>
              </c:numCache>
            </c:numRef>
          </c:cat>
          <c:val>
            <c:numRef>
              <c:f>Sheet1!$I$5:$I$11</c:f>
              <c:numCache>
                <c:formatCode>General</c:formatCode>
                <c:ptCount val="7"/>
                <c:pt idx="0">
                  <c:v>1.1473888630559E9</c:v>
                </c:pt>
                <c:pt idx="1">
                  <c:v>8.544347726538E8</c:v>
                </c:pt>
                <c:pt idx="2">
                  <c:v>8.775110999586E8</c:v>
                </c:pt>
                <c:pt idx="3">
                  <c:v>7.886140629786E8</c:v>
                </c:pt>
                <c:pt idx="4">
                  <c:v>4.468627880432E8</c:v>
                </c:pt>
                <c:pt idx="5">
                  <c:v>9.160900171231E8</c:v>
                </c:pt>
                <c:pt idx="6">
                  <c:v>5.164863956067E8</c:v>
                </c:pt>
              </c:numCache>
            </c:numRef>
          </c:val>
          <c:smooth val="0"/>
        </c:ser>
        <c:ser>
          <c:idx val="1"/>
          <c:order val="1"/>
          <c:tx>
            <c:v>Stearic Acid</c:v>
          </c:tx>
          <c:marker>
            <c:symbol val="none"/>
          </c:marker>
          <c:cat>
            <c:numRef>
              <c:f>Sheet1!$G$5:$G$11</c:f>
              <c:numCache>
                <c:formatCode>General</c:formatCode>
                <c:ptCount val="7"/>
                <c:pt idx="0">
                  <c:v>5.0</c:v>
                </c:pt>
                <c:pt idx="1">
                  <c:v>10.0</c:v>
                </c:pt>
                <c:pt idx="2">
                  <c:v>15.0</c:v>
                </c:pt>
                <c:pt idx="3">
                  <c:v>20.0</c:v>
                </c:pt>
                <c:pt idx="4">
                  <c:v>25.0</c:v>
                </c:pt>
                <c:pt idx="5">
                  <c:v>30.0</c:v>
                </c:pt>
                <c:pt idx="6">
                  <c:v>35.0</c:v>
                </c:pt>
              </c:numCache>
            </c:numRef>
          </c:cat>
          <c:val>
            <c:numRef>
              <c:f>Sheet1!$L$5:$L$11</c:f>
              <c:numCache>
                <c:formatCode>General</c:formatCode>
                <c:ptCount val="7"/>
                <c:pt idx="0">
                  <c:v>1.642642428992E8</c:v>
                </c:pt>
                <c:pt idx="1">
                  <c:v>2.063816487225E8</c:v>
                </c:pt>
                <c:pt idx="2">
                  <c:v>2.448400115427E8</c:v>
                </c:pt>
                <c:pt idx="3">
                  <c:v>1.859015555167E8</c:v>
                </c:pt>
                <c:pt idx="4">
                  <c:v>9.9055677091E6</c:v>
                </c:pt>
                <c:pt idx="5">
                  <c:v>1.981767318151E8</c:v>
                </c:pt>
                <c:pt idx="6">
                  <c:v>1.529837480998E8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21176568"/>
        <c:axId val="2121194856"/>
      </c:lineChart>
      <c:catAx>
        <c:axId val="2121176568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Depth (cm)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2121194856"/>
        <c:crosses val="autoZero"/>
        <c:auto val="1"/>
        <c:lblAlgn val="ctr"/>
        <c:lblOffset val="100"/>
        <c:noMultiLvlLbl val="0"/>
      </c:catAx>
      <c:valAx>
        <c:axId val="2121194856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Area/Abundance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212117656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spPr>
    <a:ln>
      <a:solidFill>
        <a:schemeClr val="tx1"/>
      </a:solidFill>
    </a:ln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sz="1500"/>
              <a:t>East and West Site</a:t>
            </a:r>
            <a:r>
              <a:rPr lang="en-US" sz="1500" baseline="0"/>
              <a:t> Palmitic Acid vs. Depth Comparison</a:t>
            </a:r>
            <a:endParaRPr lang="en-US" sz="1500"/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v>Palmitic Acid West</c:v>
          </c:tx>
          <c:marker>
            <c:symbol val="none"/>
          </c:marker>
          <c:cat>
            <c:numRef>
              <c:f>Sheet1!$B$5:$B$15</c:f>
              <c:numCache>
                <c:formatCode>General</c:formatCode>
                <c:ptCount val="11"/>
                <c:pt idx="0">
                  <c:v>1.0</c:v>
                </c:pt>
                <c:pt idx="1">
                  <c:v>12.0</c:v>
                </c:pt>
                <c:pt idx="2">
                  <c:v>24.0</c:v>
                </c:pt>
                <c:pt idx="3">
                  <c:v>44.0</c:v>
                </c:pt>
                <c:pt idx="4">
                  <c:v>56.0</c:v>
                </c:pt>
                <c:pt idx="5">
                  <c:v>68.0</c:v>
                </c:pt>
                <c:pt idx="6">
                  <c:v>80.0</c:v>
                </c:pt>
                <c:pt idx="7">
                  <c:v>92.0</c:v>
                </c:pt>
                <c:pt idx="8">
                  <c:v>104.0</c:v>
                </c:pt>
                <c:pt idx="9">
                  <c:v>116.0</c:v>
                </c:pt>
                <c:pt idx="10">
                  <c:v>128.0</c:v>
                </c:pt>
              </c:numCache>
            </c:numRef>
          </c:cat>
          <c:val>
            <c:numRef>
              <c:f>Sheet1!$C$5:$C$15</c:f>
              <c:numCache>
                <c:formatCode>General</c:formatCode>
                <c:ptCount val="11"/>
                <c:pt idx="0">
                  <c:v>1.664964483197E9</c:v>
                </c:pt>
                <c:pt idx="1">
                  <c:v>5.90250999807E8</c:v>
                </c:pt>
                <c:pt idx="2">
                  <c:v>3.6930227874E8</c:v>
                </c:pt>
                <c:pt idx="3">
                  <c:v>3.53770065009E8</c:v>
                </c:pt>
                <c:pt idx="4">
                  <c:v>4.84360325787E8</c:v>
                </c:pt>
                <c:pt idx="5">
                  <c:v>2.69113702882E8</c:v>
                </c:pt>
                <c:pt idx="6">
                  <c:v>1.48654526174E8</c:v>
                </c:pt>
                <c:pt idx="7">
                  <c:v>2.5656916633E8</c:v>
                </c:pt>
                <c:pt idx="8">
                  <c:v>4.68341548684E8</c:v>
                </c:pt>
                <c:pt idx="9">
                  <c:v>6.59022019927E8</c:v>
                </c:pt>
                <c:pt idx="10">
                  <c:v>5.60422491234E8</c:v>
                </c:pt>
              </c:numCache>
            </c:numRef>
          </c:val>
          <c:smooth val="0"/>
        </c:ser>
        <c:ser>
          <c:idx val="1"/>
          <c:order val="1"/>
          <c:tx>
            <c:v>Palmitic Acid East</c:v>
          </c:tx>
          <c:marker>
            <c:symbol val="none"/>
          </c:marker>
          <c:cat>
            <c:numRef>
              <c:f>Sheet1!$B$5:$B$15</c:f>
              <c:numCache>
                <c:formatCode>General</c:formatCode>
                <c:ptCount val="11"/>
                <c:pt idx="0">
                  <c:v>1.0</c:v>
                </c:pt>
                <c:pt idx="1">
                  <c:v>12.0</c:v>
                </c:pt>
                <c:pt idx="2">
                  <c:v>24.0</c:v>
                </c:pt>
                <c:pt idx="3">
                  <c:v>44.0</c:v>
                </c:pt>
                <c:pt idx="4">
                  <c:v>56.0</c:v>
                </c:pt>
                <c:pt idx="5">
                  <c:v>68.0</c:v>
                </c:pt>
                <c:pt idx="6">
                  <c:v>80.0</c:v>
                </c:pt>
                <c:pt idx="7">
                  <c:v>92.0</c:v>
                </c:pt>
                <c:pt idx="8">
                  <c:v>104.0</c:v>
                </c:pt>
                <c:pt idx="9">
                  <c:v>116.0</c:v>
                </c:pt>
                <c:pt idx="10">
                  <c:v>128.0</c:v>
                </c:pt>
              </c:numCache>
            </c:numRef>
          </c:cat>
          <c:val>
            <c:numRef>
              <c:f>Sheet1!$I$5:$I$11</c:f>
              <c:numCache>
                <c:formatCode>General</c:formatCode>
                <c:ptCount val="7"/>
                <c:pt idx="0">
                  <c:v>1.1473888630559E9</c:v>
                </c:pt>
                <c:pt idx="1">
                  <c:v>8.544347726538E8</c:v>
                </c:pt>
                <c:pt idx="2">
                  <c:v>8.775110999586E8</c:v>
                </c:pt>
                <c:pt idx="3">
                  <c:v>7.886140629786E8</c:v>
                </c:pt>
                <c:pt idx="4">
                  <c:v>4.468627880432E8</c:v>
                </c:pt>
                <c:pt idx="5">
                  <c:v>9.160900171231E8</c:v>
                </c:pt>
                <c:pt idx="6">
                  <c:v>5.164863956067E8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18732744"/>
        <c:axId val="2118751688"/>
      </c:lineChart>
      <c:catAx>
        <c:axId val="2118732744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Depth (cm)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2118751688"/>
        <c:crosses val="autoZero"/>
        <c:auto val="1"/>
        <c:lblAlgn val="ctr"/>
        <c:lblOffset val="100"/>
        <c:noMultiLvlLbl val="0"/>
      </c:catAx>
      <c:valAx>
        <c:axId val="2118751688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Abudnace/Area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2118732744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spPr>
    <a:ln>
      <a:solidFill>
        <a:schemeClr val="tx1"/>
      </a:solidFill>
    </a:ln>
  </c:sp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sz="1500" b="1" i="0" baseline="0" dirty="0">
                <a:effectLst/>
              </a:rPr>
              <a:t>East and West Site </a:t>
            </a:r>
            <a:r>
              <a:rPr lang="en-US" sz="1500" b="1" i="0" baseline="0" dirty="0" smtClean="0">
                <a:effectLst/>
              </a:rPr>
              <a:t>Stearic Acid </a:t>
            </a:r>
            <a:r>
              <a:rPr lang="en-US" sz="1500" b="1" i="0" baseline="0" dirty="0">
                <a:effectLst/>
              </a:rPr>
              <a:t>vs. Depth Comparison</a:t>
            </a:r>
            <a:endParaRPr lang="en-US" sz="1500" dirty="0">
              <a:effectLst/>
            </a:endParaRPr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v>Stearic Acid West</c:v>
          </c:tx>
          <c:marker>
            <c:symbol val="none"/>
          </c:marker>
          <c:cat>
            <c:numRef>
              <c:f>Sheet1!$B$5:$B$15</c:f>
              <c:numCache>
                <c:formatCode>General</c:formatCode>
                <c:ptCount val="11"/>
                <c:pt idx="0">
                  <c:v>1.0</c:v>
                </c:pt>
                <c:pt idx="1">
                  <c:v>12.0</c:v>
                </c:pt>
                <c:pt idx="2">
                  <c:v>24.0</c:v>
                </c:pt>
                <c:pt idx="3">
                  <c:v>44.0</c:v>
                </c:pt>
                <c:pt idx="4">
                  <c:v>56.0</c:v>
                </c:pt>
                <c:pt idx="5">
                  <c:v>68.0</c:v>
                </c:pt>
                <c:pt idx="6">
                  <c:v>80.0</c:v>
                </c:pt>
                <c:pt idx="7">
                  <c:v>92.0</c:v>
                </c:pt>
                <c:pt idx="8">
                  <c:v>104.0</c:v>
                </c:pt>
                <c:pt idx="9">
                  <c:v>116.0</c:v>
                </c:pt>
                <c:pt idx="10">
                  <c:v>128.0</c:v>
                </c:pt>
              </c:numCache>
            </c:numRef>
          </c:cat>
          <c:val>
            <c:numRef>
              <c:f>Sheet1!$D$5:$D$15</c:f>
              <c:numCache>
                <c:formatCode>General</c:formatCode>
                <c:ptCount val="11"/>
                <c:pt idx="0">
                  <c:v>5.44752650341E8</c:v>
                </c:pt>
                <c:pt idx="1">
                  <c:v>2.24621214542E8</c:v>
                </c:pt>
                <c:pt idx="2">
                  <c:v>1.74967441132E8</c:v>
                </c:pt>
                <c:pt idx="3">
                  <c:v>1.14608745134E8</c:v>
                </c:pt>
                <c:pt idx="4">
                  <c:v>2.40304550212E8</c:v>
                </c:pt>
                <c:pt idx="5">
                  <c:v>1.25264722984E8</c:v>
                </c:pt>
                <c:pt idx="6">
                  <c:v>5.8504929557E7</c:v>
                </c:pt>
                <c:pt idx="7">
                  <c:v>9.9312700765E7</c:v>
                </c:pt>
                <c:pt idx="8">
                  <c:v>2.29474635175E8</c:v>
                </c:pt>
                <c:pt idx="9">
                  <c:v>3.45432008276E8</c:v>
                </c:pt>
                <c:pt idx="10">
                  <c:v>2.35365038086E8</c:v>
                </c:pt>
              </c:numCache>
            </c:numRef>
          </c:val>
          <c:smooth val="0"/>
        </c:ser>
        <c:ser>
          <c:idx val="1"/>
          <c:order val="1"/>
          <c:tx>
            <c:v>Stearic Acid East</c:v>
          </c:tx>
          <c:marker>
            <c:symbol val="none"/>
          </c:marker>
          <c:cat>
            <c:numRef>
              <c:f>Sheet1!$B$5:$B$15</c:f>
              <c:numCache>
                <c:formatCode>General</c:formatCode>
                <c:ptCount val="11"/>
                <c:pt idx="0">
                  <c:v>1.0</c:v>
                </c:pt>
                <c:pt idx="1">
                  <c:v>12.0</c:v>
                </c:pt>
                <c:pt idx="2">
                  <c:v>24.0</c:v>
                </c:pt>
                <c:pt idx="3">
                  <c:v>44.0</c:v>
                </c:pt>
                <c:pt idx="4">
                  <c:v>56.0</c:v>
                </c:pt>
                <c:pt idx="5">
                  <c:v>68.0</c:v>
                </c:pt>
                <c:pt idx="6">
                  <c:v>80.0</c:v>
                </c:pt>
                <c:pt idx="7">
                  <c:v>92.0</c:v>
                </c:pt>
                <c:pt idx="8">
                  <c:v>104.0</c:v>
                </c:pt>
                <c:pt idx="9">
                  <c:v>116.0</c:v>
                </c:pt>
                <c:pt idx="10">
                  <c:v>128.0</c:v>
                </c:pt>
              </c:numCache>
            </c:numRef>
          </c:cat>
          <c:val>
            <c:numRef>
              <c:f>Sheet1!$L$5:$L$11</c:f>
              <c:numCache>
                <c:formatCode>General</c:formatCode>
                <c:ptCount val="7"/>
                <c:pt idx="0">
                  <c:v>1.642642428992E8</c:v>
                </c:pt>
                <c:pt idx="1">
                  <c:v>2.063816487225E8</c:v>
                </c:pt>
                <c:pt idx="2">
                  <c:v>2.448400115427E8</c:v>
                </c:pt>
                <c:pt idx="3">
                  <c:v>1.859015555167E8</c:v>
                </c:pt>
                <c:pt idx="4">
                  <c:v>9.9055677091E6</c:v>
                </c:pt>
                <c:pt idx="5">
                  <c:v>1.981767318151E8</c:v>
                </c:pt>
                <c:pt idx="6">
                  <c:v>1.529837480998E8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18765192"/>
        <c:axId val="2118997192"/>
      </c:lineChart>
      <c:catAx>
        <c:axId val="211876519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Depth (cm)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2118997192"/>
        <c:crosses val="autoZero"/>
        <c:auto val="1"/>
        <c:lblAlgn val="ctr"/>
        <c:lblOffset val="100"/>
        <c:noMultiLvlLbl val="0"/>
      </c:catAx>
      <c:valAx>
        <c:axId val="2118997192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Abundance/Area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2118765192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spPr>
    <a:ln>
      <a:solidFill>
        <a:schemeClr val="tx1"/>
      </a:solidFill>
    </a:ln>
  </c:sp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West Sites Abundance</a:t>
            </a:r>
            <a:r>
              <a:rPr lang="en-US" baseline="0"/>
              <a:t> vs. Depth Profile</a:t>
            </a:r>
            <a:endParaRPr lang="en-US"/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v>Palmitic Acid</c:v>
          </c:tx>
          <c:spPr>
            <a:ln>
              <a:solidFill>
                <a:schemeClr val="bg2">
                  <a:lumMod val="60000"/>
                  <a:lumOff val="40000"/>
                </a:schemeClr>
              </a:solidFill>
            </a:ln>
          </c:spPr>
          <c:marker>
            <c:symbol val="none"/>
          </c:marker>
          <c:cat>
            <c:numRef>
              <c:f>Sheet1!$B$5:$B$15</c:f>
              <c:numCache>
                <c:formatCode>General</c:formatCode>
                <c:ptCount val="11"/>
                <c:pt idx="0">
                  <c:v>1.0</c:v>
                </c:pt>
                <c:pt idx="1">
                  <c:v>12.0</c:v>
                </c:pt>
                <c:pt idx="2">
                  <c:v>24.0</c:v>
                </c:pt>
                <c:pt idx="3">
                  <c:v>44.0</c:v>
                </c:pt>
                <c:pt idx="4">
                  <c:v>56.0</c:v>
                </c:pt>
                <c:pt idx="5">
                  <c:v>68.0</c:v>
                </c:pt>
                <c:pt idx="6">
                  <c:v>80.0</c:v>
                </c:pt>
                <c:pt idx="7">
                  <c:v>92.0</c:v>
                </c:pt>
                <c:pt idx="8">
                  <c:v>104.0</c:v>
                </c:pt>
                <c:pt idx="9">
                  <c:v>116.0</c:v>
                </c:pt>
                <c:pt idx="10">
                  <c:v>128.0</c:v>
                </c:pt>
              </c:numCache>
            </c:numRef>
          </c:cat>
          <c:val>
            <c:numRef>
              <c:f>Sheet1!$C$5:$C$15</c:f>
              <c:numCache>
                <c:formatCode>General</c:formatCode>
                <c:ptCount val="11"/>
                <c:pt idx="0">
                  <c:v>1.664964483197E9</c:v>
                </c:pt>
                <c:pt idx="1">
                  <c:v>5.90250999807E8</c:v>
                </c:pt>
                <c:pt idx="2">
                  <c:v>3.6930227874E8</c:v>
                </c:pt>
                <c:pt idx="3">
                  <c:v>3.53770065009E8</c:v>
                </c:pt>
                <c:pt idx="4">
                  <c:v>4.84360325787E8</c:v>
                </c:pt>
                <c:pt idx="5">
                  <c:v>2.69113702882E8</c:v>
                </c:pt>
                <c:pt idx="6">
                  <c:v>1.48654526174E8</c:v>
                </c:pt>
                <c:pt idx="7">
                  <c:v>2.5656916633E8</c:v>
                </c:pt>
                <c:pt idx="8">
                  <c:v>4.68341548684E8</c:v>
                </c:pt>
                <c:pt idx="9">
                  <c:v>6.59022019927E8</c:v>
                </c:pt>
                <c:pt idx="10">
                  <c:v>5.60422491234E8</c:v>
                </c:pt>
              </c:numCache>
            </c:numRef>
          </c:val>
          <c:smooth val="0"/>
        </c:ser>
        <c:ser>
          <c:idx val="1"/>
          <c:order val="1"/>
          <c:tx>
            <c:v>Steric Acid</c:v>
          </c:tx>
          <c:marker>
            <c:symbol val="none"/>
          </c:marker>
          <c:cat>
            <c:numRef>
              <c:f>Sheet1!$B$5:$B$15</c:f>
              <c:numCache>
                <c:formatCode>General</c:formatCode>
                <c:ptCount val="11"/>
                <c:pt idx="0">
                  <c:v>1.0</c:v>
                </c:pt>
                <c:pt idx="1">
                  <c:v>12.0</c:v>
                </c:pt>
                <c:pt idx="2">
                  <c:v>24.0</c:v>
                </c:pt>
                <c:pt idx="3">
                  <c:v>44.0</c:v>
                </c:pt>
                <c:pt idx="4">
                  <c:v>56.0</c:v>
                </c:pt>
                <c:pt idx="5">
                  <c:v>68.0</c:v>
                </c:pt>
                <c:pt idx="6">
                  <c:v>80.0</c:v>
                </c:pt>
                <c:pt idx="7">
                  <c:v>92.0</c:v>
                </c:pt>
                <c:pt idx="8">
                  <c:v>104.0</c:v>
                </c:pt>
                <c:pt idx="9">
                  <c:v>116.0</c:v>
                </c:pt>
                <c:pt idx="10">
                  <c:v>128.0</c:v>
                </c:pt>
              </c:numCache>
            </c:numRef>
          </c:cat>
          <c:val>
            <c:numRef>
              <c:f>Sheet1!$D$5:$D$15</c:f>
              <c:numCache>
                <c:formatCode>General</c:formatCode>
                <c:ptCount val="11"/>
                <c:pt idx="0">
                  <c:v>5.44752650341E8</c:v>
                </c:pt>
                <c:pt idx="1">
                  <c:v>2.24621214542E8</c:v>
                </c:pt>
                <c:pt idx="2">
                  <c:v>1.74967441132E8</c:v>
                </c:pt>
                <c:pt idx="3">
                  <c:v>1.14608745134E8</c:v>
                </c:pt>
                <c:pt idx="4">
                  <c:v>2.40304550212E8</c:v>
                </c:pt>
                <c:pt idx="5">
                  <c:v>1.25264722984E8</c:v>
                </c:pt>
                <c:pt idx="6">
                  <c:v>5.8504929557E7</c:v>
                </c:pt>
                <c:pt idx="7">
                  <c:v>9.9312700765E7</c:v>
                </c:pt>
                <c:pt idx="8">
                  <c:v>2.29474635175E8</c:v>
                </c:pt>
                <c:pt idx="9">
                  <c:v>3.45432008276E8</c:v>
                </c:pt>
                <c:pt idx="10">
                  <c:v>2.35365038086E8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19921784"/>
        <c:axId val="2120013496"/>
      </c:lineChart>
      <c:catAx>
        <c:axId val="2119921784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Depth</a:t>
                </a:r>
                <a:r>
                  <a:rPr lang="en-US" baseline="0"/>
                  <a:t> (cm)</a:t>
                </a:r>
                <a:endParaRPr lang="en-US"/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2120013496"/>
        <c:crosses val="autoZero"/>
        <c:auto val="1"/>
        <c:lblAlgn val="ctr"/>
        <c:lblOffset val="100"/>
        <c:noMultiLvlLbl val="0"/>
      </c:catAx>
      <c:valAx>
        <c:axId val="2120013496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Area/Abundance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2119921784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spPr>
    <a:ln>
      <a:solidFill>
        <a:schemeClr val="tx1"/>
      </a:solidFill>
    </a:ln>
  </c:sp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East Site</a:t>
            </a:r>
            <a:r>
              <a:rPr lang="en-US" baseline="0"/>
              <a:t> Abundance vs. Depth Profile</a:t>
            </a:r>
            <a:endParaRPr lang="en-US"/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v>Palmitic Acid</c:v>
          </c:tx>
          <c:marker>
            <c:symbol val="none"/>
          </c:marker>
          <c:cat>
            <c:numRef>
              <c:f>Sheet1!$G$5:$G$11</c:f>
              <c:numCache>
                <c:formatCode>General</c:formatCode>
                <c:ptCount val="7"/>
                <c:pt idx="0">
                  <c:v>5.0</c:v>
                </c:pt>
                <c:pt idx="1">
                  <c:v>10.0</c:v>
                </c:pt>
                <c:pt idx="2">
                  <c:v>15.0</c:v>
                </c:pt>
                <c:pt idx="3">
                  <c:v>20.0</c:v>
                </c:pt>
                <c:pt idx="4">
                  <c:v>25.0</c:v>
                </c:pt>
                <c:pt idx="5">
                  <c:v>30.0</c:v>
                </c:pt>
                <c:pt idx="6">
                  <c:v>35.0</c:v>
                </c:pt>
              </c:numCache>
            </c:numRef>
          </c:cat>
          <c:val>
            <c:numRef>
              <c:f>Sheet1!$I$5:$I$11</c:f>
              <c:numCache>
                <c:formatCode>General</c:formatCode>
                <c:ptCount val="7"/>
                <c:pt idx="0">
                  <c:v>1.1473888630559E9</c:v>
                </c:pt>
                <c:pt idx="1">
                  <c:v>8.544347726538E8</c:v>
                </c:pt>
                <c:pt idx="2">
                  <c:v>8.775110999586E8</c:v>
                </c:pt>
                <c:pt idx="3">
                  <c:v>7.886140629786E8</c:v>
                </c:pt>
                <c:pt idx="4">
                  <c:v>4.468627880432E8</c:v>
                </c:pt>
                <c:pt idx="5">
                  <c:v>9.160900171231E8</c:v>
                </c:pt>
                <c:pt idx="6">
                  <c:v>5.164863956067E8</c:v>
                </c:pt>
              </c:numCache>
            </c:numRef>
          </c:val>
          <c:smooth val="0"/>
        </c:ser>
        <c:ser>
          <c:idx val="1"/>
          <c:order val="1"/>
          <c:tx>
            <c:v>Stearic Acid</c:v>
          </c:tx>
          <c:marker>
            <c:symbol val="none"/>
          </c:marker>
          <c:cat>
            <c:numRef>
              <c:f>Sheet1!$G$5:$G$11</c:f>
              <c:numCache>
                <c:formatCode>General</c:formatCode>
                <c:ptCount val="7"/>
                <c:pt idx="0">
                  <c:v>5.0</c:v>
                </c:pt>
                <c:pt idx="1">
                  <c:v>10.0</c:v>
                </c:pt>
                <c:pt idx="2">
                  <c:v>15.0</c:v>
                </c:pt>
                <c:pt idx="3">
                  <c:v>20.0</c:v>
                </c:pt>
                <c:pt idx="4">
                  <c:v>25.0</c:v>
                </c:pt>
                <c:pt idx="5">
                  <c:v>30.0</c:v>
                </c:pt>
                <c:pt idx="6">
                  <c:v>35.0</c:v>
                </c:pt>
              </c:numCache>
            </c:numRef>
          </c:cat>
          <c:val>
            <c:numRef>
              <c:f>Sheet1!$L$5:$L$11</c:f>
              <c:numCache>
                <c:formatCode>General</c:formatCode>
                <c:ptCount val="7"/>
                <c:pt idx="0">
                  <c:v>1.642642428992E8</c:v>
                </c:pt>
                <c:pt idx="1">
                  <c:v>2.063816487225E8</c:v>
                </c:pt>
                <c:pt idx="2">
                  <c:v>2.448400115427E8</c:v>
                </c:pt>
                <c:pt idx="3">
                  <c:v>1.859015555167E8</c:v>
                </c:pt>
                <c:pt idx="4">
                  <c:v>9.9055677091E6</c:v>
                </c:pt>
                <c:pt idx="5">
                  <c:v>1.981767318151E8</c:v>
                </c:pt>
                <c:pt idx="6">
                  <c:v>1.529837480998E8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39825032"/>
        <c:axId val="2119568472"/>
      </c:lineChart>
      <c:catAx>
        <c:axId val="213982503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Depth (cm)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2119568472"/>
        <c:crosses val="autoZero"/>
        <c:auto val="1"/>
        <c:lblAlgn val="ctr"/>
        <c:lblOffset val="100"/>
        <c:noMultiLvlLbl val="0"/>
      </c:catAx>
      <c:valAx>
        <c:axId val="2119568472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Area/Abundance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2139825032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spPr>
    <a:ln>
      <a:solidFill>
        <a:schemeClr val="tx1"/>
      </a:solidFill>
    </a:ln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" name="Shape 3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" name="Shape 4"/>
          <p:cNvSpPr>
            <a:spLocks noGrp="1" noRot="1" noChangeAspect="1"/>
          </p:cNvSpPr>
          <p:nvPr>
            <p:ph type="sldImg" idx="3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" name="Shape 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>
            <a:lvl1pPr marL="0" marR="0" indent="0" algn="r" rtl="0">
              <a:spcBef>
                <a:spcPts val="0"/>
              </a:spcBef>
              <a:buNone/>
              <a:defRPr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marL="0" lvl="0" indent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0429212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Shape 10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10" name="Shape 11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Shape 32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326" name="Shape 32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22" name="Shape 12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Driest desert</a:t>
            </a:r>
            <a:r>
              <a:rPr lang="en-US" baseline="0" dirty="0" smtClean="0"/>
              <a:t> in the world</a:t>
            </a:r>
          </a:p>
          <a:p>
            <a:r>
              <a:rPr lang="en-US" baseline="0" dirty="0" smtClean="0"/>
              <a:t>50 times drier than the </a:t>
            </a:r>
            <a:r>
              <a:rPr lang="en-US" baseline="0" dirty="0" err="1" smtClean="0"/>
              <a:t>Mojove</a:t>
            </a:r>
            <a:r>
              <a:rPr lang="en-US" baseline="0" dirty="0" smtClean="0"/>
              <a:t> desert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72271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Shape 13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34" name="Shape 13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lang="en-US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5" name="Shape 135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</a:t>
            </a:fld>
            <a:endParaRPr lang="en-US" sz="1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Shape 15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 dirty="0" smtClean="0"/>
              <a:t>After death, more</a:t>
            </a:r>
            <a:r>
              <a:rPr lang="en-US" baseline="0" dirty="0" smtClean="0"/>
              <a:t> complex lipids break down into free-floating fatty acids, which are being detected in this study.</a:t>
            </a:r>
          </a:p>
          <a:p>
            <a:pPr>
              <a:spcBef>
                <a:spcPts val="0"/>
              </a:spcBef>
              <a:buNone/>
            </a:pPr>
            <a:r>
              <a:rPr lang="en-US" baseline="0" dirty="0" smtClean="0"/>
              <a:t>The type of fatty acid detected can determine the type of organism present in </a:t>
            </a:r>
            <a:r>
              <a:rPr lang="en-US" baseline="0" smtClean="0"/>
              <a:t>the soil </a:t>
            </a:r>
            <a:endParaRPr/>
          </a:p>
        </p:txBody>
      </p:sp>
      <p:sp>
        <p:nvSpPr>
          <p:cNvPr id="152" name="Shape 15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Shape 19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92" name="Shape 19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Firefly enzyme. </a:t>
            </a:r>
          </a:p>
        </p:txBody>
      </p:sp>
      <p:sp>
        <p:nvSpPr>
          <p:cNvPr id="193" name="Shape 193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</a:t>
            </a:fld>
            <a:endParaRPr lang="en-US" sz="1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Shape 26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265" name="Shape 26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Shape 27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279" name="Shape 27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Shape 29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293" name="Shape 29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139700" algn="l" rtl="0">
              <a:spcBef>
                <a:spcPts val="640"/>
              </a:spcBef>
              <a:buClr>
                <a:schemeClr val="dk1"/>
              </a:buClr>
              <a:buFont typeface="Arial"/>
              <a:buChar char="•"/>
              <a:defRPr/>
            </a:lvl1pPr>
            <a:lvl2pPr marL="742950" indent="-107950" algn="l" rtl="0">
              <a:spcBef>
                <a:spcPts val="560"/>
              </a:spcBef>
              <a:buClr>
                <a:schemeClr val="dk1"/>
              </a:buClr>
              <a:buFont typeface="Arial"/>
              <a:buChar char="–"/>
              <a:defRPr/>
            </a:lvl2pPr>
            <a:lvl3pPr marL="1143000" indent="-76200" algn="l" rtl="0">
              <a:spcBef>
                <a:spcPts val="480"/>
              </a:spcBef>
              <a:buClr>
                <a:schemeClr val="dk1"/>
              </a:buClr>
              <a:buFont typeface="Arial"/>
              <a:buChar char="•"/>
              <a:defRPr/>
            </a:lvl3pPr>
            <a:lvl4pPr marL="16002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–"/>
              <a:defRPr/>
            </a:lvl4pPr>
            <a:lvl5pPr marL="20574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»"/>
              <a:defRPr/>
            </a:lvl5pPr>
            <a:lvl6pPr marL="25146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6pPr>
            <a:lvl7pPr marL="29718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7pPr>
            <a:lvl8pPr marL="34290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8pPr>
            <a:lvl9pPr marL="38862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>
            <a:lvl1pPr marL="0" marR="0" indent="0" algn="r" rtl="0">
              <a:spcBef>
                <a:spcPts val="0"/>
              </a:spcBef>
              <a:buNone/>
              <a:defRPr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marL="0" lvl="0" indent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 txBox="1">
            <a:spLocks noGrp="1"/>
          </p:cNvSpPr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body" idx="1"/>
          </p:nvPr>
        </p:nvSpPr>
        <p:spPr>
          <a:xfrm rot="5400000">
            <a:off x="541337" y="190500"/>
            <a:ext cx="5851525" cy="6019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139700" algn="l" rtl="0">
              <a:spcBef>
                <a:spcPts val="640"/>
              </a:spcBef>
              <a:buClr>
                <a:schemeClr val="dk1"/>
              </a:buClr>
              <a:buFont typeface="Arial"/>
              <a:buChar char="•"/>
              <a:defRPr/>
            </a:lvl1pPr>
            <a:lvl2pPr marL="742950" indent="-107950" algn="l" rtl="0">
              <a:spcBef>
                <a:spcPts val="560"/>
              </a:spcBef>
              <a:buClr>
                <a:schemeClr val="dk1"/>
              </a:buClr>
              <a:buFont typeface="Arial"/>
              <a:buChar char="–"/>
              <a:defRPr/>
            </a:lvl2pPr>
            <a:lvl3pPr marL="1143000" indent="-76200" algn="l" rtl="0">
              <a:spcBef>
                <a:spcPts val="480"/>
              </a:spcBef>
              <a:buClr>
                <a:schemeClr val="dk1"/>
              </a:buClr>
              <a:buFont typeface="Arial"/>
              <a:buChar char="•"/>
              <a:defRPr/>
            </a:lvl3pPr>
            <a:lvl4pPr marL="16002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–"/>
              <a:defRPr/>
            </a:lvl4pPr>
            <a:lvl5pPr marL="20574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»"/>
              <a:defRPr/>
            </a:lvl5pPr>
            <a:lvl6pPr marL="25146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6pPr>
            <a:lvl7pPr marL="29718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7pPr>
            <a:lvl8pPr marL="34290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8pPr>
            <a:lvl9pPr marL="38862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>
            <a:lvl1pPr marL="0" marR="0" indent="0" algn="r" rtl="0">
              <a:spcBef>
                <a:spcPts val="0"/>
              </a:spcBef>
              <a:buNone/>
              <a:defRPr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marL="0" lvl="0" indent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hape 27"/>
          <p:cNvSpPr txBox="1">
            <a:spLocks noGrp="1"/>
          </p:cNvSpPr>
          <p:nvPr>
            <p:ph type="title"/>
          </p:nvPr>
        </p:nvSpPr>
        <p:spPr>
          <a:xfrm>
            <a:off x="722312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l"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body" idx="1"/>
          </p:nvPr>
        </p:nvSpPr>
        <p:spPr>
          <a:xfrm>
            <a:off x="722312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1pPr>
            <a:lvl2pPr marL="4572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2pPr>
            <a:lvl3pPr marL="9144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3pPr>
            <a:lvl4pPr marL="13716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4pPr>
            <a:lvl5pPr marL="18288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5pPr>
            <a:lvl6pPr marL="22860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6pPr>
            <a:lvl7pPr marL="27432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7pPr>
            <a:lvl8pPr marL="32004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8pPr>
            <a:lvl9pPr marL="36576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>
            <a:lvl1pPr marL="0" marR="0" indent="0" algn="r" rtl="0">
              <a:spcBef>
                <a:spcPts val="0"/>
              </a:spcBef>
              <a:buNone/>
              <a:defRPr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marL="0" lvl="0" indent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599" cy="45259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599" cy="45259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>
            <a:lvl1pPr marL="0" marR="0" indent="0" algn="r" rtl="0">
              <a:spcBef>
                <a:spcPts val="0"/>
              </a:spcBef>
              <a:buNone/>
              <a:defRPr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marL="0" lvl="0" indent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hape 4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1"/>
          </p:nvPr>
        </p:nvSpPr>
        <p:spPr>
          <a:xfrm>
            <a:off x="457200" y="1535112"/>
            <a:ext cx="4040187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spcBef>
                <a:spcPts val="0"/>
              </a:spcBef>
              <a:buFont typeface="Calibri"/>
              <a:buNone/>
              <a:defRPr/>
            </a:lvl1pPr>
            <a:lvl2pPr marL="457200" indent="0" rtl="0">
              <a:spcBef>
                <a:spcPts val="0"/>
              </a:spcBef>
              <a:buFont typeface="Calibri"/>
              <a:buNone/>
              <a:defRPr/>
            </a:lvl2pPr>
            <a:lvl3pPr marL="914400" indent="0" rtl="0">
              <a:spcBef>
                <a:spcPts val="0"/>
              </a:spcBef>
              <a:buFont typeface="Calibri"/>
              <a:buNone/>
              <a:defRPr/>
            </a:lvl3pPr>
            <a:lvl4pPr marL="1371600" indent="0" rtl="0">
              <a:spcBef>
                <a:spcPts val="0"/>
              </a:spcBef>
              <a:buFont typeface="Calibri"/>
              <a:buNone/>
              <a:defRPr/>
            </a:lvl4pPr>
            <a:lvl5pPr marL="1828800" indent="0" rtl="0">
              <a:spcBef>
                <a:spcPts val="0"/>
              </a:spcBef>
              <a:buFont typeface="Calibri"/>
              <a:buNone/>
              <a:defRPr/>
            </a:lvl5pPr>
            <a:lvl6pPr marL="2286000" indent="0" rtl="0">
              <a:spcBef>
                <a:spcPts val="0"/>
              </a:spcBef>
              <a:buFont typeface="Calibri"/>
              <a:buNone/>
              <a:defRPr/>
            </a:lvl6pPr>
            <a:lvl7pPr marL="2743200" indent="0" rtl="0">
              <a:spcBef>
                <a:spcPts val="0"/>
              </a:spcBef>
              <a:buFont typeface="Calibri"/>
              <a:buNone/>
              <a:defRPr/>
            </a:lvl7pPr>
            <a:lvl8pPr marL="3200400" indent="0" rtl="0">
              <a:spcBef>
                <a:spcPts val="0"/>
              </a:spcBef>
              <a:buFont typeface="Calibri"/>
              <a:buNone/>
              <a:defRPr/>
            </a:lvl8pPr>
            <a:lvl9pPr marL="3657600" indent="0" rtl="0">
              <a:spcBef>
                <a:spcPts val="0"/>
              </a:spcBef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7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body" idx="3"/>
          </p:nvPr>
        </p:nvSpPr>
        <p:spPr>
          <a:xfrm>
            <a:off x="4645025" y="1535112"/>
            <a:ext cx="4041774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spcBef>
                <a:spcPts val="0"/>
              </a:spcBef>
              <a:buFont typeface="Calibri"/>
              <a:buNone/>
              <a:defRPr/>
            </a:lvl1pPr>
            <a:lvl2pPr marL="457200" indent="0" rtl="0">
              <a:spcBef>
                <a:spcPts val="0"/>
              </a:spcBef>
              <a:buFont typeface="Calibri"/>
              <a:buNone/>
              <a:defRPr/>
            </a:lvl2pPr>
            <a:lvl3pPr marL="914400" indent="0" rtl="0">
              <a:spcBef>
                <a:spcPts val="0"/>
              </a:spcBef>
              <a:buFont typeface="Calibri"/>
              <a:buNone/>
              <a:defRPr/>
            </a:lvl3pPr>
            <a:lvl4pPr marL="1371600" indent="0" rtl="0">
              <a:spcBef>
                <a:spcPts val="0"/>
              </a:spcBef>
              <a:buFont typeface="Calibri"/>
              <a:buNone/>
              <a:defRPr/>
            </a:lvl4pPr>
            <a:lvl5pPr marL="1828800" indent="0" rtl="0">
              <a:spcBef>
                <a:spcPts val="0"/>
              </a:spcBef>
              <a:buFont typeface="Calibri"/>
              <a:buNone/>
              <a:defRPr/>
            </a:lvl5pPr>
            <a:lvl6pPr marL="2286000" indent="0" rtl="0">
              <a:spcBef>
                <a:spcPts val="0"/>
              </a:spcBef>
              <a:buFont typeface="Calibri"/>
              <a:buNone/>
              <a:defRPr/>
            </a:lvl6pPr>
            <a:lvl7pPr marL="2743200" indent="0" rtl="0">
              <a:spcBef>
                <a:spcPts val="0"/>
              </a:spcBef>
              <a:buFont typeface="Calibri"/>
              <a:buNone/>
              <a:defRPr/>
            </a:lvl7pPr>
            <a:lvl8pPr marL="3200400" indent="0" rtl="0">
              <a:spcBef>
                <a:spcPts val="0"/>
              </a:spcBef>
              <a:buFont typeface="Calibri"/>
              <a:buNone/>
              <a:defRPr/>
            </a:lvl8pPr>
            <a:lvl9pPr marL="3657600" indent="0" rtl="0">
              <a:spcBef>
                <a:spcPts val="0"/>
              </a:spcBef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4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>
            <a:lvl1pPr marL="0" marR="0" indent="0" algn="r" rtl="0">
              <a:spcBef>
                <a:spcPts val="0"/>
              </a:spcBef>
              <a:buNone/>
              <a:defRPr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marL="0" lvl="0" indent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0" name="Shape 5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>
            <a:lvl1pPr marL="0" marR="0" indent="0" algn="r" rtl="0">
              <a:spcBef>
                <a:spcPts val="0"/>
              </a:spcBef>
              <a:buNone/>
              <a:defRPr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marL="0" lvl="0" indent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>
            <a:lvl1pPr marL="0" marR="0" indent="0" algn="r" rtl="0">
              <a:spcBef>
                <a:spcPts val="0"/>
              </a:spcBef>
              <a:buNone/>
              <a:defRPr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marL="0" lvl="0" indent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spcBef>
                <a:spcPts val="0"/>
              </a:spcBef>
              <a:buFont typeface="Calibri"/>
              <a:buNone/>
              <a:defRPr/>
            </a:lvl1pPr>
            <a:lvl2pPr marL="457200" indent="0" rtl="0">
              <a:spcBef>
                <a:spcPts val="0"/>
              </a:spcBef>
              <a:buFont typeface="Calibri"/>
              <a:buNone/>
              <a:defRPr/>
            </a:lvl2pPr>
            <a:lvl3pPr marL="914400" indent="0" rtl="0">
              <a:spcBef>
                <a:spcPts val="0"/>
              </a:spcBef>
              <a:buFont typeface="Calibri"/>
              <a:buNone/>
              <a:defRPr/>
            </a:lvl3pPr>
            <a:lvl4pPr marL="1371600" indent="0" rtl="0">
              <a:spcBef>
                <a:spcPts val="0"/>
              </a:spcBef>
              <a:buFont typeface="Calibri"/>
              <a:buNone/>
              <a:defRPr/>
            </a:lvl4pPr>
            <a:lvl5pPr marL="1828800" indent="0" rtl="0">
              <a:spcBef>
                <a:spcPts val="0"/>
              </a:spcBef>
              <a:buFont typeface="Calibri"/>
              <a:buNone/>
              <a:defRPr/>
            </a:lvl5pPr>
            <a:lvl6pPr marL="2286000" indent="0" rtl="0">
              <a:spcBef>
                <a:spcPts val="0"/>
              </a:spcBef>
              <a:buFont typeface="Calibri"/>
              <a:buNone/>
              <a:defRPr/>
            </a:lvl6pPr>
            <a:lvl7pPr marL="2743200" indent="0" rtl="0">
              <a:spcBef>
                <a:spcPts val="0"/>
              </a:spcBef>
              <a:buFont typeface="Calibri"/>
              <a:buNone/>
              <a:defRPr/>
            </a:lvl7pPr>
            <a:lvl8pPr marL="3200400" indent="0" rtl="0">
              <a:spcBef>
                <a:spcPts val="0"/>
              </a:spcBef>
              <a:buFont typeface="Calibri"/>
              <a:buNone/>
              <a:defRPr/>
            </a:lvl8pPr>
            <a:lvl9pPr marL="3657600" indent="0" rtl="0">
              <a:spcBef>
                <a:spcPts val="0"/>
              </a:spcBef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>
            <a:lvl1pPr marL="0" marR="0" indent="0" algn="r" rtl="0">
              <a:spcBef>
                <a:spcPts val="0"/>
              </a:spcBef>
              <a:buNone/>
              <a:defRPr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marL="0" lvl="0" indent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399" cy="566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6" name="Shape 66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399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7" name="Shape 67"/>
          <p:cNvSpPr txBox="1">
            <a:spLocks noGrp="1"/>
          </p:cNvSpPr>
          <p:nvPr>
            <p:ph type="body" idx="1"/>
          </p:nvPr>
        </p:nvSpPr>
        <p:spPr>
          <a:xfrm>
            <a:off x="1792288" y="5367337"/>
            <a:ext cx="5486399" cy="8048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spcBef>
                <a:spcPts val="0"/>
              </a:spcBef>
              <a:buFont typeface="Calibri"/>
              <a:buNone/>
              <a:defRPr/>
            </a:lvl1pPr>
            <a:lvl2pPr marL="457200" indent="0" rtl="0">
              <a:spcBef>
                <a:spcPts val="0"/>
              </a:spcBef>
              <a:buFont typeface="Calibri"/>
              <a:buNone/>
              <a:defRPr/>
            </a:lvl2pPr>
            <a:lvl3pPr marL="914400" indent="0" rtl="0">
              <a:spcBef>
                <a:spcPts val="0"/>
              </a:spcBef>
              <a:buFont typeface="Calibri"/>
              <a:buNone/>
              <a:defRPr/>
            </a:lvl3pPr>
            <a:lvl4pPr marL="1371600" indent="0" rtl="0">
              <a:spcBef>
                <a:spcPts val="0"/>
              </a:spcBef>
              <a:buFont typeface="Calibri"/>
              <a:buNone/>
              <a:defRPr/>
            </a:lvl4pPr>
            <a:lvl5pPr marL="1828800" indent="0" rtl="0">
              <a:spcBef>
                <a:spcPts val="0"/>
              </a:spcBef>
              <a:buFont typeface="Calibri"/>
              <a:buNone/>
              <a:defRPr/>
            </a:lvl5pPr>
            <a:lvl6pPr marL="2286000" indent="0" rtl="0">
              <a:spcBef>
                <a:spcPts val="0"/>
              </a:spcBef>
              <a:buFont typeface="Calibri"/>
              <a:buNone/>
              <a:defRPr/>
            </a:lvl6pPr>
            <a:lvl7pPr marL="2743200" indent="0" rtl="0">
              <a:spcBef>
                <a:spcPts val="0"/>
              </a:spcBef>
              <a:buFont typeface="Calibri"/>
              <a:buNone/>
              <a:defRPr/>
            </a:lvl7pPr>
            <a:lvl8pPr marL="3200400" indent="0" rtl="0">
              <a:spcBef>
                <a:spcPts val="0"/>
              </a:spcBef>
              <a:buFont typeface="Calibri"/>
              <a:buNone/>
              <a:defRPr/>
            </a:lvl8pPr>
            <a:lvl9pPr marL="3657600" indent="0" rtl="0">
              <a:spcBef>
                <a:spcPts val="0"/>
              </a:spcBef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68" name="Shape 6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>
            <a:lvl1pPr marL="0" marR="0" indent="0" algn="r" rtl="0">
              <a:spcBef>
                <a:spcPts val="0"/>
              </a:spcBef>
              <a:buNone/>
              <a:defRPr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marL="0" lvl="0" indent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 rot="5400000">
            <a:off x="2309018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139700" algn="l" rtl="0">
              <a:spcBef>
                <a:spcPts val="640"/>
              </a:spcBef>
              <a:buClr>
                <a:schemeClr val="dk1"/>
              </a:buClr>
              <a:buFont typeface="Arial"/>
              <a:buChar char="•"/>
              <a:defRPr/>
            </a:lvl1pPr>
            <a:lvl2pPr marL="742950" indent="-107950" algn="l" rtl="0">
              <a:spcBef>
                <a:spcPts val="560"/>
              </a:spcBef>
              <a:buClr>
                <a:schemeClr val="dk1"/>
              </a:buClr>
              <a:buFont typeface="Arial"/>
              <a:buChar char="–"/>
              <a:defRPr/>
            </a:lvl2pPr>
            <a:lvl3pPr marL="1143000" indent="-76200" algn="l" rtl="0">
              <a:spcBef>
                <a:spcPts val="480"/>
              </a:spcBef>
              <a:buClr>
                <a:schemeClr val="dk1"/>
              </a:buClr>
              <a:buFont typeface="Arial"/>
              <a:buChar char="•"/>
              <a:defRPr/>
            </a:lvl3pPr>
            <a:lvl4pPr marL="16002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–"/>
              <a:defRPr/>
            </a:lvl4pPr>
            <a:lvl5pPr marL="20574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»"/>
              <a:defRPr/>
            </a:lvl5pPr>
            <a:lvl6pPr marL="25146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6pPr>
            <a:lvl7pPr marL="29718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7pPr>
            <a:lvl8pPr marL="34290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8pPr>
            <a:lvl9pPr marL="38862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>
            <a:lvl1pPr marL="0" marR="0" indent="0" algn="r" rtl="0">
              <a:spcBef>
                <a:spcPts val="0"/>
              </a:spcBef>
              <a:buNone/>
              <a:defRPr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marL="0" lvl="0" indent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marL="0" marR="0" indent="0" algn="l" rtl="0">
              <a:spcBef>
                <a:spcPts val="0"/>
              </a:spcBef>
              <a:defRPr/>
            </a:lvl2pPr>
            <a:lvl3pPr marL="0" marR="0" indent="0" algn="l" rtl="0">
              <a:spcBef>
                <a:spcPts val="0"/>
              </a:spcBef>
              <a:defRPr/>
            </a:lvl3pPr>
            <a:lvl4pPr marL="0" marR="0" indent="0" algn="l" rtl="0">
              <a:spcBef>
                <a:spcPts val="0"/>
              </a:spcBef>
              <a:defRPr/>
            </a:lvl4pPr>
            <a:lvl5pPr marL="0" marR="0" indent="0" algn="l" rtl="0">
              <a:spcBef>
                <a:spcPts val="0"/>
              </a:spcBef>
              <a:defRPr/>
            </a:lvl5pPr>
            <a:lvl6pPr marL="0" marR="0" indent="0" algn="l" rtl="0">
              <a:spcBef>
                <a:spcPts val="0"/>
              </a:spcBef>
              <a:defRPr/>
            </a:lvl6pPr>
            <a:lvl7pPr marL="0" marR="0" indent="0" algn="l" rtl="0">
              <a:spcBef>
                <a:spcPts val="0"/>
              </a:spcBef>
              <a:defRPr/>
            </a:lvl7pPr>
            <a:lvl8pPr marL="0" marR="0" indent="0" algn="l" rtl="0">
              <a:spcBef>
                <a:spcPts val="0"/>
              </a:spcBef>
              <a:defRPr/>
            </a:lvl8pPr>
            <a:lvl9pPr marL="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indent="-139700" algn="l" rtl="0">
              <a:spcBef>
                <a:spcPts val="640"/>
              </a:spcBef>
              <a:buClr>
                <a:schemeClr val="dk1"/>
              </a:buClr>
              <a:buFont typeface="Arial"/>
              <a:buChar char="•"/>
              <a:defRPr/>
            </a:lvl1pPr>
            <a:lvl2pPr marL="742950" marR="0" indent="-107950" algn="l" rtl="0">
              <a:spcBef>
                <a:spcPts val="560"/>
              </a:spcBef>
              <a:buClr>
                <a:schemeClr val="dk1"/>
              </a:buClr>
              <a:buFont typeface="Arial"/>
              <a:buChar char="–"/>
              <a:defRPr/>
            </a:lvl2pPr>
            <a:lvl3pPr marL="1143000" marR="0" indent="-76200" algn="l" rtl="0">
              <a:spcBef>
                <a:spcPts val="480"/>
              </a:spcBef>
              <a:buClr>
                <a:schemeClr val="dk1"/>
              </a:buClr>
              <a:buFont typeface="Arial"/>
              <a:buChar char="•"/>
              <a:defRPr/>
            </a:lvl3pPr>
            <a:lvl4pPr marL="1600200" marR="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–"/>
              <a:defRPr/>
            </a:lvl4pPr>
            <a:lvl5pPr marL="2057400" marR="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»"/>
              <a:defRPr/>
            </a:lvl5pPr>
            <a:lvl6pPr marL="2514600" marR="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6pPr>
            <a:lvl7pPr marL="2971800" marR="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7pPr>
            <a:lvl8pPr marL="3429000" marR="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8pPr>
            <a:lvl9pPr marL="3886200" marR="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>
            <a:lvl1pPr marL="0" marR="0" indent="0" algn="r" rtl="0">
              <a:spcBef>
                <a:spcPts val="0"/>
              </a:spcBef>
              <a:buNone/>
              <a:defRPr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marL="0" lvl="0" indent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/>
              <a:t>‹#›</a:t>
            </a:fld>
            <a:endParaRPr lang="en-US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microsoft.com/office/2007/relationships/hdphoto" Target="../media/hdphoto1.wdp"/><Relationship Id="rId5" Type="http://schemas.openxmlformats.org/officeDocument/2006/relationships/image" Target="../media/image3.png"/><Relationship Id="rId6" Type="http://schemas.openxmlformats.org/officeDocument/2006/relationships/image" Target="../media/image4.jpeg"/><Relationship Id="rId7" Type="http://schemas.openxmlformats.org/officeDocument/2006/relationships/image" Target="../media/image5.png"/><Relationship Id="rId8" Type="http://schemas.openxmlformats.org/officeDocument/2006/relationships/image" Target="../media/image6.jpeg"/><Relationship Id="rId9" Type="http://schemas.openxmlformats.org/officeDocument/2006/relationships/image" Target="../media/image7.jpeg"/><Relationship Id="rId10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42.png"/><Relationship Id="rId5" Type="http://schemas.openxmlformats.org/officeDocument/2006/relationships/image" Target="../media/image43.png"/><Relationship Id="rId6" Type="http://schemas.openxmlformats.org/officeDocument/2006/relationships/image" Target="../media/image44.png"/><Relationship Id="rId7" Type="http://schemas.openxmlformats.org/officeDocument/2006/relationships/image" Target="../media/image45.png"/><Relationship Id="rId8" Type="http://schemas.openxmlformats.org/officeDocument/2006/relationships/image" Target="../media/image46.png"/><Relationship Id="rId9" Type="http://schemas.openxmlformats.org/officeDocument/2006/relationships/image" Target="../media/image47.png"/><Relationship Id="rId10" Type="http://schemas.openxmlformats.org/officeDocument/2006/relationships/image" Target="../media/image48.png"/><Relationship Id="rId11" Type="http://schemas.openxmlformats.org/officeDocument/2006/relationships/image" Target="../media/image49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4" Type="http://schemas.openxmlformats.org/officeDocument/2006/relationships/image" Target="../media/image9.jpg"/><Relationship Id="rId5" Type="http://schemas.openxmlformats.org/officeDocument/2006/relationships/image" Target="../media/image11.png"/><Relationship Id="rId6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4" Type="http://schemas.openxmlformats.org/officeDocument/2006/relationships/image" Target="../media/image51.jpeg"/><Relationship Id="rId5" Type="http://schemas.openxmlformats.org/officeDocument/2006/relationships/image" Target="../media/image11.png"/><Relationship Id="rId6" Type="http://schemas.openxmlformats.org/officeDocument/2006/relationships/chart" Target="../charts/chart2.xml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chart" Target="../charts/chart3.xml"/><Relationship Id="rId5" Type="http://schemas.openxmlformats.org/officeDocument/2006/relationships/chart" Target="../charts/chart4.xm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4" Type="http://schemas.openxmlformats.org/officeDocument/2006/relationships/image" Target="../media/image52.jpeg"/><Relationship Id="rId5" Type="http://schemas.openxmlformats.org/officeDocument/2006/relationships/image" Target="../media/image11.png"/><Relationship Id="rId6" Type="http://schemas.openxmlformats.org/officeDocument/2006/relationships/chart" Target="../charts/chart5.xml"/><Relationship Id="rId7" Type="http://schemas.openxmlformats.org/officeDocument/2006/relationships/chart" Target="../charts/chart6.xml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53.jpeg"/><Relationship Id="rId5" Type="http://schemas.openxmlformats.org/officeDocument/2006/relationships/image" Target="../media/image54.png"/><Relationship Id="rId6" Type="http://schemas.openxmlformats.org/officeDocument/2006/relationships/image" Target="../media/image55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jpg"/><Relationship Id="rId3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4" Type="http://schemas.openxmlformats.org/officeDocument/2006/relationships/image" Target="../media/image56.jpeg"/><Relationship Id="rId5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microsoft.com/office/2007/relationships/hdphoto" Target="../media/hdphoto3.wdp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4" Type="http://schemas.openxmlformats.org/officeDocument/2006/relationships/image" Target="../media/image10.jpg"/><Relationship Id="rId5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4" Type="http://schemas.openxmlformats.org/officeDocument/2006/relationships/image" Target="../media/image12.jpeg"/><Relationship Id="rId5" Type="http://schemas.openxmlformats.org/officeDocument/2006/relationships/image" Target="../media/image13.png"/><Relationship Id="rId6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4" Type="http://schemas.openxmlformats.org/officeDocument/2006/relationships/image" Target="../media/image11.png"/><Relationship Id="rId5" Type="http://schemas.openxmlformats.org/officeDocument/2006/relationships/image" Target="../media/image14.png"/><Relationship Id="rId6" Type="http://schemas.openxmlformats.org/officeDocument/2006/relationships/image" Target="../media/image15.png"/><Relationship Id="rId7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4" Type="http://schemas.openxmlformats.org/officeDocument/2006/relationships/image" Target="../media/image17.jpeg"/><Relationship Id="rId5" Type="http://schemas.openxmlformats.org/officeDocument/2006/relationships/image" Target="../media/image11.png"/><Relationship Id="rId6" Type="http://schemas.openxmlformats.org/officeDocument/2006/relationships/image" Target="../media/image18.png"/><Relationship Id="rId7" Type="http://schemas.microsoft.com/office/2007/relationships/hdphoto" Target="../media/hdphoto2.wdp"/><Relationship Id="rId8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4" Type="http://schemas.openxmlformats.org/officeDocument/2006/relationships/image" Target="../media/image20.jpeg"/><Relationship Id="rId5" Type="http://schemas.openxmlformats.org/officeDocument/2006/relationships/image" Target="../media/image11.png"/><Relationship Id="rId6" Type="http://schemas.openxmlformats.org/officeDocument/2006/relationships/image" Target="../media/image21.png"/><Relationship Id="rId7" Type="http://schemas.openxmlformats.org/officeDocument/2006/relationships/image" Target="../media/image22.png"/><Relationship Id="rId8" Type="http://schemas.openxmlformats.org/officeDocument/2006/relationships/image" Target="../media/image23.png"/><Relationship Id="rId9" Type="http://schemas.openxmlformats.org/officeDocument/2006/relationships/image" Target="../media/image24.png"/><Relationship Id="rId10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4" Type="http://schemas.openxmlformats.org/officeDocument/2006/relationships/image" Target="../media/image26.jpeg"/><Relationship Id="rId5" Type="http://schemas.openxmlformats.org/officeDocument/2006/relationships/image" Target="../media/image11.png"/><Relationship Id="rId6" Type="http://schemas.openxmlformats.org/officeDocument/2006/relationships/image" Target="../media/image27.png"/><Relationship Id="rId7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29.jpeg"/><Relationship Id="rId5" Type="http://schemas.openxmlformats.org/officeDocument/2006/relationships/image" Target="../media/image30.jpeg"/><Relationship Id="rId6" Type="http://schemas.openxmlformats.org/officeDocument/2006/relationships/image" Target="../media/image31.jpeg"/><Relationship Id="rId7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33.jpeg"/><Relationship Id="rId5" Type="http://schemas.openxmlformats.org/officeDocument/2006/relationships/image" Target="../media/image34.jpeg"/><Relationship Id="rId6" Type="http://schemas.openxmlformats.org/officeDocument/2006/relationships/image" Target="../media/image35.jpeg"/><Relationship Id="rId7" Type="http://schemas.openxmlformats.org/officeDocument/2006/relationships/image" Target="../media/image36.jpeg"/><Relationship Id="rId8" Type="http://schemas.openxmlformats.org/officeDocument/2006/relationships/image" Target="../media/image37.jpeg"/><Relationship Id="rId9" Type="http://schemas.openxmlformats.org/officeDocument/2006/relationships/image" Target="../media/image38.jpeg"/><Relationship Id="rId10" Type="http://schemas.openxmlformats.org/officeDocument/2006/relationships/image" Target="../media/image39.jpeg"/><Relationship Id="rId11" Type="http://schemas.openxmlformats.org/officeDocument/2006/relationships/image" Target="../media/image40.jpe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alphaModFix amt="93000"/>
          </a:blip>
          <a:stretch>
            <a:fillRect/>
          </a:stretch>
        </p:blipFill>
        <p:spPr>
          <a:xfrm>
            <a:off x="-1" y="0"/>
            <a:ext cx="9144001" cy="6853382"/>
          </a:xfrm>
          <a:prstGeom prst="rect">
            <a:avLst/>
          </a:prstGeom>
        </p:spPr>
      </p:pic>
      <p:cxnSp>
        <p:nvCxnSpPr>
          <p:cNvPr id="6" name="Shape 86"/>
          <p:cNvCxnSpPr/>
          <p:nvPr/>
        </p:nvCxnSpPr>
        <p:spPr>
          <a:xfrm>
            <a:off x="2703769" y="1586923"/>
            <a:ext cx="6090310" cy="13654"/>
          </a:xfrm>
          <a:prstGeom prst="straightConnector1">
            <a:avLst/>
          </a:prstGeom>
          <a:noFill/>
          <a:ln w="762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" name="Shape 87"/>
          <p:cNvSpPr/>
          <p:nvPr/>
        </p:nvSpPr>
        <p:spPr>
          <a:xfrm>
            <a:off x="2880314" y="119701"/>
            <a:ext cx="5804523" cy="135219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algn="ctr"/>
            <a:r>
              <a:rPr lang="en-US" sz="2800" b="1" dirty="0">
                <a:latin typeface="Times"/>
                <a:cs typeface="Times"/>
              </a:rPr>
              <a:t>Fatty Acid </a:t>
            </a:r>
            <a:r>
              <a:rPr lang="en-US" sz="2800" b="1" dirty="0" smtClean="0">
                <a:latin typeface="Times"/>
                <a:cs typeface="Times"/>
              </a:rPr>
              <a:t>Recovery and Identification in </a:t>
            </a:r>
            <a:r>
              <a:rPr lang="en-US" sz="2800" b="1" dirty="0">
                <a:latin typeface="Times"/>
                <a:cs typeface="Times"/>
              </a:rPr>
              <a:t>Mars Analogue Soil Samples</a:t>
            </a:r>
            <a:endParaRPr lang="en-US" sz="2800" dirty="0">
              <a:latin typeface="Times"/>
              <a:cs typeface="Times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174" y="119702"/>
            <a:ext cx="2086595" cy="1611934"/>
          </a:xfrm>
          <a:prstGeom prst="rect">
            <a:avLst/>
          </a:prstGeom>
        </p:spPr>
      </p:pic>
      <p:sp>
        <p:nvSpPr>
          <p:cNvPr id="17" name="Shape 96"/>
          <p:cNvSpPr/>
          <p:nvPr/>
        </p:nvSpPr>
        <p:spPr>
          <a:xfrm>
            <a:off x="3704119" y="2963670"/>
            <a:ext cx="5272117" cy="2728849"/>
          </a:xfrm>
          <a:prstGeom prst="rect">
            <a:avLst/>
          </a:prstGeom>
          <a:solidFill>
            <a:schemeClr val="bg1">
              <a:alpha val="52000"/>
            </a:schemeClr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2400" i="0" u="none" strike="noStrike" cap="none" baseline="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Kimberly Lykens </a:t>
            </a:r>
          </a:p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2400" i="0" u="none" strike="noStrike" cap="none" baseline="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Mentor: </a:t>
            </a:r>
            <a:r>
              <a:rPr lang="en-US" sz="2400" i="0" u="none" strike="noStrike" cap="none" baseline="0" dirty="0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Michael </a:t>
            </a:r>
            <a:r>
              <a:rPr lang="en-US" sz="2400" i="0" u="none" strike="noStrike" cap="none" baseline="0" dirty="0" err="1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Tuite</a:t>
            </a:r>
            <a:endParaRPr lang="en-US" sz="2400" i="0" u="none" strike="noStrike" cap="none" baseline="0" dirty="0" smtClean="0">
              <a:solidFill>
                <a:schemeClr val="tx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2400" dirty="0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Jet Propulsion Laboratory</a:t>
            </a:r>
            <a:endParaRPr lang="en-US" sz="2400" i="0" u="none" strike="noStrike" cap="none" baseline="0" dirty="0">
              <a:solidFill>
                <a:schemeClr val="tx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2400" i="0" u="none" strike="noStrike" cap="none" baseline="0" dirty="0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Planetary Chemistry &amp;</a:t>
            </a:r>
            <a:r>
              <a:rPr lang="en-US" sz="2400" i="0" u="none" strike="noStrike" cap="none" dirty="0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Astrobiology Group</a:t>
            </a:r>
            <a:endParaRPr lang="en-US" sz="2400" i="0" u="none" strike="noStrike" cap="none" baseline="0" dirty="0">
              <a:solidFill>
                <a:schemeClr val="tx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2400" i="0" u="none" strike="noStrike" cap="none" baseline="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STAR Program </a:t>
            </a:r>
          </a:p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2400" i="0" u="none" strike="noStrike" cap="none" baseline="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Summer </a:t>
            </a:r>
            <a:r>
              <a:rPr lang="en-US" sz="2400" i="0" u="none" strike="noStrike" cap="none" baseline="0" dirty="0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2015</a:t>
            </a:r>
            <a:endParaRPr lang="en-US" sz="2400" i="0" u="none" strike="noStrike" cap="none" baseline="0" dirty="0">
              <a:solidFill>
                <a:schemeClr val="tx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55008" y="1854358"/>
            <a:ext cx="3409510" cy="4893646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sz="400" dirty="0" smtClean="0"/>
          </a:p>
          <a:p>
            <a:endParaRPr lang="en-US" dirty="0"/>
          </a:p>
        </p:txBody>
      </p:sp>
      <p:grpSp>
        <p:nvGrpSpPr>
          <p:cNvPr id="21" name="Group 20"/>
          <p:cNvGrpSpPr/>
          <p:nvPr/>
        </p:nvGrpSpPr>
        <p:grpSpPr>
          <a:xfrm>
            <a:off x="170533" y="1854358"/>
            <a:ext cx="3278740" cy="4754720"/>
            <a:chOff x="156078" y="1871282"/>
            <a:chExt cx="3278740" cy="4754720"/>
          </a:xfrm>
          <a:noFill/>
        </p:grpSpPr>
        <p:pic>
          <p:nvPicPr>
            <p:cNvPr id="22" name="Picture 21" descr="STAR_official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02506" y="1871282"/>
              <a:ext cx="1632312" cy="1349169"/>
            </a:xfrm>
            <a:prstGeom prst="rect">
              <a:avLst/>
            </a:prstGeom>
            <a:grpFill/>
          </p:spPr>
        </p:pic>
        <p:pic>
          <p:nvPicPr>
            <p:cNvPr id="23" name="Picture 22" descr="SDBechtelFoundation.jpg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97951" y="5311928"/>
              <a:ext cx="1436867" cy="1314074"/>
            </a:xfrm>
            <a:prstGeom prst="rect">
              <a:avLst/>
            </a:prstGeom>
            <a:grpFill/>
          </p:spPr>
        </p:pic>
        <p:pic>
          <p:nvPicPr>
            <p:cNvPr id="24" name="Picture 23" descr="nsf_logo_new_transparent.png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6078" y="3546185"/>
              <a:ext cx="1706028" cy="1707694"/>
            </a:xfrm>
            <a:prstGeom prst="rect">
              <a:avLst/>
            </a:prstGeom>
            <a:grpFill/>
          </p:spPr>
        </p:pic>
        <p:pic>
          <p:nvPicPr>
            <p:cNvPr id="25" name="Picture 24" descr="nmsf.jpg"/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30452" y="2061025"/>
              <a:ext cx="1661953" cy="1159426"/>
            </a:xfrm>
            <a:prstGeom prst="rect">
              <a:avLst/>
            </a:prstGeom>
            <a:grpFill/>
          </p:spPr>
        </p:pic>
        <p:pic>
          <p:nvPicPr>
            <p:cNvPr id="26" name="Picture 25" descr="HHMI-horizontal-signature-color.jpg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30452" y="5552702"/>
              <a:ext cx="1613647" cy="951618"/>
            </a:xfrm>
            <a:prstGeom prst="rect">
              <a:avLst/>
            </a:prstGeom>
            <a:grpFill/>
          </p:spPr>
        </p:pic>
        <p:pic>
          <p:nvPicPr>
            <p:cNvPr id="27" name="Picture 26" descr="Chevron_Logo.svg.png"/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15332" y="3621598"/>
              <a:ext cx="1460654" cy="1632281"/>
            </a:xfrm>
            <a:prstGeom prst="rect">
              <a:avLst/>
            </a:prstGeom>
            <a:grpFill/>
          </p:spPr>
        </p:pic>
      </p:grpSp>
    </p:spTree>
    <p:extLst>
      <p:ext uri="{BB962C8B-B14F-4D97-AF65-F5344CB8AC3E}">
        <p14:creationId xmlns:p14="http://schemas.microsoft.com/office/powerpoint/2010/main" val="19752821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hape 15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352862" y="243528"/>
            <a:ext cx="1624016" cy="137775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" name="Shape 155"/>
          <p:cNvCxnSpPr/>
          <p:nvPr/>
        </p:nvCxnSpPr>
        <p:spPr>
          <a:xfrm>
            <a:off x="2691091" y="1447383"/>
            <a:ext cx="6090310" cy="13654"/>
          </a:xfrm>
          <a:prstGeom prst="straightConnector1">
            <a:avLst/>
          </a:prstGeom>
          <a:noFill/>
          <a:ln w="762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" name="Shape 157"/>
          <p:cNvSpPr/>
          <p:nvPr/>
        </p:nvSpPr>
        <p:spPr>
          <a:xfrm>
            <a:off x="2976878" y="243528"/>
            <a:ext cx="5706108" cy="101566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>
              <a:buSzPct val="25000"/>
            </a:pPr>
            <a:r>
              <a:rPr lang="en-US" sz="3200" b="1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Data Analysis</a:t>
            </a:r>
          </a:p>
          <a:p>
            <a:pPr lvl="0" algn="ctr">
              <a:buSzPct val="25000"/>
            </a:pPr>
            <a:r>
              <a:rPr lang="en-US" sz="3200" b="1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GC Chromatogram</a:t>
            </a:r>
            <a:endParaRPr lang="en-US" sz="3200" b="1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106088" cy="6858000"/>
          </a:xfrm>
          <a:prstGeom prst="rect">
            <a:avLst/>
          </a:prstGeom>
        </p:spPr>
      </p:pic>
      <p:pic>
        <p:nvPicPr>
          <p:cNvPr id="8" name="Picture 7"/>
          <p:cNvPicPr/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691091" y="2000446"/>
            <a:ext cx="6090310" cy="3780979"/>
          </a:xfrm>
          <a:prstGeom prst="rect">
            <a:avLst/>
          </a:prstGeom>
          <a:ln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Shape 116"/>
          <p:cNvSpPr txBox="1"/>
          <p:nvPr/>
        </p:nvSpPr>
        <p:spPr>
          <a:xfrm>
            <a:off x="4505942" y="1478511"/>
            <a:ext cx="2557923" cy="521935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lang="en-US" sz="400" b="1" i="0" u="none" strike="noStrike" cap="none" baseline="0" dirty="0" smtClean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2000" b="1" i="0" u="none" strike="noStrike" cap="none" baseline="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FAME Standard</a:t>
            </a:r>
            <a:endParaRPr lang="en-US" sz="2000" b="1" i="0" u="none" strike="noStrike" cap="none" dirty="0" smtClean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lang="en-US" sz="900" b="1" i="0" u="none" strike="noStrike" cap="none" baseline="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R="0" lvl="0" algn="l" rtl="0">
              <a:spcBef>
                <a:spcPts val="0"/>
              </a:spcBef>
              <a:buClr>
                <a:schemeClr val="dk1"/>
              </a:buClr>
              <a:buSzPct val="100000"/>
            </a:pPr>
            <a:endParaRPr lang="en-US" sz="1050" b="0" i="0" u="none" strike="noStrike" cap="none" baseline="0" dirty="0" smtClean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>
              <a:buClr>
                <a:schemeClr val="dk1"/>
              </a:buClr>
              <a:buSzPct val="100000"/>
            </a:pPr>
            <a:endParaRPr lang="en-US" sz="1800" b="1" dirty="0">
              <a:solidFill>
                <a:schemeClr val="dk1"/>
              </a:solidFill>
              <a:latin typeface="Helvetica"/>
              <a:ea typeface="Times New Roman"/>
              <a:cs typeface="Helvetica"/>
              <a:sym typeface="Times New Roman"/>
            </a:endParaRPr>
          </a:p>
          <a:p>
            <a:pPr marR="0" lvl="0" algn="l" rtl="0">
              <a:spcBef>
                <a:spcPts val="0"/>
              </a:spcBef>
              <a:buClr>
                <a:schemeClr val="dk1"/>
              </a:buClr>
              <a:buSzPct val="100000"/>
            </a:pPr>
            <a:endParaRPr lang="en-US" sz="1800" b="0" i="0" u="none" strike="noStrike" cap="none" baseline="0" dirty="0">
              <a:solidFill>
                <a:schemeClr val="dk1"/>
              </a:solidFill>
              <a:latin typeface="Helvetica"/>
              <a:ea typeface="Times New Roman"/>
              <a:cs typeface="Helvetica"/>
              <a:sym typeface="Times New Roman"/>
            </a:endParaRPr>
          </a:p>
          <a:p>
            <a:pPr marL="285750" marR="0" lvl="0" indent="-171450" algn="l" rtl="0">
              <a:spcBef>
                <a:spcPts val="0"/>
              </a:spcBef>
              <a:buClr>
                <a:schemeClr val="dk1"/>
              </a:buClr>
              <a:buFont typeface="Noto Symbol"/>
              <a:buNone/>
            </a:pPr>
            <a:endParaRPr sz="1800" b="0" i="0" u="none" strike="noStrike" cap="none" baseline="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R="0" lvl="0" algn="l" rtl="0">
              <a:spcBef>
                <a:spcPts val="0"/>
              </a:spcBef>
              <a:buClr>
                <a:schemeClr val="dk1"/>
              </a:buClr>
              <a:buSzPct val="100000"/>
            </a:pPr>
            <a:endParaRPr lang="en-US" sz="1800" b="0" i="0" u="none" strike="noStrike" cap="none" baseline="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1" name="Shape 116"/>
          <p:cNvSpPr txBox="1"/>
          <p:nvPr/>
        </p:nvSpPr>
        <p:spPr>
          <a:xfrm>
            <a:off x="2796915" y="5768196"/>
            <a:ext cx="4915131" cy="2089148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R="0" lvl="0" algn="l" rtl="0">
              <a:spcBef>
                <a:spcPts val="0"/>
              </a:spcBef>
              <a:buClr>
                <a:schemeClr val="dk1"/>
              </a:buClr>
              <a:buSzPct val="100000"/>
            </a:pPr>
            <a:endParaRPr lang="en-US" sz="500" dirty="0" smtClean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285750" marR="0" lvl="0" indent="-285750" algn="l" rtl="0">
              <a:spcBef>
                <a:spcPts val="0"/>
              </a:spcBef>
              <a:buClr>
                <a:schemeClr val="dk1"/>
              </a:buClr>
              <a:buSzPct val="100000"/>
              <a:buFont typeface="Noto Symbol"/>
              <a:buChar char="➢"/>
            </a:pPr>
            <a:r>
              <a:rPr lang="en-US" sz="2000" b="0" i="0" u="none" strike="noStrike" cap="none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Peak corresponds to abundance</a:t>
            </a:r>
          </a:p>
          <a:p>
            <a:pPr marL="285750" marR="0" lvl="0" indent="-285750" algn="l" rtl="0">
              <a:spcBef>
                <a:spcPts val="0"/>
              </a:spcBef>
              <a:buClr>
                <a:schemeClr val="dk1"/>
              </a:buClr>
              <a:buSzPct val="100000"/>
              <a:buFont typeface="Noto Symbol"/>
              <a:buChar char="➢"/>
            </a:pPr>
            <a:r>
              <a:rPr lang="en-US" sz="2000" b="0" i="0" u="none" strike="noStrike" cap="none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Peak represents fragment through machine</a:t>
            </a:r>
          </a:p>
          <a:p>
            <a:pPr marL="285750" marR="0" lvl="0" indent="-285750" algn="l" rtl="0">
              <a:spcBef>
                <a:spcPts val="0"/>
              </a:spcBef>
              <a:buClr>
                <a:schemeClr val="dk1"/>
              </a:buClr>
              <a:buSzPct val="100000"/>
              <a:buFont typeface="Noto Symbol"/>
              <a:buChar char="➢"/>
            </a:pPr>
            <a:r>
              <a:rPr lang="en-US" sz="200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Identify though NIST library </a:t>
            </a:r>
            <a:endParaRPr lang="en-US" sz="2000" b="0" i="0" u="none" strike="noStrike" cap="none" dirty="0" smtClean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R="0" lvl="0" algn="l" rtl="0">
              <a:spcBef>
                <a:spcPts val="0"/>
              </a:spcBef>
              <a:buClr>
                <a:schemeClr val="dk1"/>
              </a:buClr>
              <a:buSzPct val="100000"/>
            </a:pPr>
            <a:endParaRPr lang="en-US" sz="2000" b="0" i="0" u="none" strike="noStrike" cap="none" baseline="0" dirty="0" smtClean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R="0" lvl="0" algn="l" rtl="0">
              <a:spcBef>
                <a:spcPts val="0"/>
              </a:spcBef>
              <a:buClr>
                <a:schemeClr val="dk1"/>
              </a:buClr>
              <a:buSzPct val="100000"/>
            </a:pPr>
            <a:endParaRPr lang="en-US" sz="1050" b="0" i="0" u="none" strike="noStrike" cap="none" baseline="0" dirty="0" smtClean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>
              <a:buClr>
                <a:schemeClr val="dk1"/>
              </a:buClr>
              <a:buSzPct val="100000"/>
            </a:pPr>
            <a:endParaRPr lang="en-US" sz="1800" b="1" dirty="0">
              <a:solidFill>
                <a:schemeClr val="dk1"/>
              </a:solidFill>
              <a:latin typeface="Helvetica"/>
              <a:ea typeface="Times New Roman"/>
              <a:cs typeface="Helvetica"/>
              <a:sym typeface="Times New Roman"/>
            </a:endParaRPr>
          </a:p>
          <a:p>
            <a:pPr marR="0" lvl="0" algn="l" rtl="0">
              <a:spcBef>
                <a:spcPts val="0"/>
              </a:spcBef>
              <a:buClr>
                <a:schemeClr val="dk1"/>
              </a:buClr>
              <a:buSzPct val="100000"/>
            </a:pPr>
            <a:endParaRPr lang="en-US" sz="1800" b="0" i="0" u="none" strike="noStrike" cap="none" baseline="0" dirty="0">
              <a:solidFill>
                <a:schemeClr val="dk1"/>
              </a:solidFill>
              <a:latin typeface="Helvetica"/>
              <a:ea typeface="Times New Roman"/>
              <a:cs typeface="Helvetica"/>
              <a:sym typeface="Times New Roman"/>
            </a:endParaRPr>
          </a:p>
          <a:p>
            <a:pPr marL="285750" marR="0" lvl="0" indent="-171450" algn="l" rtl="0">
              <a:spcBef>
                <a:spcPts val="0"/>
              </a:spcBef>
              <a:buClr>
                <a:schemeClr val="dk1"/>
              </a:buClr>
              <a:buFont typeface="Noto Symbol"/>
              <a:buNone/>
            </a:pPr>
            <a:endParaRPr sz="1800" b="0" i="0" u="none" strike="noStrike" cap="none" baseline="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R="0" lvl="0" algn="l" rtl="0">
              <a:spcBef>
                <a:spcPts val="0"/>
              </a:spcBef>
              <a:buClr>
                <a:schemeClr val="dk1"/>
              </a:buClr>
              <a:buSzPct val="100000"/>
            </a:pPr>
            <a:endParaRPr lang="en-US" sz="1800" b="0" i="0" u="none" strike="noStrike" cap="none" baseline="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4804956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hape 15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352862" y="243528"/>
            <a:ext cx="1624016" cy="137775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" name="Shape 155"/>
          <p:cNvCxnSpPr/>
          <p:nvPr/>
        </p:nvCxnSpPr>
        <p:spPr>
          <a:xfrm>
            <a:off x="2691091" y="1447383"/>
            <a:ext cx="6090310" cy="13654"/>
          </a:xfrm>
          <a:prstGeom prst="straightConnector1">
            <a:avLst/>
          </a:prstGeom>
          <a:noFill/>
          <a:ln w="762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" name="Shape 157"/>
          <p:cNvSpPr/>
          <p:nvPr/>
        </p:nvSpPr>
        <p:spPr>
          <a:xfrm>
            <a:off x="2976878" y="243528"/>
            <a:ext cx="5706108" cy="101566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>
              <a:buSzPct val="25000"/>
            </a:pPr>
            <a:r>
              <a:rPr lang="en-US" sz="3200" b="1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Data Analysis</a:t>
            </a:r>
          </a:p>
          <a:p>
            <a:pPr lvl="0" algn="ctr">
              <a:buSzPct val="25000"/>
            </a:pPr>
            <a:r>
              <a:rPr lang="en-US" sz="3200" b="1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GC Chromatogram</a:t>
            </a:r>
            <a:endParaRPr lang="en-US" sz="3200" b="1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106088" cy="6858000"/>
          </a:xfrm>
          <a:prstGeom prst="rect">
            <a:avLst/>
          </a:prstGeom>
        </p:spPr>
      </p:pic>
      <p:pic>
        <p:nvPicPr>
          <p:cNvPr id="8" name="Picture 7"/>
          <p:cNvPicPr/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414463" y="1695450"/>
            <a:ext cx="2011644" cy="1440014"/>
          </a:xfrm>
          <a:prstGeom prst="rect">
            <a:avLst/>
          </a:prstGeom>
          <a:ln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Picture 8"/>
          <p:cNvPicPr/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414464" y="3228073"/>
            <a:ext cx="2011644" cy="1444777"/>
          </a:xfrm>
          <a:prstGeom prst="rect">
            <a:avLst/>
          </a:prstGeom>
          <a:ln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Picture 9"/>
          <p:cNvPicPr/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414464" y="4777995"/>
            <a:ext cx="2011644" cy="1440014"/>
          </a:xfrm>
          <a:prstGeom prst="rect">
            <a:avLst/>
          </a:prstGeom>
          <a:ln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Picture 10"/>
          <p:cNvPicPr/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628113" y="1695450"/>
            <a:ext cx="2073245" cy="1440014"/>
          </a:xfrm>
          <a:prstGeom prst="rect">
            <a:avLst/>
          </a:prstGeom>
          <a:ln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2" name="Shape 116"/>
          <p:cNvSpPr txBox="1"/>
          <p:nvPr/>
        </p:nvSpPr>
        <p:spPr>
          <a:xfrm>
            <a:off x="1635950" y="6244469"/>
            <a:ext cx="1340928" cy="455787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2000" b="1" i="0" u="none" strike="noStrike" cap="none" baseline="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West Sites</a:t>
            </a:r>
            <a:endParaRPr lang="en-US" sz="2000" b="1" i="0" u="none" strike="noStrike" cap="none" dirty="0" smtClean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lang="en-US" sz="900" b="1" i="0" u="none" strike="noStrike" cap="none" baseline="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R="0" lvl="0" algn="l" rtl="0">
              <a:spcBef>
                <a:spcPts val="0"/>
              </a:spcBef>
              <a:buClr>
                <a:schemeClr val="dk1"/>
              </a:buClr>
              <a:buSzPct val="100000"/>
            </a:pPr>
            <a:endParaRPr lang="en-US" sz="2000" b="0" i="0" u="none" strike="noStrike" cap="none" baseline="0" dirty="0" smtClean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R="0" lvl="0" algn="l" rtl="0">
              <a:spcBef>
                <a:spcPts val="0"/>
              </a:spcBef>
              <a:buClr>
                <a:schemeClr val="dk1"/>
              </a:buClr>
              <a:buSzPct val="100000"/>
            </a:pPr>
            <a:endParaRPr lang="en-US" sz="1050" b="0" i="0" u="none" strike="noStrike" cap="none" baseline="0" dirty="0" smtClean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>
              <a:buClr>
                <a:schemeClr val="dk1"/>
              </a:buClr>
              <a:buSzPct val="100000"/>
            </a:pPr>
            <a:endParaRPr lang="en-US" sz="1800" b="1" dirty="0">
              <a:solidFill>
                <a:schemeClr val="dk1"/>
              </a:solidFill>
              <a:latin typeface="Helvetica"/>
              <a:ea typeface="Times New Roman"/>
              <a:cs typeface="Helvetica"/>
              <a:sym typeface="Times New Roman"/>
            </a:endParaRPr>
          </a:p>
          <a:p>
            <a:pPr marR="0" lvl="0" algn="l" rtl="0">
              <a:spcBef>
                <a:spcPts val="0"/>
              </a:spcBef>
              <a:buClr>
                <a:schemeClr val="dk1"/>
              </a:buClr>
              <a:buSzPct val="100000"/>
            </a:pPr>
            <a:endParaRPr lang="en-US" sz="1800" b="0" i="0" u="none" strike="noStrike" cap="none" baseline="0" dirty="0">
              <a:solidFill>
                <a:schemeClr val="dk1"/>
              </a:solidFill>
              <a:latin typeface="Helvetica"/>
              <a:ea typeface="Times New Roman"/>
              <a:cs typeface="Helvetica"/>
              <a:sym typeface="Times New Roman"/>
            </a:endParaRPr>
          </a:p>
          <a:p>
            <a:pPr marL="285750" marR="0" lvl="0" indent="-171450" algn="l" rtl="0">
              <a:spcBef>
                <a:spcPts val="0"/>
              </a:spcBef>
              <a:buClr>
                <a:schemeClr val="dk1"/>
              </a:buClr>
              <a:buFont typeface="Noto Symbol"/>
              <a:buNone/>
            </a:pPr>
            <a:endParaRPr sz="1800" b="0" i="0" u="none" strike="noStrike" cap="none" baseline="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R="0" lvl="0" algn="l" rtl="0">
              <a:spcBef>
                <a:spcPts val="0"/>
              </a:spcBef>
              <a:buClr>
                <a:schemeClr val="dk1"/>
              </a:buClr>
              <a:buSzPct val="100000"/>
            </a:pPr>
            <a:endParaRPr lang="en-US" sz="1800" b="0" i="0" u="none" strike="noStrike" cap="none" baseline="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3" name="Shape 116"/>
          <p:cNvSpPr txBox="1"/>
          <p:nvPr/>
        </p:nvSpPr>
        <p:spPr>
          <a:xfrm>
            <a:off x="4103287" y="6244469"/>
            <a:ext cx="1340928" cy="455787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2000" b="1" i="0" u="none" strike="noStrike" cap="none" baseline="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East Sites</a:t>
            </a:r>
            <a:endParaRPr lang="en-US" sz="2000" b="1" i="0" u="none" strike="noStrike" cap="none" dirty="0" smtClean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lang="en-US" sz="900" b="1" i="0" u="none" strike="noStrike" cap="none" baseline="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R="0" lvl="0" algn="l" rtl="0">
              <a:spcBef>
                <a:spcPts val="0"/>
              </a:spcBef>
              <a:buClr>
                <a:schemeClr val="dk1"/>
              </a:buClr>
              <a:buSzPct val="100000"/>
            </a:pPr>
            <a:endParaRPr lang="en-US" sz="2000" b="0" i="0" u="none" strike="noStrike" cap="none" baseline="0" dirty="0" smtClean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R="0" lvl="0" algn="l" rtl="0">
              <a:spcBef>
                <a:spcPts val="0"/>
              </a:spcBef>
              <a:buClr>
                <a:schemeClr val="dk1"/>
              </a:buClr>
              <a:buSzPct val="100000"/>
            </a:pPr>
            <a:endParaRPr lang="en-US" sz="1050" b="0" i="0" u="none" strike="noStrike" cap="none" baseline="0" dirty="0" smtClean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>
              <a:buClr>
                <a:schemeClr val="dk1"/>
              </a:buClr>
              <a:buSzPct val="100000"/>
            </a:pPr>
            <a:endParaRPr lang="en-US" sz="1800" b="1" dirty="0">
              <a:solidFill>
                <a:schemeClr val="dk1"/>
              </a:solidFill>
              <a:latin typeface="Helvetica"/>
              <a:ea typeface="Times New Roman"/>
              <a:cs typeface="Helvetica"/>
              <a:sym typeface="Times New Roman"/>
            </a:endParaRPr>
          </a:p>
          <a:p>
            <a:pPr marR="0" lvl="0" algn="l" rtl="0">
              <a:spcBef>
                <a:spcPts val="0"/>
              </a:spcBef>
              <a:buClr>
                <a:schemeClr val="dk1"/>
              </a:buClr>
              <a:buSzPct val="100000"/>
            </a:pPr>
            <a:endParaRPr lang="en-US" sz="1800" b="0" i="0" u="none" strike="noStrike" cap="none" baseline="0" dirty="0">
              <a:solidFill>
                <a:schemeClr val="dk1"/>
              </a:solidFill>
              <a:latin typeface="Helvetica"/>
              <a:ea typeface="Times New Roman"/>
              <a:cs typeface="Helvetica"/>
              <a:sym typeface="Times New Roman"/>
            </a:endParaRPr>
          </a:p>
          <a:p>
            <a:pPr marL="285750" marR="0" lvl="0" indent="-171450" algn="l" rtl="0">
              <a:spcBef>
                <a:spcPts val="0"/>
              </a:spcBef>
              <a:buClr>
                <a:schemeClr val="dk1"/>
              </a:buClr>
              <a:buFont typeface="Noto Symbol"/>
              <a:buNone/>
            </a:pPr>
            <a:endParaRPr sz="1800" b="0" i="0" u="none" strike="noStrike" cap="none" baseline="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R="0" lvl="0" algn="l" rtl="0">
              <a:spcBef>
                <a:spcPts val="0"/>
              </a:spcBef>
              <a:buClr>
                <a:schemeClr val="dk1"/>
              </a:buClr>
              <a:buSzPct val="100000"/>
            </a:pPr>
            <a:endParaRPr lang="en-US" sz="1800" b="0" i="0" u="none" strike="noStrike" cap="none" baseline="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4" name="Shape 116"/>
          <p:cNvSpPr txBox="1"/>
          <p:nvPr/>
        </p:nvSpPr>
        <p:spPr>
          <a:xfrm>
            <a:off x="6322033" y="6111156"/>
            <a:ext cx="1801942" cy="892372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2000" b="1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Key Fatty Acids</a:t>
            </a:r>
            <a:endParaRPr lang="en-US" sz="2000" b="1" i="0" u="none" strike="noStrike" cap="none" dirty="0" smtClean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lang="en-US" sz="900" b="1" i="0" u="none" strike="noStrike" cap="none" baseline="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R="0" lvl="0" algn="l" rtl="0">
              <a:spcBef>
                <a:spcPts val="0"/>
              </a:spcBef>
              <a:buClr>
                <a:schemeClr val="dk1"/>
              </a:buClr>
              <a:buSzPct val="100000"/>
            </a:pPr>
            <a:endParaRPr lang="en-US" sz="2000" b="0" i="0" u="none" strike="noStrike" cap="none" baseline="0" dirty="0" smtClean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R="0" lvl="0" algn="l" rtl="0">
              <a:spcBef>
                <a:spcPts val="0"/>
              </a:spcBef>
              <a:buClr>
                <a:schemeClr val="dk1"/>
              </a:buClr>
              <a:buSzPct val="100000"/>
            </a:pPr>
            <a:endParaRPr lang="en-US" sz="1050" b="0" i="0" u="none" strike="noStrike" cap="none" baseline="0" dirty="0" smtClean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>
              <a:buClr>
                <a:schemeClr val="dk1"/>
              </a:buClr>
              <a:buSzPct val="100000"/>
            </a:pPr>
            <a:endParaRPr lang="en-US" sz="1800" b="1" dirty="0">
              <a:solidFill>
                <a:schemeClr val="dk1"/>
              </a:solidFill>
              <a:latin typeface="Helvetica"/>
              <a:ea typeface="Times New Roman"/>
              <a:cs typeface="Helvetica"/>
              <a:sym typeface="Times New Roman"/>
            </a:endParaRPr>
          </a:p>
          <a:p>
            <a:pPr marR="0" lvl="0" algn="l" rtl="0">
              <a:spcBef>
                <a:spcPts val="0"/>
              </a:spcBef>
              <a:buClr>
                <a:schemeClr val="dk1"/>
              </a:buClr>
              <a:buSzPct val="100000"/>
            </a:pPr>
            <a:endParaRPr lang="en-US" sz="1800" b="0" i="0" u="none" strike="noStrike" cap="none" baseline="0" dirty="0">
              <a:solidFill>
                <a:schemeClr val="dk1"/>
              </a:solidFill>
              <a:latin typeface="Helvetica"/>
              <a:ea typeface="Times New Roman"/>
              <a:cs typeface="Helvetica"/>
              <a:sym typeface="Times New Roman"/>
            </a:endParaRPr>
          </a:p>
          <a:p>
            <a:pPr marL="285750" marR="0" lvl="0" indent="-171450" algn="l" rtl="0">
              <a:spcBef>
                <a:spcPts val="0"/>
              </a:spcBef>
              <a:buClr>
                <a:schemeClr val="dk1"/>
              </a:buClr>
              <a:buFont typeface="Noto Symbol"/>
              <a:buNone/>
            </a:pPr>
            <a:endParaRPr sz="1800" b="0" i="0" u="none" strike="noStrike" cap="none" baseline="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R="0" lvl="0" algn="l" rtl="0">
              <a:spcBef>
                <a:spcPts val="0"/>
              </a:spcBef>
              <a:buClr>
                <a:schemeClr val="dk1"/>
              </a:buClr>
              <a:buSzPct val="100000"/>
            </a:pPr>
            <a:endParaRPr lang="en-US" sz="1800" b="0" i="0" u="none" strike="noStrike" cap="none" baseline="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6" name="Picture 15"/>
          <p:cNvPicPr/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628113" y="3232836"/>
            <a:ext cx="2073245" cy="1440014"/>
          </a:xfrm>
          <a:prstGeom prst="rect">
            <a:avLst/>
          </a:prstGeom>
          <a:ln w="9525" cap="flat" cmpd="sng" algn="ctr">
            <a:solidFill>
              <a:sysClr val="windowText" lastClr="000000"/>
            </a:solidFill>
            <a:prstDash val="solid"/>
            <a:round/>
            <a:headEnd type="none" w="med" len="med"/>
            <a:tailEnd type="none" w="med" len="med"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7" name="Picture 16"/>
          <p:cNvPicPr/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609077" y="4777995"/>
            <a:ext cx="2073245" cy="1440014"/>
          </a:xfrm>
          <a:prstGeom prst="rect">
            <a:avLst/>
          </a:prstGeom>
          <a:ln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59434" y="4110680"/>
            <a:ext cx="2821967" cy="74340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59434" y="2984246"/>
            <a:ext cx="2815478" cy="83162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8" name="Shape 116"/>
          <p:cNvSpPr txBox="1"/>
          <p:nvPr/>
        </p:nvSpPr>
        <p:spPr>
          <a:xfrm>
            <a:off x="5874668" y="4893774"/>
            <a:ext cx="2920892" cy="937721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R="0" lvl="0" algn="l" rtl="0">
              <a:spcBef>
                <a:spcPts val="0"/>
              </a:spcBef>
              <a:buClr>
                <a:schemeClr val="dk1"/>
              </a:buClr>
              <a:buSzPct val="100000"/>
            </a:pPr>
            <a:endParaRPr lang="en-US" sz="500" dirty="0" smtClean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285750" marR="0" lvl="0" indent="-285750" algn="l" rtl="0">
              <a:spcBef>
                <a:spcPts val="0"/>
              </a:spcBef>
              <a:buClr>
                <a:schemeClr val="dk1"/>
              </a:buClr>
              <a:buSzPct val="100000"/>
              <a:buFont typeface="Noto Symbol"/>
              <a:buChar char="➢"/>
            </a:pPr>
            <a:r>
              <a:rPr lang="en-US" sz="1800" b="0" i="0" u="none" strike="noStrike" cap="none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Found in plants, animals, and microorganisms</a:t>
            </a:r>
            <a:endParaRPr lang="en-US" sz="180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285750" marR="0" lvl="0" indent="-285750" algn="l" rtl="0">
              <a:spcBef>
                <a:spcPts val="0"/>
              </a:spcBef>
              <a:buClr>
                <a:schemeClr val="dk1"/>
              </a:buClr>
              <a:buSzPct val="100000"/>
              <a:buFont typeface="Noto Symbol"/>
              <a:buChar char="➢"/>
            </a:pPr>
            <a:endParaRPr lang="en-US" sz="2000" b="0" i="0" u="none" strike="noStrike" cap="none" baseline="0" dirty="0" smtClean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R="0" lvl="0" algn="l" rtl="0">
              <a:spcBef>
                <a:spcPts val="0"/>
              </a:spcBef>
              <a:buClr>
                <a:schemeClr val="dk1"/>
              </a:buClr>
              <a:buSzPct val="100000"/>
            </a:pPr>
            <a:endParaRPr lang="en-US" sz="1050" b="0" i="0" u="none" strike="noStrike" cap="none" baseline="0" dirty="0" smtClean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>
              <a:buClr>
                <a:schemeClr val="dk1"/>
              </a:buClr>
              <a:buSzPct val="100000"/>
            </a:pPr>
            <a:endParaRPr lang="en-US" sz="1800" b="1" dirty="0">
              <a:solidFill>
                <a:schemeClr val="dk1"/>
              </a:solidFill>
              <a:latin typeface="Helvetica"/>
              <a:ea typeface="Times New Roman"/>
              <a:cs typeface="Helvetica"/>
              <a:sym typeface="Times New Roman"/>
            </a:endParaRPr>
          </a:p>
          <a:p>
            <a:pPr marR="0" lvl="0" algn="l" rtl="0">
              <a:spcBef>
                <a:spcPts val="0"/>
              </a:spcBef>
              <a:buClr>
                <a:schemeClr val="dk1"/>
              </a:buClr>
              <a:buSzPct val="100000"/>
            </a:pPr>
            <a:endParaRPr lang="en-US" sz="1800" b="0" i="0" u="none" strike="noStrike" cap="none" baseline="0" dirty="0">
              <a:solidFill>
                <a:schemeClr val="dk1"/>
              </a:solidFill>
              <a:latin typeface="Helvetica"/>
              <a:ea typeface="Times New Roman"/>
              <a:cs typeface="Helvetica"/>
              <a:sym typeface="Times New Roman"/>
            </a:endParaRPr>
          </a:p>
          <a:p>
            <a:pPr marL="285750" marR="0" lvl="0" indent="-171450" algn="l" rtl="0">
              <a:spcBef>
                <a:spcPts val="0"/>
              </a:spcBef>
              <a:buClr>
                <a:schemeClr val="dk1"/>
              </a:buClr>
              <a:buFont typeface="Noto Symbol"/>
              <a:buNone/>
            </a:pPr>
            <a:endParaRPr sz="1800" b="0" i="0" u="none" strike="noStrike" cap="none" baseline="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R="0" lvl="0" algn="l" rtl="0">
              <a:spcBef>
                <a:spcPts val="0"/>
              </a:spcBef>
              <a:buClr>
                <a:schemeClr val="dk1"/>
              </a:buClr>
              <a:buSzPct val="100000"/>
            </a:pPr>
            <a:endParaRPr lang="en-US" sz="1800" b="0" i="0" u="none" strike="noStrike" cap="none" baseline="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495051" y="6111156"/>
            <a:ext cx="1628924" cy="74684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Shape 116"/>
          <p:cNvSpPr txBox="1"/>
          <p:nvPr/>
        </p:nvSpPr>
        <p:spPr>
          <a:xfrm>
            <a:off x="6495051" y="6218009"/>
            <a:ext cx="2360952" cy="455787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2000" b="1" i="0" u="none" strike="noStrike" cap="none" baseline="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Key</a:t>
            </a:r>
            <a:r>
              <a:rPr lang="en-US" sz="2000" b="1" i="0" u="none" strike="noStrike" cap="none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Fatty Acids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lang="en-US" sz="900" b="1" i="0" u="none" strike="noStrike" cap="none" baseline="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R="0" lvl="0" algn="l" rtl="0">
              <a:spcBef>
                <a:spcPts val="0"/>
              </a:spcBef>
              <a:buClr>
                <a:schemeClr val="dk1"/>
              </a:buClr>
              <a:buSzPct val="100000"/>
            </a:pPr>
            <a:endParaRPr lang="en-US" sz="2000" b="0" i="0" u="none" strike="noStrike" cap="none" baseline="0" dirty="0" smtClean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R="0" lvl="0" algn="l" rtl="0">
              <a:spcBef>
                <a:spcPts val="0"/>
              </a:spcBef>
              <a:buClr>
                <a:schemeClr val="dk1"/>
              </a:buClr>
              <a:buSzPct val="100000"/>
            </a:pPr>
            <a:endParaRPr lang="en-US" sz="1050" b="0" i="0" u="none" strike="noStrike" cap="none" baseline="0" dirty="0" smtClean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>
              <a:buClr>
                <a:schemeClr val="dk1"/>
              </a:buClr>
              <a:buSzPct val="100000"/>
            </a:pPr>
            <a:endParaRPr lang="en-US" sz="1800" b="1" dirty="0">
              <a:solidFill>
                <a:schemeClr val="dk1"/>
              </a:solidFill>
              <a:latin typeface="Helvetica"/>
              <a:ea typeface="Times New Roman"/>
              <a:cs typeface="Helvetica"/>
              <a:sym typeface="Times New Roman"/>
            </a:endParaRPr>
          </a:p>
          <a:p>
            <a:pPr marR="0" lvl="0" algn="l" rtl="0">
              <a:spcBef>
                <a:spcPts val="0"/>
              </a:spcBef>
              <a:buClr>
                <a:schemeClr val="dk1"/>
              </a:buClr>
              <a:buSzPct val="100000"/>
            </a:pPr>
            <a:endParaRPr lang="en-US" sz="1800" b="0" i="0" u="none" strike="noStrike" cap="none" baseline="0" dirty="0">
              <a:solidFill>
                <a:schemeClr val="dk1"/>
              </a:solidFill>
              <a:latin typeface="Helvetica"/>
              <a:ea typeface="Times New Roman"/>
              <a:cs typeface="Helvetica"/>
              <a:sym typeface="Times New Roman"/>
            </a:endParaRPr>
          </a:p>
          <a:p>
            <a:pPr marL="285750" marR="0" lvl="0" indent="-171450" algn="l" rtl="0">
              <a:spcBef>
                <a:spcPts val="0"/>
              </a:spcBef>
              <a:buClr>
                <a:schemeClr val="dk1"/>
              </a:buClr>
              <a:buFont typeface="Noto Symbol"/>
              <a:buNone/>
            </a:pPr>
            <a:endParaRPr sz="1800" b="0" i="0" u="none" strike="noStrike" cap="none" baseline="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R="0" lvl="0" algn="l" rtl="0">
              <a:spcBef>
                <a:spcPts val="0"/>
              </a:spcBef>
              <a:buClr>
                <a:schemeClr val="dk1"/>
              </a:buClr>
              <a:buSzPct val="100000"/>
            </a:pPr>
            <a:endParaRPr lang="en-US" sz="1800" b="0" i="0" u="none" strike="noStrike" cap="none" baseline="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3922836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3" name="Shape 253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23633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4" name="Shape 25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347741" y="243528"/>
            <a:ext cx="1624016" cy="137775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55" name="Shape 255"/>
          <p:cNvCxnSpPr/>
          <p:nvPr/>
        </p:nvCxnSpPr>
        <p:spPr>
          <a:xfrm>
            <a:off x="2685971" y="1447383"/>
            <a:ext cx="6090310" cy="13654"/>
          </a:xfrm>
          <a:prstGeom prst="straightConnector1">
            <a:avLst/>
          </a:prstGeom>
          <a:noFill/>
          <a:ln w="762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56" name="Shape 256"/>
          <p:cNvSpPr/>
          <p:nvPr/>
        </p:nvSpPr>
        <p:spPr>
          <a:xfrm>
            <a:off x="2971758" y="533581"/>
            <a:ext cx="5393884" cy="55399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3000" b="1" i="0" u="none" strike="noStrike" cap="none" baseline="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West Site Results</a:t>
            </a:r>
            <a:endParaRPr lang="en-US" sz="3000" b="1" i="0" u="none" strike="noStrike" cap="none" baseline="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106088" cy="68580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660158" y="4991286"/>
            <a:ext cx="4919605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charset="2"/>
              <a:buChar char="Ø"/>
            </a:pPr>
            <a:r>
              <a:rPr lang="en-US" sz="2000" dirty="0" smtClean="0">
                <a:latin typeface="Times New Roman"/>
                <a:cs typeface="Times New Roman"/>
              </a:rPr>
              <a:t>Most biological activity near surface</a:t>
            </a:r>
          </a:p>
          <a:p>
            <a:endParaRPr lang="en-US" sz="800" dirty="0" smtClean="0">
              <a:latin typeface="Times New Roman"/>
              <a:cs typeface="Times New Roman"/>
            </a:endParaRPr>
          </a:p>
          <a:p>
            <a:pPr marL="342900" indent="-342900">
              <a:buFont typeface="Wingdings" charset="2"/>
              <a:buChar char="Ø"/>
            </a:pPr>
            <a:r>
              <a:rPr lang="en-US" sz="2000" dirty="0" err="1" smtClean="0">
                <a:latin typeface="Times New Roman"/>
                <a:cs typeface="Times New Roman"/>
              </a:rPr>
              <a:t>Palmitic</a:t>
            </a:r>
            <a:r>
              <a:rPr lang="en-US" sz="2000" dirty="0" smtClean="0">
                <a:latin typeface="Times New Roman"/>
                <a:cs typeface="Times New Roman"/>
              </a:rPr>
              <a:t> and stearic acid correlate</a:t>
            </a:r>
          </a:p>
          <a:p>
            <a:endParaRPr lang="en-US" sz="800" dirty="0" smtClean="0">
              <a:latin typeface="Times New Roman"/>
              <a:cs typeface="Times New Roman"/>
            </a:endParaRPr>
          </a:p>
          <a:p>
            <a:pPr marL="342900" indent="-342900">
              <a:buFont typeface="Wingdings" charset="2"/>
              <a:buChar char="Ø"/>
            </a:pPr>
            <a:r>
              <a:rPr lang="en-US" sz="2000" dirty="0" smtClean="0">
                <a:latin typeface="Times New Roman"/>
                <a:cs typeface="Times New Roman"/>
              </a:rPr>
              <a:t>Spike of fatty acid presence near bottom of column </a:t>
            </a:r>
          </a:p>
          <a:p>
            <a:pPr marL="342900" indent="-342900">
              <a:buFont typeface="Wingdings" charset="2"/>
              <a:buChar char="Ø"/>
            </a:pPr>
            <a:r>
              <a:rPr lang="en-US" sz="2000" dirty="0" smtClean="0">
                <a:latin typeface="Times New Roman"/>
                <a:cs typeface="Times New Roman"/>
              </a:rPr>
              <a:t>Fatty acids were detected</a:t>
            </a:r>
          </a:p>
          <a:p>
            <a:endParaRPr lang="en-US" sz="2000" dirty="0" smtClean="0">
              <a:latin typeface="Times New Roman"/>
              <a:cs typeface="Times New Roman"/>
            </a:endParaRPr>
          </a:p>
          <a:p>
            <a:endParaRPr lang="en-US" sz="2000" dirty="0" smtClean="0">
              <a:latin typeface="Times New Roman"/>
              <a:cs typeface="Times New Roman"/>
            </a:endParaRPr>
          </a:p>
          <a:p>
            <a:pPr marL="342900" indent="-342900">
              <a:buFont typeface="Wingdings" charset="2"/>
              <a:buChar char="Ø"/>
            </a:pPr>
            <a:endParaRPr lang="en-US" sz="2000" dirty="0" smtClean="0">
              <a:latin typeface="Times New Roman"/>
              <a:cs typeface="Times New Roman"/>
            </a:endParaRPr>
          </a:p>
          <a:p>
            <a:pPr marL="285750" indent="-285750">
              <a:buFont typeface="Arial"/>
              <a:buChar char="•"/>
            </a:pPr>
            <a:endParaRPr lang="en-US" dirty="0"/>
          </a:p>
        </p:txBody>
      </p:sp>
      <p:graphicFrame>
        <p:nvGraphicFramePr>
          <p:cNvPr id="11" name="Chart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65792018"/>
              </p:ext>
            </p:extLst>
          </p:nvPr>
        </p:nvGraphicFramePr>
        <p:xfrm>
          <a:off x="2711786" y="1621278"/>
          <a:ext cx="6064495" cy="32131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7" name="Shape 26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47741" y="243528"/>
            <a:ext cx="1624016" cy="137775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68" name="Shape 268"/>
          <p:cNvCxnSpPr/>
          <p:nvPr/>
        </p:nvCxnSpPr>
        <p:spPr>
          <a:xfrm>
            <a:off x="2685971" y="1447383"/>
            <a:ext cx="6090310" cy="13654"/>
          </a:xfrm>
          <a:prstGeom prst="straightConnector1">
            <a:avLst/>
          </a:prstGeom>
          <a:noFill/>
          <a:ln w="762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69" name="Shape 269"/>
          <p:cNvSpPr/>
          <p:nvPr/>
        </p:nvSpPr>
        <p:spPr>
          <a:xfrm>
            <a:off x="2971758" y="533581"/>
            <a:ext cx="5393884" cy="55399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3000" b="1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East Site Results</a:t>
            </a:r>
            <a:endParaRPr lang="en-US" sz="3000" b="1" i="0" u="none" strike="noStrike" cap="none" baseline="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270" name="Shape 270"/>
          <p:cNvPicPr preferRelativeResize="0"/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61547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106088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660158" y="4962426"/>
            <a:ext cx="4919605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charset="2"/>
              <a:buChar char="Ø"/>
            </a:pPr>
            <a:r>
              <a:rPr lang="en-US" sz="2000" dirty="0" smtClean="0">
                <a:latin typeface="Times New Roman"/>
                <a:cs typeface="Times New Roman"/>
              </a:rPr>
              <a:t>Most biological activity near surface</a:t>
            </a:r>
          </a:p>
          <a:p>
            <a:endParaRPr lang="en-US" sz="800" dirty="0" smtClean="0">
              <a:latin typeface="Times New Roman"/>
              <a:cs typeface="Times New Roman"/>
            </a:endParaRPr>
          </a:p>
          <a:p>
            <a:pPr marL="342900" indent="-342900">
              <a:buFont typeface="Wingdings" charset="2"/>
              <a:buChar char="Ø"/>
            </a:pPr>
            <a:r>
              <a:rPr lang="en-US" sz="2000" dirty="0" err="1" smtClean="0">
                <a:latin typeface="Times New Roman"/>
                <a:cs typeface="Times New Roman"/>
              </a:rPr>
              <a:t>Palmitic</a:t>
            </a:r>
            <a:r>
              <a:rPr lang="en-US" sz="2000" dirty="0" smtClean="0">
                <a:latin typeface="Times New Roman"/>
                <a:cs typeface="Times New Roman"/>
              </a:rPr>
              <a:t> and stearic acid correlate</a:t>
            </a:r>
          </a:p>
          <a:p>
            <a:endParaRPr lang="en-US" sz="800" dirty="0" smtClean="0">
              <a:latin typeface="Times New Roman"/>
              <a:cs typeface="Times New Roman"/>
            </a:endParaRPr>
          </a:p>
          <a:p>
            <a:pPr marL="342900" indent="-342900">
              <a:buFont typeface="Wingdings" charset="2"/>
              <a:buChar char="Ø"/>
            </a:pPr>
            <a:r>
              <a:rPr lang="en-US" sz="2000" dirty="0" smtClean="0">
                <a:latin typeface="Times New Roman"/>
                <a:cs typeface="Times New Roman"/>
              </a:rPr>
              <a:t>Spike of fatty acid presence near bottom of column </a:t>
            </a:r>
          </a:p>
          <a:p>
            <a:pPr marL="342900" indent="-342900">
              <a:buFont typeface="Wingdings" charset="2"/>
              <a:buChar char="Ø"/>
            </a:pPr>
            <a:r>
              <a:rPr lang="en-US" sz="2000" dirty="0" smtClean="0">
                <a:latin typeface="Times New Roman"/>
                <a:cs typeface="Times New Roman"/>
              </a:rPr>
              <a:t>Fatty acids detected</a:t>
            </a:r>
          </a:p>
          <a:p>
            <a:endParaRPr lang="en-US" sz="2000" dirty="0" smtClean="0">
              <a:latin typeface="Times New Roman"/>
              <a:cs typeface="Times New Roman"/>
            </a:endParaRPr>
          </a:p>
          <a:p>
            <a:endParaRPr lang="en-US" sz="2000" dirty="0" smtClean="0">
              <a:latin typeface="Times New Roman"/>
              <a:cs typeface="Times New Roman"/>
            </a:endParaRPr>
          </a:p>
          <a:p>
            <a:pPr marL="342900" indent="-342900">
              <a:buFont typeface="Wingdings" charset="2"/>
              <a:buChar char="Ø"/>
            </a:pPr>
            <a:endParaRPr lang="en-US" sz="2000" dirty="0" smtClean="0">
              <a:latin typeface="Times New Roman"/>
              <a:cs typeface="Times New Roman"/>
            </a:endParaRPr>
          </a:p>
          <a:p>
            <a:pPr marL="285750" indent="-285750">
              <a:buFont typeface="Arial"/>
              <a:buChar char="•"/>
            </a:pPr>
            <a:endParaRPr lang="en-US" dirty="0"/>
          </a:p>
        </p:txBody>
      </p:sp>
      <p:graphicFrame>
        <p:nvGraphicFramePr>
          <p:cNvPr id="9" name="Chart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62440236"/>
              </p:ext>
            </p:extLst>
          </p:nvPr>
        </p:nvGraphicFramePr>
        <p:xfrm>
          <a:off x="2685971" y="1621278"/>
          <a:ext cx="6090310" cy="32321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hape 28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347741" y="243528"/>
            <a:ext cx="1624016" cy="137775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" name="Shape 282"/>
          <p:cNvCxnSpPr/>
          <p:nvPr/>
        </p:nvCxnSpPr>
        <p:spPr>
          <a:xfrm>
            <a:off x="2685971" y="1447383"/>
            <a:ext cx="6090310" cy="13654"/>
          </a:xfrm>
          <a:prstGeom prst="straightConnector1">
            <a:avLst/>
          </a:prstGeom>
          <a:noFill/>
          <a:ln w="762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" name="Shape 283"/>
          <p:cNvSpPr/>
          <p:nvPr/>
        </p:nvSpPr>
        <p:spPr>
          <a:xfrm>
            <a:off x="2971758" y="533581"/>
            <a:ext cx="5393884" cy="55399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3000" b="1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West and East Sites</a:t>
            </a:r>
            <a:endParaRPr lang="en-US" sz="3000" b="1" i="0" u="none" strike="noStrike" cap="none" baseline="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106088" cy="6858000"/>
          </a:xfrm>
          <a:prstGeom prst="rect">
            <a:avLst/>
          </a:prstGeom>
        </p:spPr>
      </p:pic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2311674"/>
              </p:ext>
            </p:extLst>
          </p:nvPr>
        </p:nvGraphicFramePr>
        <p:xfrm>
          <a:off x="2685971" y="1787525"/>
          <a:ext cx="6090310" cy="24694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9" name="Chart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22525565"/>
              </p:ext>
            </p:extLst>
          </p:nvPr>
        </p:nvGraphicFramePr>
        <p:xfrm>
          <a:off x="2685971" y="4357950"/>
          <a:ext cx="6090310" cy="23377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5094364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1" name="Shape 28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47741" y="243528"/>
            <a:ext cx="1624016" cy="137775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82" name="Shape 282"/>
          <p:cNvCxnSpPr/>
          <p:nvPr/>
        </p:nvCxnSpPr>
        <p:spPr>
          <a:xfrm>
            <a:off x="2685971" y="1447383"/>
            <a:ext cx="6090310" cy="13654"/>
          </a:xfrm>
          <a:prstGeom prst="straightConnector1">
            <a:avLst/>
          </a:prstGeom>
          <a:noFill/>
          <a:ln w="762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83" name="Shape 283"/>
          <p:cNvSpPr/>
          <p:nvPr/>
        </p:nvSpPr>
        <p:spPr>
          <a:xfrm>
            <a:off x="2971758" y="533581"/>
            <a:ext cx="5393884" cy="55399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3000" b="1" i="0" u="none" strike="noStrike" cap="none" baseline="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General Conclusions</a:t>
            </a:r>
            <a:endParaRPr lang="en-US" sz="3000" b="1" i="0" u="none" strike="noStrike" cap="none" baseline="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284" name="Shape 284"/>
          <p:cNvPicPr preferRelativeResize="0"/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859555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106088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479470" y="1868228"/>
            <a:ext cx="387015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u="sng" dirty="0" smtClean="0">
                <a:latin typeface="Times New Roman"/>
                <a:cs typeface="Times New Roman"/>
              </a:rPr>
              <a:t>Conclusions</a:t>
            </a:r>
          </a:p>
          <a:p>
            <a:pPr marL="342900" indent="-342900">
              <a:buFont typeface="Wingdings" charset="2"/>
              <a:buChar char="Ø"/>
            </a:pPr>
            <a:r>
              <a:rPr lang="en-US" sz="2000" dirty="0" smtClean="0">
                <a:latin typeface="Times New Roman"/>
                <a:cs typeface="Times New Roman"/>
              </a:rPr>
              <a:t>Capacity for detecting fatty acids successful</a:t>
            </a:r>
          </a:p>
          <a:p>
            <a:endParaRPr lang="en-US" sz="800" dirty="0" smtClean="0">
              <a:latin typeface="Times New Roman"/>
              <a:cs typeface="Times New Roman"/>
            </a:endParaRPr>
          </a:p>
          <a:p>
            <a:pPr marL="342900" lvl="2" indent="-342900">
              <a:buFont typeface="Wingdings" charset="2"/>
              <a:buChar char="Ø"/>
            </a:pPr>
            <a:r>
              <a:rPr lang="en-US" sz="2000" dirty="0" smtClean="0">
                <a:latin typeface="Times New Roman"/>
                <a:cs typeface="Times New Roman"/>
              </a:rPr>
              <a:t>Evidence of life found in both sites</a:t>
            </a:r>
          </a:p>
          <a:p>
            <a:pPr lvl="2"/>
            <a:endParaRPr lang="en-US" sz="800" dirty="0" smtClean="0">
              <a:latin typeface="Times New Roman"/>
              <a:cs typeface="Times New Roman"/>
            </a:endParaRPr>
          </a:p>
          <a:p>
            <a:pPr marL="342900" lvl="2" indent="-342900">
              <a:buFont typeface="Wingdings" charset="2"/>
              <a:buChar char="Ø"/>
            </a:pPr>
            <a:r>
              <a:rPr lang="en-US" sz="2000" dirty="0" smtClean="0">
                <a:latin typeface="Times New Roman"/>
                <a:cs typeface="Times New Roman"/>
              </a:rPr>
              <a:t>East and West are variable</a:t>
            </a:r>
          </a:p>
          <a:p>
            <a:endParaRPr lang="en-US" sz="800" dirty="0" smtClean="0">
              <a:latin typeface="Times New Roman"/>
              <a:cs typeface="Times New Roman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93343" y="4428920"/>
            <a:ext cx="3870151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u="sng" dirty="0" smtClean="0">
                <a:latin typeface="Times New Roman"/>
                <a:cs typeface="Times New Roman"/>
              </a:rPr>
              <a:t>Sources of Error</a:t>
            </a:r>
          </a:p>
          <a:p>
            <a:pPr marL="342900" indent="-342900">
              <a:buFont typeface="Wingdings" charset="2"/>
              <a:buChar char="Ø"/>
            </a:pPr>
            <a:r>
              <a:rPr lang="en-US" sz="2000" dirty="0" smtClean="0">
                <a:latin typeface="Times New Roman"/>
                <a:cs typeface="Times New Roman"/>
              </a:rPr>
              <a:t>Composition of samples</a:t>
            </a:r>
          </a:p>
          <a:p>
            <a:endParaRPr lang="en-US" sz="800" dirty="0" smtClean="0">
              <a:latin typeface="Times New Roman"/>
              <a:cs typeface="Times New Roman"/>
            </a:endParaRPr>
          </a:p>
          <a:p>
            <a:pPr marL="342900" indent="-342900">
              <a:buFont typeface="Wingdings" charset="2"/>
              <a:buChar char="Ø"/>
            </a:pPr>
            <a:r>
              <a:rPr lang="en-US" sz="2000" dirty="0" smtClean="0">
                <a:latin typeface="Times New Roman"/>
                <a:cs typeface="Times New Roman"/>
              </a:rPr>
              <a:t>Instrument errors</a:t>
            </a:r>
          </a:p>
          <a:p>
            <a:endParaRPr lang="en-US" sz="800" dirty="0" smtClean="0">
              <a:latin typeface="Times New Roman"/>
              <a:cs typeface="Times New Roman"/>
            </a:endParaRPr>
          </a:p>
          <a:p>
            <a:pPr marL="342900" lvl="2" indent="-342900">
              <a:buFont typeface="Wingdings" charset="2"/>
              <a:buChar char="Ø"/>
            </a:pPr>
            <a:r>
              <a:rPr lang="en-US" sz="2000" dirty="0" smtClean="0">
                <a:latin typeface="Times New Roman"/>
                <a:cs typeface="Times New Roman"/>
              </a:rPr>
              <a:t>Possible procedural contamination</a:t>
            </a:r>
          </a:p>
        </p:txBody>
      </p:sp>
      <p:graphicFrame>
        <p:nvGraphicFramePr>
          <p:cNvPr id="15" name="Chart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5295367"/>
              </p:ext>
            </p:extLst>
          </p:nvPr>
        </p:nvGraphicFramePr>
        <p:xfrm>
          <a:off x="5239079" y="1868228"/>
          <a:ext cx="3378994" cy="22749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1" name="Chart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86303930"/>
              </p:ext>
            </p:extLst>
          </p:nvPr>
        </p:nvGraphicFramePr>
        <p:xfrm>
          <a:off x="5239079" y="4255986"/>
          <a:ext cx="3378994" cy="22749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hape 28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347741" y="243528"/>
            <a:ext cx="1624016" cy="137775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" name="Shape 282"/>
          <p:cNvCxnSpPr/>
          <p:nvPr/>
        </p:nvCxnSpPr>
        <p:spPr>
          <a:xfrm>
            <a:off x="2685971" y="1447383"/>
            <a:ext cx="6090310" cy="13654"/>
          </a:xfrm>
          <a:prstGeom prst="straightConnector1">
            <a:avLst/>
          </a:prstGeom>
          <a:noFill/>
          <a:ln w="762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" name="Shape 283"/>
          <p:cNvSpPr/>
          <p:nvPr/>
        </p:nvSpPr>
        <p:spPr>
          <a:xfrm>
            <a:off x="2971758" y="533581"/>
            <a:ext cx="5393884" cy="55399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3000" b="1" i="0" u="none" strike="noStrike" cap="none" baseline="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Future Studies</a:t>
            </a:r>
            <a:endParaRPr lang="en-US" sz="3000" b="1" i="0" u="none" strike="noStrike" cap="none" baseline="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106088" cy="6858000"/>
          </a:xfrm>
          <a:prstGeom prst="rect">
            <a:avLst/>
          </a:prstGeom>
        </p:spPr>
      </p:pic>
      <p:pic>
        <p:nvPicPr>
          <p:cNvPr id="9" name="Picture 8" descr="IMG_8077 (1).jpg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01105" y="1818217"/>
            <a:ext cx="2475175" cy="145780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01104" y="3434413"/>
            <a:ext cx="2475176" cy="158733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01105" y="5163389"/>
            <a:ext cx="2475175" cy="155735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2" name="TextBox 11"/>
          <p:cNvSpPr txBox="1"/>
          <p:nvPr/>
        </p:nvSpPr>
        <p:spPr>
          <a:xfrm>
            <a:off x="1479470" y="1810506"/>
            <a:ext cx="38701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u="sng" dirty="0" smtClean="0">
                <a:latin typeface="Times New Roman"/>
                <a:cs typeface="Times New Roman"/>
              </a:rPr>
              <a:t>Isotope Analysis</a:t>
            </a:r>
          </a:p>
          <a:p>
            <a:pPr marL="342900" indent="-342900">
              <a:buFont typeface="Wingdings" charset="2"/>
              <a:buChar char="Ø"/>
            </a:pPr>
            <a:r>
              <a:rPr lang="en-US" sz="2000" dirty="0" smtClean="0">
                <a:latin typeface="Times New Roman"/>
                <a:cs typeface="Times New Roman"/>
              </a:rPr>
              <a:t>Hydrogen and carbon analysis</a:t>
            </a:r>
          </a:p>
          <a:p>
            <a:endParaRPr lang="en-US" sz="800" dirty="0" smtClean="0">
              <a:latin typeface="Times New Roman"/>
              <a:cs typeface="Times New Roman"/>
            </a:endParaRPr>
          </a:p>
          <a:p>
            <a:pPr marL="342900" lvl="2" indent="-342900">
              <a:buFont typeface="Wingdings" charset="2"/>
              <a:buChar char="Ø"/>
            </a:pPr>
            <a:r>
              <a:rPr lang="en-US" sz="2000" dirty="0" smtClean="0">
                <a:latin typeface="Times New Roman"/>
                <a:cs typeface="Times New Roman"/>
              </a:rPr>
              <a:t>Evidence of atmospheric changes overtime</a:t>
            </a:r>
          </a:p>
          <a:p>
            <a:endParaRPr lang="en-US" sz="800" dirty="0" smtClean="0">
              <a:latin typeface="Times New Roman"/>
              <a:cs typeface="Times New Roman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479470" y="3434413"/>
            <a:ext cx="38701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u="sng" dirty="0" smtClean="0">
                <a:latin typeface="Times New Roman"/>
                <a:cs typeface="Times New Roman"/>
              </a:rPr>
              <a:t>Microbiology/Ecology Research</a:t>
            </a:r>
          </a:p>
          <a:p>
            <a:pPr marL="342900" indent="-342900">
              <a:buFont typeface="Wingdings" charset="2"/>
              <a:buChar char="Ø"/>
            </a:pPr>
            <a:r>
              <a:rPr lang="en-US" sz="2000" dirty="0" smtClean="0">
                <a:latin typeface="Times New Roman"/>
                <a:cs typeface="Times New Roman"/>
              </a:rPr>
              <a:t>Investigate molecular fingerprinting</a:t>
            </a:r>
          </a:p>
          <a:p>
            <a:pPr marL="342900" indent="-342900">
              <a:buFont typeface="Wingdings" charset="2"/>
              <a:buChar char="Ø"/>
            </a:pPr>
            <a:r>
              <a:rPr lang="en-US" sz="2000" dirty="0" smtClean="0">
                <a:latin typeface="Times New Roman"/>
                <a:cs typeface="Times New Roman"/>
              </a:rPr>
              <a:t>How life changes overtime</a:t>
            </a:r>
          </a:p>
          <a:p>
            <a:endParaRPr lang="en-US" sz="800" dirty="0" smtClean="0">
              <a:latin typeface="Times New Roman"/>
              <a:cs typeface="Times New Roman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79470" y="5163389"/>
            <a:ext cx="38701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u="sng" dirty="0" smtClean="0">
                <a:latin typeface="Times New Roman"/>
                <a:cs typeface="Times New Roman"/>
              </a:rPr>
              <a:t>Potential Sample Returns</a:t>
            </a:r>
          </a:p>
          <a:p>
            <a:pPr marL="342900" indent="-342900">
              <a:buFont typeface="Wingdings" charset="2"/>
              <a:buChar char="Ø"/>
            </a:pPr>
            <a:r>
              <a:rPr lang="en-US" sz="2000" dirty="0" smtClean="0">
                <a:latin typeface="Times New Roman"/>
                <a:cs typeface="Times New Roman"/>
              </a:rPr>
              <a:t>TFA method for soil cores</a:t>
            </a:r>
          </a:p>
          <a:p>
            <a:pPr marL="342900" indent="-342900">
              <a:buFont typeface="Wingdings" charset="2"/>
              <a:buChar char="Ø"/>
            </a:pPr>
            <a:r>
              <a:rPr lang="en-US" sz="2000" dirty="0" smtClean="0">
                <a:latin typeface="Times New Roman"/>
                <a:cs typeface="Times New Roman"/>
              </a:rPr>
              <a:t>Isotopic analysis</a:t>
            </a:r>
          </a:p>
          <a:p>
            <a:endParaRPr lang="en-US" sz="2000" dirty="0" smtClean="0">
              <a:latin typeface="Times New Roman"/>
              <a:cs typeface="Times New Roman"/>
            </a:endParaRPr>
          </a:p>
          <a:p>
            <a:endParaRPr lang="en-US" sz="800" dirty="0" smtClean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117157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hape 31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347742" y="243528"/>
            <a:ext cx="1624016" cy="137775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" name="Shape 320"/>
          <p:cNvCxnSpPr/>
          <p:nvPr/>
        </p:nvCxnSpPr>
        <p:spPr>
          <a:xfrm>
            <a:off x="2685971" y="1447383"/>
            <a:ext cx="6090310" cy="13654"/>
          </a:xfrm>
          <a:prstGeom prst="straightConnector1">
            <a:avLst/>
          </a:prstGeom>
          <a:noFill/>
          <a:ln w="762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" name="Shape 321"/>
          <p:cNvSpPr/>
          <p:nvPr/>
        </p:nvSpPr>
        <p:spPr>
          <a:xfrm>
            <a:off x="2971758" y="533581"/>
            <a:ext cx="5393884" cy="55399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3000" b="1" i="0" u="none" strike="noStrike" cap="none" baseline="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Works Cited</a:t>
            </a:r>
            <a:endParaRPr lang="en-US" sz="3000" b="1" i="0" u="none" strike="noStrike" cap="none" baseline="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106088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578711" y="1509412"/>
            <a:ext cx="6197570" cy="3693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u="sng" dirty="0" smtClean="0">
                <a:latin typeface="Times"/>
                <a:cs typeface="Times"/>
              </a:rPr>
              <a:t>Literature</a:t>
            </a:r>
          </a:p>
          <a:p>
            <a:r>
              <a:rPr lang="en-US" sz="2000" dirty="0" smtClean="0">
                <a:latin typeface="Times"/>
                <a:cs typeface="Times"/>
              </a:rPr>
              <a:t>Graber</a:t>
            </a:r>
            <a:r>
              <a:rPr lang="en-US" sz="2000" dirty="0">
                <a:latin typeface="Times"/>
                <a:cs typeface="Times"/>
              </a:rPr>
              <a:t>, E., &amp; </a:t>
            </a:r>
            <a:r>
              <a:rPr lang="en-US" sz="2000" dirty="0" err="1">
                <a:latin typeface="Times"/>
                <a:cs typeface="Times"/>
              </a:rPr>
              <a:t>Tsechansky</a:t>
            </a:r>
            <a:r>
              <a:rPr lang="en-US" sz="2000" dirty="0">
                <a:latin typeface="Times"/>
                <a:cs typeface="Times"/>
              </a:rPr>
              <a:t>, L. (2009). Rapid One-Step Method for Total Fatty Acids in Soils and Sediments. </a:t>
            </a:r>
            <a:r>
              <a:rPr lang="en-US" sz="2000" i="1" dirty="0">
                <a:latin typeface="Times"/>
                <a:cs typeface="Times"/>
              </a:rPr>
              <a:t>Soil Science Society of America Journal,</a:t>
            </a:r>
            <a:r>
              <a:rPr lang="en-US" sz="2000" dirty="0">
                <a:latin typeface="Times"/>
                <a:cs typeface="Times"/>
              </a:rPr>
              <a:t> </a:t>
            </a:r>
            <a:r>
              <a:rPr lang="en-US" sz="2000" i="1" dirty="0">
                <a:latin typeface="Times"/>
                <a:cs typeface="Times"/>
              </a:rPr>
              <a:t>72</a:t>
            </a:r>
            <a:r>
              <a:rPr lang="en-US" sz="2000" dirty="0">
                <a:latin typeface="Times"/>
                <a:cs typeface="Times"/>
              </a:rPr>
              <a:t>, 42-50</a:t>
            </a:r>
            <a:r>
              <a:rPr lang="en-US" sz="2000" dirty="0" smtClean="0">
                <a:latin typeface="Times"/>
                <a:cs typeface="Times"/>
              </a:rPr>
              <a:t>.</a:t>
            </a:r>
          </a:p>
          <a:p>
            <a:endParaRPr lang="en-US" sz="2000" dirty="0" smtClean="0">
              <a:latin typeface="Times"/>
              <a:cs typeface="Times"/>
            </a:endParaRPr>
          </a:p>
          <a:p>
            <a:r>
              <a:rPr lang="en-US" sz="2000" dirty="0" smtClean="0">
                <a:latin typeface="Times"/>
                <a:cs typeface="Times"/>
              </a:rPr>
              <a:t>"</a:t>
            </a:r>
            <a:r>
              <a:rPr lang="en-US" sz="2000" dirty="0">
                <a:latin typeface="Times"/>
                <a:cs typeface="Times"/>
              </a:rPr>
              <a:t>Lipid Library - Lipid Chemistry, Biology, Technology and Analysis." Lipid Library - Lipid Chemistry, Biology, Technology and Analysis. American Oil Chemist </a:t>
            </a:r>
            <a:r>
              <a:rPr lang="en-US" sz="2000" dirty="0" smtClean="0">
                <a:latin typeface="Times"/>
                <a:cs typeface="Times"/>
              </a:rPr>
              <a:t>Society. </a:t>
            </a:r>
            <a:r>
              <a:rPr lang="en-US" sz="2000" dirty="0" err="1" smtClean="0">
                <a:latin typeface="Times"/>
                <a:cs typeface="Times"/>
              </a:rPr>
              <a:t>www.lipidlibrary.aocs.org</a:t>
            </a:r>
            <a:r>
              <a:rPr lang="en-US" sz="2000" dirty="0" smtClean="0">
                <a:latin typeface="Times"/>
                <a:cs typeface="Times"/>
              </a:rPr>
              <a:t> </a:t>
            </a:r>
            <a:r>
              <a:rPr lang="en-US" sz="2000" dirty="0">
                <a:latin typeface="Times"/>
                <a:cs typeface="Times"/>
              </a:rPr>
              <a:t>Web. 27 July 2015.</a:t>
            </a:r>
            <a:endParaRPr lang="en-US" sz="2000" dirty="0" smtClean="0">
              <a:latin typeface="Times"/>
              <a:cs typeface="Times"/>
            </a:endParaRPr>
          </a:p>
          <a:p>
            <a:endParaRPr lang="en-US" b="1" dirty="0" smtClean="0">
              <a:latin typeface="Times"/>
              <a:cs typeface="Times"/>
            </a:endParaRPr>
          </a:p>
          <a:p>
            <a:r>
              <a:rPr lang="en-US" sz="2000" b="1" u="sng" dirty="0" smtClean="0">
                <a:latin typeface="Times"/>
                <a:cs typeface="Times"/>
              </a:rPr>
              <a:t>Pictures</a:t>
            </a:r>
            <a:endParaRPr lang="en-US" sz="2000" b="1" u="sng" dirty="0">
              <a:latin typeface="Times"/>
              <a:cs typeface="Times"/>
            </a:endParaRPr>
          </a:p>
          <a:p>
            <a:r>
              <a:rPr lang="en-US" sz="2000" dirty="0" smtClean="0">
                <a:latin typeface="Times"/>
                <a:cs typeface="Times"/>
              </a:rPr>
              <a:t>Biological Soil Crusts- www.karifinstad.com </a:t>
            </a:r>
            <a:endParaRPr lang="en-US" sz="2000" dirty="0"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2177303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9" name="Shape 31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47742" y="243528"/>
            <a:ext cx="1624016" cy="137775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20" name="Shape 320"/>
          <p:cNvCxnSpPr/>
          <p:nvPr/>
        </p:nvCxnSpPr>
        <p:spPr>
          <a:xfrm>
            <a:off x="2685971" y="1447383"/>
            <a:ext cx="6090310" cy="13654"/>
          </a:xfrm>
          <a:prstGeom prst="straightConnector1">
            <a:avLst/>
          </a:prstGeom>
          <a:noFill/>
          <a:ln w="762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21" name="Shape 321"/>
          <p:cNvSpPr/>
          <p:nvPr/>
        </p:nvSpPr>
        <p:spPr>
          <a:xfrm>
            <a:off x="2971758" y="533581"/>
            <a:ext cx="5393884" cy="55399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3000" b="1" i="0" u="none" strike="noStrike" cap="none" baseline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Acknowledgements </a:t>
            </a:r>
          </a:p>
        </p:txBody>
      </p:sp>
      <p:pic>
        <p:nvPicPr>
          <p:cNvPr id="322" name="Shape 322"/>
          <p:cNvPicPr preferRelativeResize="0"/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66767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23" name="Shape 323"/>
          <p:cNvSpPr txBox="1"/>
          <p:nvPr/>
        </p:nvSpPr>
        <p:spPr>
          <a:xfrm>
            <a:off x="1836796" y="1542171"/>
            <a:ext cx="7127090" cy="480131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2400" b="1" i="0" u="none" strike="noStrike" cap="none" baseline="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Dr. </a:t>
            </a:r>
            <a:r>
              <a:rPr lang="en-US" sz="2400" b="1" i="0" u="none" strike="noStrike" cap="none" baseline="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Michael </a:t>
            </a:r>
            <a:r>
              <a:rPr lang="en-US" sz="2400" b="1" i="0" u="none" strike="noStrike" cap="none" baseline="0" dirty="0" err="1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Tuite</a:t>
            </a:r>
            <a:r>
              <a:rPr lang="en-US" sz="2400" b="0" i="0" u="none" strike="noStrike" cap="none" baseline="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Planetary Chemistry</a:t>
            </a:r>
            <a:r>
              <a:rPr lang="en-US" sz="2400" b="0" i="0" u="none" strike="noStrike" cap="none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&amp; Astrobiology Group</a:t>
            </a:r>
          </a:p>
          <a:p>
            <a:pPr algn="ctr">
              <a:buSzPct val="25000"/>
            </a:pPr>
            <a:endParaRPr lang="en-US" sz="2400" b="1" dirty="0" smtClean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ctr">
              <a:buSzPct val="25000"/>
            </a:pPr>
            <a:r>
              <a:rPr lang="en-US" sz="2400" b="1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Kari </a:t>
            </a:r>
            <a:r>
              <a:rPr lang="en-US" sz="24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Finstad</a:t>
            </a:r>
            <a:r>
              <a:rPr lang="en-US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UC </a:t>
            </a:r>
            <a:r>
              <a:rPr lang="en-US" sz="24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Berkely</a:t>
            </a:r>
            <a:r>
              <a:rPr lang="en-US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Ph.D</a:t>
            </a:r>
            <a:r>
              <a:rPr lang="en-US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Student</a:t>
            </a:r>
          </a:p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endParaRPr lang="en-US" sz="2400" b="1" i="0" u="none" strike="noStrike" cap="none" baseline="0" dirty="0" smtClean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2400" b="1" i="0" u="none" strike="noStrike" cap="none" baseline="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Martin </a:t>
            </a:r>
            <a:r>
              <a:rPr lang="en-US" sz="2400" b="1" i="0" u="none" strike="noStrike" cap="none" baseline="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Matthews</a:t>
            </a:r>
            <a:r>
              <a:rPr lang="en-US" sz="2400" b="0" i="0" u="none" strike="noStrike" cap="none" baseline="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STAR Master Teacher</a:t>
            </a:r>
          </a:p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endParaRPr lang="en-US" sz="2400" b="1" i="0" u="none" strike="noStrike" cap="none" baseline="0" dirty="0" smtClean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2400" b="1" i="0" u="none" strike="noStrike" cap="none" baseline="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Elizabeth </a:t>
            </a:r>
            <a:r>
              <a:rPr lang="en-US" sz="2400" b="1" i="0" u="none" strike="noStrike" cap="none" baseline="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Nagy-</a:t>
            </a:r>
            <a:r>
              <a:rPr lang="en-US" sz="2400" b="1" i="0" u="none" strike="noStrike" cap="none" baseline="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Shadman</a:t>
            </a:r>
            <a:r>
              <a:rPr lang="en-US" sz="2400" b="0" i="0" u="none" strike="noStrike" cap="none" baseline="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STAR Research </a:t>
            </a:r>
            <a:r>
              <a:rPr lang="en-US" sz="2400" b="0" i="0" u="none" strike="noStrike" cap="none" baseline="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Assistant</a:t>
            </a:r>
          </a:p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endParaRPr lang="en-US" sz="240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ctr">
              <a:buSzPct val="25000"/>
            </a:pPr>
            <a:r>
              <a:rPr lang="en-US" sz="24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Dr. Steve Vance</a:t>
            </a:r>
            <a:r>
              <a:rPr lang="en-US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Planetary Chemistry &amp; Astrobiology Group</a:t>
            </a:r>
          </a:p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endParaRPr lang="en-US" sz="2400" b="0" i="0" u="none" strike="noStrike" cap="none" baseline="0" dirty="0" smtClean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endParaRPr lang="en-US" sz="2400" b="1" i="0" u="none" strike="noStrike" cap="none" baseline="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spcBef>
                <a:spcPts val="0"/>
              </a:spcBef>
              <a:buNone/>
            </a:pPr>
            <a:endParaRPr sz="2400" b="0" i="0" u="none" strike="noStrike" cap="none" baseline="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106088" cy="685800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338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1030" y="2537603"/>
            <a:ext cx="2086595" cy="161193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550087" y="1417201"/>
            <a:ext cx="2612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FFFF"/>
                </a:solidFill>
                <a:latin typeface="Times New Roman"/>
                <a:cs typeface="Times New Roman"/>
              </a:rPr>
              <a:t>Questions?</a:t>
            </a:r>
            <a:endParaRPr lang="en-US" sz="3600" b="1" dirty="0">
              <a:solidFill>
                <a:srgbClr val="FFFFFF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6555784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Shape 10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65541" y="243528"/>
            <a:ext cx="1624016" cy="137775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03" name="Shape 103"/>
          <p:cNvCxnSpPr/>
          <p:nvPr/>
        </p:nvCxnSpPr>
        <p:spPr>
          <a:xfrm>
            <a:off x="2703769" y="1447383"/>
            <a:ext cx="6090310" cy="13654"/>
          </a:xfrm>
          <a:prstGeom prst="straightConnector1">
            <a:avLst/>
          </a:prstGeom>
          <a:noFill/>
          <a:ln w="762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04" name="Shape 10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1049867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105" name="Shape 105"/>
          <p:cNvSpPr/>
          <p:nvPr/>
        </p:nvSpPr>
        <p:spPr>
          <a:xfrm>
            <a:off x="2846855" y="640208"/>
            <a:ext cx="5686975" cy="55399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3000" b="1" i="0" u="none" strike="noStrike" cap="none" baseline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Presentation Outline</a:t>
            </a:r>
          </a:p>
        </p:txBody>
      </p:sp>
      <p:sp>
        <p:nvSpPr>
          <p:cNvPr id="106" name="Shape 106"/>
          <p:cNvSpPr txBox="1"/>
          <p:nvPr/>
        </p:nvSpPr>
        <p:spPr>
          <a:xfrm>
            <a:off x="2703769" y="1590355"/>
            <a:ext cx="6090310" cy="4236525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285750" lvl="0" indent="-285750">
              <a:buClr>
                <a:srgbClr val="FF0000"/>
              </a:buClr>
              <a:buSzPct val="100000"/>
              <a:buFont typeface="Noto Symbol"/>
              <a:buChar char="➢"/>
            </a:pPr>
            <a:r>
              <a:rPr lang="en-US" sz="3200" dirty="0" smtClean="0">
                <a:latin typeface="Times New Roman"/>
                <a:ea typeface="Times New Roman"/>
                <a:cs typeface="Times New Roman"/>
                <a:sym typeface="Times New Roman"/>
              </a:rPr>
              <a:t> Background</a:t>
            </a:r>
          </a:p>
          <a:p>
            <a:pPr lvl="1">
              <a:buClr>
                <a:srgbClr val="FF0000"/>
              </a:buClr>
              <a:buSzPct val="100000"/>
            </a:pPr>
            <a:r>
              <a:rPr lang="en-US" sz="3200" dirty="0">
                <a:latin typeface="Times New Roman"/>
                <a:ea typeface="Times New Roman"/>
                <a:cs typeface="Times New Roman"/>
                <a:sym typeface="Times New Roman"/>
              </a:rPr>
              <a:t>	</a:t>
            </a:r>
            <a:r>
              <a:rPr lang="en-US" sz="2400" dirty="0" smtClean="0">
                <a:latin typeface="Times New Roman"/>
                <a:ea typeface="Times New Roman"/>
                <a:cs typeface="Times New Roman"/>
                <a:sym typeface="Times New Roman"/>
              </a:rPr>
              <a:t>Investigative Purpose</a:t>
            </a:r>
          </a:p>
          <a:p>
            <a:pPr lvl="0">
              <a:buClr>
                <a:srgbClr val="FF0000"/>
              </a:buClr>
              <a:buSzPct val="100000"/>
            </a:pPr>
            <a:r>
              <a:rPr lang="en-US" sz="2400" dirty="0" smtClean="0">
                <a:latin typeface="Times New Roman"/>
                <a:ea typeface="Times New Roman"/>
                <a:cs typeface="Times New Roman"/>
                <a:sym typeface="Times New Roman"/>
              </a:rPr>
              <a:t>	Understanding Lipids</a:t>
            </a:r>
          </a:p>
          <a:p>
            <a:pPr lvl="0">
              <a:buClr>
                <a:srgbClr val="FF0000"/>
              </a:buClr>
              <a:buSzPct val="100000"/>
            </a:pPr>
            <a:r>
              <a:rPr lang="en-US" sz="2400" dirty="0">
                <a:latin typeface="Times New Roman"/>
                <a:ea typeface="Times New Roman"/>
                <a:cs typeface="Times New Roman"/>
                <a:sym typeface="Times New Roman"/>
              </a:rPr>
              <a:t>	</a:t>
            </a:r>
            <a:r>
              <a:rPr lang="en-US" sz="2400" dirty="0" smtClean="0">
                <a:latin typeface="Times New Roman"/>
                <a:ea typeface="Times New Roman"/>
                <a:cs typeface="Times New Roman"/>
                <a:sym typeface="Times New Roman"/>
              </a:rPr>
              <a:t>Importance of Fatty Acids</a:t>
            </a:r>
          </a:p>
          <a:p>
            <a:pPr marL="285750" lvl="0" indent="-285750">
              <a:buClr>
                <a:srgbClr val="FF0000"/>
              </a:buClr>
              <a:buSzPct val="100000"/>
              <a:buFont typeface="Noto Symbol"/>
              <a:buChar char="➢"/>
            </a:pPr>
            <a:r>
              <a:rPr lang="en-US" sz="32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200" dirty="0" smtClean="0">
                <a:latin typeface="Times New Roman"/>
                <a:ea typeface="Times New Roman"/>
                <a:cs typeface="Times New Roman"/>
                <a:sym typeface="Times New Roman"/>
              </a:rPr>
              <a:t>Experimental Approach</a:t>
            </a:r>
          </a:p>
          <a:p>
            <a:pPr lvl="0">
              <a:buClr>
                <a:srgbClr val="FF0000"/>
              </a:buClr>
              <a:buSzPct val="100000"/>
            </a:pPr>
            <a:r>
              <a:rPr lang="en-US" sz="3200" dirty="0" smtClean="0">
                <a:latin typeface="Times New Roman"/>
                <a:ea typeface="Times New Roman"/>
                <a:cs typeface="Times New Roman"/>
                <a:sym typeface="Times New Roman"/>
              </a:rPr>
              <a:t>	</a:t>
            </a:r>
            <a:r>
              <a:rPr lang="en-US" sz="2400" dirty="0" smtClean="0">
                <a:latin typeface="Times New Roman"/>
                <a:ea typeface="Times New Roman"/>
                <a:cs typeface="Times New Roman"/>
                <a:sym typeface="Times New Roman"/>
              </a:rPr>
              <a:t>Collecting Samples</a:t>
            </a:r>
          </a:p>
          <a:p>
            <a:pPr lvl="0">
              <a:buClr>
                <a:srgbClr val="FF0000"/>
              </a:buClr>
              <a:buSzPct val="100000"/>
            </a:pPr>
            <a:r>
              <a:rPr lang="en-US" sz="2400" dirty="0" smtClean="0">
                <a:latin typeface="Times New Roman"/>
                <a:ea typeface="Times New Roman"/>
                <a:cs typeface="Times New Roman"/>
                <a:sym typeface="Times New Roman"/>
              </a:rPr>
              <a:t>	Total Fatty Acid Method</a:t>
            </a:r>
          </a:p>
          <a:p>
            <a:pPr marL="285750" lvl="0" indent="-285750">
              <a:buClr>
                <a:srgbClr val="FF0000"/>
              </a:buClr>
              <a:buSzPct val="100000"/>
              <a:buFont typeface="Noto Symbol"/>
              <a:buChar char="➢"/>
            </a:pPr>
            <a:r>
              <a:rPr lang="en-US" sz="32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200" dirty="0" smtClean="0">
                <a:latin typeface="Times New Roman"/>
                <a:ea typeface="Times New Roman"/>
                <a:cs typeface="Times New Roman"/>
                <a:sym typeface="Times New Roman"/>
              </a:rPr>
              <a:t>Results</a:t>
            </a:r>
          </a:p>
          <a:p>
            <a:pPr lvl="1">
              <a:buClr>
                <a:srgbClr val="FF0000"/>
              </a:buClr>
              <a:buSzPct val="100000"/>
            </a:pPr>
            <a:r>
              <a:rPr lang="en-US" sz="3200" dirty="0" smtClean="0">
                <a:latin typeface="Times New Roman"/>
                <a:ea typeface="Times New Roman"/>
                <a:cs typeface="Times New Roman"/>
                <a:sym typeface="Times New Roman"/>
              </a:rPr>
              <a:t>	</a:t>
            </a:r>
            <a:r>
              <a:rPr lang="en-US" sz="2400" dirty="0" smtClean="0">
                <a:latin typeface="Times New Roman"/>
                <a:ea typeface="Times New Roman"/>
                <a:cs typeface="Times New Roman"/>
                <a:sym typeface="Times New Roman"/>
              </a:rPr>
              <a:t>West Site</a:t>
            </a:r>
          </a:p>
          <a:p>
            <a:pPr lvl="1">
              <a:buClr>
                <a:srgbClr val="FF0000"/>
              </a:buClr>
              <a:buSzPct val="100000"/>
            </a:pPr>
            <a:r>
              <a:rPr lang="en-US" sz="2400" dirty="0">
                <a:latin typeface="Times New Roman"/>
                <a:ea typeface="Times New Roman"/>
                <a:cs typeface="Times New Roman"/>
                <a:sym typeface="Times New Roman"/>
              </a:rPr>
              <a:t>	</a:t>
            </a:r>
            <a:r>
              <a:rPr lang="en-US" sz="2400" dirty="0" smtClean="0">
                <a:latin typeface="Times New Roman"/>
                <a:ea typeface="Times New Roman"/>
                <a:cs typeface="Times New Roman"/>
                <a:sym typeface="Times New Roman"/>
              </a:rPr>
              <a:t>East Site </a:t>
            </a:r>
          </a:p>
          <a:p>
            <a:pPr marL="285750" lvl="0" indent="-285750">
              <a:buClr>
                <a:srgbClr val="FF0000"/>
              </a:buClr>
              <a:buSzPct val="100000"/>
              <a:buFont typeface="Noto Symbol"/>
              <a:buChar char="➢"/>
            </a:pPr>
            <a:r>
              <a:rPr lang="en-US" sz="32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200" dirty="0" smtClean="0">
                <a:latin typeface="Times New Roman"/>
                <a:ea typeface="Times New Roman"/>
                <a:cs typeface="Times New Roman"/>
                <a:sym typeface="Times New Roman"/>
              </a:rPr>
              <a:t>General Conclusions</a:t>
            </a:r>
          </a:p>
          <a:p>
            <a:pPr lvl="0">
              <a:buClr>
                <a:srgbClr val="FF0000"/>
              </a:buClr>
              <a:buSzPct val="100000"/>
            </a:pPr>
            <a:endParaRPr lang="en-US" sz="3200" dirty="0" smtClean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lvl="0">
              <a:buClr>
                <a:srgbClr val="FF0000"/>
              </a:buClr>
              <a:buSzPct val="100000"/>
            </a:pPr>
            <a:endParaRPr lang="en-US" sz="3200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106088" cy="685800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Shape 1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52862" y="243528"/>
            <a:ext cx="1624016" cy="137775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13" name="Shape 113"/>
          <p:cNvCxnSpPr/>
          <p:nvPr/>
        </p:nvCxnSpPr>
        <p:spPr>
          <a:xfrm>
            <a:off x="2691091" y="1447383"/>
            <a:ext cx="6090310" cy="13654"/>
          </a:xfrm>
          <a:prstGeom prst="straightConnector1">
            <a:avLst/>
          </a:prstGeom>
          <a:noFill/>
          <a:ln w="762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14" name="Shape 114"/>
          <p:cNvPicPr preferRelativeResize="0"/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966766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Shape 115"/>
          <p:cNvSpPr/>
          <p:nvPr/>
        </p:nvSpPr>
        <p:spPr>
          <a:xfrm>
            <a:off x="2881291" y="575119"/>
            <a:ext cx="5686975" cy="68199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>
              <a:buSzPct val="25000"/>
            </a:pPr>
            <a:r>
              <a:rPr lang="en-US" sz="3200" b="1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Background</a:t>
            </a:r>
            <a:endParaRPr lang="en-US" sz="3200" b="1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16" name="Shape 116"/>
          <p:cNvSpPr txBox="1"/>
          <p:nvPr/>
        </p:nvSpPr>
        <p:spPr>
          <a:xfrm>
            <a:off x="1707170" y="2257292"/>
            <a:ext cx="2805493" cy="4178440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2000" b="1" i="0" u="none" strike="noStrike" cap="none" baseline="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Potential</a:t>
            </a:r>
            <a:r>
              <a:rPr lang="en-US" sz="2000" b="1" i="0" u="none" strike="noStrike" cap="none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b="1" i="0" u="none" strike="noStrike" cap="none" baseline="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Mars Sample Return:</a:t>
            </a:r>
            <a:endParaRPr lang="en-US" sz="2000" b="1" i="0" u="none" strike="noStrike" cap="none" dirty="0" smtClean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lang="en-US" sz="900" b="1" i="0" u="none" strike="noStrike" cap="none" baseline="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285750" marR="0" lvl="0" indent="-285750" algn="l" rtl="0">
              <a:spcBef>
                <a:spcPts val="0"/>
              </a:spcBef>
              <a:buClr>
                <a:schemeClr val="dk1"/>
              </a:buClr>
              <a:buSzPct val="100000"/>
              <a:buFont typeface="Noto Symbol"/>
              <a:buChar char="➢"/>
            </a:pPr>
            <a:r>
              <a:rPr lang="en-US" sz="2000" b="0" i="1" u="none" strike="noStrike" cap="none" baseline="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In situ </a:t>
            </a:r>
            <a:r>
              <a:rPr lang="en-US" sz="2000" b="0" i="0" u="none" strike="noStrike" cap="none" baseline="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search for </a:t>
            </a:r>
            <a:r>
              <a:rPr lang="en-US" sz="2000" dirty="0" err="1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b</a:t>
            </a:r>
            <a:r>
              <a:rPr lang="en-US" sz="2000" b="0" i="0" u="none" strike="noStrike" cap="none" baseline="0" dirty="0" err="1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iosignatures</a:t>
            </a:r>
            <a:endParaRPr lang="en-US" sz="2000" b="0" i="0" u="none" strike="noStrike" cap="none" baseline="0" dirty="0" smtClean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R="0" lvl="0" algn="l" rtl="0">
              <a:spcBef>
                <a:spcPts val="0"/>
              </a:spcBef>
              <a:buClr>
                <a:schemeClr val="dk1"/>
              </a:buClr>
              <a:buSzPct val="100000"/>
            </a:pPr>
            <a:endParaRPr lang="en-US" sz="100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285750" marR="0" lvl="0" indent="-285750" algn="l" rtl="0">
              <a:spcBef>
                <a:spcPts val="0"/>
              </a:spcBef>
              <a:buClr>
                <a:schemeClr val="dk1"/>
              </a:buClr>
              <a:buSzPct val="100000"/>
              <a:buFont typeface="Noto Symbol"/>
              <a:buChar char="➢"/>
            </a:pPr>
            <a:r>
              <a:rPr lang="en-US" sz="2000" b="0" i="0" u="none" strike="noStrike" cap="none" baseline="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Isotopes, organics</a:t>
            </a:r>
            <a:endParaRPr lang="en-US" sz="2000" b="0" i="0" u="none" strike="noStrike" cap="none" baseline="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rtl="0">
              <a:spcBef>
                <a:spcPts val="0"/>
              </a:spcBef>
              <a:buNone/>
            </a:pPr>
            <a:endParaRPr sz="1000" b="0" i="0" u="none" strike="noStrike" cap="none" baseline="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285750" marR="0" lvl="0" indent="-285750" algn="l" rtl="0">
              <a:spcBef>
                <a:spcPts val="0"/>
              </a:spcBef>
              <a:buClr>
                <a:schemeClr val="dk1"/>
              </a:buClr>
              <a:buSzPct val="100000"/>
              <a:buFont typeface="Noto Symbol"/>
              <a:buChar char="➢"/>
            </a:pPr>
            <a:r>
              <a:rPr lang="en-US" sz="2000" b="0" i="0" u="none" strike="noStrike" cap="none" baseline="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Rock and dust samples and return them to </a:t>
            </a:r>
            <a:r>
              <a:rPr lang="en-US" sz="2000" b="0" i="0" u="none" strike="noStrike" cap="none" baseline="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Earth</a:t>
            </a:r>
          </a:p>
          <a:p>
            <a:pPr marR="0" lvl="0" algn="l" rtl="0">
              <a:spcBef>
                <a:spcPts val="0"/>
              </a:spcBef>
              <a:buClr>
                <a:schemeClr val="dk1"/>
              </a:buClr>
              <a:buSzPct val="100000"/>
            </a:pPr>
            <a:endParaRPr lang="en-US" sz="1050" b="0" i="0" u="none" strike="noStrike" cap="none" baseline="0" dirty="0" smtClean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>
              <a:buClr>
                <a:schemeClr val="dk1"/>
              </a:buClr>
              <a:buSzPct val="100000"/>
            </a:pPr>
            <a:r>
              <a:rPr lang="en-US" sz="2000" b="1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Possible Missions to Other Worlds:</a:t>
            </a:r>
          </a:p>
          <a:p>
            <a:pPr>
              <a:buClr>
                <a:schemeClr val="dk1"/>
              </a:buClr>
              <a:buSzPct val="100000"/>
            </a:pPr>
            <a:endParaRPr lang="en-US" sz="900" b="1" dirty="0" smtClean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285750" lvl="0" indent="-285750">
              <a:buClr>
                <a:schemeClr val="dk1"/>
              </a:buClr>
              <a:buSzPct val="100000"/>
              <a:buFont typeface="Wingdings" charset="2"/>
              <a:buChar char="Ø"/>
            </a:pPr>
            <a:r>
              <a:rPr lang="en-US" sz="200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Europa</a:t>
            </a:r>
            <a:endParaRPr lang="en-US" sz="200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>
              <a:buClr>
                <a:schemeClr val="dk1"/>
              </a:buClr>
              <a:buSzPct val="100000"/>
            </a:pPr>
            <a:endParaRPr lang="en-US" sz="1800" b="1" dirty="0">
              <a:solidFill>
                <a:schemeClr val="dk1"/>
              </a:solidFill>
              <a:latin typeface="Helvetica"/>
              <a:ea typeface="Times New Roman"/>
              <a:cs typeface="Helvetica"/>
              <a:sym typeface="Times New Roman"/>
            </a:endParaRPr>
          </a:p>
          <a:p>
            <a:pPr marR="0" lvl="0" algn="l" rtl="0">
              <a:spcBef>
                <a:spcPts val="0"/>
              </a:spcBef>
              <a:buClr>
                <a:schemeClr val="dk1"/>
              </a:buClr>
              <a:buSzPct val="100000"/>
            </a:pPr>
            <a:endParaRPr lang="en-US" sz="1800" b="0" i="0" u="none" strike="noStrike" cap="none" baseline="0" dirty="0">
              <a:solidFill>
                <a:schemeClr val="dk1"/>
              </a:solidFill>
              <a:latin typeface="Helvetica"/>
              <a:ea typeface="Times New Roman"/>
              <a:cs typeface="Helvetica"/>
              <a:sym typeface="Times New Roman"/>
            </a:endParaRPr>
          </a:p>
          <a:p>
            <a:pPr marL="285750" marR="0" lvl="0" indent="-171450" algn="l" rtl="0">
              <a:spcBef>
                <a:spcPts val="0"/>
              </a:spcBef>
              <a:buClr>
                <a:schemeClr val="dk1"/>
              </a:buClr>
              <a:buFont typeface="Noto Symbol"/>
              <a:buNone/>
            </a:pPr>
            <a:endParaRPr sz="1800" b="0" i="0" u="none" strike="noStrike" cap="none" baseline="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R="0" lvl="0" algn="l" rtl="0">
              <a:spcBef>
                <a:spcPts val="0"/>
              </a:spcBef>
              <a:buClr>
                <a:schemeClr val="dk1"/>
              </a:buClr>
              <a:buSzPct val="100000"/>
            </a:pPr>
            <a:endParaRPr lang="en-US" sz="1800" b="0" i="0" u="none" strike="noStrike" cap="none" baseline="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17" name="Shape 117"/>
          <p:cNvPicPr preferRelativeResize="0"/>
          <p:nvPr/>
        </p:nvPicPr>
        <p:blipFill rotWithShape="1">
          <a:blip r:embed="rId5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605"/>
          <a:stretch/>
        </p:blipFill>
        <p:spPr>
          <a:xfrm>
            <a:off x="4512663" y="2100380"/>
            <a:ext cx="4165875" cy="394214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118" name="Shape 118"/>
          <p:cNvSpPr txBox="1"/>
          <p:nvPr/>
        </p:nvSpPr>
        <p:spPr>
          <a:xfrm>
            <a:off x="3905444" y="1508428"/>
            <a:ext cx="3741581" cy="37228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800" b="0" i="1" u="none" strike="noStrike" cap="none" baseline="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“Holy grail of space missions”</a:t>
            </a:r>
          </a:p>
        </p:txBody>
      </p:sp>
      <p:sp>
        <p:nvSpPr>
          <p:cNvPr id="119" name="Shape 119"/>
          <p:cNvSpPr txBox="1"/>
          <p:nvPr/>
        </p:nvSpPr>
        <p:spPr>
          <a:xfrm>
            <a:off x="4821333" y="6148457"/>
            <a:ext cx="3960068" cy="55399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000" b="1" i="0" u="none" strike="noStrike" cap="none" baseline="0" dirty="0">
                <a:solidFill>
                  <a:schemeClr val="dk1"/>
                </a:solidFill>
                <a:latin typeface="Helvetica"/>
                <a:ea typeface="Times New Roman"/>
                <a:cs typeface="Helvetica"/>
                <a:sym typeface="Times New Roman"/>
              </a:rPr>
              <a:t>Figure 1</a:t>
            </a:r>
            <a:r>
              <a:rPr lang="en-US" sz="1000" b="0" i="0" u="none" strike="noStrike" cap="none" baseline="0" dirty="0">
                <a:solidFill>
                  <a:schemeClr val="dk1"/>
                </a:solidFill>
                <a:latin typeface="Helvetica"/>
                <a:ea typeface="Times New Roman"/>
                <a:cs typeface="Helvetica"/>
                <a:sym typeface="Times New Roman"/>
              </a:rPr>
              <a:t>.  5 of the 6 </a:t>
            </a:r>
            <a:r>
              <a:rPr lang="en-US" sz="1000" b="0" i="0" u="none" strike="noStrike" cap="none" baseline="0" dirty="0" smtClean="0">
                <a:solidFill>
                  <a:schemeClr val="dk1"/>
                </a:solidFill>
                <a:latin typeface="Helvetica"/>
                <a:ea typeface="Times New Roman"/>
                <a:cs typeface="Helvetica"/>
                <a:sym typeface="Times New Roman"/>
              </a:rPr>
              <a:t>potential </a:t>
            </a:r>
            <a:r>
              <a:rPr lang="en-US" sz="1000" dirty="0" err="1">
                <a:solidFill>
                  <a:schemeClr val="dk1"/>
                </a:solidFill>
                <a:latin typeface="Helvetica"/>
                <a:ea typeface="Times New Roman"/>
                <a:cs typeface="Helvetica"/>
                <a:sym typeface="Times New Roman"/>
              </a:rPr>
              <a:t>b</a:t>
            </a:r>
            <a:r>
              <a:rPr lang="en-US" sz="1000" b="0" i="0" u="none" strike="noStrike" cap="none" baseline="0" dirty="0" err="1" smtClean="0">
                <a:solidFill>
                  <a:schemeClr val="dk1"/>
                </a:solidFill>
                <a:latin typeface="Helvetica"/>
                <a:ea typeface="Times New Roman"/>
                <a:cs typeface="Helvetica"/>
                <a:sym typeface="Times New Roman"/>
              </a:rPr>
              <a:t>iosignatures</a:t>
            </a:r>
            <a:r>
              <a:rPr lang="en-US" sz="1000" b="0" i="0" u="none" strike="noStrike" cap="none" baseline="0" dirty="0" smtClean="0">
                <a:solidFill>
                  <a:schemeClr val="dk1"/>
                </a:solidFill>
                <a:latin typeface="Helvetica"/>
                <a:ea typeface="Times New Roman"/>
                <a:cs typeface="Helvetica"/>
                <a:sym typeface="Times New Roman"/>
              </a:rPr>
              <a:t> </a:t>
            </a:r>
            <a:r>
              <a:rPr lang="en-US" sz="1000" b="0" i="0" u="none" strike="noStrike" cap="none" baseline="0" dirty="0">
                <a:solidFill>
                  <a:schemeClr val="dk1"/>
                </a:solidFill>
                <a:latin typeface="Helvetica"/>
                <a:ea typeface="Times New Roman"/>
                <a:cs typeface="Helvetica"/>
                <a:sym typeface="Times New Roman"/>
              </a:rPr>
              <a:t>will be detectable by the rover in Mars 2020 mission.  Isotopes will not be detectable with current technology.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106088" cy="6858000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4512663" y="1880714"/>
            <a:ext cx="2202788" cy="1460443"/>
          </a:xfrm>
          <a:prstGeom prst="ellipse">
            <a:avLst/>
          </a:prstGeom>
          <a:noFill/>
          <a:ln w="571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5662809" y="4480452"/>
            <a:ext cx="1984216" cy="1562073"/>
          </a:xfrm>
          <a:prstGeom prst="ellipse">
            <a:avLst/>
          </a:prstGeom>
          <a:noFill/>
          <a:ln w="571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hape 1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52862" y="243528"/>
            <a:ext cx="1624016" cy="137775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" name="Shape 113"/>
          <p:cNvCxnSpPr/>
          <p:nvPr/>
        </p:nvCxnSpPr>
        <p:spPr>
          <a:xfrm>
            <a:off x="2691091" y="1447383"/>
            <a:ext cx="6090310" cy="13654"/>
          </a:xfrm>
          <a:prstGeom prst="straightConnector1">
            <a:avLst/>
          </a:prstGeom>
          <a:noFill/>
          <a:ln w="762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" name="Shape 115"/>
          <p:cNvSpPr/>
          <p:nvPr/>
        </p:nvSpPr>
        <p:spPr>
          <a:xfrm>
            <a:off x="2881291" y="575119"/>
            <a:ext cx="5686975" cy="68199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>
              <a:buSzPct val="25000"/>
            </a:pPr>
            <a:r>
              <a:rPr lang="en-US" sz="3200" b="1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Investigative Purpose</a:t>
            </a:r>
            <a:endParaRPr lang="en-US" sz="3200" b="1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106088" cy="6858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52862" y="1836787"/>
            <a:ext cx="3310392" cy="248279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Shape 116"/>
          <p:cNvSpPr txBox="1"/>
          <p:nvPr/>
        </p:nvSpPr>
        <p:spPr>
          <a:xfrm>
            <a:off x="1352862" y="4337977"/>
            <a:ext cx="2805493" cy="2298136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2000" b="1" i="0" u="none" strike="noStrike" cap="none" baseline="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Atacama Desert</a:t>
            </a:r>
            <a:endParaRPr lang="en-US" sz="2000" b="1" i="0" u="none" strike="noStrike" cap="none" dirty="0" smtClean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lang="en-US" sz="900" b="1" i="0" u="none" strike="noStrike" cap="none" baseline="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285750" indent="-285750">
              <a:buClr>
                <a:schemeClr val="dk1"/>
              </a:buClr>
              <a:buSzPct val="100000"/>
              <a:buFont typeface="Noto Symbol"/>
              <a:buChar char="➢"/>
            </a:pPr>
            <a:r>
              <a:rPr lang="en-US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Considered a Mars analogue </a:t>
            </a:r>
            <a:endParaRPr lang="en-US" sz="2000" dirty="0" smtClean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285750" marR="0" lvl="0" indent="-285750" algn="l" rtl="0">
              <a:spcBef>
                <a:spcPts val="0"/>
              </a:spcBef>
              <a:buClr>
                <a:schemeClr val="dk1"/>
              </a:buClr>
              <a:buSzPct val="100000"/>
              <a:buFont typeface="Noto Symbol"/>
              <a:buChar char="➢"/>
            </a:pPr>
            <a:r>
              <a:rPr lang="en-US" sz="200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Located in Chile</a:t>
            </a:r>
            <a:endParaRPr lang="en-US" sz="2000" b="0" u="none" strike="noStrike" cap="none" baseline="0" dirty="0" smtClean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R="0" lvl="0" algn="l" rtl="0">
              <a:spcBef>
                <a:spcPts val="0"/>
              </a:spcBef>
              <a:buClr>
                <a:schemeClr val="dk1"/>
              </a:buClr>
              <a:buSzPct val="100000"/>
            </a:pPr>
            <a:endParaRPr lang="en-US" sz="50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285750" marR="0" lvl="0" indent="-285750" algn="l" rtl="0">
              <a:spcBef>
                <a:spcPts val="0"/>
              </a:spcBef>
              <a:buClr>
                <a:schemeClr val="dk1"/>
              </a:buClr>
              <a:buSzPct val="100000"/>
              <a:buFont typeface="Noto Symbol"/>
              <a:buChar char="➢"/>
            </a:pPr>
            <a:r>
              <a:rPr lang="en-US" sz="2000" b="0" i="0" u="none" strike="noStrike" cap="none" baseline="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Driest desert</a:t>
            </a:r>
            <a:r>
              <a:rPr lang="en-US" sz="2000" b="0" i="0" u="none" strike="noStrike" cap="none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in the world </a:t>
            </a:r>
            <a:endParaRPr lang="en-US" sz="2000" b="0" i="0" u="none" strike="noStrike" cap="none" baseline="3000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rtl="0">
              <a:spcBef>
                <a:spcPts val="0"/>
              </a:spcBef>
              <a:buNone/>
            </a:pPr>
            <a:endParaRPr sz="500" b="0" i="0" u="none" strike="noStrike" cap="none" baseline="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R="0" lvl="0" algn="l" rtl="0">
              <a:spcBef>
                <a:spcPts val="0"/>
              </a:spcBef>
              <a:buClr>
                <a:schemeClr val="dk1"/>
              </a:buClr>
              <a:buSzPct val="100000"/>
            </a:pPr>
            <a:endParaRPr lang="en-US" sz="1050" b="0" i="0" u="none" strike="noStrike" cap="none" baseline="0" dirty="0" smtClean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>
              <a:buClr>
                <a:schemeClr val="dk1"/>
              </a:buClr>
              <a:buSzPct val="100000"/>
            </a:pPr>
            <a:endParaRPr lang="en-US" sz="1800" b="1" dirty="0">
              <a:solidFill>
                <a:schemeClr val="dk1"/>
              </a:solidFill>
              <a:latin typeface="Helvetica"/>
              <a:ea typeface="Times New Roman"/>
              <a:cs typeface="Helvetica"/>
              <a:sym typeface="Times New Roman"/>
            </a:endParaRPr>
          </a:p>
          <a:p>
            <a:pPr marR="0" lvl="0" algn="l" rtl="0">
              <a:spcBef>
                <a:spcPts val="0"/>
              </a:spcBef>
              <a:buClr>
                <a:schemeClr val="dk1"/>
              </a:buClr>
              <a:buSzPct val="100000"/>
            </a:pPr>
            <a:endParaRPr lang="en-US" sz="1800" b="0" i="0" u="none" strike="noStrike" cap="none" baseline="0" dirty="0">
              <a:solidFill>
                <a:schemeClr val="dk1"/>
              </a:solidFill>
              <a:latin typeface="Helvetica"/>
              <a:ea typeface="Times New Roman"/>
              <a:cs typeface="Helvetica"/>
              <a:sym typeface="Times New Roman"/>
            </a:endParaRPr>
          </a:p>
          <a:p>
            <a:pPr marL="285750" marR="0" lvl="0" indent="-171450" algn="l" rtl="0">
              <a:spcBef>
                <a:spcPts val="0"/>
              </a:spcBef>
              <a:buClr>
                <a:schemeClr val="dk1"/>
              </a:buClr>
              <a:buFont typeface="Noto Symbol"/>
              <a:buNone/>
            </a:pPr>
            <a:endParaRPr sz="1800" b="0" i="0" u="none" strike="noStrike" cap="none" baseline="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R="0" lvl="0" algn="l" rtl="0">
              <a:spcBef>
                <a:spcPts val="0"/>
              </a:spcBef>
              <a:buClr>
                <a:schemeClr val="dk1"/>
              </a:buClr>
              <a:buSzPct val="100000"/>
            </a:pPr>
            <a:endParaRPr lang="en-US" sz="1800" b="0" i="0" u="none" strike="noStrike" cap="none" baseline="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9020" y="3629249"/>
            <a:ext cx="2879513" cy="213297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1" name="Shape 116"/>
          <p:cNvSpPr txBox="1"/>
          <p:nvPr/>
        </p:nvSpPr>
        <p:spPr>
          <a:xfrm>
            <a:off x="3699020" y="5762222"/>
            <a:ext cx="2681580" cy="1031145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2000" b="1" i="0" u="none" strike="noStrike" cap="none" baseline="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Atacama Soil Crust</a:t>
            </a:r>
            <a:endParaRPr lang="en-US" sz="2000" b="1" i="0" u="none" strike="noStrike" cap="none" dirty="0" smtClean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lang="en-US" sz="900" b="1" i="0" u="none" strike="noStrike" cap="none" baseline="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285750" marR="0" lvl="0" indent="-285750" algn="l" rtl="0">
              <a:spcBef>
                <a:spcPts val="0"/>
              </a:spcBef>
              <a:buClr>
                <a:schemeClr val="dk1"/>
              </a:buClr>
              <a:buSzPct val="100000"/>
              <a:buFont typeface="Noto Symbol"/>
              <a:buChar char="➢"/>
            </a:pPr>
            <a:r>
              <a:rPr lang="en-US" sz="200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Biologically active</a:t>
            </a:r>
            <a:endParaRPr lang="en-US" sz="2000" b="0" i="0" u="none" strike="noStrike" cap="none" baseline="0" dirty="0" smtClean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R="0" lvl="0" algn="l" rtl="0">
              <a:spcBef>
                <a:spcPts val="0"/>
              </a:spcBef>
              <a:buClr>
                <a:schemeClr val="dk1"/>
              </a:buClr>
              <a:buSzPct val="100000"/>
            </a:pPr>
            <a:endParaRPr lang="en-US" sz="1050" b="0" i="0" u="none" strike="noStrike" cap="none" baseline="0" dirty="0" smtClean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>
              <a:buClr>
                <a:schemeClr val="dk1"/>
              </a:buClr>
              <a:buSzPct val="100000"/>
            </a:pPr>
            <a:endParaRPr lang="en-US" sz="1800" b="1" dirty="0">
              <a:solidFill>
                <a:schemeClr val="dk1"/>
              </a:solidFill>
              <a:latin typeface="Helvetica"/>
              <a:ea typeface="Times New Roman"/>
              <a:cs typeface="Helvetica"/>
              <a:sym typeface="Times New Roman"/>
            </a:endParaRPr>
          </a:p>
          <a:p>
            <a:pPr marR="0" lvl="0" algn="l" rtl="0">
              <a:spcBef>
                <a:spcPts val="0"/>
              </a:spcBef>
              <a:buClr>
                <a:schemeClr val="dk1"/>
              </a:buClr>
              <a:buSzPct val="100000"/>
            </a:pPr>
            <a:endParaRPr lang="en-US" sz="1800" b="0" i="0" u="none" strike="noStrike" cap="none" baseline="0" dirty="0">
              <a:solidFill>
                <a:schemeClr val="dk1"/>
              </a:solidFill>
              <a:latin typeface="Helvetica"/>
              <a:ea typeface="Times New Roman"/>
              <a:cs typeface="Helvetica"/>
              <a:sym typeface="Times New Roman"/>
            </a:endParaRPr>
          </a:p>
          <a:p>
            <a:pPr marL="285750" marR="0" lvl="0" indent="-171450" algn="l" rtl="0">
              <a:spcBef>
                <a:spcPts val="0"/>
              </a:spcBef>
              <a:buClr>
                <a:schemeClr val="dk1"/>
              </a:buClr>
              <a:buFont typeface="Noto Symbol"/>
              <a:buNone/>
            </a:pPr>
            <a:endParaRPr sz="1800" b="0" i="0" u="none" strike="noStrike" cap="none" baseline="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R="0" lvl="0" algn="l" rtl="0">
              <a:spcBef>
                <a:spcPts val="0"/>
              </a:spcBef>
              <a:buClr>
                <a:schemeClr val="dk1"/>
              </a:buClr>
              <a:buSzPct val="100000"/>
            </a:pPr>
            <a:endParaRPr lang="en-US" sz="1800" b="0" i="0" u="none" strike="noStrike" cap="none" baseline="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94722" y="1836786"/>
            <a:ext cx="3045156" cy="220496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3" name="Shape 116"/>
          <p:cNvSpPr txBox="1"/>
          <p:nvPr/>
        </p:nvSpPr>
        <p:spPr>
          <a:xfrm>
            <a:off x="6578533" y="4041747"/>
            <a:ext cx="2681580" cy="2089148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2000" b="1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Detection Capacity</a:t>
            </a:r>
            <a:endParaRPr lang="en-US" sz="2000" b="1" i="0" u="none" strike="noStrike" cap="none" dirty="0" smtClean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lang="en-US" sz="900" b="1" i="0" u="none" strike="noStrike" cap="none" baseline="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285750" marR="0" lvl="0" indent="-285750" algn="l" rtl="0">
              <a:spcBef>
                <a:spcPts val="0"/>
              </a:spcBef>
              <a:buClr>
                <a:schemeClr val="dk1"/>
              </a:buClr>
              <a:buSzPct val="100000"/>
              <a:buFont typeface="Noto Symbol"/>
              <a:buChar char="➢"/>
            </a:pPr>
            <a:r>
              <a:rPr lang="en-US" sz="2000" dirty="0" err="1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Biosignatures</a:t>
            </a:r>
            <a:endParaRPr lang="en-US" sz="2000" dirty="0" smtClean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R="0" lvl="0" algn="l" rtl="0">
              <a:spcBef>
                <a:spcPts val="0"/>
              </a:spcBef>
              <a:buClr>
                <a:schemeClr val="dk1"/>
              </a:buClr>
              <a:buSzPct val="100000"/>
            </a:pPr>
            <a:endParaRPr lang="en-US" sz="500" dirty="0" smtClean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285750" marR="0" lvl="0" indent="-285750" algn="l" rtl="0">
              <a:spcBef>
                <a:spcPts val="0"/>
              </a:spcBef>
              <a:buClr>
                <a:schemeClr val="dk1"/>
              </a:buClr>
              <a:buSzPct val="100000"/>
              <a:buFont typeface="Noto Symbol"/>
              <a:buChar char="➢"/>
            </a:pPr>
            <a:r>
              <a:rPr lang="en-US" sz="2000" b="0" i="0" u="none" strike="noStrike" cap="none" baseline="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Fatty</a:t>
            </a:r>
            <a:r>
              <a:rPr lang="en-US" sz="2000" b="0" i="0" u="none" strike="noStrike" cap="none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acids</a:t>
            </a:r>
          </a:p>
          <a:p>
            <a:pPr marR="0" lvl="0" algn="l" rtl="0">
              <a:spcBef>
                <a:spcPts val="0"/>
              </a:spcBef>
              <a:buClr>
                <a:schemeClr val="dk1"/>
              </a:buClr>
              <a:buSzPct val="100000"/>
            </a:pPr>
            <a:endParaRPr lang="en-US" sz="500" b="0" i="0" u="none" strike="noStrike" cap="none" dirty="0" smtClean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285750" marR="0" lvl="0" indent="-285750" algn="l" rtl="0">
              <a:spcBef>
                <a:spcPts val="0"/>
              </a:spcBef>
              <a:buClr>
                <a:schemeClr val="dk1"/>
              </a:buClr>
              <a:buSzPct val="100000"/>
              <a:buFont typeface="Noto Symbol"/>
              <a:buChar char="➢"/>
            </a:pPr>
            <a:r>
              <a:rPr lang="en-US" sz="200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Lab Procedure</a:t>
            </a:r>
          </a:p>
          <a:p>
            <a:pPr marR="0" lvl="0" algn="l" rtl="0">
              <a:spcBef>
                <a:spcPts val="0"/>
              </a:spcBef>
              <a:buClr>
                <a:schemeClr val="dk1"/>
              </a:buClr>
              <a:buSzPct val="100000"/>
            </a:pPr>
            <a:endParaRPr lang="en-US" sz="500" dirty="0" smtClean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285750" marR="0" lvl="0" indent="-285750" algn="l" rtl="0">
              <a:spcBef>
                <a:spcPts val="0"/>
              </a:spcBef>
              <a:buClr>
                <a:schemeClr val="dk1"/>
              </a:buClr>
              <a:buSzPct val="100000"/>
              <a:buFont typeface="Noto Symbol"/>
              <a:buChar char="➢"/>
            </a:pPr>
            <a:r>
              <a:rPr lang="en-US" sz="2000" b="0" i="0" u="none" strike="noStrike" cap="none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Future applications</a:t>
            </a:r>
          </a:p>
          <a:p>
            <a:pPr marR="0" lvl="0" algn="l" rtl="0">
              <a:spcBef>
                <a:spcPts val="0"/>
              </a:spcBef>
              <a:buClr>
                <a:schemeClr val="dk1"/>
              </a:buClr>
              <a:buSzPct val="100000"/>
            </a:pPr>
            <a:endParaRPr lang="en-US" sz="2000" b="0" i="0" u="none" strike="noStrike" cap="none" baseline="0" dirty="0" smtClean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R="0" lvl="0" algn="l" rtl="0">
              <a:spcBef>
                <a:spcPts val="0"/>
              </a:spcBef>
              <a:buClr>
                <a:schemeClr val="dk1"/>
              </a:buClr>
              <a:buSzPct val="100000"/>
            </a:pPr>
            <a:endParaRPr lang="en-US" sz="1050" b="0" i="0" u="none" strike="noStrike" cap="none" baseline="0" dirty="0" smtClean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>
              <a:buClr>
                <a:schemeClr val="dk1"/>
              </a:buClr>
              <a:buSzPct val="100000"/>
            </a:pPr>
            <a:endParaRPr lang="en-US" sz="1800" b="1" dirty="0">
              <a:solidFill>
                <a:schemeClr val="dk1"/>
              </a:solidFill>
              <a:latin typeface="Helvetica"/>
              <a:ea typeface="Times New Roman"/>
              <a:cs typeface="Helvetica"/>
              <a:sym typeface="Times New Roman"/>
            </a:endParaRPr>
          </a:p>
          <a:p>
            <a:pPr marR="0" lvl="0" algn="l" rtl="0">
              <a:spcBef>
                <a:spcPts val="0"/>
              </a:spcBef>
              <a:buClr>
                <a:schemeClr val="dk1"/>
              </a:buClr>
              <a:buSzPct val="100000"/>
            </a:pPr>
            <a:endParaRPr lang="en-US" sz="1800" b="0" i="0" u="none" strike="noStrike" cap="none" baseline="0" dirty="0">
              <a:solidFill>
                <a:schemeClr val="dk1"/>
              </a:solidFill>
              <a:latin typeface="Helvetica"/>
              <a:ea typeface="Times New Roman"/>
              <a:cs typeface="Helvetica"/>
              <a:sym typeface="Times New Roman"/>
            </a:endParaRPr>
          </a:p>
          <a:p>
            <a:pPr marL="285750" marR="0" lvl="0" indent="-171450" algn="l" rtl="0">
              <a:spcBef>
                <a:spcPts val="0"/>
              </a:spcBef>
              <a:buClr>
                <a:schemeClr val="dk1"/>
              </a:buClr>
              <a:buFont typeface="Noto Symbol"/>
              <a:buNone/>
            </a:pPr>
            <a:endParaRPr sz="1800" b="0" i="0" u="none" strike="noStrike" cap="none" baseline="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R="0" lvl="0" algn="l" rtl="0">
              <a:spcBef>
                <a:spcPts val="0"/>
              </a:spcBef>
              <a:buClr>
                <a:schemeClr val="dk1"/>
              </a:buClr>
              <a:buSzPct val="100000"/>
            </a:pPr>
            <a:endParaRPr lang="en-US" sz="1800" b="0" i="0" u="none" strike="noStrike" cap="none" baseline="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8339434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Shape 12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47741" y="243528"/>
            <a:ext cx="1624016" cy="137775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25" name="Shape 125"/>
          <p:cNvCxnSpPr/>
          <p:nvPr/>
        </p:nvCxnSpPr>
        <p:spPr>
          <a:xfrm>
            <a:off x="2685971" y="1447383"/>
            <a:ext cx="6090310" cy="13654"/>
          </a:xfrm>
          <a:prstGeom prst="straightConnector1">
            <a:avLst/>
          </a:prstGeom>
          <a:noFill/>
          <a:ln w="762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6" name="Shape 126"/>
          <p:cNvSpPr/>
          <p:nvPr/>
        </p:nvSpPr>
        <p:spPr>
          <a:xfrm>
            <a:off x="2971758" y="650356"/>
            <a:ext cx="5393884" cy="55399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>
              <a:buSzPct val="25000"/>
            </a:pPr>
            <a:r>
              <a:rPr lang="en-US" sz="3200" b="1" dirty="0">
                <a:solidFill>
                  <a:schemeClr val="dk1"/>
                </a:solidFill>
                <a:latin typeface="Times"/>
                <a:ea typeface="Times New Roman"/>
                <a:cs typeface="Times"/>
                <a:sym typeface="Times New Roman"/>
              </a:rPr>
              <a:t>Understanding Lipids</a:t>
            </a:r>
          </a:p>
        </p:txBody>
      </p:sp>
      <p:pic>
        <p:nvPicPr>
          <p:cNvPr id="127" name="Shape 127"/>
          <p:cNvPicPr preferRelativeResize="0"/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966766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106088" cy="68580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backgroundMark x1="95000" y1="21138" x2="95000" y2="2113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731" t="15510" r="2835" b="6265"/>
          <a:stretch/>
        </p:blipFill>
        <p:spPr>
          <a:xfrm>
            <a:off x="5314093" y="2983615"/>
            <a:ext cx="3705788" cy="130687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29701" y="1750716"/>
            <a:ext cx="3451063" cy="3674039"/>
          </a:xfrm>
          <a:prstGeom prst="rect">
            <a:avLst/>
          </a:prstGeom>
        </p:spPr>
      </p:pic>
      <p:sp>
        <p:nvSpPr>
          <p:cNvPr id="9" name="Oval 8"/>
          <p:cNvSpPr/>
          <p:nvPr/>
        </p:nvSpPr>
        <p:spPr>
          <a:xfrm>
            <a:off x="1629701" y="3637052"/>
            <a:ext cx="1563686" cy="1689071"/>
          </a:xfrm>
          <a:prstGeom prst="ellipse">
            <a:avLst/>
          </a:prstGeom>
          <a:noFill/>
          <a:ln w="571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629701" y="5338452"/>
            <a:ext cx="3684392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charset="2"/>
              <a:buChar char="Ø"/>
            </a:pPr>
            <a:r>
              <a:rPr lang="en-US" sz="2000" dirty="0" smtClean="0">
                <a:latin typeface="Times New Roman"/>
                <a:cs typeface="Times New Roman"/>
              </a:rPr>
              <a:t>Soluble in organic solvents</a:t>
            </a:r>
          </a:p>
          <a:p>
            <a:pPr marL="342900" indent="-342900">
              <a:buFont typeface="Wingdings" charset="2"/>
              <a:buChar char="Ø"/>
            </a:pPr>
            <a:r>
              <a:rPr lang="en-US" sz="2000" dirty="0" smtClean="0">
                <a:latin typeface="Times New Roman"/>
                <a:cs typeface="Times New Roman"/>
              </a:rPr>
              <a:t>Diverse range of compounds</a:t>
            </a:r>
          </a:p>
          <a:p>
            <a:pPr marL="342900" indent="-342900">
              <a:buFont typeface="Wingdings" charset="2"/>
              <a:buChar char="Ø"/>
            </a:pPr>
            <a:r>
              <a:rPr lang="en-US" sz="2000" dirty="0" smtClean="0">
                <a:latin typeface="Times New Roman"/>
                <a:cs typeface="Times New Roman"/>
              </a:rPr>
              <a:t>Fatty acids defining component</a:t>
            </a:r>
          </a:p>
          <a:p>
            <a:pPr marL="285750" indent="-285750">
              <a:buFont typeface="Arial"/>
              <a:buChar char="•"/>
            </a:pP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5459598" y="2515561"/>
            <a:ext cx="33166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 smtClean="0"/>
              <a:t>Fatty Acid Molecule</a:t>
            </a:r>
            <a:endParaRPr lang="en-US" sz="1800" dirty="0"/>
          </a:p>
        </p:txBody>
      </p:sp>
      <p:sp>
        <p:nvSpPr>
          <p:cNvPr id="23" name="TextBox 22"/>
          <p:cNvSpPr txBox="1"/>
          <p:nvPr/>
        </p:nvSpPr>
        <p:spPr>
          <a:xfrm>
            <a:off x="5314093" y="4316670"/>
            <a:ext cx="3585754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charset="2"/>
              <a:buChar char="Ø"/>
            </a:pPr>
            <a:r>
              <a:rPr lang="en-US" sz="2000" dirty="0" smtClean="0">
                <a:latin typeface="Times New Roman"/>
                <a:cs typeface="Times New Roman"/>
              </a:rPr>
              <a:t>Saturated and unsaturated</a:t>
            </a:r>
          </a:p>
          <a:p>
            <a:pPr marL="342900" indent="-342900">
              <a:buFont typeface="Wingdings" charset="2"/>
              <a:buChar char="Ø"/>
            </a:pPr>
            <a:r>
              <a:rPr lang="en-US" sz="2000" dirty="0" smtClean="0">
                <a:latin typeface="Times New Roman"/>
                <a:cs typeface="Times New Roman"/>
              </a:rPr>
              <a:t>Carbon atoms, double bonds characterize</a:t>
            </a:r>
          </a:p>
          <a:p>
            <a:pPr marL="342900" indent="-342900">
              <a:buFont typeface="Wingdings" charset="2"/>
              <a:buChar char="Ø"/>
            </a:pPr>
            <a:r>
              <a:rPr lang="en-US" sz="2000" dirty="0" smtClean="0">
                <a:latin typeface="Times New Roman"/>
                <a:cs typeface="Times New Roman"/>
              </a:rPr>
              <a:t>Several types</a:t>
            </a:r>
          </a:p>
          <a:p>
            <a:pPr marL="285750" indent="-285750">
              <a:buFont typeface="Arial"/>
              <a:buChar char="•"/>
            </a:pP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4894884" y="1282215"/>
            <a:ext cx="1846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/>
      <p:bldP spid="15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" name="Shape 13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52862" y="243528"/>
            <a:ext cx="1624016" cy="137775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38" name="Shape 138"/>
          <p:cNvCxnSpPr/>
          <p:nvPr/>
        </p:nvCxnSpPr>
        <p:spPr>
          <a:xfrm>
            <a:off x="2691091" y="1447383"/>
            <a:ext cx="6090310" cy="13654"/>
          </a:xfrm>
          <a:prstGeom prst="straightConnector1">
            <a:avLst/>
          </a:prstGeom>
          <a:noFill/>
          <a:ln w="762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9" name="Shape 139"/>
          <p:cNvSpPr/>
          <p:nvPr/>
        </p:nvSpPr>
        <p:spPr>
          <a:xfrm>
            <a:off x="3008795" y="671378"/>
            <a:ext cx="5393884" cy="55399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>
              <a:buSzPct val="25000"/>
            </a:pPr>
            <a:r>
              <a:rPr lang="en-US" sz="3200" b="1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Importance of </a:t>
            </a:r>
            <a:r>
              <a:rPr lang="en-US" sz="32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Fatty Acids</a:t>
            </a:r>
          </a:p>
        </p:txBody>
      </p:sp>
      <p:sp>
        <p:nvSpPr>
          <p:cNvPr id="144" name="Shape 144"/>
          <p:cNvSpPr txBox="1"/>
          <p:nvPr/>
        </p:nvSpPr>
        <p:spPr>
          <a:xfrm>
            <a:off x="4980137" y="4443423"/>
            <a:ext cx="898114" cy="36933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800" b="0" i="0" u="none" strike="noStrike" cap="none" baseline="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AA</a:t>
            </a:r>
          </a:p>
        </p:txBody>
      </p:sp>
      <p:pic>
        <p:nvPicPr>
          <p:cNvPr id="149" name="Shape 149"/>
          <p:cNvPicPr preferRelativeResize="0"/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119742" cy="6857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106088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8205" y="1621278"/>
            <a:ext cx="2851932" cy="134393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19141" y="1699701"/>
            <a:ext cx="1265138" cy="116054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51107" y="4812755"/>
            <a:ext cx="2293917" cy="158330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162078" y="4812755"/>
            <a:ext cx="2137316" cy="158330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576257" y="4812756"/>
            <a:ext cx="2212119" cy="158330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4" name="TextBox 13"/>
          <p:cNvSpPr txBox="1"/>
          <p:nvPr/>
        </p:nvSpPr>
        <p:spPr>
          <a:xfrm>
            <a:off x="2128205" y="3063192"/>
            <a:ext cx="3585754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charset="2"/>
              <a:buChar char="Ø"/>
            </a:pPr>
            <a:r>
              <a:rPr lang="en-US" sz="2000" dirty="0">
                <a:latin typeface="Times New Roman"/>
                <a:cs typeface="Times New Roman"/>
              </a:rPr>
              <a:t>E</a:t>
            </a:r>
            <a:r>
              <a:rPr lang="en-US" sz="2000" dirty="0" smtClean="0">
                <a:latin typeface="Times New Roman"/>
                <a:cs typeface="Times New Roman"/>
              </a:rPr>
              <a:t>nergy (metabolite)</a:t>
            </a:r>
          </a:p>
          <a:p>
            <a:endParaRPr lang="en-US" sz="800" dirty="0" smtClean="0">
              <a:latin typeface="Times New Roman"/>
              <a:cs typeface="Times New Roman"/>
            </a:endParaRPr>
          </a:p>
          <a:p>
            <a:pPr marL="342900" indent="-342900">
              <a:buFont typeface="Wingdings" charset="2"/>
              <a:buChar char="Ø"/>
            </a:pPr>
            <a:r>
              <a:rPr lang="en-US" sz="2000" dirty="0" smtClean="0">
                <a:latin typeface="Times New Roman"/>
                <a:cs typeface="Times New Roman"/>
              </a:rPr>
              <a:t>Allows for processes</a:t>
            </a:r>
          </a:p>
          <a:p>
            <a:endParaRPr lang="en-US" sz="2000" dirty="0" smtClean="0">
              <a:latin typeface="Times New Roman"/>
              <a:cs typeface="Times New Roman"/>
            </a:endParaRPr>
          </a:p>
          <a:p>
            <a:endParaRPr lang="en-US" sz="2000" dirty="0" smtClean="0">
              <a:latin typeface="Times New Roman"/>
              <a:cs typeface="Times New Roman"/>
            </a:endParaRPr>
          </a:p>
          <a:p>
            <a:pPr marL="342900" indent="-342900">
              <a:buFont typeface="Wingdings" charset="2"/>
              <a:buChar char="Ø"/>
            </a:pPr>
            <a:endParaRPr lang="en-US" sz="2000" dirty="0" smtClean="0">
              <a:latin typeface="Times New Roman"/>
              <a:cs typeface="Times New Roman"/>
            </a:endParaRPr>
          </a:p>
          <a:p>
            <a:pPr marL="285750" indent="-285750">
              <a:buFont typeface="Arial"/>
              <a:buChar char="•"/>
            </a:pP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878251" y="2965214"/>
            <a:ext cx="3585754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charset="2"/>
              <a:buChar char="Ø"/>
            </a:pPr>
            <a:r>
              <a:rPr lang="en-US" sz="2000" dirty="0" err="1" smtClean="0">
                <a:latin typeface="Times New Roman"/>
                <a:cs typeface="Times New Roman"/>
              </a:rPr>
              <a:t>Phosopholipid</a:t>
            </a:r>
            <a:r>
              <a:rPr lang="en-US" sz="2000" dirty="0" smtClean="0">
                <a:latin typeface="Times New Roman"/>
                <a:cs typeface="Times New Roman"/>
              </a:rPr>
              <a:t> bilayer</a:t>
            </a:r>
          </a:p>
          <a:p>
            <a:endParaRPr lang="en-US" sz="800" dirty="0" smtClean="0">
              <a:latin typeface="Times New Roman"/>
              <a:cs typeface="Times New Roman"/>
            </a:endParaRPr>
          </a:p>
          <a:p>
            <a:pPr marL="342900" indent="-342900">
              <a:buFont typeface="Wingdings" charset="2"/>
              <a:buChar char="Ø"/>
            </a:pPr>
            <a:r>
              <a:rPr lang="en-US" sz="2000" dirty="0" smtClean="0">
                <a:latin typeface="Times New Roman"/>
                <a:cs typeface="Times New Roman"/>
              </a:rPr>
              <a:t>Cell membrane</a:t>
            </a:r>
          </a:p>
          <a:p>
            <a:endParaRPr lang="en-US" sz="800" dirty="0" smtClean="0">
              <a:latin typeface="Times New Roman"/>
              <a:cs typeface="Times New Roman"/>
            </a:endParaRPr>
          </a:p>
          <a:p>
            <a:pPr marL="342900" indent="-342900">
              <a:buFont typeface="Wingdings" charset="2"/>
              <a:buChar char="Ø"/>
            </a:pPr>
            <a:r>
              <a:rPr lang="en-US" sz="2000" dirty="0" smtClean="0">
                <a:latin typeface="Times New Roman"/>
                <a:cs typeface="Times New Roman"/>
              </a:rPr>
              <a:t>Imperative for life</a:t>
            </a:r>
          </a:p>
          <a:p>
            <a:endParaRPr lang="en-US" sz="2000" dirty="0" smtClean="0">
              <a:latin typeface="Times New Roman"/>
              <a:cs typeface="Times New Roman"/>
            </a:endParaRPr>
          </a:p>
          <a:p>
            <a:pPr marL="342900" indent="-342900">
              <a:buFont typeface="Wingdings" charset="2"/>
              <a:buChar char="Ø"/>
            </a:pPr>
            <a:endParaRPr lang="en-US" sz="2000" dirty="0" smtClean="0">
              <a:latin typeface="Times New Roman"/>
              <a:cs typeface="Times New Roman"/>
            </a:endParaRPr>
          </a:p>
          <a:p>
            <a:pPr marL="285750" indent="-285750">
              <a:buFont typeface="Arial"/>
              <a:buChar char="•"/>
            </a:pPr>
            <a:endParaRPr lang="en-US" dirty="0"/>
          </a:p>
        </p:txBody>
      </p:sp>
      <p:sp>
        <p:nvSpPr>
          <p:cNvPr id="18" name="Shape 116"/>
          <p:cNvSpPr txBox="1"/>
          <p:nvPr/>
        </p:nvSpPr>
        <p:spPr>
          <a:xfrm>
            <a:off x="1606048" y="6383221"/>
            <a:ext cx="2805493" cy="474778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500" b="1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Gram-Positive Bacteria</a:t>
            </a:r>
            <a:endParaRPr lang="en-US" sz="1500" b="0" i="0" u="none" strike="noStrike" cap="none" baseline="0" dirty="0" smtClean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>
              <a:buClr>
                <a:schemeClr val="dk1"/>
              </a:buClr>
              <a:buSzPct val="100000"/>
            </a:pPr>
            <a:endParaRPr lang="en-US" sz="1800" b="1" dirty="0">
              <a:solidFill>
                <a:schemeClr val="dk1"/>
              </a:solidFill>
              <a:latin typeface="Helvetica"/>
              <a:ea typeface="Times New Roman"/>
              <a:cs typeface="Helvetica"/>
              <a:sym typeface="Times New Roman"/>
            </a:endParaRPr>
          </a:p>
          <a:p>
            <a:pPr marR="0" lvl="0" algn="l" rtl="0">
              <a:spcBef>
                <a:spcPts val="0"/>
              </a:spcBef>
              <a:buClr>
                <a:schemeClr val="dk1"/>
              </a:buClr>
              <a:buSzPct val="100000"/>
            </a:pPr>
            <a:endParaRPr lang="en-US" sz="1800" b="0" i="0" u="none" strike="noStrike" cap="none" baseline="0" dirty="0">
              <a:solidFill>
                <a:schemeClr val="dk1"/>
              </a:solidFill>
              <a:latin typeface="Helvetica"/>
              <a:ea typeface="Times New Roman"/>
              <a:cs typeface="Helvetica"/>
              <a:sym typeface="Times New Roman"/>
            </a:endParaRPr>
          </a:p>
          <a:p>
            <a:pPr marL="285750" marR="0" lvl="0" indent="-171450" algn="l" rtl="0">
              <a:spcBef>
                <a:spcPts val="0"/>
              </a:spcBef>
              <a:buClr>
                <a:schemeClr val="dk1"/>
              </a:buClr>
              <a:buFont typeface="Noto Symbol"/>
              <a:buNone/>
            </a:pPr>
            <a:endParaRPr sz="1800" b="0" i="0" u="none" strike="noStrike" cap="none" baseline="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R="0" lvl="0" algn="l" rtl="0">
              <a:spcBef>
                <a:spcPts val="0"/>
              </a:spcBef>
              <a:buClr>
                <a:schemeClr val="dk1"/>
              </a:buClr>
              <a:buSzPct val="100000"/>
            </a:pPr>
            <a:endParaRPr lang="en-US" sz="1800" b="0" i="0" u="none" strike="noStrike" cap="none" baseline="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0" name="Shape 116"/>
          <p:cNvSpPr txBox="1"/>
          <p:nvPr/>
        </p:nvSpPr>
        <p:spPr>
          <a:xfrm>
            <a:off x="4162078" y="6375179"/>
            <a:ext cx="2805493" cy="474778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500" b="1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Gram-Negative Bacteria</a:t>
            </a:r>
            <a:endParaRPr lang="en-US" sz="1500" b="0" i="0" u="none" strike="noStrike" cap="none" baseline="0" dirty="0" smtClean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>
              <a:buClr>
                <a:schemeClr val="dk1"/>
              </a:buClr>
              <a:buSzPct val="100000"/>
            </a:pPr>
            <a:endParaRPr lang="en-US" sz="1800" b="1" dirty="0">
              <a:solidFill>
                <a:schemeClr val="dk1"/>
              </a:solidFill>
              <a:latin typeface="Helvetica"/>
              <a:ea typeface="Times New Roman"/>
              <a:cs typeface="Helvetica"/>
              <a:sym typeface="Times New Roman"/>
            </a:endParaRPr>
          </a:p>
          <a:p>
            <a:pPr marR="0" lvl="0" algn="l" rtl="0">
              <a:spcBef>
                <a:spcPts val="0"/>
              </a:spcBef>
              <a:buClr>
                <a:schemeClr val="dk1"/>
              </a:buClr>
              <a:buSzPct val="100000"/>
            </a:pPr>
            <a:endParaRPr lang="en-US" sz="1800" b="0" i="0" u="none" strike="noStrike" cap="none" baseline="0" dirty="0">
              <a:solidFill>
                <a:schemeClr val="dk1"/>
              </a:solidFill>
              <a:latin typeface="Helvetica"/>
              <a:ea typeface="Times New Roman"/>
              <a:cs typeface="Helvetica"/>
              <a:sym typeface="Times New Roman"/>
            </a:endParaRPr>
          </a:p>
          <a:p>
            <a:pPr marL="285750" marR="0" lvl="0" indent="-171450" algn="l" rtl="0">
              <a:spcBef>
                <a:spcPts val="0"/>
              </a:spcBef>
              <a:buClr>
                <a:schemeClr val="dk1"/>
              </a:buClr>
              <a:buFont typeface="Noto Symbol"/>
              <a:buNone/>
            </a:pPr>
            <a:endParaRPr sz="1800" b="0" i="0" u="none" strike="noStrike" cap="none" baseline="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R="0" lvl="0" algn="l" rtl="0">
              <a:spcBef>
                <a:spcPts val="0"/>
              </a:spcBef>
              <a:buClr>
                <a:schemeClr val="dk1"/>
              </a:buClr>
              <a:buSzPct val="100000"/>
            </a:pPr>
            <a:endParaRPr lang="en-US" sz="1800" b="0" i="0" u="none" strike="noStrike" cap="none" baseline="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1" name="Shape 116"/>
          <p:cNvSpPr txBox="1"/>
          <p:nvPr/>
        </p:nvSpPr>
        <p:spPr>
          <a:xfrm>
            <a:off x="7240680" y="6375179"/>
            <a:ext cx="2805493" cy="474778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500" b="1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Fungi</a:t>
            </a:r>
            <a:endParaRPr lang="en-US" sz="1500" b="0" i="0" u="none" strike="noStrike" cap="none" baseline="0" dirty="0" smtClean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>
              <a:buClr>
                <a:schemeClr val="dk1"/>
              </a:buClr>
              <a:buSzPct val="100000"/>
            </a:pPr>
            <a:endParaRPr lang="en-US" sz="1800" b="1" dirty="0">
              <a:solidFill>
                <a:schemeClr val="dk1"/>
              </a:solidFill>
              <a:latin typeface="Helvetica"/>
              <a:ea typeface="Times New Roman"/>
              <a:cs typeface="Helvetica"/>
              <a:sym typeface="Times New Roman"/>
            </a:endParaRPr>
          </a:p>
          <a:p>
            <a:pPr marR="0" lvl="0" algn="l" rtl="0">
              <a:spcBef>
                <a:spcPts val="0"/>
              </a:spcBef>
              <a:buClr>
                <a:schemeClr val="dk1"/>
              </a:buClr>
              <a:buSzPct val="100000"/>
            </a:pPr>
            <a:endParaRPr lang="en-US" sz="1800" b="0" i="0" u="none" strike="noStrike" cap="none" baseline="0" dirty="0">
              <a:solidFill>
                <a:schemeClr val="dk1"/>
              </a:solidFill>
              <a:latin typeface="Helvetica"/>
              <a:ea typeface="Times New Roman"/>
              <a:cs typeface="Helvetica"/>
              <a:sym typeface="Times New Roman"/>
            </a:endParaRPr>
          </a:p>
          <a:p>
            <a:pPr marL="285750" marR="0" lvl="0" indent="-171450" algn="l" rtl="0">
              <a:spcBef>
                <a:spcPts val="0"/>
              </a:spcBef>
              <a:buClr>
                <a:schemeClr val="dk1"/>
              </a:buClr>
              <a:buFont typeface="Noto Symbol"/>
              <a:buNone/>
            </a:pPr>
            <a:endParaRPr sz="1800" b="0" i="0" u="none" strike="noStrike" cap="none" baseline="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R="0" lvl="0" algn="l" rtl="0">
              <a:spcBef>
                <a:spcPts val="0"/>
              </a:spcBef>
              <a:buClr>
                <a:schemeClr val="dk1"/>
              </a:buClr>
              <a:buSzPct val="100000"/>
            </a:pPr>
            <a:endParaRPr lang="en-US" sz="1800" b="0" i="0" u="none" strike="noStrike" cap="none" baseline="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8" grpId="0"/>
      <p:bldP spid="20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Shape 15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52862" y="243528"/>
            <a:ext cx="1624016" cy="137775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55" name="Shape 155"/>
          <p:cNvCxnSpPr/>
          <p:nvPr/>
        </p:nvCxnSpPr>
        <p:spPr>
          <a:xfrm>
            <a:off x="2691091" y="1447383"/>
            <a:ext cx="6090310" cy="13654"/>
          </a:xfrm>
          <a:prstGeom prst="straightConnector1">
            <a:avLst/>
          </a:prstGeom>
          <a:noFill/>
          <a:ln w="762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56" name="Shape 156"/>
          <p:cNvPicPr preferRelativeResize="0"/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3781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7" name="Shape 157"/>
          <p:cNvSpPr/>
          <p:nvPr/>
        </p:nvSpPr>
        <p:spPr>
          <a:xfrm>
            <a:off x="2935017" y="621985"/>
            <a:ext cx="5706108" cy="101566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>
              <a:buSzPct val="25000"/>
            </a:pPr>
            <a:r>
              <a:rPr lang="en-US" sz="3200" b="1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Experimental Approach</a:t>
            </a:r>
            <a:endParaRPr lang="en-US" sz="3200" b="1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61" name="Shape 161"/>
          <p:cNvSpPr txBox="1"/>
          <p:nvPr/>
        </p:nvSpPr>
        <p:spPr>
          <a:xfrm>
            <a:off x="1266027" y="2529158"/>
            <a:ext cx="2742119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endParaRPr lang="en-US" sz="700" b="1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2000" b="1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Collecting Samples</a:t>
            </a:r>
            <a:endParaRPr lang="en-US" sz="2000" b="1" i="0" u="none" strike="noStrike" cap="none" baseline="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106088" cy="6858000"/>
          </a:xfrm>
          <a:prstGeom prst="rect">
            <a:avLst/>
          </a:prstGeom>
        </p:spPr>
      </p:pic>
      <p:sp>
        <p:nvSpPr>
          <p:cNvPr id="20" name="Shape 161"/>
          <p:cNvSpPr txBox="1"/>
          <p:nvPr/>
        </p:nvSpPr>
        <p:spPr>
          <a:xfrm>
            <a:off x="1266028" y="3322946"/>
            <a:ext cx="2742118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endParaRPr lang="en-US" sz="700" b="1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2000" b="1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Lab Method (TFA)</a:t>
            </a:r>
            <a:endParaRPr lang="en-US" sz="2000" b="1" i="0" u="none" strike="noStrike" cap="none" baseline="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1" name="Shape 161"/>
          <p:cNvSpPr txBox="1"/>
          <p:nvPr/>
        </p:nvSpPr>
        <p:spPr>
          <a:xfrm>
            <a:off x="1266028" y="4121677"/>
            <a:ext cx="2742118" cy="68074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endParaRPr lang="en-US" sz="700" b="1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2000" b="1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Gas Chromatography</a:t>
            </a:r>
            <a:endParaRPr lang="en-US" sz="2000" b="1" i="0" u="none" strike="noStrike" cap="none" baseline="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2" name="Shape 161"/>
          <p:cNvSpPr txBox="1"/>
          <p:nvPr/>
        </p:nvSpPr>
        <p:spPr>
          <a:xfrm>
            <a:off x="1266028" y="4968049"/>
            <a:ext cx="2742118" cy="66784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endParaRPr lang="en-US" sz="700" b="1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2000" b="1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Experimental Controls</a:t>
            </a:r>
            <a:endParaRPr lang="en-US" sz="2000" b="1" i="0" u="none" strike="noStrike" cap="none" baseline="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6" name="Right Bracket 5"/>
          <p:cNvSpPr/>
          <p:nvPr/>
        </p:nvSpPr>
        <p:spPr>
          <a:xfrm>
            <a:off x="4153658" y="2436009"/>
            <a:ext cx="291020" cy="3371335"/>
          </a:xfrm>
          <a:prstGeom prst="rightBracke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51706" y="4339376"/>
            <a:ext cx="2616407" cy="238136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51706" y="1638883"/>
            <a:ext cx="2616407" cy="233039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6" name="Shape 161"/>
          <p:cNvSpPr txBox="1"/>
          <p:nvPr/>
        </p:nvSpPr>
        <p:spPr>
          <a:xfrm>
            <a:off x="7368113" y="2529171"/>
            <a:ext cx="1785808" cy="34624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endParaRPr lang="en-US" sz="700" b="1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180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Earth-based soil</a:t>
            </a:r>
            <a:endParaRPr lang="en-US" sz="1800" i="0" u="none" strike="noStrike" cap="none" baseline="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8" name="Shape 161"/>
          <p:cNvSpPr txBox="1"/>
          <p:nvPr/>
        </p:nvSpPr>
        <p:spPr>
          <a:xfrm>
            <a:off x="7368113" y="4968049"/>
            <a:ext cx="1785808" cy="34624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endParaRPr lang="en-US" sz="700" b="1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180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Mars soil</a:t>
            </a:r>
            <a:endParaRPr lang="en-US" sz="1800" i="0" u="none" strike="noStrike" cap="none" baseline="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" grpId="0" animBg="1"/>
      <p:bldP spid="20" grpId="0" animBg="1"/>
      <p:bldP spid="21" grpId="0" animBg="1"/>
      <p:bldP spid="22" grpId="0" animBg="1"/>
      <p:bldP spid="6" grpId="0" animBg="1"/>
      <p:bldP spid="26" grpId="0"/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hape 15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352862" y="243528"/>
            <a:ext cx="1624016" cy="137775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" name="Shape 155"/>
          <p:cNvCxnSpPr/>
          <p:nvPr/>
        </p:nvCxnSpPr>
        <p:spPr>
          <a:xfrm>
            <a:off x="2691091" y="1447383"/>
            <a:ext cx="6090310" cy="13654"/>
          </a:xfrm>
          <a:prstGeom prst="straightConnector1">
            <a:avLst/>
          </a:prstGeom>
          <a:noFill/>
          <a:ln w="762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" name="Shape 157"/>
          <p:cNvSpPr/>
          <p:nvPr/>
        </p:nvSpPr>
        <p:spPr>
          <a:xfrm>
            <a:off x="2935017" y="621985"/>
            <a:ext cx="5706108" cy="101566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>
              <a:buSzPct val="25000"/>
            </a:pPr>
            <a:r>
              <a:rPr lang="en-US" sz="3200" b="1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Collecting Samples</a:t>
            </a:r>
            <a:endParaRPr lang="en-US" sz="3200" b="1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106088" cy="6858000"/>
          </a:xfrm>
          <a:prstGeom prst="rect">
            <a:avLst/>
          </a:prstGeom>
        </p:spPr>
      </p:pic>
      <p:sp>
        <p:nvSpPr>
          <p:cNvPr id="18" name="Shape 159"/>
          <p:cNvSpPr txBox="1"/>
          <p:nvPr/>
        </p:nvSpPr>
        <p:spPr>
          <a:xfrm>
            <a:off x="1514944" y="1778655"/>
            <a:ext cx="3538232" cy="4915626"/>
          </a:xfrm>
          <a:prstGeom prst="rect">
            <a:avLst/>
          </a:prstGeom>
          <a:gradFill>
            <a:gsLst>
              <a:gs pos="0">
                <a:srgbClr val="BEDBFF"/>
              </a:gs>
              <a:gs pos="35000">
                <a:srgbClr val="D1E5FE"/>
              </a:gs>
              <a:gs pos="100000">
                <a:srgbClr val="EEF5FF"/>
              </a:gs>
            </a:gsLst>
            <a:lin ang="16200000" scaled="0"/>
          </a:gradFill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" name="Shape 159"/>
          <p:cNvSpPr txBox="1"/>
          <p:nvPr/>
        </p:nvSpPr>
        <p:spPr>
          <a:xfrm>
            <a:off x="5243169" y="1778655"/>
            <a:ext cx="3538232" cy="4915626"/>
          </a:xfrm>
          <a:prstGeom prst="rect">
            <a:avLst/>
          </a:prstGeom>
          <a:gradFill>
            <a:gsLst>
              <a:gs pos="0">
                <a:srgbClr val="BEDBFF"/>
              </a:gs>
              <a:gs pos="35000">
                <a:srgbClr val="D1E5FE"/>
              </a:gs>
              <a:gs pos="100000">
                <a:srgbClr val="EEF5FF"/>
              </a:gs>
            </a:gsLst>
            <a:lin ang="16200000" scaled="0"/>
          </a:gradFill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" name="Shape 161"/>
          <p:cNvSpPr txBox="1"/>
          <p:nvPr/>
        </p:nvSpPr>
        <p:spPr>
          <a:xfrm>
            <a:off x="5678487" y="1783186"/>
            <a:ext cx="2525272" cy="64633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2400" b="1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Core Drilling</a:t>
            </a:r>
            <a:endParaRPr lang="en-US" sz="2400" b="1" i="0" u="none" strike="noStrike" cap="none" baseline="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1" name="Shape 161"/>
          <p:cNvSpPr txBox="1"/>
          <p:nvPr/>
        </p:nvSpPr>
        <p:spPr>
          <a:xfrm>
            <a:off x="1944355" y="1783186"/>
            <a:ext cx="2525272" cy="64633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2400" b="1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Atacama Desert </a:t>
            </a:r>
            <a:endParaRPr lang="en-US" sz="2400" b="1" i="0" u="none" strike="noStrike" cap="none" baseline="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22" name="Picture 21" descr="IMG_8091.jpg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72864" y="2265356"/>
            <a:ext cx="3001012" cy="191700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3" name="Picture 22" descr="IMG_8112.jpg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35865" y="2265356"/>
            <a:ext cx="1758272" cy="322178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4" name="Picture 23" descr="IMG_8109 (1).jpg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46869" y="5093475"/>
            <a:ext cx="2824601" cy="147494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63044" y="5220109"/>
            <a:ext cx="3247386" cy="134830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5" name="Shape 116"/>
          <p:cNvSpPr txBox="1"/>
          <p:nvPr/>
        </p:nvSpPr>
        <p:spPr>
          <a:xfrm>
            <a:off x="1772864" y="4059473"/>
            <a:ext cx="2689138" cy="1160637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lang="en-US" sz="900" b="1" i="0" u="none" strike="noStrike" cap="none" baseline="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285750" indent="-285750">
              <a:buClr>
                <a:schemeClr val="dk1"/>
              </a:buClr>
              <a:buSzPct val="100000"/>
              <a:buFont typeface="Noto Symbol"/>
              <a:buChar char="➢"/>
            </a:pPr>
            <a:r>
              <a:rPr lang="en-US" sz="180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11 West site samples</a:t>
            </a:r>
          </a:p>
          <a:p>
            <a:pPr marL="285750" marR="0" lvl="0" indent="-285750" algn="l" rtl="0">
              <a:spcBef>
                <a:spcPts val="0"/>
              </a:spcBef>
              <a:buClr>
                <a:schemeClr val="dk1"/>
              </a:buClr>
              <a:buSzPct val="100000"/>
              <a:buFont typeface="Noto Symbol"/>
              <a:buChar char="➢"/>
            </a:pPr>
            <a:r>
              <a:rPr lang="en-US" sz="18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7</a:t>
            </a:r>
            <a:r>
              <a:rPr lang="en-US" sz="180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80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East site samples</a:t>
            </a:r>
            <a:endParaRPr lang="en-US" sz="1800" b="0" u="none" strike="noStrike" cap="none" baseline="0" dirty="0" smtClean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R="0" lvl="0" algn="l" rtl="0">
              <a:spcBef>
                <a:spcPts val="0"/>
              </a:spcBef>
              <a:buClr>
                <a:schemeClr val="dk1"/>
              </a:buClr>
              <a:buSzPct val="100000"/>
            </a:pPr>
            <a:endParaRPr lang="en-US" sz="40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285750" marR="0" lvl="0" indent="-285750" algn="l" rtl="0">
              <a:spcBef>
                <a:spcPts val="0"/>
              </a:spcBef>
              <a:buClr>
                <a:schemeClr val="dk1"/>
              </a:buClr>
              <a:buSzPct val="100000"/>
              <a:buFont typeface="Noto Symbol"/>
              <a:buChar char="➢"/>
            </a:pPr>
            <a:r>
              <a:rPr lang="en-US" sz="1800" b="0" i="0" u="none" strike="noStrike" cap="none" baseline="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Moisture varies</a:t>
            </a:r>
            <a:endParaRPr lang="en-US" sz="1800" b="0" i="0" u="none" strike="noStrike" cap="none" baseline="3000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rtl="0">
              <a:spcBef>
                <a:spcPts val="0"/>
              </a:spcBef>
              <a:buNone/>
            </a:pPr>
            <a:endParaRPr sz="500" b="0" i="0" u="none" strike="noStrike" cap="none" baseline="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R="0" lvl="0" algn="l" rtl="0">
              <a:spcBef>
                <a:spcPts val="0"/>
              </a:spcBef>
              <a:buClr>
                <a:schemeClr val="dk1"/>
              </a:buClr>
              <a:buSzPct val="100000"/>
            </a:pPr>
            <a:endParaRPr lang="en-US" sz="1050" b="0" i="0" u="none" strike="noStrike" cap="none" baseline="0" dirty="0" smtClean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>
              <a:buClr>
                <a:schemeClr val="dk1"/>
              </a:buClr>
              <a:buSzPct val="100000"/>
            </a:pPr>
            <a:endParaRPr lang="en-US" sz="1800" b="1" dirty="0">
              <a:solidFill>
                <a:schemeClr val="dk1"/>
              </a:solidFill>
              <a:latin typeface="Helvetica"/>
              <a:ea typeface="Times New Roman"/>
              <a:cs typeface="Helvetica"/>
              <a:sym typeface="Times New Roman"/>
            </a:endParaRPr>
          </a:p>
          <a:p>
            <a:pPr marR="0" lvl="0" algn="l" rtl="0">
              <a:spcBef>
                <a:spcPts val="0"/>
              </a:spcBef>
              <a:buClr>
                <a:schemeClr val="dk1"/>
              </a:buClr>
              <a:buSzPct val="100000"/>
            </a:pPr>
            <a:endParaRPr lang="en-US" sz="1800" b="0" i="0" u="none" strike="noStrike" cap="none" baseline="0" dirty="0">
              <a:solidFill>
                <a:schemeClr val="dk1"/>
              </a:solidFill>
              <a:latin typeface="Helvetica"/>
              <a:ea typeface="Times New Roman"/>
              <a:cs typeface="Helvetica"/>
              <a:sym typeface="Times New Roman"/>
            </a:endParaRPr>
          </a:p>
          <a:p>
            <a:pPr marL="285750" marR="0" lvl="0" indent="-171450" algn="l" rtl="0">
              <a:spcBef>
                <a:spcPts val="0"/>
              </a:spcBef>
              <a:buClr>
                <a:schemeClr val="dk1"/>
              </a:buClr>
              <a:buFont typeface="Noto Symbol"/>
              <a:buNone/>
            </a:pPr>
            <a:endParaRPr sz="1800" b="0" i="0" u="none" strike="noStrike" cap="none" baseline="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R="0" lvl="0" algn="l" rtl="0">
              <a:spcBef>
                <a:spcPts val="0"/>
              </a:spcBef>
              <a:buClr>
                <a:schemeClr val="dk1"/>
              </a:buClr>
              <a:buSzPct val="100000"/>
            </a:pPr>
            <a:endParaRPr lang="en-US" sz="1800" b="0" i="0" u="none" strike="noStrike" cap="none" baseline="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6" name="Shape 116"/>
          <p:cNvSpPr txBox="1"/>
          <p:nvPr/>
        </p:nvSpPr>
        <p:spPr>
          <a:xfrm>
            <a:off x="7094137" y="2898836"/>
            <a:ext cx="1841827" cy="1160637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lang="en-US" sz="900" b="1" i="0" u="none" strike="noStrike" cap="none" baseline="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285750" indent="-285750">
              <a:buClr>
                <a:schemeClr val="dk1"/>
              </a:buClr>
              <a:buSzPct val="100000"/>
              <a:buFont typeface="Noto Symbol"/>
              <a:buChar char="➢"/>
            </a:pPr>
            <a:r>
              <a:rPr lang="en-US" sz="180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Future core</a:t>
            </a:r>
          </a:p>
          <a:p>
            <a:pPr>
              <a:buClr>
                <a:schemeClr val="dk1"/>
              </a:buClr>
              <a:buSzPct val="100000"/>
            </a:pPr>
            <a:r>
              <a:rPr lang="en-US" sz="180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samples</a:t>
            </a:r>
          </a:p>
          <a:p>
            <a:pPr marL="285750" marR="0" lvl="0" indent="-285750" algn="l" rtl="0">
              <a:spcBef>
                <a:spcPts val="0"/>
              </a:spcBef>
              <a:buClr>
                <a:schemeClr val="dk1"/>
              </a:buClr>
              <a:buSzPct val="100000"/>
              <a:buFont typeface="Noto Symbol"/>
              <a:buChar char="➢"/>
            </a:pPr>
            <a:r>
              <a:rPr lang="en-US" sz="180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Sample </a:t>
            </a:r>
          </a:p>
          <a:p>
            <a:pPr marR="0" lvl="0" algn="l" rtl="0">
              <a:spcBef>
                <a:spcPts val="0"/>
              </a:spcBef>
              <a:buClr>
                <a:schemeClr val="dk1"/>
              </a:buClr>
              <a:buSzPct val="100000"/>
            </a:pPr>
            <a:r>
              <a:rPr lang="en-US" sz="180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return studies</a:t>
            </a:r>
            <a:endParaRPr lang="en-US" sz="1800" b="0" u="none" strike="noStrike" cap="none" baseline="0" dirty="0" smtClean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R="0" lvl="0" algn="l" rtl="0">
              <a:spcBef>
                <a:spcPts val="0"/>
              </a:spcBef>
              <a:buClr>
                <a:schemeClr val="dk1"/>
              </a:buClr>
              <a:buSzPct val="100000"/>
            </a:pPr>
            <a:endParaRPr lang="en-US" sz="40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rtl="0">
              <a:spcBef>
                <a:spcPts val="0"/>
              </a:spcBef>
              <a:buNone/>
            </a:pPr>
            <a:endParaRPr sz="500" b="0" i="0" u="none" strike="noStrike" cap="none" baseline="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R="0" lvl="0" algn="l" rtl="0">
              <a:spcBef>
                <a:spcPts val="0"/>
              </a:spcBef>
              <a:buClr>
                <a:schemeClr val="dk1"/>
              </a:buClr>
              <a:buSzPct val="100000"/>
            </a:pPr>
            <a:endParaRPr lang="en-US" sz="1050" b="0" i="0" u="none" strike="noStrike" cap="none" baseline="0" dirty="0" smtClean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>
              <a:buClr>
                <a:schemeClr val="dk1"/>
              </a:buClr>
              <a:buSzPct val="100000"/>
            </a:pPr>
            <a:endParaRPr lang="en-US" sz="1800" b="1" dirty="0">
              <a:solidFill>
                <a:schemeClr val="dk1"/>
              </a:solidFill>
              <a:latin typeface="Helvetica"/>
              <a:ea typeface="Times New Roman"/>
              <a:cs typeface="Helvetica"/>
              <a:sym typeface="Times New Roman"/>
            </a:endParaRPr>
          </a:p>
          <a:p>
            <a:pPr marR="0" lvl="0" algn="l" rtl="0">
              <a:spcBef>
                <a:spcPts val="0"/>
              </a:spcBef>
              <a:buClr>
                <a:schemeClr val="dk1"/>
              </a:buClr>
              <a:buSzPct val="100000"/>
            </a:pPr>
            <a:endParaRPr lang="en-US" sz="1800" b="0" i="0" u="none" strike="noStrike" cap="none" baseline="0" dirty="0">
              <a:solidFill>
                <a:schemeClr val="dk1"/>
              </a:solidFill>
              <a:latin typeface="Helvetica"/>
              <a:ea typeface="Times New Roman"/>
              <a:cs typeface="Helvetica"/>
              <a:sym typeface="Times New Roman"/>
            </a:endParaRPr>
          </a:p>
          <a:p>
            <a:pPr marL="285750" marR="0" lvl="0" indent="-171450" algn="l" rtl="0">
              <a:spcBef>
                <a:spcPts val="0"/>
              </a:spcBef>
              <a:buClr>
                <a:schemeClr val="dk1"/>
              </a:buClr>
              <a:buFont typeface="Noto Symbol"/>
              <a:buNone/>
            </a:pPr>
            <a:endParaRPr sz="1800" b="0" i="0" u="none" strike="noStrike" cap="none" baseline="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R="0" lvl="0" algn="l" rtl="0">
              <a:spcBef>
                <a:spcPts val="0"/>
              </a:spcBef>
              <a:buClr>
                <a:schemeClr val="dk1"/>
              </a:buClr>
              <a:buSzPct val="100000"/>
            </a:pPr>
            <a:endParaRPr lang="en-US" sz="1800" b="0" i="0" u="none" strike="noStrike" cap="none" baseline="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823076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hape 15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352862" y="243528"/>
            <a:ext cx="1624016" cy="137775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" name="Shape 155"/>
          <p:cNvCxnSpPr/>
          <p:nvPr/>
        </p:nvCxnSpPr>
        <p:spPr>
          <a:xfrm>
            <a:off x="2691091" y="1447383"/>
            <a:ext cx="6090310" cy="13654"/>
          </a:xfrm>
          <a:prstGeom prst="straightConnector1">
            <a:avLst/>
          </a:prstGeom>
          <a:noFill/>
          <a:ln w="762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" name="Shape 157"/>
          <p:cNvSpPr/>
          <p:nvPr/>
        </p:nvSpPr>
        <p:spPr>
          <a:xfrm>
            <a:off x="2935017" y="621985"/>
            <a:ext cx="5706108" cy="101566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>
              <a:buSzPct val="25000"/>
            </a:pPr>
            <a:r>
              <a:rPr lang="en-US" sz="3200" b="1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Total Fatty Acid Method (TFA)</a:t>
            </a:r>
            <a:endParaRPr lang="en-US" sz="3200" b="1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106088" cy="6858000"/>
          </a:xfrm>
          <a:prstGeom prst="rect">
            <a:avLst/>
          </a:prstGeom>
        </p:spPr>
      </p:pic>
      <p:sp>
        <p:nvSpPr>
          <p:cNvPr id="8" name="Shape 159"/>
          <p:cNvSpPr txBox="1"/>
          <p:nvPr/>
        </p:nvSpPr>
        <p:spPr>
          <a:xfrm>
            <a:off x="1514944" y="1778655"/>
            <a:ext cx="3538232" cy="1489107"/>
          </a:xfrm>
          <a:prstGeom prst="rect">
            <a:avLst/>
          </a:prstGeom>
          <a:gradFill>
            <a:gsLst>
              <a:gs pos="0">
                <a:srgbClr val="BEDBFF"/>
              </a:gs>
              <a:gs pos="35000">
                <a:srgbClr val="D1E5FE"/>
              </a:gs>
              <a:gs pos="100000">
                <a:srgbClr val="EEF5FF"/>
              </a:gs>
            </a:gsLst>
            <a:lin ang="16200000" scaled="0"/>
          </a:gradFill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Shape 159"/>
          <p:cNvSpPr txBox="1"/>
          <p:nvPr/>
        </p:nvSpPr>
        <p:spPr>
          <a:xfrm>
            <a:off x="5243169" y="5066200"/>
            <a:ext cx="3538232" cy="1489107"/>
          </a:xfrm>
          <a:prstGeom prst="rect">
            <a:avLst/>
          </a:prstGeom>
          <a:gradFill>
            <a:gsLst>
              <a:gs pos="0">
                <a:srgbClr val="BEDBFF"/>
              </a:gs>
              <a:gs pos="35000">
                <a:srgbClr val="D1E5FE"/>
              </a:gs>
              <a:gs pos="100000">
                <a:srgbClr val="EEF5FF"/>
              </a:gs>
            </a:gsLst>
            <a:lin ang="16200000" scaled="0"/>
          </a:gradFill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" name="Shape 161"/>
          <p:cNvSpPr txBox="1"/>
          <p:nvPr/>
        </p:nvSpPr>
        <p:spPr>
          <a:xfrm>
            <a:off x="4687982" y="5053678"/>
            <a:ext cx="2525272" cy="19579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1600" b="1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4.Evaporation</a:t>
            </a:r>
            <a:endParaRPr lang="en-US" sz="1800" b="1" i="0" u="none" strike="noStrike" cap="none" baseline="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1" name="Shape 161"/>
          <p:cNvSpPr txBox="1"/>
          <p:nvPr/>
        </p:nvSpPr>
        <p:spPr>
          <a:xfrm>
            <a:off x="821465" y="1778655"/>
            <a:ext cx="2525272" cy="19579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1600" b="1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1.Incubation</a:t>
            </a:r>
            <a:endParaRPr lang="en-US" sz="1800" b="1" i="0" u="none" strike="noStrike" cap="none" baseline="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2" name="Shape 159"/>
          <p:cNvSpPr txBox="1"/>
          <p:nvPr/>
        </p:nvSpPr>
        <p:spPr>
          <a:xfrm>
            <a:off x="1514944" y="3420162"/>
            <a:ext cx="3538232" cy="1489107"/>
          </a:xfrm>
          <a:prstGeom prst="rect">
            <a:avLst/>
          </a:prstGeom>
          <a:gradFill>
            <a:gsLst>
              <a:gs pos="0">
                <a:srgbClr val="BEDBFF"/>
              </a:gs>
              <a:gs pos="35000">
                <a:srgbClr val="D1E5FE"/>
              </a:gs>
              <a:gs pos="100000">
                <a:srgbClr val="EEF5FF"/>
              </a:gs>
            </a:gsLst>
            <a:lin ang="16200000" scaled="0"/>
          </a:gradFill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Shape 161"/>
          <p:cNvSpPr txBox="1"/>
          <p:nvPr/>
        </p:nvSpPr>
        <p:spPr>
          <a:xfrm>
            <a:off x="821465" y="3379922"/>
            <a:ext cx="2525272" cy="19579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1600" b="1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2.Separation</a:t>
            </a:r>
            <a:endParaRPr lang="en-US" sz="1800" b="1" i="0" u="none" strike="noStrike" cap="none" baseline="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4" name="Shape 159"/>
          <p:cNvSpPr txBox="1"/>
          <p:nvPr/>
        </p:nvSpPr>
        <p:spPr>
          <a:xfrm>
            <a:off x="1514944" y="5061669"/>
            <a:ext cx="3538232" cy="1489107"/>
          </a:xfrm>
          <a:prstGeom prst="rect">
            <a:avLst/>
          </a:prstGeom>
          <a:gradFill>
            <a:gsLst>
              <a:gs pos="0">
                <a:srgbClr val="BEDBFF"/>
              </a:gs>
              <a:gs pos="35000">
                <a:srgbClr val="D1E5FE"/>
              </a:gs>
              <a:gs pos="100000">
                <a:srgbClr val="EEF5FF"/>
              </a:gs>
            </a:gsLst>
            <a:lin ang="16200000" scaled="0"/>
          </a:gradFill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" name="Shape 161"/>
          <p:cNvSpPr txBox="1"/>
          <p:nvPr/>
        </p:nvSpPr>
        <p:spPr>
          <a:xfrm>
            <a:off x="1244022" y="4983286"/>
            <a:ext cx="2525272" cy="19579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1600" b="1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3.Column Filtration</a:t>
            </a:r>
            <a:endParaRPr lang="en-US" sz="1600" b="1" i="0" u="none" strike="noStrike" cap="none" baseline="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6" name="Shape 159"/>
          <p:cNvSpPr txBox="1"/>
          <p:nvPr/>
        </p:nvSpPr>
        <p:spPr>
          <a:xfrm>
            <a:off x="5243169" y="3429224"/>
            <a:ext cx="3538232" cy="1489107"/>
          </a:xfrm>
          <a:prstGeom prst="rect">
            <a:avLst/>
          </a:prstGeom>
          <a:gradFill>
            <a:gsLst>
              <a:gs pos="0">
                <a:srgbClr val="BEDBFF"/>
              </a:gs>
              <a:gs pos="35000">
                <a:srgbClr val="D1E5FE"/>
              </a:gs>
              <a:gs pos="100000">
                <a:srgbClr val="EEF5FF"/>
              </a:gs>
            </a:gsLst>
            <a:lin ang="16200000" scaled="0"/>
          </a:gradFill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" name="Shape 161"/>
          <p:cNvSpPr txBox="1"/>
          <p:nvPr/>
        </p:nvSpPr>
        <p:spPr>
          <a:xfrm>
            <a:off x="5053176" y="3405455"/>
            <a:ext cx="2525272" cy="19579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1600" b="1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5.Gas Chromatography</a:t>
            </a:r>
            <a:endParaRPr lang="en-US" sz="1600" b="1" i="0" u="none" strike="noStrike" cap="none" baseline="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32" name="Picture 31" descr="IMG_8064.jpg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84846" y="1787717"/>
            <a:ext cx="1468330" cy="148004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3" name="Picture 32" descr="IMG_8085.jpg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19748" y="3420162"/>
            <a:ext cx="1133428" cy="148910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4" name="Picture 33" descr="IMG_8083 (1).jpg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91091" y="3439199"/>
            <a:ext cx="1228657" cy="146236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5" name="Picture 34" descr="IMG_8081.jpg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91092" y="1787717"/>
            <a:ext cx="893754" cy="148004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6" name="Picture 35" descr="IMG_7984 (5).jpg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57041" y="5397761"/>
            <a:ext cx="2396135" cy="115301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7" name="Picture 36" descr="IMG_8087.jpg"/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73080" y="5066200"/>
            <a:ext cx="2008321" cy="148910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8" name="Picture 37" descr="IMG_8077 (1).jpg"/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50601" y="3823274"/>
            <a:ext cx="1830800" cy="107828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2" name="Curved Right Arrow 41"/>
          <p:cNvSpPr/>
          <p:nvPr/>
        </p:nvSpPr>
        <p:spPr>
          <a:xfrm>
            <a:off x="1106088" y="3084153"/>
            <a:ext cx="451202" cy="476133"/>
          </a:xfrm>
          <a:prstGeom prst="curvedRightArrow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6" name="Curved Up Arrow 45"/>
          <p:cNvSpPr/>
          <p:nvPr/>
        </p:nvSpPr>
        <p:spPr>
          <a:xfrm>
            <a:off x="4861324" y="6330596"/>
            <a:ext cx="641804" cy="440359"/>
          </a:xfrm>
          <a:prstGeom prst="curvedUpArrow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9" name="Curved Right Arrow 48"/>
          <p:cNvSpPr/>
          <p:nvPr/>
        </p:nvSpPr>
        <p:spPr>
          <a:xfrm>
            <a:off x="1106088" y="4820837"/>
            <a:ext cx="491766" cy="476133"/>
          </a:xfrm>
          <a:prstGeom prst="curvedRightArrow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0" name="Curved Right Arrow 49"/>
          <p:cNvSpPr/>
          <p:nvPr/>
        </p:nvSpPr>
        <p:spPr>
          <a:xfrm flipH="1" flipV="1">
            <a:off x="8701116" y="4806244"/>
            <a:ext cx="442884" cy="490726"/>
          </a:xfrm>
          <a:prstGeom prst="curvedRightArrow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557289" y="2089350"/>
            <a:ext cx="113380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/>
              <a:buChar char="•"/>
            </a:pPr>
            <a:r>
              <a:rPr lang="en-US" sz="1200" dirty="0" err="1" smtClean="0">
                <a:latin typeface="Times New Roman"/>
                <a:cs typeface="Times New Roman"/>
              </a:rPr>
              <a:t>HCl</a:t>
            </a:r>
            <a:endParaRPr lang="en-US" sz="1200" dirty="0" smtClean="0">
              <a:latin typeface="Times New Roman"/>
              <a:cs typeface="Times New Roman"/>
            </a:endParaRPr>
          </a:p>
          <a:p>
            <a:pPr marL="171450" indent="-171450">
              <a:buFont typeface="Arial"/>
              <a:buChar char="•"/>
            </a:pPr>
            <a:r>
              <a:rPr lang="en-US" sz="1200" dirty="0" smtClean="0">
                <a:latin typeface="Times New Roman"/>
                <a:cs typeface="Times New Roman"/>
              </a:rPr>
              <a:t>Methylate fatty acid</a:t>
            </a:r>
          </a:p>
          <a:p>
            <a:endParaRPr lang="en-US" dirty="0"/>
          </a:p>
        </p:txBody>
      </p:sp>
      <p:sp>
        <p:nvSpPr>
          <p:cNvPr id="41" name="TextBox 40"/>
          <p:cNvSpPr txBox="1"/>
          <p:nvPr/>
        </p:nvSpPr>
        <p:spPr>
          <a:xfrm>
            <a:off x="1557290" y="3697028"/>
            <a:ext cx="1133802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/>
              <a:buChar char="•"/>
            </a:pPr>
            <a:r>
              <a:rPr lang="en-US" sz="1200" dirty="0" smtClean="0">
                <a:latin typeface="Times New Roman"/>
                <a:cs typeface="Times New Roman"/>
              </a:rPr>
              <a:t>Toluene</a:t>
            </a:r>
          </a:p>
          <a:p>
            <a:pPr marL="171450" indent="-171450">
              <a:buFont typeface="Arial"/>
              <a:buChar char="•"/>
            </a:pPr>
            <a:r>
              <a:rPr lang="en-US" sz="1200" dirty="0" smtClean="0">
                <a:latin typeface="Times New Roman"/>
                <a:cs typeface="Times New Roman"/>
              </a:rPr>
              <a:t>Top layer recovered, lowest density</a:t>
            </a:r>
          </a:p>
          <a:p>
            <a:endParaRPr lang="en-US" dirty="0"/>
          </a:p>
        </p:txBody>
      </p:sp>
      <p:sp>
        <p:nvSpPr>
          <p:cNvPr id="43" name="TextBox 42"/>
          <p:cNvSpPr txBox="1"/>
          <p:nvPr/>
        </p:nvSpPr>
        <p:spPr>
          <a:xfrm>
            <a:off x="1523239" y="5296970"/>
            <a:ext cx="1133802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/>
              <a:buChar char="•"/>
            </a:pPr>
            <a:r>
              <a:rPr lang="en-US" sz="1200" dirty="0" smtClean="0">
                <a:latin typeface="Times New Roman"/>
                <a:cs typeface="Times New Roman"/>
              </a:rPr>
              <a:t>Remove acid</a:t>
            </a:r>
          </a:p>
          <a:p>
            <a:pPr marL="171450" indent="-171450">
              <a:buFont typeface="Arial"/>
              <a:buChar char="•"/>
            </a:pPr>
            <a:r>
              <a:rPr lang="en-US" sz="1200" dirty="0" smtClean="0">
                <a:latin typeface="Times New Roman"/>
                <a:cs typeface="Times New Roman"/>
              </a:rPr>
              <a:t>Remove solids</a:t>
            </a:r>
          </a:p>
          <a:p>
            <a:pPr marL="171450" indent="-171450">
              <a:buFont typeface="Arial"/>
              <a:buChar char="•"/>
            </a:pPr>
            <a:r>
              <a:rPr lang="en-US" sz="1200" dirty="0" smtClean="0">
                <a:latin typeface="Times New Roman"/>
                <a:cs typeface="Times New Roman"/>
              </a:rPr>
              <a:t>Remove water</a:t>
            </a:r>
          </a:p>
          <a:p>
            <a:endParaRPr lang="en-US" dirty="0"/>
          </a:p>
        </p:txBody>
      </p:sp>
      <p:sp>
        <p:nvSpPr>
          <p:cNvPr id="44" name="TextBox 43"/>
          <p:cNvSpPr txBox="1"/>
          <p:nvPr/>
        </p:nvSpPr>
        <p:spPr>
          <a:xfrm>
            <a:off x="5499497" y="5355183"/>
            <a:ext cx="11338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/>
              <a:buChar char="•"/>
            </a:pPr>
            <a:r>
              <a:rPr lang="en-US" sz="1200" dirty="0" smtClean="0">
                <a:latin typeface="Times New Roman"/>
                <a:cs typeface="Times New Roman"/>
              </a:rPr>
              <a:t>N</a:t>
            </a:r>
            <a:r>
              <a:rPr lang="en-US" sz="1200" baseline="-25000" dirty="0" smtClean="0">
                <a:latin typeface="Times New Roman"/>
                <a:cs typeface="Times New Roman"/>
              </a:rPr>
              <a:t>2</a:t>
            </a:r>
            <a:r>
              <a:rPr lang="en-US" sz="1200" dirty="0" smtClean="0">
                <a:latin typeface="Times New Roman"/>
                <a:cs typeface="Times New Roman"/>
              </a:rPr>
              <a:t> gas</a:t>
            </a:r>
          </a:p>
          <a:p>
            <a:pPr marL="171450" indent="-171450">
              <a:buFont typeface="Arial"/>
              <a:buChar char="•"/>
            </a:pPr>
            <a:r>
              <a:rPr lang="en-US" sz="1200" dirty="0" smtClean="0">
                <a:latin typeface="Times New Roman"/>
                <a:cs typeface="Times New Roman"/>
              </a:rPr>
              <a:t>Fatty acid solid</a:t>
            </a:r>
          </a:p>
          <a:p>
            <a:pPr marL="171450" indent="-171450">
              <a:buFont typeface="Arial"/>
              <a:buChar char="•"/>
            </a:pPr>
            <a:r>
              <a:rPr lang="en-US" sz="1200" dirty="0" smtClean="0">
                <a:latin typeface="Times New Roman"/>
                <a:cs typeface="Times New Roman"/>
              </a:rPr>
              <a:t>Redissolved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5360876" y="3730237"/>
            <a:ext cx="14122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/>
              <a:buChar char="•"/>
            </a:pPr>
            <a:r>
              <a:rPr lang="en-US" sz="1200" dirty="0" smtClean="0">
                <a:latin typeface="Times New Roman"/>
                <a:cs typeface="Times New Roman"/>
              </a:rPr>
              <a:t>Identifies methyl group</a:t>
            </a:r>
          </a:p>
          <a:p>
            <a:pPr marL="171450" indent="-171450">
              <a:buFont typeface="Arial"/>
              <a:buChar char="•"/>
            </a:pPr>
            <a:r>
              <a:rPr lang="en-US" sz="1200" dirty="0" smtClean="0">
                <a:latin typeface="Times New Roman"/>
                <a:cs typeface="Times New Roman"/>
              </a:rPr>
              <a:t>Breaks into fragments</a:t>
            </a:r>
          </a:p>
          <a:p>
            <a:pPr marL="171450" indent="-171450">
              <a:buFont typeface="Arial"/>
              <a:buChar char="•"/>
            </a:pPr>
            <a:r>
              <a:rPr lang="en-US" sz="1200" dirty="0" smtClean="0">
                <a:latin typeface="Times New Roman"/>
                <a:cs typeface="Times New Roman"/>
              </a:rPr>
              <a:t>Delivers graph</a:t>
            </a:r>
          </a:p>
        </p:txBody>
      </p:sp>
      <p:sp>
        <p:nvSpPr>
          <p:cNvPr id="51" name="Shape 159"/>
          <p:cNvSpPr txBox="1"/>
          <p:nvPr/>
        </p:nvSpPr>
        <p:spPr>
          <a:xfrm>
            <a:off x="5243169" y="1787717"/>
            <a:ext cx="3538232" cy="1489107"/>
          </a:xfrm>
          <a:prstGeom prst="rect">
            <a:avLst/>
          </a:prstGeom>
          <a:gradFill>
            <a:gsLst>
              <a:gs pos="0">
                <a:srgbClr val="BEDBFF"/>
              </a:gs>
              <a:gs pos="35000">
                <a:srgbClr val="D1E5FE"/>
              </a:gs>
              <a:gs pos="100000">
                <a:srgbClr val="EEF5FF"/>
              </a:gs>
            </a:gsLst>
            <a:lin ang="16200000" scaled="0"/>
          </a:gradFill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8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" name="Shape 161"/>
          <p:cNvSpPr txBox="1"/>
          <p:nvPr/>
        </p:nvSpPr>
        <p:spPr>
          <a:xfrm>
            <a:off x="4687982" y="1778655"/>
            <a:ext cx="2525272" cy="19579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1600" b="1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6.Sterilization</a:t>
            </a:r>
            <a:endParaRPr lang="en-US" sz="1800" b="1" i="0" u="none" strike="noStrike" cap="none" baseline="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53" name="Picture 52" descr="IMG_8088 (1).jpg"/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50601" y="1787717"/>
            <a:ext cx="1830799" cy="148004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4" name="TextBox 53"/>
          <p:cNvSpPr txBox="1"/>
          <p:nvPr/>
        </p:nvSpPr>
        <p:spPr>
          <a:xfrm>
            <a:off x="5360876" y="2089350"/>
            <a:ext cx="14122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/>
              <a:buChar char="•"/>
            </a:pPr>
            <a:r>
              <a:rPr lang="en-US" sz="1200" dirty="0" smtClean="0">
                <a:latin typeface="Times New Roman"/>
                <a:cs typeface="Times New Roman"/>
              </a:rPr>
              <a:t>Before repeating</a:t>
            </a:r>
          </a:p>
          <a:p>
            <a:pPr marL="171450" indent="-171450">
              <a:buFont typeface="Arial"/>
              <a:buChar char="•"/>
            </a:pPr>
            <a:r>
              <a:rPr lang="en-US" sz="1200" dirty="0" smtClean="0">
                <a:latin typeface="Times New Roman"/>
                <a:cs typeface="Times New Roman"/>
              </a:rPr>
              <a:t>Clean dishware with soap/DI</a:t>
            </a:r>
          </a:p>
          <a:p>
            <a:pPr marL="171450" indent="-171450">
              <a:buFont typeface="Arial"/>
              <a:buChar char="•"/>
            </a:pPr>
            <a:r>
              <a:rPr lang="en-US" sz="1200" dirty="0" smtClean="0">
                <a:latin typeface="Times New Roman"/>
                <a:cs typeface="Times New Roman"/>
              </a:rPr>
              <a:t>Heat at 550F overnight </a:t>
            </a:r>
          </a:p>
        </p:txBody>
      </p:sp>
      <p:sp>
        <p:nvSpPr>
          <p:cNvPr id="55" name="Curved Right Arrow 54"/>
          <p:cNvSpPr/>
          <p:nvPr/>
        </p:nvSpPr>
        <p:spPr>
          <a:xfrm flipH="1" flipV="1">
            <a:off x="8701116" y="3069560"/>
            <a:ext cx="442884" cy="490726"/>
          </a:xfrm>
          <a:prstGeom prst="curvedRightArrow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11544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/>
      <p:bldP spid="11" grpId="0"/>
      <p:bldP spid="12" grpId="0" animBg="1"/>
      <p:bldP spid="13" grpId="0"/>
      <p:bldP spid="14" grpId="0" animBg="1"/>
      <p:bldP spid="15" grpId="0"/>
      <p:bldP spid="26" grpId="0" animBg="1"/>
      <p:bldP spid="27" grpId="0"/>
      <p:bldP spid="42" grpId="0" animBg="1"/>
      <p:bldP spid="46" grpId="0" animBg="1"/>
      <p:bldP spid="49" grpId="0" animBg="1"/>
      <p:bldP spid="50" grpId="0" animBg="1"/>
      <p:bldP spid="40" grpId="0"/>
      <p:bldP spid="41" grpId="0"/>
      <p:bldP spid="43" grpId="0"/>
      <p:bldP spid="44" grpId="0"/>
      <p:bldP spid="45" grpId="0"/>
      <p:bldP spid="51" grpId="0" animBg="1"/>
      <p:bldP spid="52" grpId="0"/>
      <p:bldP spid="54" grpId="0"/>
      <p:bldP spid="5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25080</TotalTime>
  <Words>736</Words>
  <Application>Microsoft Macintosh PowerPoint</Application>
  <PresentationFormat>On-screen Show (4:3)</PresentationFormat>
  <Paragraphs>311</Paragraphs>
  <Slides>19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Lykens , Kimberly (3225-Affiliate)</cp:lastModifiedBy>
  <cp:revision>65</cp:revision>
  <dcterms:modified xsi:type="dcterms:W3CDTF">2015-08-03T21:28:55Z</dcterms:modified>
</cp:coreProperties>
</file>