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2" r:id="rId1"/>
  </p:sldMasterIdLst>
  <p:sldIdLst>
    <p:sldId id="256"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768"/>
  </p:normalViewPr>
  <p:slideViewPr>
    <p:cSldViewPr snapToGrid="0" snapToObjects="1">
      <p:cViewPr>
        <p:scale>
          <a:sx n="25" d="100"/>
          <a:sy n="25" d="100"/>
        </p:scale>
        <p:origin x="184"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5290752" y="11456371"/>
            <a:ext cx="33309696" cy="7900416"/>
          </a:xfrm>
          <a:solidFill>
            <a:srgbClr val="FFFFFF"/>
          </a:solidFill>
          <a:ln w="38100">
            <a:solidFill>
              <a:srgbClr val="404040"/>
            </a:solidFill>
          </a:ln>
        </p:spPr>
        <p:txBody>
          <a:bodyPr lIns="274320" rIns="274320" anchor="ctr" anchorCtr="1">
            <a:normAutofit/>
          </a:bodyPr>
          <a:lstStyle>
            <a:lvl1pPr algn="ctr">
              <a:defRPr sz="16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9702703" y="20892211"/>
            <a:ext cx="24485803" cy="5951491"/>
          </a:xfrm>
          <a:noFill/>
        </p:spPr>
        <p:txBody>
          <a:bodyPr>
            <a:normAutofit/>
          </a:bodyPr>
          <a:lstStyle>
            <a:lvl1pPr marL="0" indent="0" algn="ctr">
              <a:buNone/>
              <a:defRPr sz="9120">
                <a:solidFill>
                  <a:schemeClr val="tx1">
                    <a:lumMod val="75000"/>
                    <a:lumOff val="25000"/>
                  </a:schemeClr>
                </a:solidFill>
              </a:defRPr>
            </a:lvl1pPr>
            <a:lvl2pPr marL="2194560" indent="0" algn="ctr">
              <a:buNone/>
              <a:defRPr sz="912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6A1B6115-FDB6-0E47-9A4F-939794D2011F}" type="datetimeFigureOut">
              <a:rPr lang="en-US" smtClean="0"/>
              <a:t>11/27/18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287304572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1B6115-FDB6-0E47-9A4F-939794D2011F}" type="datetimeFigureOut">
              <a:rPr lang="en-US" smtClean="0"/>
              <a:t>11/27/18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2282841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151203" y="4498848"/>
            <a:ext cx="5059037" cy="239207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09021" y="4498848"/>
            <a:ext cx="22637635" cy="2392070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1B6115-FDB6-0E47-9A4F-939794D2011F}" type="datetimeFigureOut">
              <a:rPr lang="en-US" smtClean="0"/>
              <a:t>11/27/18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2597285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A1B6115-FDB6-0E47-9A4F-939794D2011F}" type="datetimeFigureOut">
              <a:rPr lang="en-US" smtClean="0"/>
              <a:t>11/27/18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411483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5310835" y="11456371"/>
            <a:ext cx="33313421" cy="7900416"/>
          </a:xfrm>
          <a:solidFill>
            <a:srgbClr val="FFFFFF"/>
          </a:solidFill>
          <a:ln w="38100">
            <a:solidFill>
              <a:srgbClr val="404040"/>
            </a:solidFill>
          </a:ln>
        </p:spPr>
        <p:txBody>
          <a:bodyPr lIns="274320" rIns="274320" anchor="ctr" anchorCtr="1">
            <a:normAutofit/>
          </a:bodyPr>
          <a:lstStyle>
            <a:lvl1pPr>
              <a:defRPr sz="16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9702703" y="20891832"/>
            <a:ext cx="24485803" cy="6072394"/>
          </a:xfrm>
        </p:spPr>
        <p:txBody>
          <a:bodyPr anchor="t" anchorCtr="1">
            <a:normAutofit/>
          </a:bodyPr>
          <a:lstStyle>
            <a:lvl1pPr marL="0" indent="0">
              <a:buNone/>
              <a:defRPr sz="9120">
                <a:solidFill>
                  <a:schemeClr val="tx1"/>
                </a:solidFill>
              </a:defRPr>
            </a:lvl1pPr>
            <a:lvl2pPr marL="2194560" indent="0">
              <a:buNone/>
              <a:defRPr sz="912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6A1B6115-FDB6-0E47-9A4F-939794D2011F}" type="datetimeFigureOut">
              <a:rPr lang="en-US" smtClean="0"/>
              <a:t>11/27/18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28102413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290750" y="12662611"/>
            <a:ext cx="15782510" cy="148895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817938" y="12662611"/>
            <a:ext cx="15794477" cy="148895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6A1B6115-FDB6-0E47-9A4F-939794D2011F}" type="datetimeFigureOut">
              <a:rPr lang="en-US" smtClean="0"/>
              <a:t>11/27/18</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560456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290747" y="11104485"/>
            <a:ext cx="15782515" cy="3379618"/>
          </a:xfrm>
        </p:spPr>
        <p:txBody>
          <a:bodyPr anchor="b" anchorCtr="1">
            <a:normAutofit/>
          </a:bodyPr>
          <a:lstStyle>
            <a:lvl1pPr marL="0" indent="0" algn="ctr">
              <a:buNone/>
              <a:defRPr sz="9120" b="0" cap="all" spc="480" baseline="0">
                <a:solidFill>
                  <a:schemeClr val="accent2">
                    <a:lumMod val="75000"/>
                  </a:schemeClr>
                </a:solidFill>
              </a:defRPr>
            </a:lvl1pPr>
            <a:lvl2pPr marL="2194560" indent="0">
              <a:buNone/>
              <a:defRPr sz="912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5290747" y="15087600"/>
            <a:ext cx="15782515" cy="12464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22817938" y="15087600"/>
            <a:ext cx="15794477" cy="12464525"/>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22817938" y="11104485"/>
            <a:ext cx="15794477" cy="3379618"/>
          </a:xfrm>
        </p:spPr>
        <p:txBody>
          <a:bodyPr anchor="b" anchorCtr="1">
            <a:normAutofit/>
          </a:bodyPr>
          <a:lstStyle>
            <a:lvl1pPr marL="0" indent="0" algn="ctr">
              <a:buNone/>
              <a:defRPr sz="9120" b="0" cap="all" spc="480" baseline="0">
                <a:solidFill>
                  <a:schemeClr val="accent2">
                    <a:lumMod val="75000"/>
                  </a:schemeClr>
                </a:solidFill>
              </a:defRPr>
            </a:lvl1pPr>
            <a:lvl2pPr marL="2194560" indent="0">
              <a:buNone/>
              <a:defRPr sz="912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7" name="Date Placeholder 6"/>
          <p:cNvSpPr>
            <a:spLocks noGrp="1"/>
          </p:cNvSpPr>
          <p:nvPr>
            <p:ph type="dt" sz="half" idx="10"/>
          </p:nvPr>
        </p:nvSpPr>
        <p:spPr/>
        <p:txBody>
          <a:bodyPr/>
          <a:lstStyle/>
          <a:p>
            <a:fld id="{6A1B6115-FDB6-0E47-9A4F-939794D2011F}" type="datetimeFigureOut">
              <a:rPr lang="en-US" smtClean="0"/>
              <a:t>11/27/18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32569B-E74B-9546-86B8-A445913FE010}"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69343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A1B6115-FDB6-0E47-9A4F-939794D2011F}" type="datetimeFigureOut">
              <a:rPr lang="en-US" smtClean="0"/>
              <a:t>11/27/18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1613392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1B6115-FDB6-0E47-9A4F-939794D2011F}" type="datetimeFigureOut">
              <a:rPr lang="en-US" smtClean="0"/>
              <a:t>11/27/18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789228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21945600" cy="32918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3075375" y="10770381"/>
            <a:ext cx="15794851" cy="5479186"/>
          </a:xfrm>
          <a:solidFill>
            <a:srgbClr val="FFFFFF"/>
          </a:solidFill>
          <a:ln>
            <a:solidFill>
              <a:srgbClr val="404040"/>
            </a:solidFill>
          </a:ln>
        </p:spPr>
        <p:txBody>
          <a:bodyPr anchor="ctr" anchorCtr="1">
            <a:normAutofit/>
          </a:bodyPr>
          <a:lstStyle>
            <a:lvl1pPr>
              <a:defRPr sz="1008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24249888" y="3862426"/>
            <a:ext cx="17337024" cy="25193549"/>
          </a:xfrm>
        </p:spPr>
        <p:txBody>
          <a:bodyPr>
            <a:normAutofit/>
          </a:bodyPr>
          <a:lstStyle>
            <a:lvl1pPr>
              <a:defRPr sz="9120">
                <a:solidFill>
                  <a:schemeClr val="tx1"/>
                </a:solidFill>
              </a:defRPr>
            </a:lvl1pPr>
            <a:lvl2pPr>
              <a:defRPr sz="7680">
                <a:solidFill>
                  <a:schemeClr val="tx1"/>
                </a:solidFill>
              </a:defRPr>
            </a:lvl2pPr>
            <a:lvl3pPr>
              <a:defRPr sz="7680">
                <a:solidFill>
                  <a:schemeClr val="tx1"/>
                </a:solidFill>
              </a:defRPr>
            </a:lvl3pPr>
            <a:lvl4pPr>
              <a:defRPr sz="7680">
                <a:solidFill>
                  <a:schemeClr val="tx1"/>
                </a:solidFill>
              </a:defRPr>
            </a:lvl4pPr>
            <a:lvl5pPr>
              <a:defRPr sz="7680">
                <a:solidFill>
                  <a:schemeClr val="tx1"/>
                </a:solidFill>
              </a:defRPr>
            </a:lvl5pPr>
            <a:lvl6pPr>
              <a:defRPr sz="7680"/>
            </a:lvl6pPr>
            <a:lvl7pPr>
              <a:defRPr sz="7680"/>
            </a:lvl7pPr>
            <a:lvl8pPr>
              <a:defRPr sz="7680"/>
            </a:lvl8pPr>
            <a:lvl9pPr>
              <a:defRPr sz="7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142232" y="17039606"/>
            <a:ext cx="13661136" cy="10531373"/>
          </a:xfrm>
        </p:spPr>
        <p:txBody>
          <a:bodyPr anchor="t" anchorCtr="1">
            <a:normAutofit/>
          </a:bodyPr>
          <a:lstStyle>
            <a:lvl1pPr marL="0" indent="0" algn="ctr">
              <a:buNone/>
              <a:defRPr sz="7200">
                <a:solidFill>
                  <a:srgbClr val="FFFFFF"/>
                </a:solidFill>
              </a:defRPr>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9" name="Date Placeholder 8"/>
          <p:cNvSpPr>
            <a:spLocks noGrp="1"/>
          </p:cNvSpPr>
          <p:nvPr>
            <p:ph type="dt" sz="half" idx="10"/>
          </p:nvPr>
        </p:nvSpPr>
        <p:spPr/>
        <p:txBody>
          <a:bodyPr/>
          <a:lstStyle/>
          <a:p>
            <a:fld id="{6A1B6115-FDB6-0E47-9A4F-939794D2011F}" type="datetimeFigureOut">
              <a:rPr lang="en-US" smtClean="0"/>
              <a:t>11/27/18</a:t>
            </a:fld>
            <a:endParaRPr lang="en-US"/>
          </a:p>
        </p:txBody>
      </p:sp>
      <p:sp>
        <p:nvSpPr>
          <p:cNvPr id="10" name="Footer Placeholder 9"/>
          <p:cNvSpPr>
            <a:spLocks noGrp="1"/>
          </p:cNvSpPr>
          <p:nvPr>
            <p:ph type="ftr" sz="quarter" idx="11"/>
          </p:nvPr>
        </p:nvSpPr>
        <p:spPr>
          <a:xfrm>
            <a:off x="3075375" y="29933798"/>
            <a:ext cx="18270710" cy="1536192"/>
          </a:xfrm>
        </p:spPr>
        <p:txBody>
          <a:bodyPr>
            <a:normAutofit/>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964990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7" y="0"/>
            <a:ext cx="21945595" cy="32918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3072384" y="10770374"/>
            <a:ext cx="15800832" cy="5486400"/>
          </a:xfrm>
          <a:solidFill>
            <a:srgbClr val="FFFFFF"/>
          </a:solidFill>
          <a:ln>
            <a:solidFill>
              <a:srgbClr val="262626"/>
            </a:solidFill>
          </a:ln>
        </p:spPr>
        <p:txBody>
          <a:bodyPr anchor="ctr" anchorCtr="1">
            <a:noAutofit/>
          </a:bodyPr>
          <a:lstStyle>
            <a:lvl1pPr>
              <a:defRPr sz="1008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1945603" y="-202426"/>
            <a:ext cx="21967550" cy="32918400"/>
          </a:xfrm>
          <a:solidFill>
            <a:schemeClr val="bg1">
              <a:lumMod val="75000"/>
            </a:schemeClr>
          </a:solidFill>
        </p:spPr>
        <p:txBody>
          <a:bodyPr anchor="t"/>
          <a:lstStyle>
            <a:lvl1pPr marL="0" indent="0">
              <a:buNone/>
              <a:defRPr sz="15360">
                <a:solidFill>
                  <a:schemeClr val="bg1">
                    <a:lumMod val="85000"/>
                    <a:lumOff val="15000"/>
                  </a:schemeClr>
                </a:solidFill>
              </a:defRPr>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4142232" y="17039613"/>
            <a:ext cx="13661136" cy="10531378"/>
          </a:xfrm>
        </p:spPr>
        <p:txBody>
          <a:bodyPr anchor="t" anchorCtr="1">
            <a:normAutofit/>
          </a:bodyPr>
          <a:lstStyle>
            <a:lvl1pPr marL="0" indent="0" algn="ctr">
              <a:buNone/>
              <a:defRPr sz="7200">
                <a:solidFill>
                  <a:srgbClr val="FFFFFF"/>
                </a:solidFill>
              </a:defRPr>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6A1B6115-FDB6-0E47-9A4F-939794D2011F}" type="datetimeFigureOut">
              <a:rPr lang="en-US" smtClean="0"/>
              <a:t>11/27/18</a:t>
            </a:fld>
            <a:endParaRPr lang="en-US"/>
          </a:p>
        </p:txBody>
      </p:sp>
      <p:sp>
        <p:nvSpPr>
          <p:cNvPr id="9" name="Footer Placeholder 8"/>
          <p:cNvSpPr>
            <a:spLocks noGrp="1"/>
          </p:cNvSpPr>
          <p:nvPr>
            <p:ph type="ftr" sz="quarter" idx="11"/>
          </p:nvPr>
        </p:nvSpPr>
        <p:spPr>
          <a:xfrm>
            <a:off x="3072384" y="29933798"/>
            <a:ext cx="18258739" cy="1536192"/>
          </a:xfrm>
        </p:spPr>
        <p:txBody>
          <a:bodyPr>
            <a:normAutofit/>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9732569B-E74B-9546-86B8-A445913FE010}" type="slidenum">
              <a:rPr lang="en-US" smtClean="0"/>
              <a:t>‹#›</a:t>
            </a:fld>
            <a:endParaRPr lang="en-US"/>
          </a:p>
        </p:txBody>
      </p:sp>
    </p:spTree>
    <p:extLst>
      <p:ext uri="{BB962C8B-B14F-4D97-AF65-F5344CB8AC3E}">
        <p14:creationId xmlns:p14="http://schemas.microsoft.com/office/powerpoint/2010/main" val="861318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7709018" y="4630522"/>
            <a:ext cx="28501224" cy="5705856"/>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709018" y="12662619"/>
            <a:ext cx="28501224" cy="1488951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8698926" y="29946317"/>
            <a:ext cx="9913488" cy="1555046"/>
          </a:xfrm>
          <a:prstGeom prst="rect">
            <a:avLst/>
          </a:prstGeom>
        </p:spPr>
        <p:txBody>
          <a:bodyPr vert="horz" lIns="91440" tIns="45720" rIns="91440" bIns="45720" rtlCol="0" anchor="ctr"/>
          <a:lstStyle>
            <a:lvl1pPr algn="r">
              <a:defRPr sz="4800">
                <a:solidFill>
                  <a:schemeClr val="tx1">
                    <a:alpha val="70000"/>
                  </a:schemeClr>
                </a:solidFill>
              </a:defRPr>
            </a:lvl1pPr>
          </a:lstStyle>
          <a:p>
            <a:fld id="{6A1B6115-FDB6-0E47-9A4F-939794D2011F}" type="datetimeFigureOut">
              <a:rPr lang="en-US" smtClean="0"/>
              <a:t>11/27/18</a:t>
            </a:fld>
            <a:endParaRPr lang="en-US"/>
          </a:p>
        </p:txBody>
      </p:sp>
      <p:sp>
        <p:nvSpPr>
          <p:cNvPr id="5" name="Footer Placeholder 4"/>
          <p:cNvSpPr>
            <a:spLocks noGrp="1"/>
          </p:cNvSpPr>
          <p:nvPr>
            <p:ph type="ftr" sz="quarter" idx="3"/>
          </p:nvPr>
        </p:nvSpPr>
        <p:spPr>
          <a:xfrm>
            <a:off x="5290747" y="29933798"/>
            <a:ext cx="21871987" cy="1536192"/>
          </a:xfrm>
          <a:prstGeom prst="rect">
            <a:avLst/>
          </a:prstGeom>
        </p:spPr>
        <p:txBody>
          <a:bodyPr vert="horz" lIns="91440" tIns="45720" rIns="91440" bIns="45720" rtlCol="0" anchor="ctr"/>
          <a:lstStyle>
            <a:lvl1pPr algn="l">
              <a:defRPr sz="480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39552538" y="29846016"/>
            <a:ext cx="1755648" cy="1755648"/>
          </a:xfrm>
          <a:prstGeom prst="ellipse">
            <a:avLst/>
          </a:prstGeom>
          <a:solidFill>
            <a:srgbClr val="1D1D1D">
              <a:alpha val="69804"/>
            </a:srgbClr>
          </a:solidFill>
        </p:spPr>
        <p:txBody>
          <a:bodyPr vert="horz" lIns="18288" tIns="45720" rIns="18288" bIns="45720" rtlCol="0" anchor="ctr">
            <a:noAutofit/>
          </a:bodyPr>
          <a:lstStyle>
            <a:lvl1pPr algn="ctr">
              <a:defRPr sz="5280" spc="0" baseline="0">
                <a:solidFill>
                  <a:srgbClr val="FFFFFF"/>
                </a:solidFill>
              </a:defRPr>
            </a:lvl1pPr>
          </a:lstStyle>
          <a:p>
            <a:fld id="{9732569B-E74B-9546-86B8-A445913FE010}" type="slidenum">
              <a:rPr lang="en-US" smtClean="0"/>
              <a:t>‹#›</a:t>
            </a:fld>
            <a:endParaRPr lang="en-US"/>
          </a:p>
        </p:txBody>
      </p:sp>
    </p:spTree>
    <p:extLst>
      <p:ext uri="{BB962C8B-B14F-4D97-AF65-F5344CB8AC3E}">
        <p14:creationId xmlns:p14="http://schemas.microsoft.com/office/powerpoint/2010/main" val="2267239156"/>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xStyles>
    <p:titleStyle>
      <a:lvl1pPr algn="ctr" defTabSz="4389120" rtl="0" eaLnBrk="1" latinLnBrk="0" hangingPunct="1">
        <a:lnSpc>
          <a:spcPct val="90000"/>
        </a:lnSpc>
        <a:spcBef>
          <a:spcPct val="0"/>
        </a:spcBef>
        <a:buNone/>
        <a:defRPr sz="12480" kern="1200" cap="all" spc="960" baseline="0">
          <a:solidFill>
            <a:srgbClr val="262626"/>
          </a:solidFill>
          <a:latin typeface="+mj-lt"/>
          <a:ea typeface="+mj-ea"/>
          <a:cs typeface="+mj-cs"/>
        </a:defRPr>
      </a:lvl1pPr>
    </p:titleStyle>
    <p:bodyStyle>
      <a:lvl1pPr marL="1097280" indent="-1097280" algn="l" defTabSz="4389120" rtl="0" eaLnBrk="1" latinLnBrk="0" hangingPunct="1">
        <a:lnSpc>
          <a:spcPct val="100000"/>
        </a:lnSpc>
        <a:spcBef>
          <a:spcPts val="4800"/>
        </a:spcBef>
        <a:buClr>
          <a:schemeClr val="accent2"/>
        </a:buClr>
        <a:buFont typeface="Arial" panose="020B0604020202020204" pitchFamily="34" charset="0"/>
        <a:buChar char="•"/>
        <a:defRPr sz="8640" kern="1200">
          <a:solidFill>
            <a:schemeClr val="tx1">
              <a:lumMod val="85000"/>
              <a:lumOff val="15000"/>
            </a:schemeClr>
          </a:solidFill>
          <a:latin typeface="+mn-lt"/>
          <a:ea typeface="+mn-ea"/>
          <a:cs typeface="+mn-cs"/>
        </a:defRPr>
      </a:lvl1pPr>
      <a:lvl2pPr marL="219456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2pPr>
      <a:lvl3pPr marL="329184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3pPr>
      <a:lvl4pPr marL="438912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4pPr>
      <a:lvl5pPr marL="548640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5pPr>
      <a:lvl6pPr marL="630936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solidFill>
          <a:latin typeface="+mn-lt"/>
          <a:ea typeface="+mn-ea"/>
          <a:cs typeface="+mn-cs"/>
        </a:defRPr>
      </a:lvl6pPr>
      <a:lvl7pPr marL="713232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solidFill>
          <a:latin typeface="+mn-lt"/>
          <a:ea typeface="+mn-ea"/>
          <a:cs typeface="+mn-cs"/>
        </a:defRPr>
      </a:lvl7pPr>
      <a:lvl8pPr marL="795528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baseline="0">
          <a:solidFill>
            <a:schemeClr val="tx1"/>
          </a:solidFill>
          <a:latin typeface="+mn-lt"/>
          <a:ea typeface="+mn-ea"/>
          <a:cs typeface="+mn-cs"/>
        </a:defRPr>
      </a:lvl8pPr>
      <a:lvl9pPr marL="877824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baseline="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tiff"/><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A6187E5C-DFBE-3E48-9BFA-E0CB30FB1654}"/>
              </a:ext>
            </a:extLst>
          </p:cNvPr>
          <p:cNvGrpSpPr/>
          <p:nvPr/>
        </p:nvGrpSpPr>
        <p:grpSpPr>
          <a:xfrm>
            <a:off x="18513242" y="6328877"/>
            <a:ext cx="7321914" cy="4540630"/>
            <a:chOff x="18618564" y="6288208"/>
            <a:chExt cx="6307906" cy="3757901"/>
          </a:xfrm>
        </p:grpSpPr>
        <p:pic>
          <p:nvPicPr>
            <p:cNvPr id="22" name="Picture 21">
              <a:extLst>
                <a:ext uri="{FF2B5EF4-FFF2-40B4-BE49-F238E27FC236}">
                  <a16:creationId xmlns:a16="http://schemas.microsoft.com/office/drawing/2014/main" id="{8822E3B5-59BC-DD4E-9EE0-E5163176257F}"/>
                </a:ext>
              </a:extLst>
            </p:cNvPr>
            <p:cNvPicPr>
              <a:picLocks noChangeAspect="1"/>
            </p:cNvPicPr>
            <p:nvPr/>
          </p:nvPicPr>
          <p:blipFill rotWithShape="1">
            <a:blip r:embed="rId2"/>
            <a:srcRect l="4583" t="1014" r="9153" b="-1014"/>
            <a:stretch/>
          </p:blipFill>
          <p:spPr>
            <a:xfrm>
              <a:off x="18777676" y="6288208"/>
              <a:ext cx="5989682" cy="3757901"/>
            </a:xfrm>
            <a:prstGeom prst="rect">
              <a:avLst/>
            </a:prstGeom>
          </p:spPr>
        </p:pic>
        <p:sp>
          <p:nvSpPr>
            <p:cNvPr id="23" name="TextBox 22">
              <a:extLst>
                <a:ext uri="{FF2B5EF4-FFF2-40B4-BE49-F238E27FC236}">
                  <a16:creationId xmlns:a16="http://schemas.microsoft.com/office/drawing/2014/main" id="{6A608E8C-7FDC-C74B-9BEE-CC0B233A188D}"/>
                </a:ext>
              </a:extLst>
            </p:cNvPr>
            <p:cNvSpPr txBox="1"/>
            <p:nvPr/>
          </p:nvSpPr>
          <p:spPr>
            <a:xfrm>
              <a:off x="18618564" y="9570563"/>
              <a:ext cx="6307906" cy="461665"/>
            </a:xfrm>
            <a:prstGeom prst="rect">
              <a:avLst/>
            </a:prstGeom>
            <a:noFill/>
          </p:spPr>
          <p:txBody>
            <a:bodyPr wrap="square" rtlCol="0">
              <a:spAutoFit/>
            </a:bodyPr>
            <a:lstStyle/>
            <a:p>
              <a:pPr algn="ctr"/>
              <a:r>
                <a:rPr lang="en-US" sz="2400" dirty="0"/>
                <a:t>Livestock Services Inc. </a:t>
              </a:r>
            </a:p>
          </p:txBody>
        </p:sp>
      </p:grpSp>
      <p:sp>
        <p:nvSpPr>
          <p:cNvPr id="2" name="Title 1">
            <a:extLst>
              <a:ext uri="{FF2B5EF4-FFF2-40B4-BE49-F238E27FC236}">
                <a16:creationId xmlns:a16="http://schemas.microsoft.com/office/drawing/2014/main" id="{A65652CB-6220-BE40-B415-F0F0B48845E3}"/>
              </a:ext>
            </a:extLst>
          </p:cNvPr>
          <p:cNvSpPr>
            <a:spLocks noGrp="1"/>
          </p:cNvSpPr>
          <p:nvPr>
            <p:ph type="ctrTitle"/>
          </p:nvPr>
        </p:nvSpPr>
        <p:spPr>
          <a:xfrm>
            <a:off x="3520440" y="430306"/>
            <a:ext cx="37307520" cy="5611505"/>
          </a:xfrm>
          <a:ln>
            <a:solidFill>
              <a:schemeClr val="tx1"/>
            </a:solidFill>
          </a:ln>
        </p:spPr>
        <p:txBody>
          <a:bodyPr>
            <a:noAutofit/>
          </a:bodyPr>
          <a:lstStyle/>
          <a:p>
            <a:pPr algn="ctr">
              <a:spcBef>
                <a:spcPts val="3600"/>
              </a:spcBef>
              <a:spcAft>
                <a:spcPts val="600"/>
              </a:spcAft>
            </a:pPr>
            <a:r>
              <a:rPr lang="en-US" sz="7200" b="1" dirty="0"/>
              <a:t>Radio Frequency Identification in the Beef Cattle Production Cycle at Livestock Services Inc.</a:t>
            </a:r>
            <a:br>
              <a:rPr lang="en-US" sz="7200" b="1" dirty="0"/>
            </a:br>
            <a:br>
              <a:rPr lang="en-US" sz="7200" b="1" dirty="0"/>
            </a:br>
            <a:r>
              <a:rPr lang="en-US" sz="5000" b="1" dirty="0"/>
              <a:t>Edwin Mendoza</a:t>
            </a:r>
            <a:br>
              <a:rPr lang="en-US" sz="5000" b="1" dirty="0"/>
            </a:br>
            <a:r>
              <a:rPr lang="en-US" sz="5000" b="1" dirty="0"/>
              <a:t>Agriculture Education and Communication Department</a:t>
            </a:r>
            <a:br>
              <a:rPr lang="en-US" sz="7000" dirty="0"/>
            </a:br>
            <a:endParaRPr lang="en-US" sz="7000" dirty="0"/>
          </a:p>
        </p:txBody>
      </p:sp>
      <p:sp>
        <p:nvSpPr>
          <p:cNvPr id="3" name="Subtitle 2">
            <a:extLst>
              <a:ext uri="{FF2B5EF4-FFF2-40B4-BE49-F238E27FC236}">
                <a16:creationId xmlns:a16="http://schemas.microsoft.com/office/drawing/2014/main" id="{D42AA52E-1156-F04E-B559-45F9FE442107}"/>
              </a:ext>
            </a:extLst>
          </p:cNvPr>
          <p:cNvSpPr>
            <a:spLocks noGrp="1"/>
          </p:cNvSpPr>
          <p:nvPr>
            <p:ph type="subTitle" idx="1"/>
          </p:nvPr>
        </p:nvSpPr>
        <p:spPr>
          <a:xfrm>
            <a:off x="975358" y="6416354"/>
            <a:ext cx="11801528" cy="10941152"/>
          </a:xfrm>
          <a:ln>
            <a:solidFill>
              <a:schemeClr val="tx1"/>
            </a:solidFill>
          </a:ln>
        </p:spPr>
        <p:txBody>
          <a:bodyPr>
            <a:normAutofit fontScale="25000" lnSpcReduction="20000"/>
          </a:bodyPr>
          <a:lstStyle/>
          <a:p>
            <a:endParaRPr lang="en-US" sz="3200" dirty="0"/>
          </a:p>
          <a:p>
            <a:pPr algn="ctr">
              <a:lnSpc>
                <a:spcPct val="120000"/>
              </a:lnSpc>
              <a:spcBef>
                <a:spcPts val="1200"/>
              </a:spcBef>
            </a:pPr>
            <a:r>
              <a:rPr lang="en-US" sz="17600" b="1" dirty="0">
                <a:solidFill>
                  <a:schemeClr val="bg1"/>
                </a:solidFill>
              </a:rPr>
              <a:t>Introduction</a:t>
            </a:r>
          </a:p>
          <a:p>
            <a:pPr>
              <a:lnSpc>
                <a:spcPct val="120000"/>
              </a:lnSpc>
              <a:spcBef>
                <a:spcPts val="1200"/>
              </a:spcBef>
            </a:pPr>
            <a:r>
              <a:rPr lang="en-US" sz="11200" dirty="0">
                <a:solidFill>
                  <a:schemeClr val="bg1"/>
                </a:solidFill>
              </a:rPr>
              <a:t>As time and technology has progressed, precision tracking has led many in the livestock industry to look into the next type of technology available to make their operations more efficient. This technology allows producers to individually track animals, with information ranging from weight, vaccinations used and pasture movements throughout the whole production cycle.  </a:t>
            </a:r>
          </a:p>
          <a:p>
            <a:pPr>
              <a:lnSpc>
                <a:spcPct val="120000"/>
              </a:lnSpc>
              <a:spcBef>
                <a:spcPts val="1200"/>
              </a:spcBef>
            </a:pPr>
            <a:r>
              <a:rPr lang="en-US" sz="11200" dirty="0">
                <a:solidFill>
                  <a:schemeClr val="bg1"/>
                </a:solidFill>
              </a:rPr>
              <a:t>Applying Radio Frequency Identification (RFID) technology early in the production cycle can show that there is a higher accuracy in traceability that will decrease losses, and incorporate a better management style (</a:t>
            </a:r>
            <a:r>
              <a:rPr lang="en-US" sz="11200" dirty="0" err="1">
                <a:solidFill>
                  <a:schemeClr val="bg1"/>
                </a:solidFill>
              </a:rPr>
              <a:t>Nääs</a:t>
            </a:r>
            <a:r>
              <a:rPr lang="en-US" sz="11200" dirty="0">
                <a:solidFill>
                  <a:schemeClr val="bg1"/>
                </a:solidFill>
              </a:rPr>
              <a:t>, 2006).   </a:t>
            </a:r>
          </a:p>
          <a:p>
            <a:pPr>
              <a:lnSpc>
                <a:spcPct val="120000"/>
              </a:lnSpc>
              <a:spcBef>
                <a:spcPts val="1200"/>
              </a:spcBef>
            </a:pPr>
            <a:r>
              <a:rPr lang="en-US" sz="11200" dirty="0">
                <a:solidFill>
                  <a:schemeClr val="bg1"/>
                </a:solidFill>
              </a:rPr>
              <a:t>Although this technology is in the initial testing stages in the multiple variations it is being used, most studies conducted have shown that when applied, this technology saves time and effort (</a:t>
            </a:r>
            <a:r>
              <a:rPr lang="en-US" sz="11200" dirty="0" err="1">
                <a:solidFill>
                  <a:schemeClr val="bg1"/>
                </a:solidFill>
              </a:rPr>
              <a:t>Mutenje</a:t>
            </a:r>
            <a:r>
              <a:rPr lang="en-US" sz="11200" dirty="0">
                <a:solidFill>
                  <a:schemeClr val="bg1"/>
                </a:solidFill>
              </a:rPr>
              <a:t>, 2015). Through this technology, producers would be able see what areas in the production cycle have the highest expenses and then be able to budget costs more efficiently.  </a:t>
            </a:r>
          </a:p>
          <a:p>
            <a:pPr>
              <a:lnSpc>
                <a:spcPct val="120000"/>
              </a:lnSpc>
              <a:spcBef>
                <a:spcPts val="1200"/>
              </a:spcBef>
            </a:pPr>
            <a:r>
              <a:rPr lang="en-US" sz="11200" dirty="0">
                <a:solidFill>
                  <a:schemeClr val="bg1"/>
                </a:solidFill>
              </a:rPr>
              <a:t>Located in San </a:t>
            </a:r>
            <a:r>
              <a:rPr lang="en-US" sz="11200" dirty="0" err="1">
                <a:solidFill>
                  <a:schemeClr val="bg1"/>
                </a:solidFill>
              </a:rPr>
              <a:t>Ardo</a:t>
            </a:r>
            <a:r>
              <a:rPr lang="en-US" sz="11200" dirty="0">
                <a:solidFill>
                  <a:schemeClr val="bg1"/>
                </a:solidFill>
              </a:rPr>
              <a:t>, California, Livestock Services Inc. (LSI) has been in the beef production industry for over 60 years. With official regulations pushing for the use of RFID technology, LSI needs to evolve and adopt the use of this technology to better serve the industry, while continuing to produce high quality beef. This project will be a trial run to see if the in depth use of this type of technology leads to higher economic margins. The individual data attached to each cattle will then allow for better record keeping throughout the production process at LSI.</a:t>
            </a:r>
          </a:p>
          <a:p>
            <a:pPr algn="ctr">
              <a:lnSpc>
                <a:spcPct val="120000"/>
              </a:lnSpc>
              <a:spcBef>
                <a:spcPts val="1200"/>
              </a:spcBef>
            </a:pPr>
            <a:endParaRPr lang="en-US" sz="9600" dirty="0"/>
          </a:p>
          <a:p>
            <a:endParaRPr lang="en-US" dirty="0"/>
          </a:p>
        </p:txBody>
      </p:sp>
      <p:sp>
        <p:nvSpPr>
          <p:cNvPr id="5" name="TextBox 4">
            <a:extLst>
              <a:ext uri="{FF2B5EF4-FFF2-40B4-BE49-F238E27FC236}">
                <a16:creationId xmlns:a16="http://schemas.microsoft.com/office/drawing/2014/main" id="{F64BA9E6-4419-0242-8254-084704ADE6E2}"/>
              </a:ext>
            </a:extLst>
          </p:cNvPr>
          <p:cNvSpPr txBox="1"/>
          <p:nvPr/>
        </p:nvSpPr>
        <p:spPr>
          <a:xfrm>
            <a:off x="1581912" y="19202400"/>
            <a:ext cx="15179040" cy="2326150"/>
          </a:xfrm>
          <a:prstGeom prst="rect">
            <a:avLst/>
          </a:prstGeom>
          <a:noFill/>
        </p:spPr>
        <p:txBody>
          <a:bodyPr wrap="square" rtlCol="0">
            <a:spAutoFit/>
          </a:bodyPr>
          <a:lstStyle/>
          <a:p>
            <a:endParaRPr lang="en-US" dirty="0"/>
          </a:p>
          <a:p>
            <a:endParaRPr lang="en-US" dirty="0"/>
          </a:p>
        </p:txBody>
      </p:sp>
      <p:sp>
        <p:nvSpPr>
          <p:cNvPr id="8" name="Subtitle 2">
            <a:extLst>
              <a:ext uri="{FF2B5EF4-FFF2-40B4-BE49-F238E27FC236}">
                <a16:creationId xmlns:a16="http://schemas.microsoft.com/office/drawing/2014/main" id="{C98F013D-672A-3648-A082-14BFCAD36AB5}"/>
              </a:ext>
            </a:extLst>
          </p:cNvPr>
          <p:cNvSpPr txBox="1">
            <a:spLocks/>
          </p:cNvSpPr>
          <p:nvPr/>
        </p:nvSpPr>
        <p:spPr>
          <a:xfrm>
            <a:off x="975360" y="17977982"/>
            <a:ext cx="11801526" cy="10260842"/>
          </a:xfrm>
          <a:prstGeom prst="rect">
            <a:avLst/>
          </a:prstGeom>
          <a:ln>
            <a:solidFill>
              <a:schemeClr val="tx1"/>
            </a:solidFill>
          </a:ln>
        </p:spPr>
        <p:txBody>
          <a:bodyPr vert="horz" lIns="91440" tIns="45720" rIns="91440" bIns="45720" rtlCol="0">
            <a:normAutofit fontScale="25000" lnSpcReduction="20000"/>
          </a:bodyPr>
          <a:lstStyle>
            <a:lvl1pPr marL="0" indent="0" algn="ctr" defTabSz="4388901" rtl="0" eaLnBrk="1" latinLnBrk="0" hangingPunct="1">
              <a:lnSpc>
                <a:spcPct val="90000"/>
              </a:lnSpc>
              <a:spcBef>
                <a:spcPts val="4800"/>
              </a:spcBef>
              <a:buFont typeface="Arial" panose="020B0604020202020204" pitchFamily="34" charset="0"/>
              <a:buNone/>
              <a:defRPr sz="11520" kern="1200">
                <a:solidFill>
                  <a:schemeClr val="tx1"/>
                </a:solidFill>
                <a:latin typeface="+mn-lt"/>
                <a:ea typeface="+mn-ea"/>
                <a:cs typeface="+mn-cs"/>
              </a:defRPr>
            </a:lvl1pPr>
            <a:lvl2pPr marL="2194451" indent="0" algn="ctr" defTabSz="4388901" rtl="0" eaLnBrk="1" latinLnBrk="0" hangingPunct="1">
              <a:lnSpc>
                <a:spcPct val="90000"/>
              </a:lnSpc>
              <a:spcBef>
                <a:spcPts val="2400"/>
              </a:spcBef>
              <a:buFont typeface="Arial" panose="020B0604020202020204" pitchFamily="34" charset="0"/>
              <a:buNone/>
              <a:defRPr sz="9600" kern="1200">
                <a:solidFill>
                  <a:schemeClr val="tx1"/>
                </a:solidFill>
                <a:latin typeface="+mn-lt"/>
                <a:ea typeface="+mn-ea"/>
                <a:cs typeface="+mn-cs"/>
              </a:defRPr>
            </a:lvl2pPr>
            <a:lvl3pPr marL="4388901" indent="0" algn="ctr" defTabSz="4388901" rtl="0" eaLnBrk="1" latinLnBrk="0" hangingPunct="1">
              <a:lnSpc>
                <a:spcPct val="90000"/>
              </a:lnSpc>
              <a:spcBef>
                <a:spcPts val="2400"/>
              </a:spcBef>
              <a:buFont typeface="Arial" panose="020B0604020202020204" pitchFamily="34" charset="0"/>
              <a:buNone/>
              <a:defRPr sz="8640" kern="1200">
                <a:solidFill>
                  <a:schemeClr val="tx1"/>
                </a:solidFill>
                <a:latin typeface="+mn-lt"/>
                <a:ea typeface="+mn-ea"/>
                <a:cs typeface="+mn-cs"/>
              </a:defRPr>
            </a:lvl3pPr>
            <a:lvl4pPr marL="65833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4pPr>
            <a:lvl5pPr marL="8777801"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5pPr>
            <a:lvl6pPr marL="109722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6pPr>
            <a:lvl7pPr marL="1316670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7pPr>
            <a:lvl8pPr marL="153611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8pPr>
            <a:lvl9pPr marL="1755560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9pPr>
          </a:lstStyle>
          <a:p>
            <a:endParaRPr lang="en-US" sz="3200" dirty="0"/>
          </a:p>
          <a:p>
            <a:pPr>
              <a:lnSpc>
                <a:spcPct val="120000"/>
              </a:lnSpc>
              <a:spcBef>
                <a:spcPts val="1200"/>
              </a:spcBef>
            </a:pPr>
            <a:r>
              <a:rPr lang="en-US" sz="17600" b="1" dirty="0">
                <a:solidFill>
                  <a:schemeClr val="bg1"/>
                </a:solidFill>
              </a:rPr>
              <a:t>Background</a:t>
            </a:r>
          </a:p>
          <a:p>
            <a:pPr>
              <a:lnSpc>
                <a:spcPct val="120000"/>
              </a:lnSpc>
              <a:spcBef>
                <a:spcPts val="1200"/>
              </a:spcBef>
            </a:pPr>
            <a:r>
              <a:rPr lang="en-US" sz="11200" dirty="0">
                <a:solidFill>
                  <a:schemeClr val="bg1"/>
                </a:solidFill>
              </a:rPr>
              <a:t>As consumers are becoming more aware of how livestock production works, they are pushing for a better system to know where their food is coming from and how it is being produced (UC Davis, 2018). With the RFID technology, consumers would be able to access this information. A study from China goes through the initial process of researching what it would take to set up a universal system that could be implemented throughout the different stages of the production process (Liang, 2015). As this type of technology seems to be the future of the livestock production industry, many professionals want more research to be done and see if this is actually a viable option that would benefit them. In one of the studies conducted on opinions of implementing a mandatory RFID system, many producers said they would be willing to be a part this system if cost were kept to a minimum (Smith, 2009). </a:t>
            </a:r>
          </a:p>
          <a:p>
            <a:pPr>
              <a:lnSpc>
                <a:spcPct val="120000"/>
              </a:lnSpc>
              <a:spcBef>
                <a:spcPts val="1200"/>
              </a:spcBef>
            </a:pPr>
            <a:r>
              <a:rPr lang="en-US" sz="11200" dirty="0">
                <a:solidFill>
                  <a:schemeClr val="bg1"/>
                </a:solidFill>
              </a:rPr>
              <a:t> </a:t>
            </a:r>
          </a:p>
          <a:p>
            <a:pPr>
              <a:lnSpc>
                <a:spcPct val="120000"/>
              </a:lnSpc>
              <a:spcBef>
                <a:spcPts val="1200"/>
              </a:spcBef>
            </a:pPr>
            <a:r>
              <a:rPr lang="en-US" sz="11200" dirty="0">
                <a:solidFill>
                  <a:schemeClr val="bg1"/>
                </a:solidFill>
              </a:rPr>
              <a:t>Throughout time, LSI has had to evolve to keep up with changing regulations, as well as to stay ahead of the competition. Being in a niche market of cattle importation from the Hawaiian island, LSI runs more than 4,000 head of cattle through its beef production feed yard per year. This means cattle are received from Hawaii and are then put through the production process with the end result being cattle ready for the final stage of beef production</a:t>
            </a:r>
            <a:r>
              <a:rPr lang="en-US" dirty="0">
                <a:solidFill>
                  <a:schemeClr val="bg1"/>
                </a:solidFill>
              </a:rPr>
              <a:t>. </a:t>
            </a:r>
          </a:p>
          <a:p>
            <a:endParaRPr lang="en-US" sz="9600" dirty="0">
              <a:solidFill>
                <a:schemeClr val="bg1"/>
              </a:solidFill>
            </a:endParaRPr>
          </a:p>
          <a:p>
            <a:endParaRPr lang="en-US" dirty="0"/>
          </a:p>
        </p:txBody>
      </p:sp>
      <p:sp>
        <p:nvSpPr>
          <p:cNvPr id="9" name="Subtitle 2">
            <a:extLst>
              <a:ext uri="{FF2B5EF4-FFF2-40B4-BE49-F238E27FC236}">
                <a16:creationId xmlns:a16="http://schemas.microsoft.com/office/drawing/2014/main" id="{88493EFC-84D7-8644-B4FD-1B448D9CDE0F}"/>
              </a:ext>
            </a:extLst>
          </p:cNvPr>
          <p:cNvSpPr txBox="1">
            <a:spLocks/>
          </p:cNvSpPr>
          <p:nvPr/>
        </p:nvSpPr>
        <p:spPr>
          <a:xfrm>
            <a:off x="14407403" y="11152913"/>
            <a:ext cx="15187465" cy="7560961"/>
          </a:xfrm>
          <a:prstGeom prst="rect">
            <a:avLst/>
          </a:prstGeom>
          <a:ln>
            <a:solidFill>
              <a:schemeClr val="tx1"/>
            </a:solidFill>
          </a:ln>
        </p:spPr>
        <p:txBody>
          <a:bodyPr vert="horz" lIns="91440" tIns="45720" rIns="91440" bIns="45720" rtlCol="0">
            <a:normAutofit fontScale="25000" lnSpcReduction="20000"/>
          </a:bodyPr>
          <a:lstStyle>
            <a:lvl1pPr marL="0" indent="0" algn="ctr" defTabSz="4388901" rtl="0" eaLnBrk="1" latinLnBrk="0" hangingPunct="1">
              <a:lnSpc>
                <a:spcPct val="90000"/>
              </a:lnSpc>
              <a:spcBef>
                <a:spcPts val="4800"/>
              </a:spcBef>
              <a:buFont typeface="Arial" panose="020B0604020202020204" pitchFamily="34" charset="0"/>
              <a:buNone/>
              <a:defRPr sz="11520" kern="1200">
                <a:solidFill>
                  <a:schemeClr val="tx1"/>
                </a:solidFill>
                <a:latin typeface="+mn-lt"/>
                <a:ea typeface="+mn-ea"/>
                <a:cs typeface="+mn-cs"/>
              </a:defRPr>
            </a:lvl1pPr>
            <a:lvl2pPr marL="2194451" indent="0" algn="ctr" defTabSz="4388901" rtl="0" eaLnBrk="1" latinLnBrk="0" hangingPunct="1">
              <a:lnSpc>
                <a:spcPct val="90000"/>
              </a:lnSpc>
              <a:spcBef>
                <a:spcPts val="2400"/>
              </a:spcBef>
              <a:buFont typeface="Arial" panose="020B0604020202020204" pitchFamily="34" charset="0"/>
              <a:buNone/>
              <a:defRPr sz="9600" kern="1200">
                <a:solidFill>
                  <a:schemeClr val="tx1"/>
                </a:solidFill>
                <a:latin typeface="+mn-lt"/>
                <a:ea typeface="+mn-ea"/>
                <a:cs typeface="+mn-cs"/>
              </a:defRPr>
            </a:lvl2pPr>
            <a:lvl3pPr marL="4388901" indent="0" algn="ctr" defTabSz="4388901" rtl="0" eaLnBrk="1" latinLnBrk="0" hangingPunct="1">
              <a:lnSpc>
                <a:spcPct val="90000"/>
              </a:lnSpc>
              <a:spcBef>
                <a:spcPts val="2400"/>
              </a:spcBef>
              <a:buFont typeface="Arial" panose="020B0604020202020204" pitchFamily="34" charset="0"/>
              <a:buNone/>
              <a:defRPr sz="8640" kern="1200">
                <a:solidFill>
                  <a:schemeClr val="tx1"/>
                </a:solidFill>
                <a:latin typeface="+mn-lt"/>
                <a:ea typeface="+mn-ea"/>
                <a:cs typeface="+mn-cs"/>
              </a:defRPr>
            </a:lvl3pPr>
            <a:lvl4pPr marL="65833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4pPr>
            <a:lvl5pPr marL="8777801"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5pPr>
            <a:lvl6pPr marL="109722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6pPr>
            <a:lvl7pPr marL="1316670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7pPr>
            <a:lvl8pPr marL="153611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8pPr>
            <a:lvl9pPr marL="1755560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9pPr>
          </a:lstStyle>
          <a:p>
            <a:endParaRPr lang="en-US" sz="3600" b="1" dirty="0"/>
          </a:p>
          <a:p>
            <a:pPr>
              <a:lnSpc>
                <a:spcPct val="120000"/>
              </a:lnSpc>
              <a:spcBef>
                <a:spcPts val="1200"/>
              </a:spcBef>
            </a:pPr>
            <a:r>
              <a:rPr lang="en-US" sz="17600" b="1" dirty="0">
                <a:solidFill>
                  <a:schemeClr val="bg1"/>
                </a:solidFill>
              </a:rPr>
              <a:t>Methodology</a:t>
            </a:r>
          </a:p>
          <a:p>
            <a:pPr>
              <a:lnSpc>
                <a:spcPct val="120000"/>
              </a:lnSpc>
              <a:spcBef>
                <a:spcPts val="1200"/>
              </a:spcBef>
            </a:pPr>
            <a:r>
              <a:rPr lang="en-US" sz="11200" dirty="0">
                <a:solidFill>
                  <a:schemeClr val="bg1"/>
                </a:solidFill>
              </a:rPr>
              <a:t>First, the author evaluated the equipment needs for analyzing the herd. LSI already owned two RFID wands and utilized a data system that transfers to Microsoft Excel. New wands can be purchased through livestock suppliers for about $1,500 (Valley Vet, 2018). The RFID ear tags were ordered through LSI and used for this project.  </a:t>
            </a:r>
          </a:p>
          <a:p>
            <a:pPr>
              <a:lnSpc>
                <a:spcPct val="120000"/>
              </a:lnSpc>
              <a:spcBef>
                <a:spcPts val="1200"/>
              </a:spcBef>
            </a:pPr>
            <a:endParaRPr lang="en-US" sz="11200" dirty="0">
              <a:solidFill>
                <a:schemeClr val="bg1"/>
              </a:solidFill>
            </a:endParaRPr>
          </a:p>
          <a:p>
            <a:pPr>
              <a:lnSpc>
                <a:spcPct val="120000"/>
              </a:lnSpc>
              <a:spcBef>
                <a:spcPts val="1200"/>
              </a:spcBef>
            </a:pPr>
            <a:r>
              <a:rPr lang="en-US" sz="11200" dirty="0">
                <a:solidFill>
                  <a:schemeClr val="bg1"/>
                </a:solidFill>
              </a:rPr>
              <a:t>To complete the analysis, the author was given permission to follow a select herd of cattle through the production process at LSI. As cattle are initially processed, they individually receive a RFID tag placed on their left ear. This tag was recorded in a computer data system, with the use of an </a:t>
            </a:r>
            <a:r>
              <a:rPr lang="en-US" sz="11200" dirty="0" err="1">
                <a:solidFill>
                  <a:schemeClr val="bg1"/>
                </a:solidFill>
              </a:rPr>
              <a:t>Allflex</a:t>
            </a:r>
            <a:r>
              <a:rPr lang="en-US" sz="11200" dirty="0">
                <a:solidFill>
                  <a:schemeClr val="bg1"/>
                </a:solidFill>
              </a:rPr>
              <a:t> RFID Wand, which stores information that was later uploaded to the data file. This collection of information will be assessed by LSI to improve the company’s allocation of expenses throughout the production process. By keeping a detailed usage report on individual medicines, accountants will better be able to keep track of and accordingly bill expenses. A selected herd was identified for this project and monitored using the wand twice within three months. </a:t>
            </a:r>
          </a:p>
          <a:p>
            <a:endParaRPr lang="en-US" dirty="0"/>
          </a:p>
        </p:txBody>
      </p:sp>
      <p:sp>
        <p:nvSpPr>
          <p:cNvPr id="10" name="Subtitle 2">
            <a:extLst>
              <a:ext uri="{FF2B5EF4-FFF2-40B4-BE49-F238E27FC236}">
                <a16:creationId xmlns:a16="http://schemas.microsoft.com/office/drawing/2014/main" id="{44913BD8-3C85-774C-9406-C29723143DAC}"/>
              </a:ext>
            </a:extLst>
          </p:cNvPr>
          <p:cNvSpPr txBox="1">
            <a:spLocks/>
          </p:cNvSpPr>
          <p:nvPr/>
        </p:nvSpPr>
        <p:spPr>
          <a:xfrm>
            <a:off x="31273422" y="6416353"/>
            <a:ext cx="11695048" cy="8698141"/>
          </a:xfrm>
          <a:prstGeom prst="rect">
            <a:avLst/>
          </a:prstGeom>
          <a:ln>
            <a:solidFill>
              <a:schemeClr val="tx1"/>
            </a:solidFill>
          </a:ln>
        </p:spPr>
        <p:txBody>
          <a:bodyPr vert="horz" lIns="91440" tIns="45720" rIns="91440" bIns="45720" rtlCol="0">
            <a:normAutofit fontScale="25000" lnSpcReduction="20000"/>
          </a:bodyPr>
          <a:lstStyle>
            <a:lvl1pPr marL="0" indent="0" algn="ctr" defTabSz="4388901" rtl="0" eaLnBrk="1" latinLnBrk="0" hangingPunct="1">
              <a:lnSpc>
                <a:spcPct val="90000"/>
              </a:lnSpc>
              <a:spcBef>
                <a:spcPts val="4800"/>
              </a:spcBef>
              <a:buFont typeface="Arial" panose="020B0604020202020204" pitchFamily="34" charset="0"/>
              <a:buNone/>
              <a:defRPr sz="11520" kern="1200">
                <a:solidFill>
                  <a:schemeClr val="tx1"/>
                </a:solidFill>
                <a:latin typeface="+mn-lt"/>
                <a:ea typeface="+mn-ea"/>
                <a:cs typeface="+mn-cs"/>
              </a:defRPr>
            </a:lvl1pPr>
            <a:lvl2pPr marL="2194451" indent="0" algn="ctr" defTabSz="4388901" rtl="0" eaLnBrk="1" latinLnBrk="0" hangingPunct="1">
              <a:lnSpc>
                <a:spcPct val="90000"/>
              </a:lnSpc>
              <a:spcBef>
                <a:spcPts val="2400"/>
              </a:spcBef>
              <a:buFont typeface="Arial" panose="020B0604020202020204" pitchFamily="34" charset="0"/>
              <a:buNone/>
              <a:defRPr sz="9600" kern="1200">
                <a:solidFill>
                  <a:schemeClr val="tx1"/>
                </a:solidFill>
                <a:latin typeface="+mn-lt"/>
                <a:ea typeface="+mn-ea"/>
                <a:cs typeface="+mn-cs"/>
              </a:defRPr>
            </a:lvl2pPr>
            <a:lvl3pPr marL="4388901" indent="0" algn="ctr" defTabSz="4388901" rtl="0" eaLnBrk="1" latinLnBrk="0" hangingPunct="1">
              <a:lnSpc>
                <a:spcPct val="90000"/>
              </a:lnSpc>
              <a:spcBef>
                <a:spcPts val="2400"/>
              </a:spcBef>
              <a:buFont typeface="Arial" panose="020B0604020202020204" pitchFamily="34" charset="0"/>
              <a:buNone/>
              <a:defRPr sz="8640" kern="1200">
                <a:solidFill>
                  <a:schemeClr val="tx1"/>
                </a:solidFill>
                <a:latin typeface="+mn-lt"/>
                <a:ea typeface="+mn-ea"/>
                <a:cs typeface="+mn-cs"/>
              </a:defRPr>
            </a:lvl3pPr>
            <a:lvl4pPr marL="65833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4pPr>
            <a:lvl5pPr marL="8777801"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5pPr>
            <a:lvl6pPr marL="109722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6pPr>
            <a:lvl7pPr marL="1316670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7pPr>
            <a:lvl8pPr marL="153611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8pPr>
            <a:lvl9pPr marL="1755560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9pPr>
          </a:lstStyle>
          <a:p>
            <a:endParaRPr lang="en-US" sz="3200" b="1" dirty="0"/>
          </a:p>
          <a:p>
            <a:pPr>
              <a:lnSpc>
                <a:spcPct val="120000"/>
              </a:lnSpc>
              <a:spcBef>
                <a:spcPts val="1200"/>
              </a:spcBef>
            </a:pPr>
            <a:r>
              <a:rPr lang="en-US" sz="19200" b="1" dirty="0">
                <a:solidFill>
                  <a:schemeClr val="bg1"/>
                </a:solidFill>
              </a:rPr>
              <a:t>Results</a:t>
            </a:r>
            <a:endParaRPr lang="en-US" dirty="0">
              <a:solidFill>
                <a:schemeClr val="bg1"/>
              </a:solidFill>
            </a:endParaRPr>
          </a:p>
          <a:p>
            <a:pPr>
              <a:lnSpc>
                <a:spcPct val="120000"/>
              </a:lnSpc>
              <a:spcBef>
                <a:spcPts val="1200"/>
              </a:spcBef>
            </a:pPr>
            <a:r>
              <a:rPr lang="en-US" sz="11200" dirty="0">
                <a:solidFill>
                  <a:schemeClr val="bg1"/>
                </a:solidFill>
              </a:rPr>
              <a:t>Over the summer of 2018, a selected herd of 100 steers were followed through their production process while at Livestock Services Inc. Feedlot. This herd received their initial vaccination, brand, and proper ear tag identifiers, allowing for easy recognition of the test group being followed throughout the production process. A report was then started that detailed all the vaccinations and identifiers that the cattle received during their initial process, as well at what pen they would be located in throughout the production process for easy monitoring.</a:t>
            </a:r>
          </a:p>
          <a:p>
            <a:pPr>
              <a:lnSpc>
                <a:spcPct val="120000"/>
              </a:lnSpc>
              <a:spcBef>
                <a:spcPts val="1200"/>
              </a:spcBef>
            </a:pPr>
            <a:r>
              <a:rPr lang="en-US" sz="11200" dirty="0">
                <a:solidFill>
                  <a:schemeClr val="bg1"/>
                </a:solidFill>
              </a:rPr>
              <a:t> </a:t>
            </a:r>
          </a:p>
          <a:p>
            <a:pPr>
              <a:lnSpc>
                <a:spcPct val="120000"/>
              </a:lnSpc>
              <a:spcBef>
                <a:spcPts val="1200"/>
              </a:spcBef>
            </a:pPr>
            <a:r>
              <a:rPr lang="en-US" sz="11200" dirty="0">
                <a:solidFill>
                  <a:schemeClr val="bg1"/>
                </a:solidFill>
              </a:rPr>
              <a:t>Throughout the following months, the selected cattle’s health was monitored, and results showed that out of the 100 steers being monitored, only six of the cattle were diagnosed and prescribed medicine. These dosages were noted, along with date of application to the individual cattle that received them, which allowed for better record keeping, allowing accountants to bill expenses accordingly.</a:t>
            </a:r>
          </a:p>
          <a:p>
            <a:endParaRPr lang="en-US" dirty="0"/>
          </a:p>
        </p:txBody>
      </p:sp>
      <p:sp>
        <p:nvSpPr>
          <p:cNvPr id="11" name="Subtitle 2">
            <a:extLst>
              <a:ext uri="{FF2B5EF4-FFF2-40B4-BE49-F238E27FC236}">
                <a16:creationId xmlns:a16="http://schemas.microsoft.com/office/drawing/2014/main" id="{2D0D4104-DF36-D24A-9B9A-540C70E884A9}"/>
              </a:ext>
            </a:extLst>
          </p:cNvPr>
          <p:cNvSpPr txBox="1">
            <a:spLocks/>
          </p:cNvSpPr>
          <p:nvPr/>
        </p:nvSpPr>
        <p:spPr>
          <a:xfrm>
            <a:off x="31225385" y="17977980"/>
            <a:ext cx="11743085" cy="10260844"/>
          </a:xfrm>
          <a:prstGeom prst="rect">
            <a:avLst/>
          </a:prstGeom>
          <a:ln>
            <a:solidFill>
              <a:schemeClr val="tx1"/>
            </a:solidFill>
          </a:ln>
        </p:spPr>
        <p:txBody>
          <a:bodyPr vert="horz" lIns="91440" tIns="45720" rIns="91440" bIns="45720" rtlCol="0">
            <a:normAutofit fontScale="25000" lnSpcReduction="20000"/>
          </a:bodyPr>
          <a:lstStyle>
            <a:lvl1pPr marL="0" indent="0" algn="ctr" defTabSz="4388901" rtl="0" eaLnBrk="1" latinLnBrk="0" hangingPunct="1">
              <a:lnSpc>
                <a:spcPct val="90000"/>
              </a:lnSpc>
              <a:spcBef>
                <a:spcPts val="4800"/>
              </a:spcBef>
              <a:buFont typeface="Arial" panose="020B0604020202020204" pitchFamily="34" charset="0"/>
              <a:buNone/>
              <a:defRPr sz="11520" kern="1200">
                <a:solidFill>
                  <a:schemeClr val="tx1"/>
                </a:solidFill>
                <a:latin typeface="+mn-lt"/>
                <a:ea typeface="+mn-ea"/>
                <a:cs typeface="+mn-cs"/>
              </a:defRPr>
            </a:lvl1pPr>
            <a:lvl2pPr marL="2194451" indent="0" algn="ctr" defTabSz="4388901" rtl="0" eaLnBrk="1" latinLnBrk="0" hangingPunct="1">
              <a:lnSpc>
                <a:spcPct val="90000"/>
              </a:lnSpc>
              <a:spcBef>
                <a:spcPts val="2400"/>
              </a:spcBef>
              <a:buFont typeface="Arial" panose="020B0604020202020204" pitchFamily="34" charset="0"/>
              <a:buNone/>
              <a:defRPr sz="9600" kern="1200">
                <a:solidFill>
                  <a:schemeClr val="tx1"/>
                </a:solidFill>
                <a:latin typeface="+mn-lt"/>
                <a:ea typeface="+mn-ea"/>
                <a:cs typeface="+mn-cs"/>
              </a:defRPr>
            </a:lvl2pPr>
            <a:lvl3pPr marL="4388901" indent="0" algn="ctr" defTabSz="4388901" rtl="0" eaLnBrk="1" latinLnBrk="0" hangingPunct="1">
              <a:lnSpc>
                <a:spcPct val="90000"/>
              </a:lnSpc>
              <a:spcBef>
                <a:spcPts val="2400"/>
              </a:spcBef>
              <a:buFont typeface="Arial" panose="020B0604020202020204" pitchFamily="34" charset="0"/>
              <a:buNone/>
              <a:defRPr sz="8640" kern="1200">
                <a:solidFill>
                  <a:schemeClr val="tx1"/>
                </a:solidFill>
                <a:latin typeface="+mn-lt"/>
                <a:ea typeface="+mn-ea"/>
                <a:cs typeface="+mn-cs"/>
              </a:defRPr>
            </a:lvl3pPr>
            <a:lvl4pPr marL="65833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4pPr>
            <a:lvl5pPr marL="8777801"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5pPr>
            <a:lvl6pPr marL="109722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6pPr>
            <a:lvl7pPr marL="1316670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7pPr>
            <a:lvl8pPr marL="1536115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8pPr>
            <a:lvl9pPr marL="17555602" indent="0" algn="ctr" defTabSz="4388901"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9pPr>
          </a:lstStyle>
          <a:p>
            <a:pPr>
              <a:lnSpc>
                <a:spcPct val="120000"/>
              </a:lnSpc>
              <a:spcBef>
                <a:spcPts val="1200"/>
              </a:spcBef>
            </a:pPr>
            <a:endParaRPr lang="en-US" sz="3200" b="1" dirty="0"/>
          </a:p>
          <a:p>
            <a:pPr>
              <a:lnSpc>
                <a:spcPct val="120000"/>
              </a:lnSpc>
              <a:spcBef>
                <a:spcPts val="1200"/>
              </a:spcBef>
            </a:pPr>
            <a:r>
              <a:rPr lang="en-US" sz="17600" b="1" dirty="0">
                <a:solidFill>
                  <a:schemeClr val="bg1"/>
                </a:solidFill>
              </a:rPr>
              <a:t>Discussion</a:t>
            </a:r>
            <a:endParaRPr lang="en-US" sz="17600" dirty="0">
              <a:solidFill>
                <a:schemeClr val="bg1"/>
              </a:solidFill>
            </a:endParaRPr>
          </a:p>
          <a:p>
            <a:pPr>
              <a:lnSpc>
                <a:spcPct val="120000"/>
              </a:lnSpc>
              <a:spcBef>
                <a:spcPts val="1200"/>
              </a:spcBef>
            </a:pPr>
            <a:r>
              <a:rPr lang="en-US" sz="11200" dirty="0">
                <a:solidFill>
                  <a:schemeClr val="bg1"/>
                </a:solidFill>
              </a:rPr>
              <a:t>Keeping an extra eye on the selected group was a benefit to the cattle and the selected group remained in good health standings, with only 6% of the group needing to be provided medicine throughout the production process. The author determined that while the gathered information for 100 head was useful, the selected herd was too small of a sample size to analyze whether using RFID ear tags to monitor medicine administration increased economic margins throughout the selected herd production process.</a:t>
            </a:r>
          </a:p>
          <a:p>
            <a:pPr>
              <a:lnSpc>
                <a:spcPct val="120000"/>
              </a:lnSpc>
              <a:spcBef>
                <a:spcPts val="1200"/>
              </a:spcBef>
            </a:pPr>
            <a:r>
              <a:rPr lang="en-US" sz="11200" dirty="0">
                <a:solidFill>
                  <a:schemeClr val="bg1"/>
                </a:solidFill>
              </a:rPr>
              <a:t> </a:t>
            </a:r>
          </a:p>
          <a:p>
            <a:pPr>
              <a:lnSpc>
                <a:spcPct val="120000"/>
              </a:lnSpc>
              <a:spcBef>
                <a:spcPts val="1200"/>
              </a:spcBef>
            </a:pPr>
            <a:r>
              <a:rPr lang="en-US" sz="11200" dirty="0">
                <a:solidFill>
                  <a:schemeClr val="bg1"/>
                </a:solidFill>
              </a:rPr>
              <a:t>It is recommended a larger herd, or all cattle under one owner, be followed for a determined amount of time. Those results will better determine if the expense of the RFID tags and data system are worth LSI’s investment. This could lead to a greater analysis of all cattle being purchased, allowing for a more in-depth report of medicine administered and health throughout the production process. Along with health monitoring, traceability back to the individual ranch they were purchased off of in Hawaii, LSI could further benefit by using this information for future analysis of cattle health. The author’s report to LSI following the 100 herd-size analysis, was received well. However, this analysis on this project did not give sufficient information on whether this type of program would fit in the budget.</a:t>
            </a:r>
          </a:p>
          <a:p>
            <a:endParaRPr lang="en-US" dirty="0"/>
          </a:p>
        </p:txBody>
      </p:sp>
      <p:sp>
        <p:nvSpPr>
          <p:cNvPr id="12" name="TextBox 11">
            <a:extLst>
              <a:ext uri="{FF2B5EF4-FFF2-40B4-BE49-F238E27FC236}">
                <a16:creationId xmlns:a16="http://schemas.microsoft.com/office/drawing/2014/main" id="{7FF2BB56-3B93-DB40-A5AB-FE0EE7F025DC}"/>
              </a:ext>
            </a:extLst>
          </p:cNvPr>
          <p:cNvSpPr txBox="1"/>
          <p:nvPr/>
        </p:nvSpPr>
        <p:spPr>
          <a:xfrm>
            <a:off x="7369628" y="29495586"/>
            <a:ext cx="29609143" cy="2769989"/>
          </a:xfrm>
          <a:prstGeom prst="rect">
            <a:avLst/>
          </a:prstGeom>
          <a:noFill/>
          <a:ln>
            <a:solidFill>
              <a:schemeClr val="tx1"/>
            </a:solidFill>
          </a:ln>
        </p:spPr>
        <p:txBody>
          <a:bodyPr wrap="square" rtlCol="0">
            <a:spAutoFit/>
          </a:bodyPr>
          <a:lstStyle/>
          <a:p>
            <a:pPr algn="ctr"/>
            <a:r>
              <a:rPr lang="en-US" sz="2800" dirty="0">
                <a:solidFill>
                  <a:schemeClr val="bg1"/>
                </a:solidFill>
              </a:rPr>
              <a:t>References</a:t>
            </a:r>
            <a:endParaRPr lang="en-US" sz="1800" dirty="0">
              <a:solidFill>
                <a:schemeClr val="bg1"/>
              </a:solidFill>
            </a:endParaRPr>
          </a:p>
          <a:p>
            <a:pPr marL="228600" indent="-228600" algn="ctr">
              <a:buFont typeface="+mj-lt"/>
              <a:buAutoNum type="arabicPeriod"/>
            </a:pPr>
            <a:r>
              <a:rPr lang="en-US" sz="1800" dirty="0">
                <a:solidFill>
                  <a:schemeClr val="bg1"/>
                </a:solidFill>
              </a:rPr>
              <a:t>Liang W, Cao J, Fan Y, Zhu K, Dai Q (2015) Modeling and Implementation of Cattle/Beef Supply Chain Traceability Using a Distributed RFID-Based Framework in China. </a:t>
            </a:r>
            <a:r>
              <a:rPr lang="en-US" sz="1800" dirty="0" err="1">
                <a:solidFill>
                  <a:schemeClr val="bg1"/>
                </a:solidFill>
              </a:rPr>
              <a:t>PLoS</a:t>
            </a:r>
            <a:r>
              <a:rPr lang="en-US" sz="1800" dirty="0">
                <a:solidFill>
                  <a:schemeClr val="bg1"/>
                </a:solidFill>
              </a:rPr>
              <a:t> ONE 10(10): e0139558. https://</a:t>
            </a:r>
            <a:r>
              <a:rPr lang="en-US" sz="1800" dirty="0" err="1">
                <a:solidFill>
                  <a:schemeClr val="bg1"/>
                </a:solidFill>
              </a:rPr>
              <a:t>doi.org</a:t>
            </a:r>
            <a:r>
              <a:rPr lang="en-US" sz="1800" dirty="0">
                <a:solidFill>
                  <a:schemeClr val="bg1"/>
                </a:solidFill>
              </a:rPr>
              <a:t>/10.1371/journal.pone.0139558 </a:t>
            </a:r>
          </a:p>
          <a:p>
            <a:pPr marL="228600" indent="-228600" algn="ctr">
              <a:buFont typeface="+mj-lt"/>
              <a:buAutoNum type="arabicPeriod"/>
            </a:pPr>
            <a:r>
              <a:rPr lang="en-US" sz="1800" dirty="0" err="1">
                <a:solidFill>
                  <a:schemeClr val="bg1"/>
                </a:solidFill>
              </a:rPr>
              <a:t>Nääs</a:t>
            </a:r>
            <a:r>
              <a:rPr lang="en-US" sz="1800" dirty="0">
                <a:solidFill>
                  <a:schemeClr val="bg1"/>
                </a:solidFill>
              </a:rPr>
              <a:t> I.A., V.C. Carvalho, D.J. Moura, and M. Mollo. (2006). Precision Livestock Production</a:t>
            </a:r>
            <a:r>
              <a:rPr lang="en-US" sz="1800" i="1" dirty="0">
                <a:solidFill>
                  <a:schemeClr val="bg1"/>
                </a:solidFill>
              </a:rPr>
              <a:t>. America Society of Agricultural and Biological Engineers</a:t>
            </a:r>
            <a:r>
              <a:rPr lang="en-US" sz="1800" dirty="0">
                <a:solidFill>
                  <a:schemeClr val="bg1"/>
                </a:solidFill>
              </a:rPr>
              <a:t>. (6). 313-325</a:t>
            </a:r>
          </a:p>
          <a:p>
            <a:pPr marL="228600" indent="-228600" algn="ctr">
              <a:buFont typeface="+mj-lt"/>
              <a:buAutoNum type="arabicPeriod"/>
            </a:pPr>
            <a:r>
              <a:rPr lang="en-US" sz="1800" dirty="0" err="1">
                <a:solidFill>
                  <a:schemeClr val="bg1"/>
                </a:solidFill>
              </a:rPr>
              <a:t>Mutenje</a:t>
            </a:r>
            <a:r>
              <a:rPr lang="en-US" sz="1800" dirty="0">
                <a:solidFill>
                  <a:schemeClr val="bg1"/>
                </a:solidFill>
              </a:rPr>
              <a:t>, T.J,  J. Smithers. (2015). The Development and Evaluation of a Radio Frequency Identification (RFID) Based Cattle Handling System. ResearchGate.</a:t>
            </a:r>
          </a:p>
          <a:p>
            <a:pPr marL="228600" indent="-228600" algn="ctr">
              <a:buFont typeface="+mj-lt"/>
              <a:buAutoNum type="arabicPeriod"/>
            </a:pPr>
            <a:r>
              <a:rPr lang="en-US" sz="1800" dirty="0">
                <a:solidFill>
                  <a:schemeClr val="bg1"/>
                </a:solidFill>
              </a:rPr>
              <a:t>RS420 Bluetooth Stick EID Ear Tag Reader - 45 cm. (n.d.).</a:t>
            </a:r>
            <a:r>
              <a:rPr lang="en-US" sz="1800" i="1" dirty="0">
                <a:solidFill>
                  <a:schemeClr val="bg1"/>
                </a:solidFill>
              </a:rPr>
              <a:t>Valley Vet.</a:t>
            </a:r>
            <a:r>
              <a:rPr lang="en-US" sz="1800" dirty="0">
                <a:solidFill>
                  <a:schemeClr val="bg1"/>
                </a:solidFill>
              </a:rPr>
              <a:t> Retrieved from https://</a:t>
            </a:r>
            <a:r>
              <a:rPr lang="en-US" sz="1800" dirty="0" err="1">
                <a:solidFill>
                  <a:schemeClr val="bg1"/>
                </a:solidFill>
              </a:rPr>
              <a:t>www.valleyvet.com</a:t>
            </a:r>
            <a:r>
              <a:rPr lang="en-US" sz="1800" dirty="0">
                <a:solidFill>
                  <a:schemeClr val="bg1"/>
                </a:solidFill>
              </a:rPr>
              <a:t>/</a:t>
            </a:r>
            <a:r>
              <a:rPr lang="en-US" sz="1800" dirty="0" err="1">
                <a:solidFill>
                  <a:schemeClr val="bg1"/>
                </a:solidFill>
              </a:rPr>
              <a:t>ct_detail.html?pgguid</a:t>
            </a:r>
            <a:r>
              <a:rPr lang="en-US" sz="1800" dirty="0">
                <a:solidFill>
                  <a:schemeClr val="bg1"/>
                </a:solidFill>
              </a:rPr>
              <a:t>=0e98dafa-dacc-4671-bdec-278f076b786f&amp;sfb=1&amp;itemguid=926f968c-07eb-4664-90b9-35a6f357a928&amp;utm_content=32404&amp;ccd=IFF003&amp;CAWELAID=120295250000109866&amp;CATARGETID=120295250000473744&amp;cadevice=</a:t>
            </a:r>
            <a:r>
              <a:rPr lang="en-US" sz="1800" dirty="0" err="1">
                <a:solidFill>
                  <a:schemeClr val="bg1"/>
                </a:solidFill>
              </a:rPr>
              <a:t>c&amp;gclid</a:t>
            </a:r>
            <a:r>
              <a:rPr lang="en-US" sz="1800" dirty="0">
                <a:solidFill>
                  <a:schemeClr val="bg1"/>
                </a:solidFill>
              </a:rPr>
              <a:t>=CjwKCAiAlvnfBRA1EiwAVOEgfI0NcXgqJOvREd4pWHEcRAn5uu53tGWFuS_Dc9FGVqRTqpf5Dtu10BoCJiYQAvD_BwE</a:t>
            </a:r>
          </a:p>
          <a:p>
            <a:pPr marL="228600" indent="-228600" algn="ctr">
              <a:buFont typeface="+mj-lt"/>
              <a:buAutoNum type="arabicPeriod"/>
            </a:pPr>
            <a:r>
              <a:rPr lang="en-US" sz="1800" dirty="0">
                <a:solidFill>
                  <a:schemeClr val="bg1"/>
                </a:solidFill>
              </a:rPr>
              <a:t>Smith G.C., D.L. </a:t>
            </a:r>
            <a:r>
              <a:rPr lang="en-US" sz="1800" dirty="0" err="1">
                <a:solidFill>
                  <a:schemeClr val="bg1"/>
                </a:solidFill>
              </a:rPr>
              <a:t>Pendell</a:t>
            </a:r>
            <a:r>
              <a:rPr lang="en-US" sz="1800" dirty="0">
                <a:solidFill>
                  <a:schemeClr val="bg1"/>
                </a:solidFill>
              </a:rPr>
              <a:t>, K.E. Belk, J.D. Tatum, J.N. </a:t>
            </a:r>
            <a:r>
              <a:rPr lang="en-US" sz="1800" dirty="0" err="1">
                <a:solidFill>
                  <a:schemeClr val="bg1"/>
                </a:solidFill>
              </a:rPr>
              <a:t>Sofos</a:t>
            </a:r>
            <a:r>
              <a:rPr lang="en-US" sz="1800" dirty="0">
                <a:solidFill>
                  <a:schemeClr val="bg1"/>
                </a:solidFill>
              </a:rPr>
              <a:t>, and D.L Morris. (2009) Opinions of Those in Cattle, Swine, and Sheep Slaughtering and Rendering Sectors Regarding Aspects of the National Animal Identification System.</a:t>
            </a:r>
            <a:r>
              <a:rPr lang="en-US" sz="1800" i="1" dirty="0">
                <a:solidFill>
                  <a:schemeClr val="bg1"/>
                </a:solidFill>
              </a:rPr>
              <a:t> The Professional Animal Scientist</a:t>
            </a:r>
            <a:r>
              <a:rPr lang="en-US" sz="1800" dirty="0">
                <a:solidFill>
                  <a:schemeClr val="bg1"/>
                </a:solidFill>
              </a:rPr>
              <a:t>. 25. 641-653</a:t>
            </a:r>
          </a:p>
          <a:p>
            <a:pPr marL="228600" indent="-228600" algn="ctr">
              <a:buFont typeface="+mj-lt"/>
              <a:buAutoNum type="arabicPeriod"/>
            </a:pPr>
            <a:r>
              <a:rPr lang="en-US" sz="1800" dirty="0">
                <a:solidFill>
                  <a:schemeClr val="bg1"/>
                </a:solidFill>
              </a:rPr>
              <a:t>What is sustainable agriculture? (n.d.). </a:t>
            </a:r>
            <a:r>
              <a:rPr lang="en-US" sz="1800" i="1" dirty="0">
                <a:solidFill>
                  <a:schemeClr val="bg1"/>
                </a:solidFill>
              </a:rPr>
              <a:t>UC Davis Agricultural Sustainability Institute. </a:t>
            </a:r>
            <a:r>
              <a:rPr lang="en-US" sz="1800" dirty="0">
                <a:solidFill>
                  <a:schemeClr val="bg1"/>
                </a:solidFill>
              </a:rPr>
              <a:t> Retrieved from http://</a:t>
            </a:r>
            <a:r>
              <a:rPr lang="en-US" sz="1800" dirty="0" err="1">
                <a:solidFill>
                  <a:schemeClr val="bg1"/>
                </a:solidFill>
              </a:rPr>
              <a:t>asi.ucdavis.edu</a:t>
            </a:r>
            <a:r>
              <a:rPr lang="en-US" sz="1800" dirty="0">
                <a:solidFill>
                  <a:schemeClr val="bg1"/>
                </a:solidFill>
              </a:rPr>
              <a:t>/programs/</a:t>
            </a:r>
            <a:r>
              <a:rPr lang="en-US" sz="1800" dirty="0" err="1">
                <a:solidFill>
                  <a:schemeClr val="bg1"/>
                </a:solidFill>
              </a:rPr>
              <a:t>sarep</a:t>
            </a:r>
            <a:r>
              <a:rPr lang="en-US" sz="1800" dirty="0">
                <a:solidFill>
                  <a:schemeClr val="bg1"/>
                </a:solidFill>
              </a:rPr>
              <a:t>/about/what-is-sustainable-agriculture</a:t>
            </a:r>
          </a:p>
          <a:p>
            <a:endParaRPr lang="en-US" sz="2000" dirty="0"/>
          </a:p>
        </p:txBody>
      </p:sp>
      <p:pic>
        <p:nvPicPr>
          <p:cNvPr id="14" name="Picture 13">
            <a:extLst>
              <a:ext uri="{FF2B5EF4-FFF2-40B4-BE49-F238E27FC236}">
                <a16:creationId xmlns:a16="http://schemas.microsoft.com/office/drawing/2014/main" id="{F704D9C9-BE5D-E445-B791-E6A9B90A0D6A}"/>
              </a:ext>
            </a:extLst>
          </p:cNvPr>
          <p:cNvPicPr>
            <a:picLocks noChangeAspect="1"/>
          </p:cNvPicPr>
          <p:nvPr/>
        </p:nvPicPr>
        <p:blipFill rotWithShape="1">
          <a:blip r:embed="rId3"/>
          <a:srcRect t="21513"/>
          <a:stretch/>
        </p:blipFill>
        <p:spPr>
          <a:xfrm>
            <a:off x="13065764" y="19475694"/>
            <a:ext cx="4301740" cy="2886382"/>
          </a:xfrm>
          <a:prstGeom prst="rect">
            <a:avLst/>
          </a:prstGeom>
        </p:spPr>
      </p:pic>
      <p:sp>
        <p:nvSpPr>
          <p:cNvPr id="15" name="TextBox 14">
            <a:extLst>
              <a:ext uri="{FF2B5EF4-FFF2-40B4-BE49-F238E27FC236}">
                <a16:creationId xmlns:a16="http://schemas.microsoft.com/office/drawing/2014/main" id="{651E21F3-475D-604F-A72B-C64855AB1E73}"/>
              </a:ext>
            </a:extLst>
          </p:cNvPr>
          <p:cNvSpPr txBox="1"/>
          <p:nvPr/>
        </p:nvSpPr>
        <p:spPr>
          <a:xfrm>
            <a:off x="20441538" y="21528550"/>
            <a:ext cx="3465321" cy="369332"/>
          </a:xfrm>
          <a:prstGeom prst="rect">
            <a:avLst/>
          </a:prstGeom>
          <a:noFill/>
        </p:spPr>
        <p:txBody>
          <a:bodyPr wrap="square" rtlCol="0">
            <a:spAutoFit/>
          </a:bodyPr>
          <a:lstStyle/>
          <a:p>
            <a:pPr algn="ctr"/>
            <a:r>
              <a:rPr lang="en-US" sz="1800" dirty="0" err="1">
                <a:solidFill>
                  <a:schemeClr val="bg1"/>
                </a:solidFill>
              </a:rPr>
              <a:t>Allfrex</a:t>
            </a:r>
            <a:r>
              <a:rPr lang="en-US" sz="1800" dirty="0">
                <a:solidFill>
                  <a:schemeClr val="bg1"/>
                </a:solidFill>
              </a:rPr>
              <a:t> RS420 Stick Reader</a:t>
            </a:r>
          </a:p>
        </p:txBody>
      </p:sp>
      <p:pic>
        <p:nvPicPr>
          <p:cNvPr id="17" name="Picture 16">
            <a:extLst>
              <a:ext uri="{FF2B5EF4-FFF2-40B4-BE49-F238E27FC236}">
                <a16:creationId xmlns:a16="http://schemas.microsoft.com/office/drawing/2014/main" id="{26FCAF3E-76B4-B34D-A19D-1B79B69B57A5}"/>
              </a:ext>
            </a:extLst>
          </p:cNvPr>
          <p:cNvPicPr>
            <a:picLocks noChangeAspect="1"/>
          </p:cNvPicPr>
          <p:nvPr/>
        </p:nvPicPr>
        <p:blipFill>
          <a:blip r:embed="rId4"/>
          <a:stretch>
            <a:fillRect/>
          </a:stretch>
        </p:blipFill>
        <p:spPr>
          <a:xfrm>
            <a:off x="17759523" y="20133936"/>
            <a:ext cx="8351341" cy="1274056"/>
          </a:xfrm>
          <a:prstGeom prst="rect">
            <a:avLst/>
          </a:prstGeom>
        </p:spPr>
      </p:pic>
      <p:sp>
        <p:nvSpPr>
          <p:cNvPr id="18" name="TextBox 17">
            <a:extLst>
              <a:ext uri="{FF2B5EF4-FFF2-40B4-BE49-F238E27FC236}">
                <a16:creationId xmlns:a16="http://schemas.microsoft.com/office/drawing/2014/main" id="{C69EE1CA-5C31-0F4C-A4B8-2CF2925F048B}"/>
              </a:ext>
            </a:extLst>
          </p:cNvPr>
          <p:cNvSpPr txBox="1"/>
          <p:nvPr/>
        </p:nvSpPr>
        <p:spPr>
          <a:xfrm>
            <a:off x="14529587" y="22325539"/>
            <a:ext cx="1374094" cy="369332"/>
          </a:xfrm>
          <a:prstGeom prst="rect">
            <a:avLst/>
          </a:prstGeom>
          <a:noFill/>
        </p:spPr>
        <p:txBody>
          <a:bodyPr wrap="square" rtlCol="0">
            <a:spAutoFit/>
          </a:bodyPr>
          <a:lstStyle/>
          <a:p>
            <a:r>
              <a:rPr lang="en-US" sz="1800" dirty="0">
                <a:solidFill>
                  <a:schemeClr val="bg1"/>
                </a:solidFill>
              </a:rPr>
              <a:t>RFID Ear Tag</a:t>
            </a:r>
          </a:p>
        </p:txBody>
      </p:sp>
      <p:pic>
        <p:nvPicPr>
          <p:cNvPr id="19" name="Picture 18">
            <a:extLst>
              <a:ext uri="{FF2B5EF4-FFF2-40B4-BE49-F238E27FC236}">
                <a16:creationId xmlns:a16="http://schemas.microsoft.com/office/drawing/2014/main" id="{2C5475F6-CD10-8D47-95E0-109CCC3AC9D2}"/>
              </a:ext>
            </a:extLst>
          </p:cNvPr>
          <p:cNvPicPr>
            <a:picLocks noChangeAspect="1"/>
          </p:cNvPicPr>
          <p:nvPr/>
        </p:nvPicPr>
        <p:blipFill>
          <a:blip r:embed="rId5"/>
          <a:stretch>
            <a:fillRect/>
          </a:stretch>
        </p:blipFill>
        <p:spPr>
          <a:xfrm>
            <a:off x="26502883" y="19405021"/>
            <a:ext cx="4424572" cy="3023717"/>
          </a:xfrm>
          <a:prstGeom prst="rect">
            <a:avLst/>
          </a:prstGeom>
        </p:spPr>
      </p:pic>
      <p:sp>
        <p:nvSpPr>
          <p:cNvPr id="20" name="TextBox 19">
            <a:extLst>
              <a:ext uri="{FF2B5EF4-FFF2-40B4-BE49-F238E27FC236}">
                <a16:creationId xmlns:a16="http://schemas.microsoft.com/office/drawing/2014/main" id="{AEED8257-FF6A-7F4F-B5E2-6BCC632B493F}"/>
              </a:ext>
            </a:extLst>
          </p:cNvPr>
          <p:cNvSpPr txBox="1"/>
          <p:nvPr/>
        </p:nvSpPr>
        <p:spPr>
          <a:xfrm>
            <a:off x="27715857" y="22404979"/>
            <a:ext cx="1998624" cy="369332"/>
          </a:xfrm>
          <a:prstGeom prst="rect">
            <a:avLst/>
          </a:prstGeom>
          <a:noFill/>
        </p:spPr>
        <p:txBody>
          <a:bodyPr wrap="none" rtlCol="0">
            <a:spAutoFit/>
          </a:bodyPr>
          <a:lstStyle/>
          <a:p>
            <a:r>
              <a:rPr lang="en-US" sz="1800" dirty="0">
                <a:solidFill>
                  <a:schemeClr val="bg1"/>
                </a:solidFill>
              </a:rPr>
              <a:t>Cow with RFID Tag</a:t>
            </a:r>
          </a:p>
        </p:txBody>
      </p:sp>
      <p:graphicFrame>
        <p:nvGraphicFramePr>
          <p:cNvPr id="27" name="Table 26">
            <a:extLst>
              <a:ext uri="{FF2B5EF4-FFF2-40B4-BE49-F238E27FC236}">
                <a16:creationId xmlns:a16="http://schemas.microsoft.com/office/drawing/2014/main" id="{32508D12-9C7E-4B4D-B442-089AF6ADA602}"/>
              </a:ext>
            </a:extLst>
          </p:cNvPr>
          <p:cNvGraphicFramePr>
            <a:graphicFrameLocks noGrp="1"/>
          </p:cNvGraphicFramePr>
          <p:nvPr>
            <p:extLst>
              <p:ext uri="{D42A27DB-BD31-4B8C-83A1-F6EECF244321}">
                <p14:modId xmlns:p14="http://schemas.microsoft.com/office/powerpoint/2010/main" val="3579050659"/>
              </p:ext>
            </p:extLst>
          </p:nvPr>
        </p:nvGraphicFramePr>
        <p:xfrm>
          <a:off x="13846629" y="23373444"/>
          <a:ext cx="16183668" cy="5430995"/>
        </p:xfrm>
        <a:graphic>
          <a:graphicData uri="http://schemas.openxmlformats.org/drawingml/2006/table">
            <a:tbl>
              <a:tblPr>
                <a:tableStyleId>{5C22544A-7EE6-4342-B048-85BDC9FD1C3A}</a:tableStyleId>
              </a:tblPr>
              <a:tblGrid>
                <a:gridCol w="1530413">
                  <a:extLst>
                    <a:ext uri="{9D8B030D-6E8A-4147-A177-3AD203B41FA5}">
                      <a16:colId xmlns:a16="http://schemas.microsoft.com/office/drawing/2014/main" val="3646342518"/>
                    </a:ext>
                  </a:extLst>
                </a:gridCol>
                <a:gridCol w="4802328">
                  <a:extLst>
                    <a:ext uri="{9D8B030D-6E8A-4147-A177-3AD203B41FA5}">
                      <a16:colId xmlns:a16="http://schemas.microsoft.com/office/drawing/2014/main" val="4111976530"/>
                    </a:ext>
                  </a:extLst>
                </a:gridCol>
                <a:gridCol w="1671139">
                  <a:extLst>
                    <a:ext uri="{9D8B030D-6E8A-4147-A177-3AD203B41FA5}">
                      <a16:colId xmlns:a16="http://schemas.microsoft.com/office/drawing/2014/main" val="2615431230"/>
                    </a:ext>
                  </a:extLst>
                </a:gridCol>
                <a:gridCol w="1671139">
                  <a:extLst>
                    <a:ext uri="{9D8B030D-6E8A-4147-A177-3AD203B41FA5}">
                      <a16:colId xmlns:a16="http://schemas.microsoft.com/office/drawing/2014/main" val="3304453684"/>
                    </a:ext>
                  </a:extLst>
                </a:gridCol>
                <a:gridCol w="3518189">
                  <a:extLst>
                    <a:ext uri="{9D8B030D-6E8A-4147-A177-3AD203B41FA5}">
                      <a16:colId xmlns:a16="http://schemas.microsoft.com/office/drawing/2014/main" val="252676173"/>
                    </a:ext>
                  </a:extLst>
                </a:gridCol>
                <a:gridCol w="1460047">
                  <a:extLst>
                    <a:ext uri="{9D8B030D-6E8A-4147-A177-3AD203B41FA5}">
                      <a16:colId xmlns:a16="http://schemas.microsoft.com/office/drawing/2014/main" val="702921527"/>
                    </a:ext>
                  </a:extLst>
                </a:gridCol>
                <a:gridCol w="1530413">
                  <a:extLst>
                    <a:ext uri="{9D8B030D-6E8A-4147-A177-3AD203B41FA5}">
                      <a16:colId xmlns:a16="http://schemas.microsoft.com/office/drawing/2014/main" val="1823206832"/>
                    </a:ext>
                  </a:extLst>
                </a:gridCol>
              </a:tblGrid>
              <a:tr h="704785">
                <a:tc gridSpan="7">
                  <a:txBody>
                    <a:bodyPr/>
                    <a:lstStyle/>
                    <a:p>
                      <a:pPr algn="ctr" fontAlgn="b"/>
                      <a:r>
                        <a:rPr lang="en-US" sz="2800" b="1" u="none" strike="noStrike" dirty="0">
                          <a:effectLst/>
                        </a:rPr>
                        <a:t>Cattle That Received Medicine </a:t>
                      </a:r>
                      <a:endParaRPr lang="en-US" sz="2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40144213"/>
                  </a:ext>
                </a:extLst>
              </a:tr>
              <a:tr h="704785">
                <a:tc>
                  <a:txBody>
                    <a:bodyPr/>
                    <a:lstStyle/>
                    <a:p>
                      <a:pPr algn="ctr" fontAlgn="b"/>
                      <a:r>
                        <a:rPr lang="en-US" sz="2000" b="1" u="none" strike="noStrike" dirty="0">
                          <a:effectLst/>
                        </a:rPr>
                        <a:t>Date </a:t>
                      </a:r>
                      <a:endParaRPr lang="en-US" sz="20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b="1" u="none" strike="noStrike" dirty="0">
                          <a:effectLst/>
                        </a:rPr>
                        <a:t>Cattle RFID Number</a:t>
                      </a:r>
                      <a:endParaRPr lang="en-US" sz="20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b="1" u="none" strike="noStrike" dirty="0">
                          <a:effectLst/>
                        </a:rPr>
                        <a:t>Diagnosis</a:t>
                      </a:r>
                      <a:endParaRPr lang="en-US" sz="20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b="1" u="none" strike="noStrike" dirty="0">
                          <a:effectLst/>
                        </a:rPr>
                        <a:t>Temperature</a:t>
                      </a:r>
                      <a:endParaRPr lang="en-US" sz="20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b="1" u="none" strike="noStrike" dirty="0">
                          <a:effectLst/>
                        </a:rPr>
                        <a:t>Medicine </a:t>
                      </a:r>
                      <a:endParaRPr lang="en-US" sz="20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b="1" u="none" strike="noStrike" dirty="0">
                          <a:effectLst/>
                        </a:rPr>
                        <a:t>Dosage</a:t>
                      </a:r>
                      <a:endParaRPr lang="en-US" sz="20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b="1" u="none" strike="noStrike" dirty="0">
                          <a:effectLst/>
                        </a:rPr>
                        <a:t>Cost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154135094"/>
                  </a:ext>
                </a:extLst>
              </a:tr>
              <a:tr h="663328">
                <a:tc>
                  <a:txBody>
                    <a:bodyPr/>
                    <a:lstStyle/>
                    <a:p>
                      <a:pPr algn="ctr" fontAlgn="b"/>
                      <a:r>
                        <a:rPr lang="en-US" sz="2000" u="none" strike="noStrike">
                          <a:effectLst/>
                        </a:rPr>
                        <a:t>7/1/18</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840003199703260</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Fever</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104.3</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err="1">
                          <a:effectLst/>
                        </a:rPr>
                        <a:t>Noromycin</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10cc</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$1.60 </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246919595"/>
                  </a:ext>
                </a:extLst>
              </a:tr>
              <a:tr h="663328">
                <a:tc>
                  <a:txBody>
                    <a:bodyPr/>
                    <a:lstStyle/>
                    <a:p>
                      <a:pPr algn="ctr" fontAlgn="b"/>
                      <a:r>
                        <a:rPr lang="en-US" sz="2000" u="none" strike="noStrike">
                          <a:effectLst/>
                        </a:rPr>
                        <a:t>7/4/18</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840003199703220</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Fever</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106.1</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err="1">
                          <a:effectLst/>
                        </a:rPr>
                        <a:t>Draxxin</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4cc</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$18.24 </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368062040"/>
                  </a:ext>
                </a:extLst>
              </a:tr>
              <a:tr h="663328">
                <a:tc>
                  <a:txBody>
                    <a:bodyPr/>
                    <a:lstStyle/>
                    <a:p>
                      <a:pPr algn="ctr" fontAlgn="b"/>
                      <a:r>
                        <a:rPr lang="en-US" sz="2000" u="none" strike="noStrike">
                          <a:effectLst/>
                        </a:rPr>
                        <a:t>7/4/18</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840003199703338</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solidFill>
                            <a:sysClr val="windowText" lastClr="000000"/>
                          </a:solidFill>
                          <a:effectLst/>
                        </a:rPr>
                        <a:t>Fever</a:t>
                      </a:r>
                      <a:endParaRPr lang="en-US" sz="2000" b="0" i="0" u="none" strike="noStrike" dirty="0">
                        <a:solidFill>
                          <a:sysClr val="windowText" lastClr="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103.5</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err="1">
                          <a:effectLst/>
                        </a:rPr>
                        <a:t>Noromycin</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10cc</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$1.60 </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362519311"/>
                  </a:ext>
                </a:extLst>
              </a:tr>
              <a:tr h="663328">
                <a:tc>
                  <a:txBody>
                    <a:bodyPr/>
                    <a:lstStyle/>
                    <a:p>
                      <a:pPr algn="ctr" fontAlgn="b"/>
                      <a:r>
                        <a:rPr lang="en-US" sz="2000" u="none" strike="noStrike">
                          <a:effectLst/>
                        </a:rPr>
                        <a:t>7/5/18</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840003199703400</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Bad Eye</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101.1</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err="1">
                          <a:effectLst/>
                        </a:rPr>
                        <a:t>Dextramethasone</a:t>
                      </a:r>
                      <a:r>
                        <a:rPr lang="en-US" sz="2000" u="none" strike="noStrike" dirty="0">
                          <a:effectLst/>
                        </a:rPr>
                        <a:t>/</a:t>
                      </a:r>
                      <a:r>
                        <a:rPr lang="en-US" sz="2000" u="none" strike="noStrike" dirty="0" err="1">
                          <a:effectLst/>
                        </a:rPr>
                        <a:t>Dectomax</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1.5cc/1.5cc</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$0.59 </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2227657709"/>
                  </a:ext>
                </a:extLst>
              </a:tr>
              <a:tr h="663328">
                <a:tc>
                  <a:txBody>
                    <a:bodyPr/>
                    <a:lstStyle/>
                    <a:p>
                      <a:pPr algn="ctr" fontAlgn="b"/>
                      <a:r>
                        <a:rPr lang="en-US" sz="2000" u="none" strike="noStrike">
                          <a:effectLst/>
                        </a:rPr>
                        <a:t>7/5/18</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840003199703341</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Bad Eye</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101.6</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Noromycin</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10cc</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$1.60 </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419084590"/>
                  </a:ext>
                </a:extLst>
              </a:tr>
              <a:tr h="704785">
                <a:tc>
                  <a:txBody>
                    <a:bodyPr/>
                    <a:lstStyle/>
                    <a:p>
                      <a:pPr algn="ctr" fontAlgn="b"/>
                      <a:r>
                        <a:rPr lang="en-US" sz="2000" u="none" strike="noStrike">
                          <a:effectLst/>
                        </a:rPr>
                        <a:t>7/5/18</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840003199703327</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Fever</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102.8</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Noromycin</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a:effectLst/>
                        </a:rPr>
                        <a:t>10cc</a:t>
                      </a:r>
                      <a:endParaRPr lang="en-U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r>
                        <a:rPr lang="en-US" sz="2000" u="none" strike="noStrike" dirty="0">
                          <a:effectLst/>
                        </a:rPr>
                        <a:t>$1.60 </a:t>
                      </a:r>
                      <a:endParaRPr lang="en-U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638681297"/>
                  </a:ext>
                </a:extLst>
              </a:tr>
            </a:tbl>
          </a:graphicData>
        </a:graphic>
      </p:graphicFrame>
      <p:sp>
        <p:nvSpPr>
          <p:cNvPr id="28" name="TextBox 27">
            <a:extLst>
              <a:ext uri="{FF2B5EF4-FFF2-40B4-BE49-F238E27FC236}">
                <a16:creationId xmlns:a16="http://schemas.microsoft.com/office/drawing/2014/main" id="{590BA3A3-B740-424B-BC35-723189B5CEDC}"/>
              </a:ext>
            </a:extLst>
          </p:cNvPr>
          <p:cNvSpPr txBox="1"/>
          <p:nvPr/>
        </p:nvSpPr>
        <p:spPr>
          <a:xfrm>
            <a:off x="20033585" y="9983959"/>
            <a:ext cx="4281228" cy="584775"/>
          </a:xfrm>
          <a:prstGeom prst="rect">
            <a:avLst/>
          </a:prstGeom>
          <a:noFill/>
        </p:spPr>
        <p:txBody>
          <a:bodyPr wrap="square" rtlCol="0">
            <a:spAutoFit/>
          </a:bodyPr>
          <a:lstStyle/>
          <a:p>
            <a:pPr algn="ctr"/>
            <a:r>
              <a:rPr lang="en-US" sz="3200" dirty="0">
                <a:solidFill>
                  <a:schemeClr val="bg1"/>
                </a:solidFill>
              </a:rPr>
              <a:t>Livestock Services Inc.</a:t>
            </a:r>
          </a:p>
        </p:txBody>
      </p:sp>
    </p:spTree>
    <p:extLst>
      <p:ext uri="{BB962C8B-B14F-4D97-AF65-F5344CB8AC3E}">
        <p14:creationId xmlns:p14="http://schemas.microsoft.com/office/powerpoint/2010/main" val="197417341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{F2ED8439-454A-0648-9451-58A58261DF41}tf10001120</Template>
  <TotalTime>21642</TotalTime>
  <Words>766</Words>
  <Application>Microsoft Macintosh PowerPoint</Application>
  <PresentationFormat>Custom</PresentationFormat>
  <Paragraphs>89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Gill Sans MT</vt:lpstr>
      <vt:lpstr>Parcel</vt:lpstr>
      <vt:lpstr>Radio Frequency Identification in the Beef Cattle Production Cycle at Livestock Services Inc.  Edwin Mendoza Agriculture Education and Communication Department </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RFID Identification in the Beef Cattle Production Cycle At Livestock Services Inc. </dc:title>
  <dc:creator>Edwin Mendoza</dc:creator>
  <cp:lastModifiedBy>Edwin Mendoza</cp:lastModifiedBy>
  <cp:revision>24</cp:revision>
  <cp:lastPrinted>2018-11-28T05:24:02Z</cp:lastPrinted>
  <dcterms:created xsi:type="dcterms:W3CDTF">2018-11-14T21:07:23Z</dcterms:created>
  <dcterms:modified xsi:type="dcterms:W3CDTF">2018-12-12T21:06:14Z</dcterms:modified>
</cp:coreProperties>
</file>