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acy Ann Kolegraff" initials="SAK" lastIdx="4" clrIdx="0">
    <p:extLst>
      <p:ext uri="{19B8F6BF-5375-455C-9EA6-DF929625EA0E}">
        <p15:presenceInfo xmlns:p15="http://schemas.microsoft.com/office/powerpoint/2012/main" userId="S-1-5-21-361173292-92456484-2263411043-379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3355"/>
    <p:restoredTop sz="94625"/>
  </p:normalViewPr>
  <p:slideViewPr>
    <p:cSldViewPr snapToGrid="0" snapToObjects="1">
      <p:cViewPr varScale="1">
        <p:scale>
          <a:sx n="112" d="100"/>
          <a:sy n="112" d="100"/>
        </p:scale>
        <p:origin x="1376"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thowl/Desktop/College%20Documents/CM/Senior%20Project/Charts/Nutrition%20Survey%20Resul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mathowl/Desktop/College%20Documents/CM/Senior%20Project/Charts/Nutrition%20Survey%20Result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Mean Ratings of Safety, Alertness, and Productivity for Students Eating Healthy Meal</a:t>
            </a:r>
          </a:p>
          <a:p>
            <a:pPr>
              <a:defRPr/>
            </a:pP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Sheet1!$C$25</c:f>
              <c:strCache>
                <c:ptCount val="1"/>
                <c:pt idx="0">
                  <c:v>Safety</c:v>
                </c:pt>
              </c:strCache>
            </c:strRef>
          </c:tx>
          <c:spPr>
            <a:solidFill>
              <a:schemeClr val="accent2"/>
            </a:solidFill>
            <a:ln>
              <a:noFill/>
            </a:ln>
            <a:effectLst/>
          </c:spPr>
          <c:invertIfNegative val="0"/>
          <c:cat>
            <c:strRef>
              <c:f>Sheet1!$C$25:$E$25</c:f>
              <c:strCache>
                <c:ptCount val="3"/>
                <c:pt idx="0">
                  <c:v>Safety</c:v>
                </c:pt>
                <c:pt idx="1">
                  <c:v>Alertness</c:v>
                </c:pt>
                <c:pt idx="2">
                  <c:v>Productivity</c:v>
                </c:pt>
              </c:strCache>
            </c:strRef>
          </c:cat>
          <c:val>
            <c:numRef>
              <c:f>Sheet1!$K$33</c:f>
              <c:numCache>
                <c:formatCode>General</c:formatCode>
                <c:ptCount val="1"/>
                <c:pt idx="0">
                  <c:v>3.8333333333333335</c:v>
                </c:pt>
              </c:numCache>
            </c:numRef>
          </c:val>
          <c:extLst>
            <c:ext xmlns:c16="http://schemas.microsoft.com/office/drawing/2014/chart" uri="{C3380CC4-5D6E-409C-BE32-E72D297353CC}">
              <c16:uniqueId val="{00000000-0856-364E-BCA6-10A5DF6B0014}"/>
            </c:ext>
          </c:extLst>
        </c:ser>
        <c:ser>
          <c:idx val="2"/>
          <c:order val="1"/>
          <c:tx>
            <c:strRef>
              <c:f>Sheet1!$D$25</c:f>
              <c:strCache>
                <c:ptCount val="1"/>
                <c:pt idx="0">
                  <c:v>Alertness</c:v>
                </c:pt>
              </c:strCache>
            </c:strRef>
          </c:tx>
          <c:spPr>
            <a:solidFill>
              <a:schemeClr val="accent3"/>
            </a:solidFill>
            <a:ln>
              <a:noFill/>
            </a:ln>
            <a:effectLst/>
          </c:spPr>
          <c:invertIfNegative val="0"/>
          <c:cat>
            <c:strRef>
              <c:f>Sheet1!$C$25:$E$25</c:f>
              <c:strCache>
                <c:ptCount val="3"/>
                <c:pt idx="0">
                  <c:v>Safety</c:v>
                </c:pt>
                <c:pt idx="1">
                  <c:v>Alertness</c:v>
                </c:pt>
                <c:pt idx="2">
                  <c:v>Productivity</c:v>
                </c:pt>
              </c:strCache>
            </c:strRef>
          </c:cat>
          <c:val>
            <c:numRef>
              <c:f>Sheet1!$L$33</c:f>
              <c:numCache>
                <c:formatCode>General</c:formatCode>
                <c:ptCount val="1"/>
                <c:pt idx="0">
                  <c:v>3.8333333333333335</c:v>
                </c:pt>
              </c:numCache>
            </c:numRef>
          </c:val>
          <c:extLst>
            <c:ext xmlns:c16="http://schemas.microsoft.com/office/drawing/2014/chart" uri="{C3380CC4-5D6E-409C-BE32-E72D297353CC}">
              <c16:uniqueId val="{00000001-0856-364E-BCA6-10A5DF6B0014}"/>
            </c:ext>
          </c:extLst>
        </c:ser>
        <c:ser>
          <c:idx val="3"/>
          <c:order val="2"/>
          <c:tx>
            <c:strRef>
              <c:f>Sheet1!$E$25</c:f>
              <c:strCache>
                <c:ptCount val="1"/>
                <c:pt idx="0">
                  <c:v>Productivity</c:v>
                </c:pt>
              </c:strCache>
            </c:strRef>
          </c:tx>
          <c:spPr>
            <a:solidFill>
              <a:schemeClr val="accent4"/>
            </a:solidFill>
            <a:ln>
              <a:noFill/>
            </a:ln>
            <a:effectLst/>
          </c:spPr>
          <c:invertIfNegative val="0"/>
          <c:cat>
            <c:strRef>
              <c:f>Sheet1!$C$25:$E$25</c:f>
              <c:strCache>
                <c:ptCount val="3"/>
                <c:pt idx="0">
                  <c:v>Safety</c:v>
                </c:pt>
                <c:pt idx="1">
                  <c:v>Alertness</c:v>
                </c:pt>
                <c:pt idx="2">
                  <c:v>Productivity</c:v>
                </c:pt>
              </c:strCache>
            </c:strRef>
          </c:cat>
          <c:val>
            <c:numRef>
              <c:f>Sheet1!$M$33</c:f>
              <c:numCache>
                <c:formatCode>General</c:formatCode>
                <c:ptCount val="1"/>
                <c:pt idx="0">
                  <c:v>4.166666666666667</c:v>
                </c:pt>
              </c:numCache>
            </c:numRef>
          </c:val>
          <c:extLst>
            <c:ext xmlns:c16="http://schemas.microsoft.com/office/drawing/2014/chart" uri="{C3380CC4-5D6E-409C-BE32-E72D297353CC}">
              <c16:uniqueId val="{00000002-0856-364E-BCA6-10A5DF6B0014}"/>
            </c:ext>
          </c:extLst>
        </c:ser>
        <c:dLbls>
          <c:showLegendKey val="0"/>
          <c:showVal val="0"/>
          <c:showCatName val="0"/>
          <c:showSerName val="0"/>
          <c:showPercent val="0"/>
          <c:showBubbleSize val="0"/>
        </c:dLbls>
        <c:gapWidth val="219"/>
        <c:overlap val="-27"/>
        <c:axId val="1170594256"/>
        <c:axId val="1169387712"/>
      </c:barChart>
      <c:catAx>
        <c:axId val="1170594256"/>
        <c:scaling>
          <c:orientation val="minMax"/>
        </c:scaling>
        <c:delete val="1"/>
        <c:axPos val="b"/>
        <c:numFmt formatCode="General" sourceLinked="1"/>
        <c:majorTickMark val="none"/>
        <c:minorTickMark val="none"/>
        <c:tickLblPos val="nextTo"/>
        <c:crossAx val="1169387712"/>
        <c:crosses val="autoZero"/>
        <c:auto val="1"/>
        <c:lblAlgn val="ctr"/>
        <c:lblOffset val="100"/>
        <c:noMultiLvlLbl val="0"/>
      </c:catAx>
      <c:valAx>
        <c:axId val="1169387712"/>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Mean Rating</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0594256"/>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Mean Ratings of Safety, Alertness, and Productivity for Students Eating Unhealthy Meal</a:t>
            </a:r>
          </a:p>
          <a:p>
            <a:pPr>
              <a:defRPr/>
            </a:pP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Sheet1!$C$25</c:f>
              <c:strCache>
                <c:ptCount val="1"/>
                <c:pt idx="0">
                  <c:v>Safety</c:v>
                </c:pt>
              </c:strCache>
            </c:strRef>
          </c:tx>
          <c:spPr>
            <a:solidFill>
              <a:schemeClr val="accent2"/>
            </a:solidFill>
            <a:ln>
              <a:noFill/>
            </a:ln>
            <a:effectLst/>
          </c:spPr>
          <c:invertIfNegative val="0"/>
          <c:cat>
            <c:strRef>
              <c:f>Sheet1!$C$25:$E$25</c:f>
              <c:strCache>
                <c:ptCount val="3"/>
                <c:pt idx="0">
                  <c:v>Safety</c:v>
                </c:pt>
                <c:pt idx="1">
                  <c:v>Alertness</c:v>
                </c:pt>
                <c:pt idx="2">
                  <c:v>Productivity</c:v>
                </c:pt>
              </c:strCache>
            </c:strRef>
          </c:cat>
          <c:val>
            <c:numRef>
              <c:f>Sheet1!$C$31</c:f>
              <c:numCache>
                <c:formatCode>General</c:formatCode>
                <c:ptCount val="1"/>
                <c:pt idx="0">
                  <c:v>4</c:v>
                </c:pt>
              </c:numCache>
            </c:numRef>
          </c:val>
          <c:extLst>
            <c:ext xmlns:c16="http://schemas.microsoft.com/office/drawing/2014/chart" uri="{C3380CC4-5D6E-409C-BE32-E72D297353CC}">
              <c16:uniqueId val="{00000000-8A49-5149-8DC4-478813ED0C26}"/>
            </c:ext>
          </c:extLst>
        </c:ser>
        <c:ser>
          <c:idx val="2"/>
          <c:order val="1"/>
          <c:tx>
            <c:strRef>
              <c:f>Sheet1!$D$25</c:f>
              <c:strCache>
                <c:ptCount val="1"/>
                <c:pt idx="0">
                  <c:v>Alertness</c:v>
                </c:pt>
              </c:strCache>
            </c:strRef>
          </c:tx>
          <c:spPr>
            <a:solidFill>
              <a:schemeClr val="accent3"/>
            </a:solidFill>
            <a:ln>
              <a:noFill/>
            </a:ln>
            <a:effectLst/>
          </c:spPr>
          <c:invertIfNegative val="0"/>
          <c:cat>
            <c:strRef>
              <c:f>Sheet1!$C$25:$E$25</c:f>
              <c:strCache>
                <c:ptCount val="3"/>
                <c:pt idx="0">
                  <c:v>Safety</c:v>
                </c:pt>
                <c:pt idx="1">
                  <c:v>Alertness</c:v>
                </c:pt>
                <c:pt idx="2">
                  <c:v>Productivity</c:v>
                </c:pt>
              </c:strCache>
            </c:strRef>
          </c:cat>
          <c:val>
            <c:numRef>
              <c:f>Sheet1!$D$31</c:f>
              <c:numCache>
                <c:formatCode>General</c:formatCode>
                <c:ptCount val="1"/>
                <c:pt idx="0">
                  <c:v>3.3333333333333335</c:v>
                </c:pt>
              </c:numCache>
            </c:numRef>
          </c:val>
          <c:extLst>
            <c:ext xmlns:c16="http://schemas.microsoft.com/office/drawing/2014/chart" uri="{C3380CC4-5D6E-409C-BE32-E72D297353CC}">
              <c16:uniqueId val="{00000001-8A49-5149-8DC4-478813ED0C26}"/>
            </c:ext>
          </c:extLst>
        </c:ser>
        <c:ser>
          <c:idx val="3"/>
          <c:order val="2"/>
          <c:tx>
            <c:strRef>
              <c:f>Sheet1!$E$25</c:f>
              <c:strCache>
                <c:ptCount val="1"/>
                <c:pt idx="0">
                  <c:v>Productivity</c:v>
                </c:pt>
              </c:strCache>
            </c:strRef>
          </c:tx>
          <c:spPr>
            <a:solidFill>
              <a:schemeClr val="accent4"/>
            </a:solidFill>
            <a:ln>
              <a:noFill/>
            </a:ln>
            <a:effectLst/>
          </c:spPr>
          <c:invertIfNegative val="0"/>
          <c:cat>
            <c:strRef>
              <c:f>Sheet1!$C$25:$E$25</c:f>
              <c:strCache>
                <c:ptCount val="3"/>
                <c:pt idx="0">
                  <c:v>Safety</c:v>
                </c:pt>
                <c:pt idx="1">
                  <c:v>Alertness</c:v>
                </c:pt>
                <c:pt idx="2">
                  <c:v>Productivity</c:v>
                </c:pt>
              </c:strCache>
            </c:strRef>
          </c:cat>
          <c:val>
            <c:numRef>
              <c:f>Sheet1!$E$31</c:f>
              <c:numCache>
                <c:formatCode>General</c:formatCode>
                <c:ptCount val="1"/>
                <c:pt idx="0">
                  <c:v>3.5</c:v>
                </c:pt>
              </c:numCache>
            </c:numRef>
          </c:val>
          <c:extLst>
            <c:ext xmlns:c16="http://schemas.microsoft.com/office/drawing/2014/chart" uri="{C3380CC4-5D6E-409C-BE32-E72D297353CC}">
              <c16:uniqueId val="{00000002-8A49-5149-8DC4-478813ED0C26}"/>
            </c:ext>
          </c:extLst>
        </c:ser>
        <c:dLbls>
          <c:showLegendKey val="0"/>
          <c:showVal val="0"/>
          <c:showCatName val="0"/>
          <c:showSerName val="0"/>
          <c:showPercent val="0"/>
          <c:showBubbleSize val="0"/>
        </c:dLbls>
        <c:gapWidth val="219"/>
        <c:overlap val="-27"/>
        <c:axId val="1170594256"/>
        <c:axId val="1169387712"/>
      </c:barChart>
      <c:catAx>
        <c:axId val="1170594256"/>
        <c:scaling>
          <c:orientation val="minMax"/>
        </c:scaling>
        <c:delete val="1"/>
        <c:axPos val="b"/>
        <c:numFmt formatCode="General" sourceLinked="1"/>
        <c:majorTickMark val="none"/>
        <c:minorTickMark val="none"/>
        <c:tickLblPos val="nextTo"/>
        <c:crossAx val="1169387712"/>
        <c:crosses val="autoZero"/>
        <c:auto val="1"/>
        <c:lblAlgn val="ctr"/>
        <c:lblOffset val="100"/>
        <c:noMultiLvlLbl val="0"/>
      </c:catAx>
      <c:valAx>
        <c:axId val="1169387712"/>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Mean Rating</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70594256"/>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F14128-E3AD-8A4C-ACD1-1CB6D1F8DBED}" type="datetimeFigureOut">
              <a:rPr lang="en-US" smtClean="0"/>
              <a:t>3/15/23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6A93B0-1DDC-194A-AB72-213A54A05F6C}" type="slidenum">
              <a:rPr lang="en-US" smtClean="0"/>
              <a:t>‹#›</a:t>
            </a:fld>
            <a:endParaRPr lang="en-US"/>
          </a:p>
        </p:txBody>
      </p:sp>
    </p:spTree>
    <p:extLst>
      <p:ext uri="{BB962C8B-B14F-4D97-AF65-F5344CB8AC3E}">
        <p14:creationId xmlns:p14="http://schemas.microsoft.com/office/powerpoint/2010/main" val="258921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16A93B0-1DDC-194A-AB72-213A54A05F6C}" type="slidenum">
              <a:rPr lang="en-US" smtClean="0"/>
              <a:t>1</a:t>
            </a:fld>
            <a:endParaRPr lang="en-US"/>
          </a:p>
        </p:txBody>
      </p:sp>
    </p:spTree>
    <p:extLst>
      <p:ext uri="{BB962C8B-B14F-4D97-AF65-F5344CB8AC3E}">
        <p14:creationId xmlns:p14="http://schemas.microsoft.com/office/powerpoint/2010/main" val="3007832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352D5-2037-644C-8ECE-B2117EFFD5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7A59A3-D5A3-9145-95D5-F4E5720A5E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9FAD00-C907-CD4D-B8C1-C20921B22882}"/>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6C12B51C-EAB4-6F43-BC0D-810D84BEC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D37E73-988A-EA4E-AAC3-C46C89A1A7F2}"/>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33722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F8F80-D691-1A47-BD19-A711B6290B4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35C0C92-DA37-F84E-95B3-BB7302387DC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578CCC-866A-F74E-AF25-A2E0DFA70F24}"/>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E8CAF06D-0003-7F4D-928D-EEB25DF125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ED51C9-C5D6-6244-B1DE-2E29E8B2D9D4}"/>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530157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2D3695-EB7F-3A4D-A1A9-3CD103C3F9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3CF9B0-8284-3B49-A418-76A1B972B4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8449C6-651B-7547-80CE-5A32A9FB43EA}"/>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F43F6E55-FD01-604B-8DC3-FD47F08B2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22D6E7-FB3C-BA46-A3E4-72DA91155071}"/>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49455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D1144-FEAD-7E40-9C8F-A96B3F6F4F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BB259A-9FAF-A149-A0D0-6F869EB5C2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F60B91-0379-214E-8E8D-E8B7C89B60FC}"/>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2DD49336-7697-6545-8E02-AC6AF944E7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543494-73E2-5242-A425-5DE9B9EFC5D0}"/>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684124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27BFB-8E8C-6943-8F9E-DA1503C5360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5D321D-50B0-DE44-8909-0D7DF67C46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A665D2-A5DA-B043-8F0A-A84FF4FFE11F}"/>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B3BBC33C-334D-7140-AEAC-331208BF5C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97D262-68D4-E642-B34E-2E3FEEBE7821}"/>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203320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1F332-583D-2741-922D-4A2646BE18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094854-2644-7C44-B574-07C3CDBAB5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024C44-65EC-9148-BF70-D5F7E230C4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428119-E112-2641-9718-FACF8C3621BF}"/>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6" name="Footer Placeholder 5">
            <a:extLst>
              <a:ext uri="{FF2B5EF4-FFF2-40B4-BE49-F238E27FC236}">
                <a16:creationId xmlns:a16="http://schemas.microsoft.com/office/drawing/2014/main" id="{FE8628A4-A6CB-7545-867D-5014FED013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4CE573-6B91-2745-B010-FE1C4B47C8DB}"/>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281188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26910-F074-8848-8E7C-66421D9214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F405DD-BF95-A248-AE4E-1CC9659F96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2A21FF-9464-4146-8590-ACC4E7278C2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1135AF-2DAD-6044-8B2C-EC70C235D3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0EFBB2-7696-014E-B061-E994293222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A5A179-EC0A-2149-9F89-5BABDD309917}"/>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8" name="Footer Placeholder 7">
            <a:extLst>
              <a:ext uri="{FF2B5EF4-FFF2-40B4-BE49-F238E27FC236}">
                <a16:creationId xmlns:a16="http://schemas.microsoft.com/office/drawing/2014/main" id="{08C88CE3-9DE9-F248-B7CB-BB01987CB7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64551A-9005-1144-BA73-54A17301969B}"/>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570720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5EB04-9B0C-5D49-94E0-3B22BCC74D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A95D18-7E46-2445-9155-AE97D3547059}"/>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4" name="Footer Placeholder 3">
            <a:extLst>
              <a:ext uri="{FF2B5EF4-FFF2-40B4-BE49-F238E27FC236}">
                <a16:creationId xmlns:a16="http://schemas.microsoft.com/office/drawing/2014/main" id="{4D3C82EA-DB2F-1441-94A8-1CAF752745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F763E26-D3FF-C748-B348-18729DCF9C4B}"/>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3174860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37C094-FEF9-F049-BB5F-45370F46BBAF}"/>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3" name="Footer Placeholder 2">
            <a:extLst>
              <a:ext uri="{FF2B5EF4-FFF2-40B4-BE49-F238E27FC236}">
                <a16:creationId xmlns:a16="http://schemas.microsoft.com/office/drawing/2014/main" id="{6579351C-A28D-4544-8E97-D53C186921D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6413AEA-AF8E-B347-9CF5-0AA5AEBC83C2}"/>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166197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388D6-EB66-6F4C-9AE4-513C2D6C20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9A54123-9389-9F40-A97D-D52ACB2B1B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60430E-2F6D-1D40-AF8F-2FA6FED60E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4BDCC5-CFD6-3B4C-8E16-37EEAE8B0861}"/>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6" name="Footer Placeholder 5">
            <a:extLst>
              <a:ext uri="{FF2B5EF4-FFF2-40B4-BE49-F238E27FC236}">
                <a16:creationId xmlns:a16="http://schemas.microsoft.com/office/drawing/2014/main" id="{7427480C-FEB5-D043-A2ED-84558E0E48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211AA4-19D0-2D42-80B2-A39952848E2C}"/>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735356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D4376-4B10-134E-87AA-2D19765CA4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E2FDBCD-E90D-8942-A0C9-DFA42F4388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86FDFF-08B0-BF42-89AD-BF684F5AF6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819A6B-CBB9-4E41-84CE-CDDE4B38D9B7}"/>
              </a:ext>
            </a:extLst>
          </p:cNvPr>
          <p:cNvSpPr>
            <a:spLocks noGrp="1"/>
          </p:cNvSpPr>
          <p:nvPr>
            <p:ph type="dt" sz="half" idx="10"/>
          </p:nvPr>
        </p:nvSpPr>
        <p:spPr/>
        <p:txBody>
          <a:bodyPr/>
          <a:lstStyle/>
          <a:p>
            <a:fld id="{2243EE4C-745C-644E-A9B2-DB550C9BEA72}" type="datetimeFigureOut">
              <a:rPr lang="en-US" smtClean="0"/>
              <a:t>3/15/23</a:t>
            </a:fld>
            <a:endParaRPr lang="en-US"/>
          </a:p>
        </p:txBody>
      </p:sp>
      <p:sp>
        <p:nvSpPr>
          <p:cNvPr id="6" name="Footer Placeholder 5">
            <a:extLst>
              <a:ext uri="{FF2B5EF4-FFF2-40B4-BE49-F238E27FC236}">
                <a16:creationId xmlns:a16="http://schemas.microsoft.com/office/drawing/2014/main" id="{5ED8A68A-1035-BA47-9E77-B0889B4309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2E3429-8EC6-7B43-8F8E-2D99B4E306A8}"/>
              </a:ext>
            </a:extLst>
          </p:cNvPr>
          <p:cNvSpPr>
            <a:spLocks noGrp="1"/>
          </p:cNvSpPr>
          <p:nvPr>
            <p:ph type="sldNum" sz="quarter" idx="12"/>
          </p:nvPr>
        </p:nvSpPr>
        <p:spPr/>
        <p:txBody>
          <a:bodyPr/>
          <a:lstStyle/>
          <a:p>
            <a:fld id="{A8C82E1F-D448-EC40-8763-80EA9F39FC1D}" type="slidenum">
              <a:rPr lang="en-US" smtClean="0"/>
              <a:t>‹#›</a:t>
            </a:fld>
            <a:endParaRPr lang="en-US"/>
          </a:p>
        </p:txBody>
      </p:sp>
    </p:spTree>
    <p:extLst>
      <p:ext uri="{BB962C8B-B14F-4D97-AF65-F5344CB8AC3E}">
        <p14:creationId xmlns:p14="http://schemas.microsoft.com/office/powerpoint/2010/main" val="2262965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E56275-9228-2943-89E4-C4B2F95F03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92236F8-3B58-7F47-98CA-BAA802F40E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7B6496-C436-334D-9603-357B0AEC95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3EE4C-745C-644E-A9B2-DB550C9BEA72}" type="datetimeFigureOut">
              <a:rPr lang="en-US" smtClean="0"/>
              <a:t>3/15/23</a:t>
            </a:fld>
            <a:endParaRPr lang="en-US"/>
          </a:p>
        </p:txBody>
      </p:sp>
      <p:sp>
        <p:nvSpPr>
          <p:cNvPr id="5" name="Footer Placeholder 4">
            <a:extLst>
              <a:ext uri="{FF2B5EF4-FFF2-40B4-BE49-F238E27FC236}">
                <a16:creationId xmlns:a16="http://schemas.microsoft.com/office/drawing/2014/main" id="{D4F767D3-9DD6-AD49-A783-8B706F744E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3F26203-321B-8B45-97A9-2C3F0EA253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82E1F-D448-EC40-8763-80EA9F39FC1D}" type="slidenum">
              <a:rPr lang="en-US" smtClean="0"/>
              <a:t>‹#›</a:t>
            </a:fld>
            <a:endParaRPr lang="en-US"/>
          </a:p>
        </p:txBody>
      </p:sp>
    </p:spTree>
    <p:extLst>
      <p:ext uri="{BB962C8B-B14F-4D97-AF65-F5344CB8AC3E}">
        <p14:creationId xmlns:p14="http://schemas.microsoft.com/office/powerpoint/2010/main" val="3546685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 Id="rId9"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C1B0E94-DEB8-0342-A337-333A63B99E24}"/>
              </a:ext>
            </a:extLst>
          </p:cNvPr>
          <p:cNvSpPr txBox="1"/>
          <p:nvPr/>
        </p:nvSpPr>
        <p:spPr>
          <a:xfrm>
            <a:off x="3862689" y="77222"/>
            <a:ext cx="5100717" cy="923330"/>
          </a:xfrm>
          <a:prstGeom prst="rect">
            <a:avLst/>
          </a:prstGeom>
          <a:noFill/>
        </p:spPr>
        <p:txBody>
          <a:bodyPr wrap="square" rtlCol="0" anchor="t" anchorCtr="1">
            <a:spAutoFit/>
          </a:bodyPr>
          <a:lstStyle/>
          <a:p>
            <a:pPr algn="ctr"/>
            <a:r>
              <a:rPr lang="en-US" sz="1800" b="1" dirty="0">
                <a:effectLst/>
                <a:latin typeface="Times New Roman" panose="02020603050405020304" pitchFamily="18" charset="0"/>
                <a:ea typeface="Times New Roman" panose="02020603050405020304" pitchFamily="18" charset="0"/>
              </a:rPr>
              <a:t>The Perceptions and Effects of Nutrition on Worker Health and Productivity in Construction</a:t>
            </a:r>
            <a:endParaRPr lang="en-US" sz="1800" dirty="0">
              <a:effectLst/>
              <a:latin typeface="Times New Roman" panose="02020603050405020304" pitchFamily="18" charset="0"/>
              <a:ea typeface="Times New Roman" panose="02020603050405020304" pitchFamily="18" charset="0"/>
            </a:endParaRPr>
          </a:p>
          <a:p>
            <a:pPr algn="ctr"/>
            <a:endParaRPr lang="en-US" dirty="0"/>
          </a:p>
        </p:txBody>
      </p:sp>
      <p:sp>
        <p:nvSpPr>
          <p:cNvPr id="6" name="TextBox 5">
            <a:extLst>
              <a:ext uri="{FF2B5EF4-FFF2-40B4-BE49-F238E27FC236}">
                <a16:creationId xmlns:a16="http://schemas.microsoft.com/office/drawing/2014/main" id="{CA02B1E3-0D20-A94D-85A2-1923C2C04EF6}"/>
              </a:ext>
            </a:extLst>
          </p:cNvPr>
          <p:cNvSpPr txBox="1"/>
          <p:nvPr/>
        </p:nvSpPr>
        <p:spPr>
          <a:xfrm>
            <a:off x="4125524" y="926541"/>
            <a:ext cx="4575045" cy="1938992"/>
          </a:xfrm>
          <a:prstGeom prst="rect">
            <a:avLst/>
          </a:prstGeom>
          <a:noFill/>
        </p:spPr>
        <p:txBody>
          <a:bodyPr wrap="square">
            <a:spAutoFit/>
          </a:bodyPr>
          <a:lstStyle/>
          <a:p>
            <a:pPr marL="0" marR="0" algn="just">
              <a:spcBef>
                <a:spcPts val="0"/>
              </a:spcBef>
              <a:spcAft>
                <a:spcPts val="0"/>
              </a:spcAft>
            </a:pPr>
            <a:r>
              <a:rPr lang="en-US" sz="1000" dirty="0">
                <a:solidFill>
                  <a:srgbClr val="000000"/>
                </a:solidFill>
                <a:effectLst/>
                <a:latin typeface="Times New Roman" panose="02020603050405020304" pitchFamily="18" charset="0"/>
                <a:ea typeface="Times New Roman" panose="02020603050405020304" pitchFamily="18" charset="0"/>
              </a:rPr>
              <a:t>Construction workers often have poor dietary habits. These habits can decrease productivity and put workers at risk of on-site injury. This preliminary study examines how nutrition impacts worker safety and productivity. This study focused on six students involved in construction work for Cal Poly’s Residential Construction course. </a:t>
            </a:r>
            <a:r>
              <a:rPr lang="en-US" sz="1000" dirty="0">
                <a:effectLst/>
                <a:latin typeface="Times New Roman" panose="02020603050405020304" pitchFamily="18" charset="0"/>
                <a:ea typeface="Times New Roman" panose="02020603050405020304" pitchFamily="18" charset="0"/>
              </a:rPr>
              <a:t>Two meals, one healthy and one unhealthy, were given to the students before build days. The students then filled out a survey rating their levels of safety, alertness, and productivity. Data from the survey shows that students who ate the healthy meal averaged lower for safety, higher for alertness, and higher for productivity than those who ate the unhealthy meal. This aligns with research showing that diets low in fruit and vegetable intake and high in sodium can lead to decreases in productivity. Findings of this study could be applied in the field to improve worker diets, which would lead to increases in alertness and productivity. </a:t>
            </a:r>
          </a:p>
        </p:txBody>
      </p:sp>
      <p:pic>
        <p:nvPicPr>
          <p:cNvPr id="9" name="Picture 8" descr="Graphical user interface, text, application, email&#10;&#10;Description automatically generated">
            <a:extLst>
              <a:ext uri="{FF2B5EF4-FFF2-40B4-BE49-F238E27FC236}">
                <a16:creationId xmlns:a16="http://schemas.microsoft.com/office/drawing/2014/main" id="{2E314B79-0AF3-4F47-8B25-D02D2E3EDFD9}"/>
              </a:ext>
            </a:extLst>
          </p:cNvPr>
          <p:cNvPicPr>
            <a:picLocks noChangeAspect="1"/>
          </p:cNvPicPr>
          <p:nvPr/>
        </p:nvPicPr>
        <p:blipFill rotWithShape="1">
          <a:blip r:embed="rId3"/>
          <a:srcRect r="67342" b="724"/>
          <a:stretch/>
        </p:blipFill>
        <p:spPr>
          <a:xfrm>
            <a:off x="4272995" y="3279628"/>
            <a:ext cx="1453185" cy="2243066"/>
          </a:xfrm>
          <a:prstGeom prst="rect">
            <a:avLst/>
          </a:prstGeom>
        </p:spPr>
      </p:pic>
      <p:sp>
        <p:nvSpPr>
          <p:cNvPr id="11" name="TextBox 10">
            <a:extLst>
              <a:ext uri="{FF2B5EF4-FFF2-40B4-BE49-F238E27FC236}">
                <a16:creationId xmlns:a16="http://schemas.microsoft.com/office/drawing/2014/main" id="{A2D26AEB-DFE8-6741-A381-06DFD6FC1CDD}"/>
              </a:ext>
            </a:extLst>
          </p:cNvPr>
          <p:cNvSpPr txBox="1"/>
          <p:nvPr/>
        </p:nvSpPr>
        <p:spPr>
          <a:xfrm>
            <a:off x="4251694" y="5532892"/>
            <a:ext cx="1844306" cy="1415772"/>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Healthy Meal Nutritional Data:</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17.7% of calories </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20% of  fruit</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8.3% of dairy</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20% of grains</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9.5% of protein</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36% of sugar</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1.7% of saturated fat</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0% of sodium</a:t>
            </a:r>
          </a:p>
          <a:p>
            <a:pPr marL="171450" indent="-171450">
              <a:buFont typeface="Arial" panose="020B0604020202020204" pitchFamily="34" charset="0"/>
              <a:buChar char="•"/>
            </a:pPr>
            <a:endParaRPr lang="en-US" sz="1000" dirty="0">
              <a:latin typeface="Times New Roman" panose="02020603050405020304" pitchFamily="18" charset="0"/>
              <a:cs typeface="Times New Roman" panose="02020603050405020304" pitchFamily="18" charset="0"/>
            </a:endParaRPr>
          </a:p>
          <a:p>
            <a:endParaRPr lang="en-US" sz="10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0F0B0644-D4DA-6D46-9C23-18FF57BEBF2A}"/>
              </a:ext>
            </a:extLst>
          </p:cNvPr>
          <p:cNvSpPr txBox="1"/>
          <p:nvPr/>
        </p:nvSpPr>
        <p:spPr>
          <a:xfrm>
            <a:off x="6686121" y="5533924"/>
            <a:ext cx="1922321" cy="1261884"/>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Unhealthy Meal Nutritional Data:</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17.8% of calories</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0% of fruit</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0% of dairy</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0% of grains</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3% of protein</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36% of sugar</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45% of saturated fat</a:t>
            </a:r>
          </a:p>
          <a:p>
            <a:pPr marL="171450" indent="-171450">
              <a:buFont typeface="Arial" panose="020B0604020202020204" pitchFamily="34" charset="0"/>
              <a:buChar char="•"/>
            </a:pPr>
            <a:r>
              <a:rPr lang="en-US" sz="700" dirty="0">
                <a:latin typeface="Times New Roman" panose="02020603050405020304" pitchFamily="18" charset="0"/>
                <a:cs typeface="Times New Roman" panose="02020603050405020304" pitchFamily="18" charset="0"/>
              </a:rPr>
              <a:t>11.7% of sodium</a:t>
            </a:r>
          </a:p>
          <a:p>
            <a:pPr marL="171450" indent="-171450">
              <a:buFont typeface="Arial" panose="020B0604020202020204" pitchFamily="34" charset="0"/>
              <a:buChar char="•"/>
            </a:pPr>
            <a:endParaRPr lang="en-US" sz="10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A91AA6DA-4302-7F4C-8DE5-C5292C640FE0}"/>
              </a:ext>
            </a:extLst>
          </p:cNvPr>
          <p:cNvSpPr txBox="1"/>
          <p:nvPr/>
        </p:nvSpPr>
        <p:spPr>
          <a:xfrm>
            <a:off x="5635429" y="2971851"/>
            <a:ext cx="1555234"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Participant Meals</a:t>
            </a:r>
          </a:p>
        </p:txBody>
      </p:sp>
      <p:sp>
        <p:nvSpPr>
          <p:cNvPr id="18" name="TextBox 17">
            <a:extLst>
              <a:ext uri="{FF2B5EF4-FFF2-40B4-BE49-F238E27FC236}">
                <a16:creationId xmlns:a16="http://schemas.microsoft.com/office/drawing/2014/main" id="{B37C1B58-E45F-374C-AD36-4C5FD463A80B}"/>
              </a:ext>
            </a:extLst>
          </p:cNvPr>
          <p:cNvSpPr txBox="1"/>
          <p:nvPr/>
        </p:nvSpPr>
        <p:spPr>
          <a:xfrm>
            <a:off x="1400577" y="356052"/>
            <a:ext cx="1191352"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Methodology</a:t>
            </a:r>
          </a:p>
        </p:txBody>
      </p:sp>
      <p:sp>
        <p:nvSpPr>
          <p:cNvPr id="20" name="TextBox 19">
            <a:extLst>
              <a:ext uri="{FF2B5EF4-FFF2-40B4-BE49-F238E27FC236}">
                <a16:creationId xmlns:a16="http://schemas.microsoft.com/office/drawing/2014/main" id="{EF8E076C-9097-FE40-9BFF-4D04BFF65E8A}"/>
              </a:ext>
            </a:extLst>
          </p:cNvPr>
          <p:cNvSpPr txBox="1"/>
          <p:nvPr/>
        </p:nvSpPr>
        <p:spPr>
          <a:xfrm>
            <a:off x="22917" y="609603"/>
            <a:ext cx="3946671" cy="1323439"/>
          </a:xfrm>
          <a:prstGeom prst="rect">
            <a:avLst/>
          </a:prstGeom>
          <a:noFill/>
        </p:spPr>
        <p:txBody>
          <a:bodyPr wrap="square">
            <a:spAutoFit/>
          </a:bodyPr>
          <a:lstStyle/>
          <a:p>
            <a:pPr marL="0" marR="0" algn="just">
              <a:spcBef>
                <a:spcPts val="0"/>
              </a:spcBef>
              <a:spcAft>
                <a:spcPts val="0"/>
              </a:spcAft>
            </a:pPr>
            <a:r>
              <a:rPr lang="en-US" sz="1000" dirty="0">
                <a:effectLst/>
                <a:latin typeface="Times New Roman" panose="02020603050405020304" pitchFamily="18" charset="0"/>
                <a:ea typeface="Times New Roman" panose="02020603050405020304" pitchFamily="18" charset="0"/>
              </a:rPr>
              <a:t>This study utilized a mixed methods approach, providing both quantitative and qualitative data for analysis. This study was implemented in three parts. First, participants completed and online questionnaire identifying their eating habits and inhibitors for healthy eating. Next, healthy and unhealthy meals were developed. Finally, participants were fed  healthy and unhealthy meals over two days they were participating in hand-on building activities. They were asked to rate their safety, alertness, and productivity following the activity.</a:t>
            </a:r>
          </a:p>
        </p:txBody>
      </p:sp>
      <p:sp>
        <p:nvSpPr>
          <p:cNvPr id="23" name="TextBox 22">
            <a:extLst>
              <a:ext uri="{FF2B5EF4-FFF2-40B4-BE49-F238E27FC236}">
                <a16:creationId xmlns:a16="http://schemas.microsoft.com/office/drawing/2014/main" id="{5478FC30-ED2A-174F-A548-89FF41BE15C0}"/>
              </a:ext>
            </a:extLst>
          </p:cNvPr>
          <p:cNvSpPr txBox="1"/>
          <p:nvPr/>
        </p:nvSpPr>
        <p:spPr>
          <a:xfrm>
            <a:off x="10094405" y="356053"/>
            <a:ext cx="744114"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Results</a:t>
            </a:r>
          </a:p>
        </p:txBody>
      </p:sp>
      <p:sp>
        <p:nvSpPr>
          <p:cNvPr id="30" name="TextBox 29">
            <a:extLst>
              <a:ext uri="{FF2B5EF4-FFF2-40B4-BE49-F238E27FC236}">
                <a16:creationId xmlns:a16="http://schemas.microsoft.com/office/drawing/2014/main" id="{1311CE4C-D63D-5647-8B73-8545C453B225}"/>
              </a:ext>
            </a:extLst>
          </p:cNvPr>
          <p:cNvSpPr txBox="1"/>
          <p:nvPr/>
        </p:nvSpPr>
        <p:spPr>
          <a:xfrm>
            <a:off x="8737724" y="3030794"/>
            <a:ext cx="2343317" cy="1169551"/>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Healthy Meal:</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Safety Average: 3.83 out of 5</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Alertness Average: 3.83 out of 5</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Productivity Average: 4.17 out of 5</a:t>
            </a:r>
          </a:p>
          <a:p>
            <a:pPr marL="171450" indent="-171450">
              <a:buFont typeface="Arial" panose="020B0604020202020204" pitchFamily="34" charset="0"/>
              <a:buChar char="•"/>
            </a:pPr>
            <a:endParaRPr lang="en-US" sz="1000" dirty="0">
              <a:latin typeface="Times New Roman" panose="02020603050405020304" pitchFamily="18" charset="0"/>
              <a:cs typeface="Times New Roman" panose="02020603050405020304" pitchFamily="18" charset="0"/>
            </a:endParaRPr>
          </a:p>
          <a:p>
            <a:endParaRPr lang="en-US" sz="1000" dirty="0">
              <a:latin typeface="Times New Roman" panose="02020603050405020304" pitchFamily="18" charset="0"/>
              <a:cs typeface="Times New Roman" panose="02020603050405020304" pitchFamily="18" charset="0"/>
            </a:endParaRPr>
          </a:p>
          <a:p>
            <a:pPr algn="ctr"/>
            <a:endParaRPr lang="en-US" sz="1000" dirty="0">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2E28FA0F-6FF9-2646-AB70-E83B8CB8F881}"/>
              </a:ext>
            </a:extLst>
          </p:cNvPr>
          <p:cNvSpPr txBox="1"/>
          <p:nvPr/>
        </p:nvSpPr>
        <p:spPr>
          <a:xfrm>
            <a:off x="4125524" y="666334"/>
            <a:ext cx="1560042" cy="307777"/>
          </a:xfrm>
          <a:prstGeom prst="rect">
            <a:avLst/>
          </a:prstGeom>
          <a:noFill/>
        </p:spPr>
        <p:txBody>
          <a:bodyPr wrap="none" rtlCol="0">
            <a:spAutoFit/>
          </a:bodyPr>
          <a:lstStyle/>
          <a:p>
            <a:r>
              <a:rPr lang="en-US" sz="1400" b="1" dirty="0">
                <a:latin typeface="Times New Roman" panose="02020603050405020304" pitchFamily="18" charset="0"/>
                <a:cs typeface="Times New Roman" panose="02020603050405020304" pitchFamily="18" charset="0"/>
              </a:rPr>
              <a:t>Matthew Howell: </a:t>
            </a:r>
          </a:p>
        </p:txBody>
      </p:sp>
      <p:sp>
        <p:nvSpPr>
          <p:cNvPr id="33" name="TextBox 32">
            <a:extLst>
              <a:ext uri="{FF2B5EF4-FFF2-40B4-BE49-F238E27FC236}">
                <a16:creationId xmlns:a16="http://schemas.microsoft.com/office/drawing/2014/main" id="{F7F9D9B0-E97F-EE47-BEB8-AAE603719CD2}"/>
              </a:ext>
            </a:extLst>
          </p:cNvPr>
          <p:cNvSpPr txBox="1"/>
          <p:nvPr/>
        </p:nvSpPr>
        <p:spPr>
          <a:xfrm>
            <a:off x="5513881" y="740001"/>
            <a:ext cx="2534668" cy="215444"/>
          </a:xfrm>
          <a:prstGeom prst="rect">
            <a:avLst/>
          </a:prstGeom>
          <a:noFill/>
        </p:spPr>
        <p:txBody>
          <a:bodyPr wrap="none" rtlCol="0">
            <a:spAutoFit/>
          </a:bodyPr>
          <a:lstStyle/>
          <a:p>
            <a:r>
              <a:rPr lang="en-US" sz="800" dirty="0">
                <a:latin typeface="Times New Roman" panose="02020603050405020304" pitchFamily="18" charset="0"/>
                <a:cs typeface="Times New Roman" panose="02020603050405020304" pitchFamily="18" charset="0"/>
              </a:rPr>
              <a:t>California Polytechnic State University, San Luis Obispo</a:t>
            </a:r>
          </a:p>
        </p:txBody>
      </p:sp>
      <p:sp>
        <p:nvSpPr>
          <p:cNvPr id="3" name="TextBox 2">
            <a:extLst>
              <a:ext uri="{FF2B5EF4-FFF2-40B4-BE49-F238E27FC236}">
                <a16:creationId xmlns:a16="http://schemas.microsoft.com/office/drawing/2014/main" id="{7E4BC88D-D4CB-AB48-8FFA-909369A172E2}"/>
              </a:ext>
            </a:extLst>
          </p:cNvPr>
          <p:cNvSpPr txBox="1"/>
          <p:nvPr/>
        </p:nvSpPr>
        <p:spPr>
          <a:xfrm>
            <a:off x="8719028" y="6164866"/>
            <a:ext cx="2119491" cy="861774"/>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Unhealthy Meal:</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Safety Average: 4 out of 5</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Alertness Average: 3.3 out of 5</a:t>
            </a:r>
          </a:p>
          <a:p>
            <a:pPr marL="171450" indent="-171450">
              <a:buFont typeface="Arial" panose="020B0604020202020204" pitchFamily="34" charset="0"/>
              <a:buChar char="•"/>
            </a:pPr>
            <a:r>
              <a:rPr lang="en-US" sz="1000" dirty="0">
                <a:latin typeface="Times New Roman" panose="02020603050405020304" pitchFamily="18" charset="0"/>
                <a:cs typeface="Times New Roman" panose="02020603050405020304" pitchFamily="18" charset="0"/>
              </a:rPr>
              <a:t>Productivity Average: 3.5 out of 5</a:t>
            </a:r>
          </a:p>
          <a:p>
            <a:endParaRPr lang="en-US" sz="1000" dirty="0"/>
          </a:p>
        </p:txBody>
      </p:sp>
      <p:pic>
        <p:nvPicPr>
          <p:cNvPr id="7" name="Picture 6">
            <a:extLst>
              <a:ext uri="{FF2B5EF4-FFF2-40B4-BE49-F238E27FC236}">
                <a16:creationId xmlns:a16="http://schemas.microsoft.com/office/drawing/2014/main" id="{72ED3ADF-E253-4840-BC68-C148E8879641}"/>
              </a:ext>
            </a:extLst>
          </p:cNvPr>
          <p:cNvPicPr>
            <a:picLocks noChangeAspect="1"/>
          </p:cNvPicPr>
          <p:nvPr/>
        </p:nvPicPr>
        <p:blipFill rotWithShape="1">
          <a:blip r:embed="rId4"/>
          <a:srcRect l="23002" t="24139" r="26546" b="26335"/>
          <a:stretch/>
        </p:blipFill>
        <p:spPr>
          <a:xfrm>
            <a:off x="6711659" y="3304943"/>
            <a:ext cx="1562550" cy="2259610"/>
          </a:xfrm>
          <a:prstGeom prst="rect">
            <a:avLst/>
          </a:prstGeom>
        </p:spPr>
      </p:pic>
      <p:pic>
        <p:nvPicPr>
          <p:cNvPr id="28" name="Picture 27" descr="Graphical user interface&#10;&#10;Description automatically generated">
            <a:extLst>
              <a:ext uri="{FF2B5EF4-FFF2-40B4-BE49-F238E27FC236}">
                <a16:creationId xmlns:a16="http://schemas.microsoft.com/office/drawing/2014/main" id="{E3F41CC1-0086-3148-A28B-A63C182F5B13}"/>
              </a:ext>
            </a:extLst>
          </p:cNvPr>
          <p:cNvPicPr/>
          <p:nvPr/>
        </p:nvPicPr>
        <p:blipFill rotWithShape="1">
          <a:blip r:embed="rId5">
            <a:extLst>
              <a:ext uri="{28A0092B-C50C-407E-A947-70E740481C1C}">
                <a14:useLocalDpi xmlns:a14="http://schemas.microsoft.com/office/drawing/2010/main" val="0"/>
              </a:ext>
            </a:extLst>
          </a:blip>
          <a:srcRect t="1116" b="19320"/>
          <a:stretch/>
        </p:blipFill>
        <p:spPr>
          <a:xfrm>
            <a:off x="168175" y="2238692"/>
            <a:ext cx="3817482" cy="1328830"/>
          </a:xfrm>
          <a:prstGeom prst="rect">
            <a:avLst/>
          </a:prstGeom>
        </p:spPr>
      </p:pic>
      <p:sp>
        <p:nvSpPr>
          <p:cNvPr id="32" name="TextBox 31">
            <a:extLst>
              <a:ext uri="{FF2B5EF4-FFF2-40B4-BE49-F238E27FC236}">
                <a16:creationId xmlns:a16="http://schemas.microsoft.com/office/drawing/2014/main" id="{1DFFFC8C-779C-A445-8145-889E0C86A85C}"/>
              </a:ext>
            </a:extLst>
          </p:cNvPr>
          <p:cNvSpPr txBox="1"/>
          <p:nvPr/>
        </p:nvSpPr>
        <p:spPr>
          <a:xfrm>
            <a:off x="64507" y="3584912"/>
            <a:ext cx="3980605" cy="400110"/>
          </a:xfrm>
          <a:prstGeom prst="rect">
            <a:avLst/>
          </a:prstGeom>
          <a:noFill/>
        </p:spPr>
        <p:txBody>
          <a:bodyPr wrap="square">
            <a:spAutoFit/>
          </a:bodyPr>
          <a:lstStyle/>
          <a:p>
            <a:pPr marL="0" marR="0" algn="ctr">
              <a:spcBef>
                <a:spcPts val="0"/>
              </a:spcBef>
              <a:spcAft>
                <a:spcPts val="0"/>
              </a:spcAft>
            </a:pPr>
            <a:r>
              <a:rPr lang="en-US" sz="1000" dirty="0">
                <a:effectLst/>
                <a:latin typeface="Times New Roman" panose="02020603050405020304" pitchFamily="18" charset="0"/>
                <a:ea typeface="Times New Roman" panose="02020603050405020304" pitchFamily="18" charset="0"/>
              </a:rPr>
              <a:t>Percent exceeding limits of added sugars, saturated fat, and sodium (U. S. Department of Agriculture, 2020)</a:t>
            </a:r>
          </a:p>
        </p:txBody>
      </p:sp>
      <p:sp>
        <p:nvSpPr>
          <p:cNvPr id="38" name="TextBox 37">
            <a:extLst>
              <a:ext uri="{FF2B5EF4-FFF2-40B4-BE49-F238E27FC236}">
                <a16:creationId xmlns:a16="http://schemas.microsoft.com/office/drawing/2014/main" id="{CDFF9C63-CC82-CE45-AA88-86AE3897DB35}"/>
              </a:ext>
            </a:extLst>
          </p:cNvPr>
          <p:cNvSpPr txBox="1"/>
          <p:nvPr/>
        </p:nvSpPr>
        <p:spPr>
          <a:xfrm>
            <a:off x="98305" y="5804945"/>
            <a:ext cx="3795896" cy="400110"/>
          </a:xfrm>
          <a:prstGeom prst="rect">
            <a:avLst/>
          </a:prstGeom>
          <a:noFill/>
        </p:spPr>
        <p:txBody>
          <a:bodyPr wrap="square">
            <a:spAutoFit/>
          </a:bodyPr>
          <a:lstStyle/>
          <a:p>
            <a:pPr algn="ct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Healthy dietary patterns with daily amounts from food groups (U. S. Department of Agriculture, 2020)</a:t>
            </a:r>
            <a:r>
              <a:rPr lang="en-US" sz="1000" dirty="0">
                <a:effectLst/>
                <a:latin typeface="Times New Roman" panose="02020603050405020304" pitchFamily="18" charset="0"/>
                <a:cs typeface="Times New Roman" panose="02020603050405020304" pitchFamily="18" charset="0"/>
              </a:rPr>
              <a:t> </a:t>
            </a:r>
            <a:endParaRPr lang="en-US" sz="1000" dirty="0">
              <a:latin typeface="Times New Roman" panose="02020603050405020304" pitchFamily="18" charset="0"/>
              <a:cs typeface="Times New Roman" panose="02020603050405020304" pitchFamily="18" charset="0"/>
            </a:endParaRPr>
          </a:p>
        </p:txBody>
      </p:sp>
      <p:pic>
        <p:nvPicPr>
          <p:cNvPr id="41" name="Picture 40" descr="Table&#10;&#10;Description automatically generated">
            <a:extLst>
              <a:ext uri="{FF2B5EF4-FFF2-40B4-BE49-F238E27FC236}">
                <a16:creationId xmlns:a16="http://schemas.microsoft.com/office/drawing/2014/main" id="{C1422688-922F-7F46-A5B3-455D6E9401F7}"/>
              </a:ext>
            </a:extLst>
          </p:cNvPr>
          <p:cNvPicPr>
            <a:picLocks noChangeAspect="1"/>
          </p:cNvPicPr>
          <p:nvPr/>
        </p:nvPicPr>
        <p:blipFill>
          <a:blip r:embed="rId6"/>
          <a:stretch>
            <a:fillRect/>
          </a:stretch>
        </p:blipFill>
        <p:spPr>
          <a:xfrm>
            <a:off x="1064209" y="4224676"/>
            <a:ext cx="1981200" cy="1219200"/>
          </a:xfrm>
          <a:prstGeom prst="rect">
            <a:avLst/>
          </a:prstGeom>
        </p:spPr>
      </p:pic>
      <p:pic>
        <p:nvPicPr>
          <p:cNvPr id="22" name="Picture 21" descr="Table&#10;&#10;Description automatically generated">
            <a:extLst>
              <a:ext uri="{FF2B5EF4-FFF2-40B4-BE49-F238E27FC236}">
                <a16:creationId xmlns:a16="http://schemas.microsoft.com/office/drawing/2014/main" id="{EAAEE5E4-99A5-D041-B05B-05CCE0240AF9}"/>
              </a:ext>
            </a:extLst>
          </p:cNvPr>
          <p:cNvPicPr/>
          <p:nvPr/>
        </p:nvPicPr>
        <p:blipFill rotWithShape="1">
          <a:blip r:embed="rId7">
            <a:extLst>
              <a:ext uri="{28A0092B-C50C-407E-A947-70E740481C1C}">
                <a14:useLocalDpi xmlns:a14="http://schemas.microsoft.com/office/drawing/2010/main" val="0"/>
              </a:ext>
            </a:extLst>
          </a:blip>
          <a:srcRect t="63600" r="68175" b="32457"/>
          <a:stretch/>
        </p:blipFill>
        <p:spPr>
          <a:xfrm>
            <a:off x="1081440" y="5432790"/>
            <a:ext cx="1533459" cy="167621"/>
          </a:xfrm>
          <a:prstGeom prst="rect">
            <a:avLst/>
          </a:prstGeom>
        </p:spPr>
      </p:pic>
      <p:pic>
        <p:nvPicPr>
          <p:cNvPr id="24" name="Picture 23" descr="Table&#10;&#10;Description automatically generated">
            <a:extLst>
              <a:ext uri="{FF2B5EF4-FFF2-40B4-BE49-F238E27FC236}">
                <a16:creationId xmlns:a16="http://schemas.microsoft.com/office/drawing/2014/main" id="{C1A403D5-D2E2-2F43-949F-054FBA7B25CF}"/>
              </a:ext>
            </a:extLst>
          </p:cNvPr>
          <p:cNvPicPr/>
          <p:nvPr/>
        </p:nvPicPr>
        <p:blipFill rotWithShape="1">
          <a:blip r:embed="rId7">
            <a:extLst>
              <a:ext uri="{28A0092B-C50C-407E-A947-70E740481C1C}">
                <a14:useLocalDpi xmlns:a14="http://schemas.microsoft.com/office/drawing/2010/main" val="0"/>
              </a:ext>
            </a:extLst>
          </a:blip>
          <a:srcRect l="91159" t="63347" b="32406"/>
          <a:stretch/>
        </p:blipFill>
        <p:spPr>
          <a:xfrm>
            <a:off x="2614899" y="5427749"/>
            <a:ext cx="425957" cy="180438"/>
          </a:xfrm>
          <a:prstGeom prst="rect">
            <a:avLst/>
          </a:prstGeom>
        </p:spPr>
      </p:pic>
      <p:pic>
        <p:nvPicPr>
          <p:cNvPr id="25" name="Picture 24" descr="Table&#10;&#10;Description automatically generated">
            <a:extLst>
              <a:ext uri="{FF2B5EF4-FFF2-40B4-BE49-F238E27FC236}">
                <a16:creationId xmlns:a16="http://schemas.microsoft.com/office/drawing/2014/main" id="{60829224-D261-A641-8E40-B41CC5F5F4AB}"/>
              </a:ext>
            </a:extLst>
          </p:cNvPr>
          <p:cNvPicPr/>
          <p:nvPr/>
        </p:nvPicPr>
        <p:blipFill rotWithShape="1">
          <a:blip r:embed="rId7">
            <a:extLst>
              <a:ext uri="{28A0092B-C50C-407E-A947-70E740481C1C}">
                <a14:useLocalDpi xmlns:a14="http://schemas.microsoft.com/office/drawing/2010/main" val="0"/>
              </a:ext>
            </a:extLst>
          </a:blip>
          <a:srcRect t="84449" r="68186" b="10939"/>
          <a:stretch/>
        </p:blipFill>
        <p:spPr>
          <a:xfrm>
            <a:off x="1084286" y="5596351"/>
            <a:ext cx="1532890" cy="195935"/>
          </a:xfrm>
          <a:prstGeom prst="rect">
            <a:avLst/>
          </a:prstGeom>
        </p:spPr>
      </p:pic>
      <p:pic>
        <p:nvPicPr>
          <p:cNvPr id="26" name="Picture 25" descr="Table&#10;&#10;Description automatically generated">
            <a:extLst>
              <a:ext uri="{FF2B5EF4-FFF2-40B4-BE49-F238E27FC236}">
                <a16:creationId xmlns:a16="http://schemas.microsoft.com/office/drawing/2014/main" id="{28098890-3D18-8343-81FA-1C4534D2330E}"/>
              </a:ext>
            </a:extLst>
          </p:cNvPr>
          <p:cNvPicPr/>
          <p:nvPr/>
        </p:nvPicPr>
        <p:blipFill rotWithShape="1">
          <a:blip r:embed="rId7">
            <a:extLst>
              <a:ext uri="{28A0092B-C50C-407E-A947-70E740481C1C}">
                <a14:useLocalDpi xmlns:a14="http://schemas.microsoft.com/office/drawing/2010/main" val="0"/>
              </a:ext>
            </a:extLst>
          </a:blip>
          <a:srcRect l="91173" t="84598" r="-13" b="11068"/>
          <a:stretch/>
        </p:blipFill>
        <p:spPr>
          <a:xfrm>
            <a:off x="2614669" y="5596351"/>
            <a:ext cx="425957" cy="184150"/>
          </a:xfrm>
          <a:prstGeom prst="rect">
            <a:avLst/>
          </a:prstGeom>
        </p:spPr>
      </p:pic>
      <p:graphicFrame>
        <p:nvGraphicFramePr>
          <p:cNvPr id="27" name="Chart 26">
            <a:extLst>
              <a:ext uri="{FF2B5EF4-FFF2-40B4-BE49-F238E27FC236}">
                <a16:creationId xmlns:a16="http://schemas.microsoft.com/office/drawing/2014/main" id="{0B7C63E0-9535-E245-8C54-2930BC2F4143}"/>
              </a:ext>
            </a:extLst>
          </p:cNvPr>
          <p:cNvGraphicFramePr/>
          <p:nvPr>
            <p:extLst>
              <p:ext uri="{D42A27DB-BD31-4B8C-83A1-F6EECF244321}">
                <p14:modId xmlns:p14="http://schemas.microsoft.com/office/powerpoint/2010/main" val="1838404179"/>
              </p:ext>
            </p:extLst>
          </p:nvPr>
        </p:nvGraphicFramePr>
        <p:xfrm>
          <a:off x="8806583" y="625714"/>
          <a:ext cx="3328649" cy="233935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9" name="Chart 28">
            <a:extLst>
              <a:ext uri="{FF2B5EF4-FFF2-40B4-BE49-F238E27FC236}">
                <a16:creationId xmlns:a16="http://schemas.microsoft.com/office/drawing/2014/main" id="{452F3DD9-4113-3F46-9F40-EA9C9BE62DD1}"/>
              </a:ext>
            </a:extLst>
          </p:cNvPr>
          <p:cNvGraphicFramePr/>
          <p:nvPr>
            <p:extLst>
              <p:ext uri="{D42A27DB-BD31-4B8C-83A1-F6EECF244321}">
                <p14:modId xmlns:p14="http://schemas.microsoft.com/office/powerpoint/2010/main" val="1269968566"/>
              </p:ext>
            </p:extLst>
          </p:nvPr>
        </p:nvGraphicFramePr>
        <p:xfrm>
          <a:off x="8806583" y="3813985"/>
          <a:ext cx="3138429" cy="2339359"/>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012156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8626561c-e473-4195-b237-7c0ddad4db73" xsi:nil="true"/>
    <Owner xmlns="8626561c-e473-4195-b237-7c0ddad4db73">
      <UserInfo>
        <DisplayName/>
        <AccountId xsi:nil="true"/>
        <AccountType/>
      </UserInfo>
    </Owner>
    <DefaultSectionNames xmlns="8626561c-e473-4195-b237-7c0ddad4db73" xsi:nil="true"/>
    <AppVersion xmlns="8626561c-e473-4195-b237-7c0ddad4db73" xsi:nil="true"/>
    <NotebookType xmlns="8626561c-e473-4195-b237-7c0ddad4db73" xsi:nil="true"/>
    <Students xmlns="8626561c-e473-4195-b237-7c0ddad4db73">
      <UserInfo>
        <DisplayName/>
        <AccountId xsi:nil="true"/>
        <AccountType/>
      </UserInfo>
    </Students>
    <Student_Groups xmlns="8626561c-e473-4195-b237-7c0ddad4db73">
      <UserInfo>
        <DisplayName/>
        <AccountId xsi:nil="true"/>
        <AccountType/>
      </UserInfo>
    </Student_Groups>
    <FolderType xmlns="8626561c-e473-4195-b237-7c0ddad4db73" xsi:nil="true"/>
    <Teachers xmlns="8626561c-e473-4195-b237-7c0ddad4db73">
      <UserInfo>
        <DisplayName/>
        <AccountId xsi:nil="true"/>
        <AccountType/>
      </UserInfo>
    </Teach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D6E7BC86BA2C24CB02D023347B33E3C" ma:contentTypeVersion="23" ma:contentTypeDescription="Create a new document." ma:contentTypeScope="" ma:versionID="156f5d24a8909e55d52ecfde01cf4187">
  <xsd:schema xmlns:xsd="http://www.w3.org/2001/XMLSchema" xmlns:xs="http://www.w3.org/2001/XMLSchema" xmlns:p="http://schemas.microsoft.com/office/2006/metadata/properties" xmlns:ns3="8cdb365b-4927-444e-93d2-cfe1dfa1ad51" xmlns:ns4="8626561c-e473-4195-b237-7c0ddad4db73" targetNamespace="http://schemas.microsoft.com/office/2006/metadata/properties" ma:root="true" ma:fieldsID="bf55c8062cf6c392f23e28d889625c5e" ns3:_="" ns4:_="">
    <xsd:import namespace="8cdb365b-4927-444e-93d2-cfe1dfa1ad51"/>
    <xsd:import namespace="8626561c-e473-4195-b237-7c0ddad4db73"/>
    <xsd:element name="properties">
      <xsd:complexType>
        <xsd:sequence>
          <xsd:element name="documentManagement">
            <xsd:complexType>
              <xsd:all>
                <xsd:element ref="ns3:SharedWithUsers" minOccurs="0"/>
                <xsd:element ref="ns3:SharedWithDetails" minOccurs="0"/>
                <xsd:element ref="ns3:SharingHintHash" minOccurs="0"/>
                <xsd:element ref="ns4:NotebookType" minOccurs="0"/>
                <xsd:element ref="ns4:FolderType" minOccurs="0"/>
                <xsd:element ref="ns4:Owner" minOccurs="0"/>
                <xsd:element ref="ns4:DefaultSectionNames" minOccurs="0"/>
                <xsd:element ref="ns4:AppVersion" minOccurs="0"/>
                <xsd:element ref="ns4:Teachers" minOccurs="0"/>
                <xsd:element ref="ns4:Students" minOccurs="0"/>
                <xsd:element ref="ns4:Student_Groups"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db365b-4927-444e-93d2-cfe1dfa1ad5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26561c-e473-4195-b237-7c0ddad4db73" elementFormDefault="qualified">
    <xsd:import namespace="http://schemas.microsoft.com/office/2006/documentManagement/types"/>
    <xsd:import namespace="http://schemas.microsoft.com/office/infopath/2007/PartnerControls"/>
    <xsd:element name="NotebookType" ma:index="11" nillable="true" ma:displayName="Notebook Type" ma:indexed="true" ma:internalName="NotebookType">
      <xsd:simpleType>
        <xsd:restriction base="dms:Text"/>
      </xsd:simpleType>
    </xsd:element>
    <xsd:element name="FolderType" ma:index="12" nillable="true" ma:displayName="Folder Type" ma:internalName="FolderType">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4" nillable="true" ma:displayName="Default Section Names" ma:internalName="DefaultSectionNames">
      <xsd:simpleType>
        <xsd:restriction base="dms:Note">
          <xsd:maxLength value="255"/>
        </xsd:restriction>
      </xsd:simpleType>
    </xsd:element>
    <xsd:element name="AppVersion" ma:index="15" nillable="true" ma:displayName="App Version" ma:internalName="AppVersion">
      <xsd:simpleType>
        <xsd:restriction base="dms:Text"/>
      </xsd:simpleType>
    </xsd:element>
    <xsd:element name="Teachers" ma:index="16"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7"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8"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9" nillable="true" ma:displayName="MediaServiceMetadata" ma:description="" ma:hidden="true" ma:internalName="MediaServiceMetadata" ma:readOnly="true">
      <xsd:simpleType>
        <xsd:restriction base="dms:Note"/>
      </xsd:simpleType>
    </xsd:element>
    <xsd:element name="MediaServiceFastMetadata" ma:index="20" nillable="true" ma:displayName="MediaServiceFastMetadata" ma:description="" ma:hidden="true" ma:internalName="MediaServiceFastMetadata" ma:readOnly="true">
      <xsd:simpleType>
        <xsd:restriction base="dms:Note"/>
      </xsd:simpleType>
    </xsd:element>
    <xsd:element name="MediaServiceDateTaken" ma:index="21" nillable="true" ma:displayName="MediaServiceDateTaken" ma:description="" ma:hidden="true" ma:internalName="MediaServiceDateTaken" ma:readOnly="true">
      <xsd:simpleType>
        <xsd:restriction base="dms:Text"/>
      </xsd:simpleType>
    </xsd:element>
    <xsd:element name="MediaServiceAutoTags" ma:index="22" nillable="true" ma:displayName="MediaServiceAutoTags" ma:description="" ma:internalName="MediaServiceAutoTags" ma:readOnly="true">
      <xsd:simpleType>
        <xsd:restriction base="dms:Text"/>
      </xsd:simpleType>
    </xsd:element>
    <xsd:element name="MediaServiceOCR" ma:index="23" nillable="true" ma:displayName="MediaServiceOCR" ma:internalName="MediaServiceOCR" ma:readOnly="true">
      <xsd:simpleType>
        <xsd:restriction base="dms:Note">
          <xsd:maxLength value="255"/>
        </xsd:restriction>
      </xsd:simpleType>
    </xsd:element>
    <xsd:element name="MediaServiceLocation" ma:index="24" nillable="true" ma:displayName="MediaServiceLocation" ma:internalName="MediaServiceLocatio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element name="MediaLengthInSeconds" ma:index="29" nillable="true" ma:displayName="Length (seconds)" ma:internalName="MediaLengthInSeconds" ma:readOnly="true">
      <xsd:simpleType>
        <xsd:restriction base="dms:Unknown"/>
      </xsd:simpleType>
    </xsd:element>
    <xsd:element name="_activity" ma:index="30"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20988A6-E91E-4EC0-88A4-A3C328DD7407}">
  <ds:schemaRefs>
    <ds:schemaRef ds:uri="8cdb365b-4927-444e-93d2-cfe1dfa1ad51"/>
    <ds:schemaRef ds:uri="8626561c-e473-4195-b237-7c0ddad4db73"/>
    <ds:schemaRef ds:uri="http://schemas.openxmlformats.org/package/2006/metadata/core-properties"/>
    <ds:schemaRef ds:uri="http://purl.org/dc/elements/1.1/"/>
    <ds:schemaRef ds:uri="http://purl.org/dc/dcmitype/"/>
    <ds:schemaRef ds:uri="http://purl.org/dc/terms/"/>
    <ds:schemaRef ds:uri="http://schemas.microsoft.com/office/2006/documentManagement/types"/>
    <ds:schemaRef ds:uri="http://www.w3.org/XML/1998/namespac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AE193AFC-557D-4597-9F20-1302235C39D1}">
  <ds:schemaRefs>
    <ds:schemaRef ds:uri="http://schemas.microsoft.com/sharepoint/v3/contenttype/forms"/>
  </ds:schemaRefs>
</ds:datastoreItem>
</file>

<file path=customXml/itemProps3.xml><?xml version="1.0" encoding="utf-8"?>
<ds:datastoreItem xmlns:ds="http://schemas.openxmlformats.org/officeDocument/2006/customXml" ds:itemID="{0F6E8D0C-08A8-420C-9C3C-976349E3D8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db365b-4927-444e-93d2-cfe1dfa1ad51"/>
    <ds:schemaRef ds:uri="8626561c-e473-4195-b237-7c0ddad4db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4615</TotalTime>
  <Words>484</Words>
  <Application>Microsoft Macintosh PowerPoint</Application>
  <PresentationFormat>Widescreen</PresentationFormat>
  <Paragraphs>42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Scott Howell</dc:creator>
  <cp:lastModifiedBy>Matthew Scott Howell</cp:lastModifiedBy>
  <cp:revision>44</cp:revision>
  <cp:lastPrinted>2023-03-16T03:05:53Z</cp:lastPrinted>
  <dcterms:created xsi:type="dcterms:W3CDTF">2023-02-08T00:11:41Z</dcterms:created>
  <dcterms:modified xsi:type="dcterms:W3CDTF">2023-03-16T17:16:46Z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0x010100BD6E7BC86BA2C24CB02D023347B33E3C</vt:lpwstr>
  </property>
</Properties>
</file>