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6576000" cy="32004000"/>
  <p:notesSz cx="9296400" cy="14782800"/>
  <p:defaultTextStyle>
    <a:defPPr>
      <a:defRPr lang="en-US"/>
    </a:defPPr>
    <a:lvl1pPr marL="0" algn="l" defTabSz="816376" rtl="0" eaLnBrk="1" latinLnBrk="0" hangingPunct="1">
      <a:defRPr sz="1600" kern="1200">
        <a:solidFill>
          <a:schemeClr val="tx1"/>
        </a:solidFill>
        <a:latin typeface="+mn-lt"/>
        <a:ea typeface="+mn-ea"/>
        <a:cs typeface="+mn-cs"/>
      </a:defRPr>
    </a:lvl1pPr>
    <a:lvl2pPr marL="408188" algn="l" defTabSz="816376" rtl="0" eaLnBrk="1" latinLnBrk="0" hangingPunct="1">
      <a:defRPr sz="1600" kern="1200">
        <a:solidFill>
          <a:schemeClr val="tx1"/>
        </a:solidFill>
        <a:latin typeface="+mn-lt"/>
        <a:ea typeface="+mn-ea"/>
        <a:cs typeface="+mn-cs"/>
      </a:defRPr>
    </a:lvl2pPr>
    <a:lvl3pPr marL="816376" algn="l" defTabSz="816376" rtl="0" eaLnBrk="1" latinLnBrk="0" hangingPunct="1">
      <a:defRPr sz="1600" kern="1200">
        <a:solidFill>
          <a:schemeClr val="tx1"/>
        </a:solidFill>
        <a:latin typeface="+mn-lt"/>
        <a:ea typeface="+mn-ea"/>
        <a:cs typeface="+mn-cs"/>
      </a:defRPr>
    </a:lvl3pPr>
    <a:lvl4pPr marL="1224564" algn="l" defTabSz="816376" rtl="0" eaLnBrk="1" latinLnBrk="0" hangingPunct="1">
      <a:defRPr sz="1600" kern="1200">
        <a:solidFill>
          <a:schemeClr val="tx1"/>
        </a:solidFill>
        <a:latin typeface="+mn-lt"/>
        <a:ea typeface="+mn-ea"/>
        <a:cs typeface="+mn-cs"/>
      </a:defRPr>
    </a:lvl4pPr>
    <a:lvl5pPr marL="1632753" algn="l" defTabSz="816376" rtl="0" eaLnBrk="1" latinLnBrk="0" hangingPunct="1">
      <a:defRPr sz="1600" kern="1200">
        <a:solidFill>
          <a:schemeClr val="tx1"/>
        </a:solidFill>
        <a:latin typeface="+mn-lt"/>
        <a:ea typeface="+mn-ea"/>
        <a:cs typeface="+mn-cs"/>
      </a:defRPr>
    </a:lvl5pPr>
    <a:lvl6pPr marL="2040941" algn="l" defTabSz="816376" rtl="0" eaLnBrk="1" latinLnBrk="0" hangingPunct="1">
      <a:defRPr sz="1600" kern="1200">
        <a:solidFill>
          <a:schemeClr val="tx1"/>
        </a:solidFill>
        <a:latin typeface="+mn-lt"/>
        <a:ea typeface="+mn-ea"/>
        <a:cs typeface="+mn-cs"/>
      </a:defRPr>
    </a:lvl6pPr>
    <a:lvl7pPr marL="2449129" algn="l" defTabSz="816376" rtl="0" eaLnBrk="1" latinLnBrk="0" hangingPunct="1">
      <a:defRPr sz="1600" kern="1200">
        <a:solidFill>
          <a:schemeClr val="tx1"/>
        </a:solidFill>
        <a:latin typeface="+mn-lt"/>
        <a:ea typeface="+mn-ea"/>
        <a:cs typeface="+mn-cs"/>
      </a:defRPr>
    </a:lvl7pPr>
    <a:lvl8pPr marL="2857317" algn="l" defTabSz="816376" rtl="0" eaLnBrk="1" latinLnBrk="0" hangingPunct="1">
      <a:defRPr sz="1600" kern="1200">
        <a:solidFill>
          <a:schemeClr val="tx1"/>
        </a:solidFill>
        <a:latin typeface="+mn-lt"/>
        <a:ea typeface="+mn-ea"/>
        <a:cs typeface="+mn-cs"/>
      </a:defRPr>
    </a:lvl8pPr>
    <a:lvl9pPr marL="3265505" algn="l" defTabSz="816376" rtl="0" eaLnBrk="1" latinLnBrk="0" hangingPunct="1">
      <a:defRPr sz="1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80" autoAdjust="0"/>
    <p:restoredTop sz="94747" autoAdjust="0"/>
  </p:normalViewPr>
  <p:slideViewPr>
    <p:cSldViewPr>
      <p:cViewPr>
        <p:scale>
          <a:sx n="33" d="100"/>
          <a:sy n="33" d="100"/>
        </p:scale>
        <p:origin x="-592" y="-80"/>
      </p:cViewPr>
      <p:guideLst>
        <p:guide orient="horz" pos="10080"/>
        <p:guide pos="1152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PlaceHolder 1"/>
          <p:cNvSpPr>
            <a:spLocks noGrp="1"/>
          </p:cNvSpPr>
          <p:nvPr>
            <p:ph type="body"/>
          </p:nvPr>
        </p:nvSpPr>
        <p:spPr>
          <a:xfrm>
            <a:off x="1053593" y="7723722"/>
            <a:ext cx="8428248" cy="7316904"/>
          </a:xfrm>
          <a:prstGeom prst="rect">
            <a:avLst/>
          </a:prstGeom>
        </p:spPr>
        <p:txBody>
          <a:bodyPr wrap="none" lIns="0" tIns="0" rIns="0" bIns="0"/>
          <a:lstStyle/>
          <a:p>
            <a:r>
              <a:rPr lang="en-US"/>
              <a:t>Click to edit the notes format</a:t>
            </a:r>
            <a:endParaRPr/>
          </a:p>
        </p:txBody>
      </p:sp>
      <p:sp>
        <p:nvSpPr>
          <p:cNvPr id="38" name="PlaceHolder 2"/>
          <p:cNvSpPr>
            <a:spLocks noGrp="1"/>
          </p:cNvSpPr>
          <p:nvPr>
            <p:ph type="hdr"/>
          </p:nvPr>
        </p:nvSpPr>
        <p:spPr>
          <a:xfrm>
            <a:off x="2" y="0"/>
            <a:ext cx="4572071" cy="812472"/>
          </a:xfrm>
          <a:prstGeom prst="rect">
            <a:avLst/>
          </a:prstGeom>
        </p:spPr>
        <p:txBody>
          <a:bodyPr wrap="none" lIns="0" tIns="0" rIns="0" bIns="0"/>
          <a:lstStyle/>
          <a:p>
            <a:r>
              <a:rPr lang="en-US" sz="2100"/>
              <a:t>&lt;header&gt;</a:t>
            </a:r>
            <a:endParaRPr/>
          </a:p>
        </p:txBody>
      </p:sp>
      <p:sp>
        <p:nvSpPr>
          <p:cNvPr id="39" name="PlaceHolder 3"/>
          <p:cNvSpPr>
            <a:spLocks noGrp="1"/>
          </p:cNvSpPr>
          <p:nvPr>
            <p:ph type="dt"/>
          </p:nvPr>
        </p:nvSpPr>
        <p:spPr>
          <a:xfrm>
            <a:off x="5963363" y="0"/>
            <a:ext cx="4572071" cy="812472"/>
          </a:xfrm>
          <a:prstGeom prst="rect">
            <a:avLst/>
          </a:prstGeom>
        </p:spPr>
        <p:txBody>
          <a:bodyPr wrap="none" lIns="0" tIns="0" rIns="0" bIns="0"/>
          <a:lstStyle/>
          <a:p>
            <a:pPr algn="r"/>
            <a:r>
              <a:rPr lang="en-US" sz="2100"/>
              <a:t>&lt;date/time&gt;</a:t>
            </a:r>
            <a:endParaRPr/>
          </a:p>
        </p:txBody>
      </p:sp>
      <p:sp>
        <p:nvSpPr>
          <p:cNvPr id="40" name="PlaceHolder 4"/>
          <p:cNvSpPr>
            <a:spLocks noGrp="1"/>
          </p:cNvSpPr>
          <p:nvPr>
            <p:ph type="ftr"/>
          </p:nvPr>
        </p:nvSpPr>
        <p:spPr>
          <a:xfrm>
            <a:off x="2" y="15448026"/>
            <a:ext cx="4572071" cy="812472"/>
          </a:xfrm>
          <a:prstGeom prst="rect">
            <a:avLst/>
          </a:prstGeom>
        </p:spPr>
        <p:txBody>
          <a:bodyPr wrap="none" lIns="0" tIns="0" rIns="0" bIns="0" anchor="b"/>
          <a:lstStyle/>
          <a:p>
            <a:r>
              <a:rPr lang="en-US" sz="2100"/>
              <a:t>&lt;footer&gt;</a:t>
            </a:r>
            <a:endParaRPr/>
          </a:p>
        </p:txBody>
      </p:sp>
      <p:sp>
        <p:nvSpPr>
          <p:cNvPr id="41" name="PlaceHolder 5"/>
          <p:cNvSpPr>
            <a:spLocks noGrp="1"/>
          </p:cNvSpPr>
          <p:nvPr>
            <p:ph type="sldNum"/>
          </p:nvPr>
        </p:nvSpPr>
        <p:spPr>
          <a:xfrm>
            <a:off x="5963363" y="15448026"/>
            <a:ext cx="4572071" cy="812472"/>
          </a:xfrm>
          <a:prstGeom prst="rect">
            <a:avLst/>
          </a:prstGeom>
        </p:spPr>
        <p:txBody>
          <a:bodyPr wrap="none" lIns="0" tIns="0" rIns="0" bIns="0" anchor="b"/>
          <a:lstStyle/>
          <a:p>
            <a:pPr algn="r"/>
            <a:fld id="{06E5C195-B4F4-4505-BD69-9BD68A67E74E}" type="slidenum">
              <a:rPr lang="en-US" sz="2100"/>
              <a:pPr algn="r"/>
              <a:t>‹#›</a:t>
            </a:fld>
            <a:endParaRPr/>
          </a:p>
        </p:txBody>
      </p:sp>
    </p:spTree>
    <p:extLst>
      <p:ext uri="{BB962C8B-B14F-4D97-AF65-F5344CB8AC3E}">
        <p14:creationId xmlns:p14="http://schemas.microsoft.com/office/powerpoint/2010/main" val="2743052310"/>
      </p:ext>
    </p:extLst>
  </p:cSld>
  <p:clrMap bg1="lt1" tx1="dk1" bg2="lt2" tx2="dk2" accent1="accent1" accent2="accent2" accent3="accent3" accent4="accent4" accent5="accent5" accent6="accent6" hlink="hlink" folHlink="folHlink"/>
  <p:notesStyle>
    <a:lvl1pPr marL="0" algn="l" defTabSz="816376" rtl="0" eaLnBrk="1" latinLnBrk="0" hangingPunct="1">
      <a:defRPr sz="1100" kern="1200">
        <a:solidFill>
          <a:schemeClr val="tx1"/>
        </a:solidFill>
        <a:latin typeface="+mn-lt"/>
        <a:ea typeface="+mn-ea"/>
        <a:cs typeface="+mn-cs"/>
      </a:defRPr>
    </a:lvl1pPr>
    <a:lvl2pPr marL="408188" algn="l" defTabSz="816376" rtl="0" eaLnBrk="1" latinLnBrk="0" hangingPunct="1">
      <a:defRPr sz="1100" kern="1200">
        <a:solidFill>
          <a:schemeClr val="tx1"/>
        </a:solidFill>
        <a:latin typeface="+mn-lt"/>
        <a:ea typeface="+mn-ea"/>
        <a:cs typeface="+mn-cs"/>
      </a:defRPr>
    </a:lvl2pPr>
    <a:lvl3pPr marL="816376" algn="l" defTabSz="816376" rtl="0" eaLnBrk="1" latinLnBrk="0" hangingPunct="1">
      <a:defRPr sz="1100" kern="1200">
        <a:solidFill>
          <a:schemeClr val="tx1"/>
        </a:solidFill>
        <a:latin typeface="+mn-lt"/>
        <a:ea typeface="+mn-ea"/>
        <a:cs typeface="+mn-cs"/>
      </a:defRPr>
    </a:lvl3pPr>
    <a:lvl4pPr marL="1224564" algn="l" defTabSz="816376" rtl="0" eaLnBrk="1" latinLnBrk="0" hangingPunct="1">
      <a:defRPr sz="1100" kern="1200">
        <a:solidFill>
          <a:schemeClr val="tx1"/>
        </a:solidFill>
        <a:latin typeface="+mn-lt"/>
        <a:ea typeface="+mn-ea"/>
        <a:cs typeface="+mn-cs"/>
      </a:defRPr>
    </a:lvl4pPr>
    <a:lvl5pPr marL="1632753" algn="l" defTabSz="816376" rtl="0" eaLnBrk="1" latinLnBrk="0" hangingPunct="1">
      <a:defRPr sz="1100" kern="1200">
        <a:solidFill>
          <a:schemeClr val="tx1"/>
        </a:solidFill>
        <a:latin typeface="+mn-lt"/>
        <a:ea typeface="+mn-ea"/>
        <a:cs typeface="+mn-cs"/>
      </a:defRPr>
    </a:lvl5pPr>
    <a:lvl6pPr marL="2040941" algn="l" defTabSz="816376" rtl="0" eaLnBrk="1" latinLnBrk="0" hangingPunct="1">
      <a:defRPr sz="1100" kern="1200">
        <a:solidFill>
          <a:schemeClr val="tx1"/>
        </a:solidFill>
        <a:latin typeface="+mn-lt"/>
        <a:ea typeface="+mn-ea"/>
        <a:cs typeface="+mn-cs"/>
      </a:defRPr>
    </a:lvl6pPr>
    <a:lvl7pPr marL="2449129" algn="l" defTabSz="816376" rtl="0" eaLnBrk="1" latinLnBrk="0" hangingPunct="1">
      <a:defRPr sz="1100" kern="1200">
        <a:solidFill>
          <a:schemeClr val="tx1"/>
        </a:solidFill>
        <a:latin typeface="+mn-lt"/>
        <a:ea typeface="+mn-ea"/>
        <a:cs typeface="+mn-cs"/>
      </a:defRPr>
    </a:lvl7pPr>
    <a:lvl8pPr marL="2857317" algn="l" defTabSz="816376" rtl="0" eaLnBrk="1" latinLnBrk="0" hangingPunct="1">
      <a:defRPr sz="1100" kern="1200">
        <a:solidFill>
          <a:schemeClr val="tx1"/>
        </a:solidFill>
        <a:latin typeface="+mn-lt"/>
        <a:ea typeface="+mn-ea"/>
        <a:cs typeface="+mn-cs"/>
      </a:defRPr>
    </a:lvl8pPr>
    <a:lvl9pPr marL="3265505" algn="l" defTabSz="81637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laceHolder 1"/>
          <p:cNvSpPr>
            <a:spLocks noGrp="1"/>
          </p:cNvSpPr>
          <p:nvPr>
            <p:ph type="body"/>
          </p:nvPr>
        </p:nvSpPr>
        <p:spPr>
          <a:xfrm>
            <a:off x="929640" y="7021830"/>
            <a:ext cx="7436632" cy="6651678"/>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20150523 0817 A082b 4up 50 31601 61601 SVRT hue... And 20150524 1347 A082f 4up 50 37281 5358 VRT  Fade80.jpg (image 4up, </a:t>
            </a:r>
            <a:r>
              <a:rPr lang="fr-FR" sz="1200" kern="1200" dirty="0" err="1" smtClean="0">
                <a:solidFill>
                  <a:schemeClr val="tx1"/>
                </a:solidFill>
                <a:effectLst/>
                <a:latin typeface="+mn-lt"/>
                <a:ea typeface="+mn-ea"/>
                <a:cs typeface="+mn-cs"/>
              </a:rPr>
              <a:t>left</a:t>
            </a:r>
            <a:r>
              <a:rPr lang="fr-FR" sz="1200" kern="1200" dirty="0" smtClean="0">
                <a:solidFill>
                  <a:schemeClr val="tx1"/>
                </a:solidFill>
                <a:effectLst/>
                <a:latin typeface="+mn-lt"/>
                <a:ea typeface="+mn-ea"/>
                <a:cs typeface="+mn-cs"/>
              </a:rPr>
              <a:t> top)and 20150523 A082b</a:t>
            </a:r>
            <a:r>
              <a:rPr lang="fr-FR" sz="1200" kern="1200" baseline="0" dirty="0" smtClean="0">
                <a:solidFill>
                  <a:schemeClr val="tx1"/>
                </a:solidFill>
                <a:effectLst/>
                <a:latin typeface="+mn-lt"/>
                <a:ea typeface="+mn-ea"/>
                <a:cs typeface="+mn-cs"/>
              </a:rPr>
              <a:t> 4up 50 31601 61601 SVRT </a:t>
            </a:r>
            <a:r>
              <a:rPr lang="fr-FR" sz="1200" kern="1200" baseline="0" dirty="0" err="1" smtClean="0">
                <a:solidFill>
                  <a:schemeClr val="tx1"/>
                </a:solidFill>
                <a:effectLst/>
                <a:latin typeface="+mn-lt"/>
                <a:ea typeface="+mn-ea"/>
                <a:cs typeface="+mn-cs"/>
              </a:rPr>
              <a:t>hueRamp</a:t>
            </a:r>
            <a:r>
              <a:rPr lang="fr-FR" sz="1200" kern="1200" baseline="0" dirty="0" smtClean="0">
                <a:solidFill>
                  <a:schemeClr val="tx1"/>
                </a:solidFill>
                <a:effectLst/>
                <a:latin typeface="+mn-lt"/>
                <a:ea typeface="+mn-ea"/>
                <a:cs typeface="+mn-cs"/>
              </a:rPr>
              <a:t> sawTooth90.jpg</a:t>
            </a: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20150402 1527 A063b 3D 50 43576 35222 </a:t>
            </a:r>
            <a:r>
              <a:rPr lang="es-ES_tradnl" sz="1200" kern="1200" dirty="0" err="1" smtClean="0">
                <a:solidFill>
                  <a:schemeClr val="tx1"/>
                </a:solidFill>
                <a:effectLst/>
                <a:latin typeface="+mn-lt"/>
                <a:ea typeface="+mn-ea"/>
                <a:cs typeface="+mn-cs"/>
              </a:rPr>
              <a:t>parallel</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cro</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image</a:t>
            </a:r>
            <a:r>
              <a:rPr lang="es-ES_tradnl" sz="1200" kern="1200" dirty="0" smtClean="0">
                <a:solidFill>
                  <a:schemeClr val="tx1"/>
                </a:solidFill>
                <a:effectLst/>
                <a:latin typeface="+mn-lt"/>
                <a:ea typeface="+mn-ea"/>
                <a:cs typeface="+mn-cs"/>
              </a:rPr>
              <a:t> 5-in-1 </a:t>
            </a:r>
            <a:r>
              <a:rPr lang="es-ES_tradnl" sz="1200" kern="1200" dirty="0" err="1" smtClean="0">
                <a:solidFill>
                  <a:schemeClr val="tx1"/>
                </a:solidFill>
                <a:effectLst/>
                <a:latin typeface="+mn-lt"/>
                <a:ea typeface="+mn-ea"/>
                <a:cs typeface="+mn-cs"/>
              </a:rPr>
              <a:t>cropped</a:t>
            </a:r>
            <a:r>
              <a:rPr lang="es-ES_tradnl" sz="1200" kern="1200" dirty="0" smtClean="0">
                <a:solidFill>
                  <a:schemeClr val="tx1"/>
                </a:solidFill>
                <a:effectLst/>
                <a:latin typeface="+mn-lt"/>
                <a:ea typeface="+mn-ea"/>
                <a:cs typeface="+mn-cs"/>
              </a:rPr>
              <a:t> in IGOR</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using</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this</a:t>
            </a:r>
            <a:r>
              <a:rPr lang="es-ES_tradnl" sz="1200" kern="1200" baseline="0" dirty="0" smtClean="0">
                <a:solidFill>
                  <a:schemeClr val="tx1"/>
                </a:solidFill>
                <a:effectLst/>
                <a:latin typeface="+mn-lt"/>
                <a:ea typeface="+mn-ea"/>
                <a:cs typeface="+mn-cs"/>
              </a:rPr>
              <a:t> file; </a:t>
            </a:r>
            <a:r>
              <a:rPr lang="es-ES_tradnl" sz="1200" kern="1200" baseline="0" dirty="0" err="1" smtClean="0">
                <a:solidFill>
                  <a:schemeClr val="tx1"/>
                </a:solidFill>
                <a:effectLst/>
                <a:latin typeface="+mn-lt"/>
                <a:ea typeface="+mn-ea"/>
                <a:cs typeface="+mn-cs"/>
              </a:rPr>
              <a:t>left</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middle</a:t>
            </a:r>
            <a:r>
              <a:rPr lang="es-ES_tradnl" sz="120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err="1" smtClean="0">
                <a:solidFill>
                  <a:schemeClr val="tx1"/>
                </a:solidFill>
                <a:effectLst/>
                <a:latin typeface="+mn-lt"/>
                <a:ea typeface="+mn-ea"/>
                <a:cs typeface="+mn-cs"/>
              </a:rPr>
              <a:t>Imported</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graphic</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by</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Bernice</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unknown</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source</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left</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column</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bottom</a:t>
            </a:r>
            <a:r>
              <a:rPr lang="es-ES_tradnl" sz="120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pl-PL" sz="1200" kern="1200" dirty="0" smtClean="0">
                <a:solidFill>
                  <a:schemeClr val="tx1"/>
                </a:solidFill>
                <a:effectLst/>
                <a:latin typeface="+mn-lt"/>
                <a:ea typeface="+mn-ea"/>
                <a:cs typeface="+mn-cs"/>
              </a:rPr>
              <a:t>20150524 1347 A082f 3D 37281 5358 Fade75 </a:t>
            </a:r>
            <a:r>
              <a:rPr lang="pl-PL" sz="1200" kern="1200" dirty="0" err="1" smtClean="0">
                <a:solidFill>
                  <a:schemeClr val="tx1"/>
                </a:solidFill>
                <a:effectLst/>
                <a:latin typeface="+mn-lt"/>
                <a:ea typeface="+mn-ea"/>
                <a:cs typeface="+mn-cs"/>
              </a:rPr>
              <a:t>glow.JPG</a:t>
            </a:r>
            <a:r>
              <a:rPr lang="pl-PL" sz="1200" kern="1200" dirty="0" smtClean="0">
                <a:solidFill>
                  <a:schemeClr val="tx1"/>
                </a:solidFill>
                <a:effectLst/>
                <a:latin typeface="+mn-lt"/>
                <a:ea typeface="+mn-ea"/>
                <a:cs typeface="+mn-cs"/>
              </a:rPr>
              <a:t> 20150524 1347 A082f 3D 37281 5358 Fade75 </a:t>
            </a:r>
            <a:r>
              <a:rPr lang="pl-PL" sz="1200" kern="1200" dirty="0" err="1" smtClean="0">
                <a:solidFill>
                  <a:schemeClr val="tx1"/>
                </a:solidFill>
                <a:effectLst/>
                <a:latin typeface="+mn-lt"/>
                <a:ea typeface="+mn-ea"/>
                <a:cs typeface="+mn-cs"/>
              </a:rPr>
              <a:t>hueRam</a:t>
            </a:r>
            <a:r>
              <a:rPr lang="pl-PL" sz="1200" kern="1200" dirty="0" smtClean="0">
                <a:solidFill>
                  <a:schemeClr val="tx1"/>
                </a:solidFill>
                <a:effectLst/>
                <a:latin typeface="+mn-lt"/>
                <a:ea typeface="+mn-ea"/>
                <a:cs typeface="+mn-cs"/>
              </a:rPr>
              <a:t>... 20150524 1347 A082f 3D 37281 5358 Fade75 tempera... </a:t>
            </a: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smtClean="0">
                <a:solidFill>
                  <a:schemeClr val="tx1"/>
                </a:solidFill>
                <a:effectLst/>
                <a:latin typeface="+mn-lt"/>
                <a:ea typeface="+mn-ea"/>
                <a:cs typeface="+mn-cs"/>
              </a:rPr>
              <a:t>(Center </a:t>
            </a:r>
            <a:r>
              <a:rPr lang="es-ES_tradnl" sz="1200" kern="1200" baseline="0" dirty="0" err="1" smtClean="0">
                <a:solidFill>
                  <a:schemeClr val="tx1"/>
                </a:solidFill>
                <a:effectLst/>
                <a:latin typeface="+mn-lt"/>
                <a:ea typeface="+mn-ea"/>
                <a:cs typeface="+mn-cs"/>
              </a:rPr>
              <a:t>column</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images</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cropped</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from</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above</a:t>
            </a:r>
            <a:r>
              <a:rPr lang="es-ES_tradnl" sz="1200" kern="1200" baseline="0" dirty="0" smtClean="0">
                <a:solidFill>
                  <a:schemeClr val="tx1"/>
                </a:solidFill>
                <a:effectLst/>
                <a:latin typeface="+mn-lt"/>
                <a:ea typeface="+mn-ea"/>
                <a:cs typeface="+mn-cs"/>
              </a:rPr>
              <a:t> files)</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err="1" smtClean="0">
                <a:solidFill>
                  <a:schemeClr val="tx1"/>
                </a:solidFill>
                <a:effectLst/>
                <a:latin typeface="+mn-lt"/>
                <a:ea typeface="+mn-ea"/>
                <a:cs typeface="+mn-cs"/>
              </a:rPr>
              <a:t>Right</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column</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images</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from</a:t>
            </a:r>
            <a:r>
              <a:rPr lang="es-ES_tradnl" sz="1200" kern="1200" baseline="0" dirty="0" smtClean="0">
                <a:solidFill>
                  <a:schemeClr val="tx1"/>
                </a:solidFill>
                <a:effectLst/>
                <a:latin typeface="+mn-lt"/>
                <a:ea typeface="+mn-ea"/>
                <a:cs typeface="+mn-cs"/>
              </a:rPr>
              <a:t> top:</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err="1" smtClean="0">
                <a:solidFill>
                  <a:schemeClr val="tx1"/>
                </a:solidFill>
                <a:effectLst/>
                <a:latin typeface="+mn-lt"/>
                <a:ea typeface="+mn-ea"/>
                <a:cs typeface="+mn-cs"/>
              </a:rPr>
              <a:t>iMovie</a:t>
            </a:r>
            <a:r>
              <a:rPr lang="es-ES_tradnl" sz="1200" kern="1200" baseline="0" dirty="0" smtClean="0">
                <a:solidFill>
                  <a:schemeClr val="tx1"/>
                </a:solidFill>
                <a:effectLst/>
                <a:latin typeface="+mn-lt"/>
                <a:ea typeface="+mn-ea"/>
                <a:cs typeface="+mn-cs"/>
              </a:rPr>
              <a:t> P-I-P </a:t>
            </a:r>
            <a:r>
              <a:rPr lang="es-ES_tradnl" sz="1200" kern="1200" baseline="0" dirty="0" err="1" smtClean="0">
                <a:solidFill>
                  <a:schemeClr val="tx1"/>
                </a:solidFill>
                <a:effectLst/>
                <a:latin typeface="+mn-lt"/>
                <a:ea typeface="+mn-ea"/>
                <a:cs typeface="+mn-cs"/>
              </a:rPr>
              <a:t>assembled</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from</a:t>
            </a:r>
            <a:r>
              <a:rPr lang="es-ES_tradnl" sz="1200" kern="1200" baseline="0" dirty="0" smtClean="0">
                <a:solidFill>
                  <a:schemeClr val="tx1"/>
                </a:solidFill>
                <a:effectLst/>
                <a:latin typeface="+mn-lt"/>
                <a:ea typeface="+mn-ea"/>
                <a:cs typeface="+mn-cs"/>
              </a:rPr>
              <a:t> file# 20150730 0849 A047a 15 80 50 10 300 600 </a:t>
            </a:r>
            <a:r>
              <a:rPr lang="es-ES_tradnl" sz="1200" kern="1200" baseline="0" dirty="0" err="1" smtClean="0">
                <a:solidFill>
                  <a:schemeClr val="tx1"/>
                </a:solidFill>
                <a:effectLst/>
                <a:latin typeface="+mn-lt"/>
                <a:ea typeface="+mn-ea"/>
                <a:cs typeface="+mn-cs"/>
              </a:rPr>
              <a:t>crop</a:t>
            </a:r>
            <a:r>
              <a:rPr lang="es-ES_tradnl" sz="1200" kern="1200" baseline="0" dirty="0" smtClean="0">
                <a:solidFill>
                  <a:schemeClr val="tx1"/>
                </a:solidFill>
                <a:effectLst/>
                <a:latin typeface="+mn-lt"/>
                <a:ea typeface="+mn-ea"/>
                <a:cs typeface="+mn-cs"/>
              </a:rPr>
              <a:t> 6762 53530 </a:t>
            </a:r>
            <a:r>
              <a:rPr lang="es-ES_tradnl" sz="1200" kern="1200" baseline="0" dirty="0" err="1" smtClean="0">
                <a:solidFill>
                  <a:schemeClr val="tx1"/>
                </a:solidFill>
                <a:effectLst/>
                <a:latin typeface="+mn-lt"/>
                <a:ea typeface="+mn-ea"/>
                <a:cs typeface="+mn-cs"/>
              </a:rPr>
              <a:t>movie</a:t>
            </a:r>
            <a:endParaRPr lang="es-ES_tradnl"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smtClean="0">
                <a:solidFill>
                  <a:schemeClr val="tx1"/>
                </a:solidFill>
                <a:effectLst/>
                <a:latin typeface="+mn-lt"/>
                <a:ea typeface="+mn-ea"/>
                <a:cs typeface="+mn-cs"/>
              </a:rPr>
              <a:t>Center </a:t>
            </a:r>
            <a:r>
              <a:rPr lang="es-ES_tradnl" sz="1200" kern="1200" baseline="0" dirty="0" err="1" smtClean="0">
                <a:solidFill>
                  <a:schemeClr val="tx1"/>
                </a:solidFill>
                <a:effectLst/>
                <a:latin typeface="+mn-lt"/>
                <a:ea typeface="+mn-ea"/>
                <a:cs typeface="+mn-cs"/>
              </a:rPr>
              <a:t>images</a:t>
            </a:r>
            <a:r>
              <a:rPr lang="es-ES_tradnl" sz="1200" kern="1200" baseline="0" dirty="0" smtClean="0">
                <a:solidFill>
                  <a:schemeClr val="tx1"/>
                </a:solidFill>
                <a:effectLst/>
                <a:latin typeface="+mn-lt"/>
                <a:ea typeface="+mn-ea"/>
                <a:cs typeface="+mn-cs"/>
              </a:rPr>
              <a:t>: 20150403 0659 A056a 3and1 25 22055 13863 VRT </a:t>
            </a:r>
            <a:r>
              <a:rPr lang="es-ES_tradnl" sz="1200" kern="1200" baseline="0" dirty="0" err="1" smtClean="0">
                <a:solidFill>
                  <a:schemeClr val="tx1"/>
                </a:solidFill>
                <a:effectLst/>
                <a:latin typeface="+mn-lt"/>
                <a:ea typeface="+mn-ea"/>
                <a:cs typeface="+mn-cs"/>
              </a:rPr>
              <a:t>FadeLeft.jpg</a:t>
            </a:r>
            <a:r>
              <a:rPr lang="es-ES_tradnl" sz="1200" kern="1200" baseline="0" dirty="0" smtClean="0">
                <a:solidFill>
                  <a:schemeClr val="tx1"/>
                </a:solidFill>
                <a:effectLst/>
                <a:latin typeface="+mn-lt"/>
                <a:ea typeface="+mn-ea"/>
                <a:cs typeface="+mn-cs"/>
              </a:rPr>
              <a:t>; and, 20150407 A056d 4up 50 18274 23945.jpg</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err="1" smtClean="0">
                <a:solidFill>
                  <a:schemeClr val="tx1"/>
                </a:solidFill>
                <a:effectLst/>
                <a:latin typeface="+mn-lt"/>
                <a:ea typeface="+mn-ea"/>
                <a:cs typeface="+mn-cs"/>
              </a:rPr>
              <a:t>Lower</a:t>
            </a:r>
            <a:r>
              <a:rPr lang="es-ES_tradnl" sz="1200" kern="1200" baseline="0" dirty="0" smtClean="0">
                <a:solidFill>
                  <a:schemeClr val="tx1"/>
                </a:solidFill>
                <a:effectLst/>
                <a:latin typeface="+mn-lt"/>
                <a:ea typeface="+mn-ea"/>
                <a:cs typeface="+mn-cs"/>
              </a:rPr>
              <a:t> Center </a:t>
            </a:r>
            <a:r>
              <a:rPr lang="es-ES_tradnl" sz="1200" kern="1200" baseline="0" dirty="0" err="1" smtClean="0">
                <a:solidFill>
                  <a:schemeClr val="tx1"/>
                </a:solidFill>
                <a:effectLst/>
                <a:latin typeface="+mn-lt"/>
                <a:ea typeface="+mn-ea"/>
                <a:cs typeface="+mn-cs"/>
              </a:rPr>
              <a:t>images:copper</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mesh</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close</a:t>
            </a:r>
            <a:r>
              <a:rPr lang="es-ES_tradnl" sz="1200" kern="1200" baseline="0" dirty="0" smtClean="0">
                <a:solidFill>
                  <a:schemeClr val="tx1"/>
                </a:solidFill>
                <a:effectLst/>
                <a:latin typeface="+mn-lt"/>
                <a:ea typeface="+mn-ea"/>
                <a:cs typeface="+mn-cs"/>
              </a:rPr>
              <a:t> up 4up 100 32691 65381 </a:t>
            </a:r>
            <a:r>
              <a:rPr lang="es-ES_tradnl" sz="1200" kern="1200" baseline="0" dirty="0" err="1" smtClean="0">
                <a:solidFill>
                  <a:schemeClr val="tx1"/>
                </a:solidFill>
                <a:effectLst/>
                <a:latin typeface="+mn-lt"/>
                <a:ea typeface="+mn-ea"/>
                <a:cs typeface="+mn-cs"/>
              </a:rPr>
              <a:t>VTR.jpg</a:t>
            </a:r>
            <a:r>
              <a:rPr lang="es-ES_tradnl" sz="1200" kern="1200" baseline="0" dirty="0" smtClean="0">
                <a:solidFill>
                  <a:schemeClr val="tx1"/>
                </a:solidFill>
                <a:effectLst/>
                <a:latin typeface="+mn-lt"/>
                <a:ea typeface="+mn-ea"/>
                <a:cs typeface="+mn-cs"/>
              </a:rPr>
              <a:t>; and, </a:t>
            </a:r>
            <a:r>
              <a:rPr lang="es-ES_tradnl" sz="1200" kern="1200" baseline="0" dirty="0" err="1" smtClean="0">
                <a:solidFill>
                  <a:schemeClr val="tx1"/>
                </a:solidFill>
                <a:effectLst/>
                <a:latin typeface="+mn-lt"/>
                <a:ea typeface="+mn-ea"/>
                <a:cs typeface="+mn-cs"/>
              </a:rPr>
              <a:t>flase</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colorized</a:t>
            </a:r>
            <a:r>
              <a:rPr lang="es-ES_tradnl" sz="1200" kern="1200" baseline="0" dirty="0" smtClean="0">
                <a:solidFill>
                  <a:schemeClr val="tx1"/>
                </a:solidFill>
                <a:effectLst/>
                <a:latin typeface="+mn-lt"/>
                <a:ea typeface="+mn-ea"/>
                <a:cs typeface="+mn-cs"/>
              </a:rPr>
              <a:t> interior of </a:t>
            </a:r>
            <a:r>
              <a:rPr lang="es-ES_tradnl" sz="1200" kern="1200" baseline="0" dirty="0" err="1" smtClean="0">
                <a:solidFill>
                  <a:schemeClr val="tx1"/>
                </a:solidFill>
                <a:effectLst/>
                <a:latin typeface="+mn-lt"/>
                <a:ea typeface="+mn-ea"/>
                <a:cs typeface="+mn-cs"/>
              </a:rPr>
              <a:t>Oring</a:t>
            </a:r>
            <a:r>
              <a:rPr lang="es-ES_tradnl"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baseline="0" dirty="0" err="1" smtClean="0">
                <a:solidFill>
                  <a:schemeClr val="tx1"/>
                </a:solidFill>
                <a:effectLst/>
                <a:latin typeface="+mn-lt"/>
                <a:ea typeface="+mn-ea"/>
                <a:cs typeface="+mn-cs"/>
              </a:rPr>
              <a:t>Lower</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Image</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Oring</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close</a:t>
            </a:r>
            <a:r>
              <a:rPr lang="es-ES_tradnl" sz="1200" kern="1200" baseline="0" dirty="0" smtClean="0">
                <a:solidFill>
                  <a:schemeClr val="tx1"/>
                </a:solidFill>
                <a:effectLst/>
                <a:latin typeface="+mn-lt"/>
                <a:ea typeface="+mn-ea"/>
                <a:cs typeface="+mn-cs"/>
              </a:rPr>
              <a:t> up; 20150506 0747 A075a 3D SSD </a:t>
            </a:r>
            <a:r>
              <a:rPr lang="es-ES_tradnl" sz="1200" kern="1200" baseline="0" dirty="0" err="1" smtClean="0">
                <a:solidFill>
                  <a:schemeClr val="tx1"/>
                </a:solidFill>
                <a:effectLst/>
                <a:latin typeface="+mn-lt"/>
                <a:ea typeface="+mn-ea"/>
                <a:cs typeface="+mn-cs"/>
              </a:rPr>
              <a:t>ThresholdMid.jpg</a:t>
            </a:r>
            <a:r>
              <a:rPr lang="es-ES_tradnl" sz="1200" kern="1200" baseline="0" dirty="0" smtClean="0">
                <a:solidFill>
                  <a:schemeClr val="tx1"/>
                </a:solidFill>
                <a:effectLst/>
                <a:latin typeface="+mn-lt"/>
                <a:ea typeface="+mn-ea"/>
                <a:cs typeface="+mn-cs"/>
              </a:rPr>
              <a:t>; 20150407 1100 A056d_recon_Export </a:t>
            </a:r>
            <a:r>
              <a:rPr lang="es-ES_tradnl" sz="1200" kern="1200" baseline="0" dirty="0" err="1" smtClean="0">
                <a:solidFill>
                  <a:schemeClr val="tx1"/>
                </a:solidFill>
                <a:effectLst/>
                <a:latin typeface="+mn-lt"/>
                <a:ea typeface="+mn-ea"/>
                <a:cs typeface="+mn-cs"/>
              </a:rPr>
              <a:t>Frame</a:t>
            </a:r>
            <a:r>
              <a:rPr lang="es-ES_tradnl" sz="1200" kern="1200" baseline="0" dirty="0" smtClean="0">
                <a:solidFill>
                  <a:schemeClr val="tx1"/>
                </a:solidFill>
                <a:effectLst/>
                <a:latin typeface="+mn-lt"/>
                <a:ea typeface="+mn-ea"/>
                <a:cs typeface="+mn-cs"/>
              </a:rPr>
              <a:t> 0952 </a:t>
            </a:r>
            <a:r>
              <a:rPr lang="es-ES_tradnl" sz="1200" kern="1200" baseline="0" dirty="0" err="1" smtClean="0">
                <a:solidFill>
                  <a:schemeClr val="tx1"/>
                </a:solidFill>
                <a:effectLst/>
                <a:latin typeface="+mn-lt"/>
                <a:ea typeface="+mn-ea"/>
                <a:cs typeface="+mn-cs"/>
              </a:rPr>
              <a:t>with</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scale</a:t>
            </a:r>
            <a:r>
              <a:rPr lang="es-ES_tradnl" sz="1200" kern="1200" baseline="0" dirty="0" smtClean="0">
                <a:solidFill>
                  <a:schemeClr val="tx1"/>
                </a:solidFill>
                <a:effectLst/>
                <a:latin typeface="+mn-lt"/>
                <a:ea typeface="+mn-ea"/>
                <a:cs typeface="+mn-cs"/>
              </a:rPr>
              <a:t> 6666 25000 </a:t>
            </a:r>
            <a:r>
              <a:rPr lang="es-ES_tradnl" sz="1200" kern="1200" baseline="0" dirty="0" err="1" smtClean="0">
                <a:solidFill>
                  <a:schemeClr val="tx1"/>
                </a:solidFill>
                <a:effectLst/>
                <a:latin typeface="+mn-lt"/>
                <a:ea typeface="+mn-ea"/>
                <a:cs typeface="+mn-cs"/>
              </a:rPr>
              <a:t>BlackBodyID.jpg</a:t>
            </a:r>
            <a:r>
              <a:rPr lang="es-ES_tradnl" sz="1200" kern="1200" baseline="0" dirty="0" smtClean="0">
                <a:solidFill>
                  <a:schemeClr val="tx1"/>
                </a:solidFill>
                <a:effectLst/>
                <a:latin typeface="+mn-lt"/>
                <a:ea typeface="+mn-ea"/>
                <a:cs typeface="+mn-cs"/>
              </a:rPr>
              <a:t>; and, A056b </a:t>
            </a:r>
            <a:r>
              <a:rPr lang="es-ES_tradnl" sz="1200" kern="1200" baseline="0" dirty="0" err="1" smtClean="0">
                <a:solidFill>
                  <a:schemeClr val="tx1"/>
                </a:solidFill>
                <a:effectLst/>
                <a:latin typeface="+mn-lt"/>
                <a:ea typeface="+mn-ea"/>
                <a:cs typeface="+mn-cs"/>
              </a:rPr>
              <a:t>recon</a:t>
            </a:r>
            <a:r>
              <a:rPr lang="es-ES_tradnl" sz="1200" kern="1200" baseline="0" dirty="0" smtClean="0">
                <a:solidFill>
                  <a:schemeClr val="tx1"/>
                </a:solidFill>
                <a:effectLst/>
                <a:latin typeface="+mn-lt"/>
                <a:ea typeface="+mn-ea"/>
                <a:cs typeface="+mn-cs"/>
              </a:rPr>
              <a:t> </a:t>
            </a:r>
            <a:r>
              <a:rPr lang="es-ES_tradnl" sz="1200" kern="1200" baseline="0" dirty="0" err="1" smtClean="0">
                <a:solidFill>
                  <a:schemeClr val="tx1"/>
                </a:solidFill>
                <a:effectLst/>
                <a:latin typeface="+mn-lt"/>
                <a:ea typeface="+mn-ea"/>
                <a:cs typeface="+mn-cs"/>
              </a:rPr>
              <a:t>ExportFrame</a:t>
            </a:r>
            <a:r>
              <a:rPr lang="es-ES_tradnl" sz="1200" kern="1200" baseline="0" dirty="0" smtClean="0">
                <a:solidFill>
                  <a:schemeClr val="tx1"/>
                </a:solidFill>
                <a:effectLst/>
                <a:latin typeface="+mn-lt"/>
                <a:ea typeface="+mn-ea"/>
                <a:cs typeface="+mn-cs"/>
              </a:rPr>
              <a:t> 0996 5000 20000 gray </a:t>
            </a:r>
            <a:r>
              <a:rPr lang="es-ES_tradnl" sz="1200" kern="1200" baseline="0" dirty="0" err="1" smtClean="0">
                <a:solidFill>
                  <a:schemeClr val="tx1"/>
                </a:solidFill>
                <a:effectLst/>
                <a:latin typeface="+mn-lt"/>
                <a:ea typeface="+mn-ea"/>
                <a:cs typeface="+mn-cs"/>
              </a:rPr>
              <a:t>blackbody.tif</a:t>
            </a:r>
            <a:endParaRPr lang="es-ES_tradnl"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err="1" smtClean="0"/>
              <a:t>Bottom</a:t>
            </a:r>
            <a:r>
              <a:rPr lang="es-ES_tradnl" dirty="0" smtClean="0"/>
              <a:t> </a:t>
            </a:r>
            <a:r>
              <a:rPr lang="es-ES_tradnl" dirty="0" err="1" smtClean="0"/>
              <a:t>image</a:t>
            </a:r>
            <a:r>
              <a:rPr lang="es-ES_tradnl" dirty="0" smtClean="0"/>
              <a:t>: 20150506 0747 A075a #d SSD </a:t>
            </a:r>
            <a:r>
              <a:rPr lang="es-ES_tradnl" dirty="0" err="1" smtClean="0"/>
              <a:t>ThresholdMid.jpg</a:t>
            </a:r>
            <a:endParaRPr lang="es-ES_tradnl"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dirty="0"/>
          </a:p>
        </p:txBody>
      </p:sp>
      <p:sp>
        <p:nvSpPr>
          <p:cNvPr id="75" name="TextShape 2"/>
          <p:cNvSpPr txBox="1"/>
          <p:nvPr/>
        </p:nvSpPr>
        <p:spPr>
          <a:xfrm>
            <a:off x="5266008" y="14041332"/>
            <a:ext cx="4027952" cy="738558"/>
          </a:xfrm>
          <a:prstGeom prst="rect">
            <a:avLst/>
          </a:prstGeom>
        </p:spPr>
        <p:txBody>
          <a:bodyPr lIns="137370" tIns="68686" rIns="137370" bIns="68686" anchor="b"/>
          <a:lstStyle/>
          <a:p>
            <a:pPr algn="r">
              <a:lnSpc>
                <a:spcPct val="100000"/>
              </a:lnSpc>
            </a:pPr>
            <a:fld id="{48A9D989-A291-4F2D-BE1E-0CC1616C585B}" type="slidenum">
              <a:rPr lang="en-US">
                <a:latin typeface="Calibri"/>
              </a:rPr>
              <a:pPr algn="r">
                <a:lnSpc>
                  <a:spcPct val="100000"/>
                </a:lnSpc>
              </a:pPr>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27" name="PlaceHolder 2"/>
          <p:cNvSpPr>
            <a:spLocks noGrp="1"/>
          </p:cNvSpPr>
          <p:nvPr>
            <p:ph type="body"/>
          </p:nvPr>
        </p:nvSpPr>
        <p:spPr>
          <a:xfrm>
            <a:off x="1828800" y="7488600"/>
            <a:ext cx="32918100" cy="8853950"/>
          </a:xfrm>
          <a:prstGeom prst="rect">
            <a:avLst/>
          </a:prstGeom>
        </p:spPr>
        <p:txBody>
          <a:bodyPr wrap="none" lIns="0" tIns="0" rIns="0" bIns="0"/>
          <a:lstStyle/>
          <a:p>
            <a:endParaRPr/>
          </a:p>
        </p:txBody>
      </p:sp>
      <p:sp>
        <p:nvSpPr>
          <p:cNvPr id="28" name="PlaceHolder 3"/>
          <p:cNvSpPr>
            <a:spLocks noGrp="1"/>
          </p:cNvSpPr>
          <p:nvPr>
            <p:ph type="body"/>
          </p:nvPr>
        </p:nvSpPr>
        <p:spPr>
          <a:xfrm>
            <a:off x="1828800" y="17183950"/>
            <a:ext cx="32918100" cy="885395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30" name="PlaceHolder 2"/>
          <p:cNvSpPr>
            <a:spLocks noGrp="1"/>
          </p:cNvSpPr>
          <p:nvPr>
            <p:ph type="body"/>
          </p:nvPr>
        </p:nvSpPr>
        <p:spPr>
          <a:xfrm>
            <a:off x="1828800" y="7488600"/>
            <a:ext cx="16063800" cy="8853950"/>
          </a:xfrm>
          <a:prstGeom prst="rect">
            <a:avLst/>
          </a:prstGeom>
        </p:spPr>
        <p:txBody>
          <a:bodyPr wrap="none" lIns="0" tIns="0" rIns="0" bIns="0"/>
          <a:lstStyle/>
          <a:p>
            <a:endParaRPr/>
          </a:p>
        </p:txBody>
      </p:sp>
      <p:sp>
        <p:nvSpPr>
          <p:cNvPr id="31" name="PlaceHolder 3"/>
          <p:cNvSpPr>
            <a:spLocks noGrp="1"/>
          </p:cNvSpPr>
          <p:nvPr>
            <p:ph type="body"/>
          </p:nvPr>
        </p:nvSpPr>
        <p:spPr>
          <a:xfrm>
            <a:off x="18696000" y="7488600"/>
            <a:ext cx="16063800" cy="8853950"/>
          </a:xfrm>
          <a:prstGeom prst="rect">
            <a:avLst/>
          </a:prstGeom>
        </p:spPr>
        <p:txBody>
          <a:bodyPr wrap="none" lIns="0" tIns="0" rIns="0" bIns="0"/>
          <a:lstStyle/>
          <a:p>
            <a:endParaRPr/>
          </a:p>
        </p:txBody>
      </p:sp>
      <p:sp>
        <p:nvSpPr>
          <p:cNvPr id="32" name="PlaceHolder 4"/>
          <p:cNvSpPr>
            <a:spLocks noGrp="1"/>
          </p:cNvSpPr>
          <p:nvPr>
            <p:ph type="body"/>
          </p:nvPr>
        </p:nvSpPr>
        <p:spPr>
          <a:xfrm>
            <a:off x="18696000" y="17183950"/>
            <a:ext cx="16063800" cy="8853950"/>
          </a:xfrm>
          <a:prstGeom prst="rect">
            <a:avLst/>
          </a:prstGeom>
        </p:spPr>
        <p:txBody>
          <a:bodyPr wrap="none" lIns="0" tIns="0" rIns="0" bIns="0"/>
          <a:lstStyle/>
          <a:p>
            <a:endParaRPr/>
          </a:p>
        </p:txBody>
      </p:sp>
      <p:sp>
        <p:nvSpPr>
          <p:cNvPr id="33" name="PlaceHolder 5"/>
          <p:cNvSpPr>
            <a:spLocks noGrp="1"/>
          </p:cNvSpPr>
          <p:nvPr>
            <p:ph type="body"/>
          </p:nvPr>
        </p:nvSpPr>
        <p:spPr>
          <a:xfrm>
            <a:off x="1828800" y="17183950"/>
            <a:ext cx="16063800" cy="885395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35" name="PlaceHolder 2"/>
          <p:cNvSpPr>
            <a:spLocks noGrp="1"/>
          </p:cNvSpPr>
          <p:nvPr>
            <p:ph type="body"/>
          </p:nvPr>
        </p:nvSpPr>
        <p:spPr>
          <a:xfrm>
            <a:off x="1828800" y="7488600"/>
            <a:ext cx="16063800" cy="8853950"/>
          </a:xfrm>
          <a:prstGeom prst="rect">
            <a:avLst/>
          </a:prstGeom>
        </p:spPr>
        <p:txBody>
          <a:bodyPr wrap="none" lIns="0" tIns="0" rIns="0" bIns="0"/>
          <a:lstStyle/>
          <a:p>
            <a:endParaRPr/>
          </a:p>
        </p:txBody>
      </p:sp>
      <p:sp>
        <p:nvSpPr>
          <p:cNvPr id="36" name="PlaceHolder 3"/>
          <p:cNvSpPr>
            <a:spLocks noGrp="1"/>
          </p:cNvSpPr>
          <p:nvPr>
            <p:ph type="body"/>
          </p:nvPr>
        </p:nvSpPr>
        <p:spPr>
          <a:xfrm>
            <a:off x="18696000" y="7488600"/>
            <a:ext cx="16063800" cy="885395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6" name="PlaceHolder 2"/>
          <p:cNvSpPr>
            <a:spLocks noGrp="1"/>
          </p:cNvSpPr>
          <p:nvPr>
            <p:ph type="subTitle"/>
          </p:nvPr>
        </p:nvSpPr>
        <p:spPr>
          <a:xfrm>
            <a:off x="1828800" y="7488600"/>
            <a:ext cx="32918100" cy="1856260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8" name="PlaceHolder 2"/>
          <p:cNvSpPr>
            <a:spLocks noGrp="1"/>
          </p:cNvSpPr>
          <p:nvPr>
            <p:ph type="body"/>
          </p:nvPr>
        </p:nvSpPr>
        <p:spPr>
          <a:xfrm>
            <a:off x="1828800" y="7488600"/>
            <a:ext cx="32918100" cy="1856225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10" name="PlaceHolder 2"/>
          <p:cNvSpPr>
            <a:spLocks noGrp="1"/>
          </p:cNvSpPr>
          <p:nvPr>
            <p:ph type="body"/>
          </p:nvPr>
        </p:nvSpPr>
        <p:spPr>
          <a:xfrm>
            <a:off x="1828800" y="7488600"/>
            <a:ext cx="16063800" cy="18562250"/>
          </a:xfrm>
          <a:prstGeom prst="rect">
            <a:avLst/>
          </a:prstGeom>
        </p:spPr>
        <p:txBody>
          <a:bodyPr wrap="none" lIns="0" tIns="0" rIns="0" bIns="0"/>
          <a:lstStyle/>
          <a:p>
            <a:endParaRPr/>
          </a:p>
        </p:txBody>
      </p:sp>
      <p:sp>
        <p:nvSpPr>
          <p:cNvPr id="11" name="PlaceHolder 3"/>
          <p:cNvSpPr>
            <a:spLocks noGrp="1"/>
          </p:cNvSpPr>
          <p:nvPr>
            <p:ph type="body"/>
          </p:nvPr>
        </p:nvSpPr>
        <p:spPr>
          <a:xfrm>
            <a:off x="18696000" y="7488600"/>
            <a:ext cx="16063800" cy="1856225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828800" y="1276800"/>
            <a:ext cx="32918100" cy="2477405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15" name="PlaceHolder 2"/>
          <p:cNvSpPr>
            <a:spLocks noGrp="1"/>
          </p:cNvSpPr>
          <p:nvPr>
            <p:ph type="body"/>
          </p:nvPr>
        </p:nvSpPr>
        <p:spPr>
          <a:xfrm>
            <a:off x="1828800" y="7488600"/>
            <a:ext cx="16063800" cy="8853950"/>
          </a:xfrm>
          <a:prstGeom prst="rect">
            <a:avLst/>
          </a:prstGeom>
        </p:spPr>
        <p:txBody>
          <a:bodyPr wrap="none" lIns="0" tIns="0" rIns="0" bIns="0"/>
          <a:lstStyle/>
          <a:p>
            <a:endParaRPr/>
          </a:p>
        </p:txBody>
      </p:sp>
      <p:sp>
        <p:nvSpPr>
          <p:cNvPr id="16" name="PlaceHolder 3"/>
          <p:cNvSpPr>
            <a:spLocks noGrp="1"/>
          </p:cNvSpPr>
          <p:nvPr>
            <p:ph type="body"/>
          </p:nvPr>
        </p:nvSpPr>
        <p:spPr>
          <a:xfrm>
            <a:off x="1828800" y="17183950"/>
            <a:ext cx="16063800" cy="8853950"/>
          </a:xfrm>
          <a:prstGeom prst="rect">
            <a:avLst/>
          </a:prstGeom>
        </p:spPr>
        <p:txBody>
          <a:bodyPr wrap="none" lIns="0" tIns="0" rIns="0" bIns="0"/>
          <a:lstStyle/>
          <a:p>
            <a:endParaRPr/>
          </a:p>
        </p:txBody>
      </p:sp>
      <p:sp>
        <p:nvSpPr>
          <p:cNvPr id="17" name="PlaceHolder 4"/>
          <p:cNvSpPr>
            <a:spLocks noGrp="1"/>
          </p:cNvSpPr>
          <p:nvPr>
            <p:ph type="body"/>
          </p:nvPr>
        </p:nvSpPr>
        <p:spPr>
          <a:xfrm>
            <a:off x="18696000" y="7488600"/>
            <a:ext cx="16063800" cy="1856225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19" name="PlaceHolder 2"/>
          <p:cNvSpPr>
            <a:spLocks noGrp="1"/>
          </p:cNvSpPr>
          <p:nvPr>
            <p:ph type="body"/>
          </p:nvPr>
        </p:nvSpPr>
        <p:spPr>
          <a:xfrm>
            <a:off x="1828800" y="7488600"/>
            <a:ext cx="16063800" cy="18562250"/>
          </a:xfrm>
          <a:prstGeom prst="rect">
            <a:avLst/>
          </a:prstGeom>
        </p:spPr>
        <p:txBody>
          <a:bodyPr wrap="none" lIns="0" tIns="0" rIns="0" bIns="0"/>
          <a:lstStyle/>
          <a:p>
            <a:endParaRPr/>
          </a:p>
        </p:txBody>
      </p:sp>
      <p:sp>
        <p:nvSpPr>
          <p:cNvPr id="20" name="PlaceHolder 3"/>
          <p:cNvSpPr>
            <a:spLocks noGrp="1"/>
          </p:cNvSpPr>
          <p:nvPr>
            <p:ph type="body"/>
          </p:nvPr>
        </p:nvSpPr>
        <p:spPr>
          <a:xfrm>
            <a:off x="18696000" y="7488600"/>
            <a:ext cx="16063800" cy="8853950"/>
          </a:xfrm>
          <a:prstGeom prst="rect">
            <a:avLst/>
          </a:prstGeom>
        </p:spPr>
        <p:txBody>
          <a:bodyPr wrap="none" lIns="0" tIns="0" rIns="0" bIns="0"/>
          <a:lstStyle/>
          <a:p>
            <a:endParaRPr/>
          </a:p>
        </p:txBody>
      </p:sp>
      <p:sp>
        <p:nvSpPr>
          <p:cNvPr id="21" name="PlaceHolder 4"/>
          <p:cNvSpPr>
            <a:spLocks noGrp="1"/>
          </p:cNvSpPr>
          <p:nvPr>
            <p:ph type="body"/>
          </p:nvPr>
        </p:nvSpPr>
        <p:spPr>
          <a:xfrm>
            <a:off x="18696000" y="17183950"/>
            <a:ext cx="16063800" cy="885395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828800" y="1276800"/>
            <a:ext cx="32918100" cy="5344500"/>
          </a:xfrm>
          <a:prstGeom prst="rect">
            <a:avLst/>
          </a:prstGeom>
        </p:spPr>
        <p:txBody>
          <a:bodyPr wrap="none" lIns="0" tIns="0" rIns="0" bIns="0" anchor="ctr"/>
          <a:lstStyle/>
          <a:p>
            <a:endParaRPr/>
          </a:p>
        </p:txBody>
      </p:sp>
      <p:sp>
        <p:nvSpPr>
          <p:cNvPr id="23" name="PlaceHolder 2"/>
          <p:cNvSpPr>
            <a:spLocks noGrp="1"/>
          </p:cNvSpPr>
          <p:nvPr>
            <p:ph type="body"/>
          </p:nvPr>
        </p:nvSpPr>
        <p:spPr>
          <a:xfrm>
            <a:off x="1828800" y="7488600"/>
            <a:ext cx="16063800" cy="8853950"/>
          </a:xfrm>
          <a:prstGeom prst="rect">
            <a:avLst/>
          </a:prstGeom>
        </p:spPr>
        <p:txBody>
          <a:bodyPr wrap="none" lIns="0" tIns="0" rIns="0" bIns="0"/>
          <a:lstStyle/>
          <a:p>
            <a:endParaRPr/>
          </a:p>
        </p:txBody>
      </p:sp>
      <p:sp>
        <p:nvSpPr>
          <p:cNvPr id="24" name="PlaceHolder 3"/>
          <p:cNvSpPr>
            <a:spLocks noGrp="1"/>
          </p:cNvSpPr>
          <p:nvPr>
            <p:ph type="body"/>
          </p:nvPr>
        </p:nvSpPr>
        <p:spPr>
          <a:xfrm>
            <a:off x="18696000" y="7488600"/>
            <a:ext cx="16063800" cy="8853950"/>
          </a:xfrm>
          <a:prstGeom prst="rect">
            <a:avLst/>
          </a:prstGeom>
        </p:spPr>
        <p:txBody>
          <a:bodyPr wrap="none" lIns="0" tIns="0" rIns="0" bIns="0"/>
          <a:lstStyle/>
          <a:p>
            <a:endParaRPr/>
          </a:p>
        </p:txBody>
      </p:sp>
      <p:sp>
        <p:nvSpPr>
          <p:cNvPr id="25" name="PlaceHolder 4"/>
          <p:cNvSpPr>
            <a:spLocks noGrp="1"/>
          </p:cNvSpPr>
          <p:nvPr>
            <p:ph type="body"/>
          </p:nvPr>
        </p:nvSpPr>
        <p:spPr>
          <a:xfrm>
            <a:off x="1828800" y="17183950"/>
            <a:ext cx="32917800" cy="885395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dt"/>
          </p:nvPr>
        </p:nvSpPr>
        <p:spPr>
          <a:xfrm>
            <a:off x="1828200" y="29662500"/>
            <a:ext cx="8535300" cy="1703450"/>
          </a:xfrm>
          <a:prstGeom prst="rect">
            <a:avLst/>
          </a:prstGeom>
        </p:spPr>
        <p:txBody>
          <a:bodyPr lIns="391796" tIns="196059" rIns="391796" bIns="196059" anchor="ctr"/>
          <a:lstStyle/>
          <a:p>
            <a:pPr>
              <a:lnSpc>
                <a:spcPct val="100000"/>
              </a:lnSpc>
            </a:pPr>
            <a:r>
              <a:rPr lang="en-US" sz="5200">
                <a:solidFill>
                  <a:srgbClr val="898989"/>
                </a:solidFill>
                <a:latin typeface="Arial"/>
                <a:ea typeface="ＭＳ Ｐゴシック"/>
              </a:rPr>
              <a:t>12/26/13</a:t>
            </a:r>
            <a:endParaRPr/>
          </a:p>
        </p:txBody>
      </p:sp>
      <p:sp>
        <p:nvSpPr>
          <p:cNvPr id="6" name="PlaceHolder 2"/>
          <p:cNvSpPr>
            <a:spLocks noGrp="1"/>
          </p:cNvSpPr>
          <p:nvPr>
            <p:ph type="ftr"/>
          </p:nvPr>
        </p:nvSpPr>
        <p:spPr>
          <a:xfrm>
            <a:off x="12496200" y="29662500"/>
            <a:ext cx="11583300" cy="1703450"/>
          </a:xfrm>
          <a:prstGeom prst="rect">
            <a:avLst/>
          </a:prstGeom>
        </p:spPr>
        <p:txBody>
          <a:bodyPr lIns="391796" tIns="196059" rIns="391796" bIns="196059" anchor="ctr"/>
          <a:lstStyle/>
          <a:p>
            <a:endParaRPr/>
          </a:p>
        </p:txBody>
      </p:sp>
      <p:sp>
        <p:nvSpPr>
          <p:cNvPr id="2" name="PlaceHolder 3"/>
          <p:cNvSpPr>
            <a:spLocks noGrp="1"/>
          </p:cNvSpPr>
          <p:nvPr>
            <p:ph type="sldNum"/>
          </p:nvPr>
        </p:nvSpPr>
        <p:spPr>
          <a:xfrm>
            <a:off x="26212200" y="29662500"/>
            <a:ext cx="8535300" cy="1703450"/>
          </a:xfrm>
          <a:prstGeom prst="rect">
            <a:avLst/>
          </a:prstGeom>
        </p:spPr>
        <p:txBody>
          <a:bodyPr lIns="391796" tIns="196059" rIns="391796" bIns="196059" anchor="ctr"/>
          <a:lstStyle/>
          <a:p>
            <a:pPr>
              <a:lnSpc>
                <a:spcPct val="100000"/>
              </a:lnSpc>
            </a:pPr>
            <a:fld id="{EF67D7F2-0DB2-4DEF-8782-A16609FF47BB}" type="slidenum">
              <a:rPr lang="en-US" sz="5200">
                <a:solidFill>
                  <a:srgbClr val="898989"/>
                </a:solidFill>
                <a:latin typeface="Arial"/>
                <a:ea typeface="ＭＳ Ｐゴシック"/>
              </a:rPr>
              <a:pPr>
                <a:lnSpc>
                  <a:spcPct val="100000"/>
                </a:lnSpc>
              </a:pPr>
              <a:t>‹#›</a:t>
            </a:fld>
            <a:endParaRPr/>
          </a:p>
        </p:txBody>
      </p:sp>
      <p:sp>
        <p:nvSpPr>
          <p:cNvPr id="3" name="PlaceHolder 4"/>
          <p:cNvSpPr>
            <a:spLocks noGrp="1"/>
          </p:cNvSpPr>
          <p:nvPr>
            <p:ph type="title"/>
          </p:nvPr>
        </p:nvSpPr>
        <p:spPr>
          <a:xfrm>
            <a:off x="1828800" y="1276800"/>
            <a:ext cx="32918100" cy="5344150"/>
          </a:xfrm>
          <a:prstGeom prst="rect">
            <a:avLst/>
          </a:prstGeom>
        </p:spPr>
        <p:txBody>
          <a:bodyPr wrap="none" lIns="0" tIns="0" rIns="0" bIns="0" anchor="ctr"/>
          <a:lstStyle/>
          <a:p>
            <a:r>
              <a:rPr lang="en-US"/>
              <a:t>Click to edit the title text format</a:t>
            </a:r>
            <a:endParaRPr/>
          </a:p>
        </p:txBody>
      </p:sp>
      <p:sp>
        <p:nvSpPr>
          <p:cNvPr id="4" name="PlaceHolder 5"/>
          <p:cNvSpPr>
            <a:spLocks noGrp="1"/>
          </p:cNvSpPr>
          <p:nvPr>
            <p:ph type="body"/>
          </p:nvPr>
        </p:nvSpPr>
        <p:spPr>
          <a:xfrm>
            <a:off x="1828800" y="7488600"/>
            <a:ext cx="32918100" cy="18562250"/>
          </a:xfrm>
          <a:prstGeom prst="rect">
            <a:avLst/>
          </a:prstGeom>
        </p:spPr>
        <p:txBody>
          <a:bodyPr wrap="none" lIns="0" tIns="0" rIns="0" bIns="0"/>
          <a:lstStyle/>
          <a:p>
            <a:pPr>
              <a:buSzPct val="25000"/>
              <a:buFont typeface="StarSymbol"/>
              <a:buChar char=""/>
            </a:pPr>
            <a:r>
              <a:rPr lang="en-US"/>
              <a:t>Click to edit the outline text format</a:t>
            </a:r>
            <a:endParaRPr/>
          </a:p>
          <a:p>
            <a:pPr lvl="1">
              <a:buSzPct val="25000"/>
              <a:buFont typeface="StarSymbol"/>
              <a:buChar char=""/>
            </a:pPr>
            <a:r>
              <a:rPr lang="en-US"/>
              <a:t>Second Outline Level</a:t>
            </a:r>
            <a:endParaRPr/>
          </a:p>
          <a:p>
            <a:pPr lvl="2">
              <a:buSzPct val="25000"/>
              <a:buFont typeface="StarSymbol"/>
              <a:buChar char=""/>
            </a:pPr>
            <a:r>
              <a:rPr lang="en-US"/>
              <a:t>Third Outline Level</a:t>
            </a:r>
            <a:endParaRPr/>
          </a:p>
          <a:p>
            <a:pPr lvl="3">
              <a:buSzPct val="25000"/>
              <a:buFont typeface="StarSymbol"/>
              <a:buChar char=""/>
            </a:pPr>
            <a:r>
              <a:rPr lang="en-US"/>
              <a:t>Fourth Outline Level</a:t>
            </a:r>
            <a:endParaRPr/>
          </a:p>
          <a:p>
            <a:pPr lvl="4">
              <a:buSzPct val="25000"/>
              <a:buFont typeface="StarSymbol"/>
              <a:buChar char=""/>
            </a:pPr>
            <a:r>
              <a:rPr lang="en-US"/>
              <a:t>Fifth Outline Level</a:t>
            </a:r>
            <a:endParaRPr/>
          </a:p>
          <a:p>
            <a:pPr lvl="5">
              <a:buSzPct val="25000"/>
              <a:buFont typeface="StarSymbol"/>
              <a:buChar char=""/>
            </a:pPr>
            <a:r>
              <a:rPr lang="en-US"/>
              <a:t>Sixth Outline Level</a:t>
            </a:r>
            <a:endParaRPr/>
          </a:p>
          <a:p>
            <a:pPr lvl="6">
              <a:buSzPct val="25000"/>
              <a:buFont typeface="StarSymbol"/>
              <a:buChar char=""/>
            </a:pPr>
            <a:r>
              <a:rPr lang="en-US"/>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tiff"/><Relationship Id="rId12" Type="http://schemas.openxmlformats.org/officeDocument/2006/relationships/image" Target="../media/image10.emf"/><Relationship Id="rId13" Type="http://schemas.openxmlformats.org/officeDocument/2006/relationships/image" Target="../media/image11.png"/><Relationship Id="rId14" Type="http://schemas.openxmlformats.org/officeDocument/2006/relationships/image" Target="../media/image12.jpeg"/><Relationship Id="rId15" Type="http://schemas.openxmlformats.org/officeDocument/2006/relationships/image" Target="../media/image13.jpeg"/><Relationship Id="rId16" Type="http://schemas.openxmlformats.org/officeDocument/2006/relationships/image" Target="../media/image14.jpeg"/><Relationship Id="rId17" Type="http://schemas.openxmlformats.org/officeDocument/2006/relationships/image" Target="../media/image15.jpeg"/><Relationship Id="rId18"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image" Target="../media/image2.emf"/><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eg"/><Relationship Id="rId10"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2" name="CustomShape 1"/>
          <p:cNvSpPr/>
          <p:nvPr/>
        </p:nvSpPr>
        <p:spPr>
          <a:xfrm>
            <a:off x="9601200" y="457200"/>
            <a:ext cx="23494999" cy="3704167"/>
          </a:xfrm>
          <a:prstGeom prst="rect">
            <a:avLst/>
          </a:prstGeom>
        </p:spPr>
        <p:txBody>
          <a:bodyPr lIns="81316" tIns="40819" rIns="81316" bIns="40819"/>
          <a:lstStyle/>
          <a:p>
            <a:pPr algn="ctr">
              <a:lnSpc>
                <a:spcPct val="100000"/>
              </a:lnSpc>
            </a:pPr>
            <a:r>
              <a:rPr lang="en-US" sz="7100" dirty="0"/>
              <a:t>Enhanced Presentation of Tomographic </a:t>
            </a:r>
            <a:r>
              <a:rPr lang="en-US" sz="7100" dirty="0" smtClean="0"/>
              <a:t>Data</a:t>
            </a:r>
            <a:endParaRPr lang="en-US" sz="7100" dirty="0"/>
          </a:p>
          <a:p>
            <a:pPr algn="ctr">
              <a:lnSpc>
                <a:spcPct val="100000"/>
              </a:lnSpc>
            </a:pPr>
            <a:r>
              <a:rPr lang="en-US" sz="4300" dirty="0" smtClean="0"/>
              <a:t>Carmen </a:t>
            </a:r>
            <a:r>
              <a:rPr lang="en-US" sz="4300" dirty="0"/>
              <a:t>Watts Clayton</a:t>
            </a:r>
            <a:r>
              <a:rPr lang="en-US" sz="4300" baseline="30000" dirty="0"/>
              <a:t>1</a:t>
            </a:r>
            <a:r>
              <a:rPr lang="en-US" sz="4300" dirty="0"/>
              <a:t>, Bernice Mills</a:t>
            </a:r>
            <a:r>
              <a:rPr lang="en-US" sz="4300" baseline="30000" dirty="0"/>
              <a:t>2</a:t>
            </a:r>
            <a:r>
              <a:rPr lang="en-US" sz="4300" dirty="0"/>
              <a:t>, George </a:t>
            </a:r>
            <a:r>
              <a:rPr lang="en-US" sz="4300" dirty="0" smtClean="0"/>
              <a:t>Buffleben</a:t>
            </a:r>
            <a:r>
              <a:rPr lang="en-US" sz="4300" baseline="30000" dirty="0" smtClean="0"/>
              <a:t>2</a:t>
            </a:r>
            <a:r>
              <a:rPr lang="en-US" sz="4300" dirty="0"/>
              <a:t>, Thien Vu</a:t>
            </a:r>
            <a:r>
              <a:rPr lang="en-US" sz="4300" dirty="0" smtClean="0"/>
              <a:t>-Nguyen</a:t>
            </a:r>
            <a:r>
              <a:rPr lang="en-US" sz="4300" baseline="30000" dirty="0" smtClean="0"/>
              <a:t>3</a:t>
            </a:r>
            <a:endParaRPr lang="en-US" sz="4300" baseline="30000" dirty="0"/>
          </a:p>
          <a:p>
            <a:pPr algn="ctr">
              <a:lnSpc>
                <a:spcPct val="100000"/>
              </a:lnSpc>
            </a:pPr>
            <a:r>
              <a:rPr lang="en-US" sz="2100" baseline="30000" dirty="0" smtClean="0"/>
              <a:t>1</a:t>
            </a:r>
            <a:r>
              <a:rPr lang="en-US" sz="2100" dirty="0" smtClean="0"/>
              <a:t>STAR</a:t>
            </a:r>
            <a:r>
              <a:rPr lang="en-US" sz="2100" dirty="0"/>
              <a:t>, California State University Monterey Bay, </a:t>
            </a:r>
            <a:r>
              <a:rPr lang="en-US" sz="2100" baseline="30000" dirty="0"/>
              <a:t>2</a:t>
            </a:r>
            <a:r>
              <a:rPr lang="en-US" sz="2100" dirty="0"/>
              <a:t>Sandia National </a:t>
            </a:r>
            <a:r>
              <a:rPr lang="en-US" sz="2100" dirty="0" smtClean="0"/>
              <a:t>Laboratories, </a:t>
            </a:r>
            <a:r>
              <a:rPr lang="en-US" sz="2100" dirty="0"/>
              <a:t>Livermore, CA, </a:t>
            </a:r>
            <a:r>
              <a:rPr lang="en-US" sz="2100" baseline="30000" dirty="0"/>
              <a:t>3</a:t>
            </a:r>
            <a:r>
              <a:rPr lang="en-US" sz="2100" dirty="0"/>
              <a:t>STAR, </a:t>
            </a:r>
            <a:r>
              <a:rPr lang="en-US" sz="2100" dirty="0" smtClean="0"/>
              <a:t>Templeton High School, Templeton, CA</a:t>
            </a:r>
            <a:endParaRPr lang="en-US" sz="2100" dirty="0"/>
          </a:p>
          <a:p>
            <a:endParaRPr lang="en-US" sz="2900" dirty="0"/>
          </a:p>
          <a:p>
            <a:pPr>
              <a:lnSpc>
                <a:spcPct val="100000"/>
              </a:lnSpc>
            </a:pPr>
            <a:endParaRPr sz="2900" dirty="0"/>
          </a:p>
          <a:p>
            <a:pPr>
              <a:lnSpc>
                <a:spcPct val="100000"/>
              </a:lnSpc>
            </a:pPr>
            <a:r>
              <a:rPr lang="en-US" sz="3900" i="1" dirty="0">
                <a:solidFill>
                  <a:srgbClr val="000000"/>
                </a:solidFill>
                <a:ea typeface="ＭＳ Ｐゴシック"/>
              </a:rPr>
              <a:t>  </a:t>
            </a:r>
            <a:endParaRPr sz="3900" i="1" dirty="0"/>
          </a:p>
        </p:txBody>
      </p:sp>
      <p:sp>
        <p:nvSpPr>
          <p:cNvPr id="43" name="CustomShape 2"/>
          <p:cNvSpPr/>
          <p:nvPr/>
        </p:nvSpPr>
        <p:spPr>
          <a:xfrm>
            <a:off x="4127500" y="740833"/>
            <a:ext cx="20828000" cy="3037417"/>
          </a:xfrm>
          <a:prstGeom prst="rect">
            <a:avLst/>
          </a:prstGeom>
        </p:spPr>
        <p:txBody>
          <a:bodyPr lIns="80352" tIns="40176" rIns="80352" bIns="40176"/>
          <a:lstStyle/>
          <a:p>
            <a:r>
              <a:rPr lang="en-US" sz="5400" dirty="0"/>
              <a:t> </a:t>
            </a:r>
          </a:p>
          <a:p>
            <a:pPr>
              <a:lnSpc>
                <a:spcPct val="100000"/>
              </a:lnSpc>
            </a:pPr>
            <a:endParaRPr sz="6400" dirty="0"/>
          </a:p>
        </p:txBody>
      </p:sp>
      <p:sp>
        <p:nvSpPr>
          <p:cNvPr id="46" name="CustomShape 5"/>
          <p:cNvSpPr/>
          <p:nvPr/>
        </p:nvSpPr>
        <p:spPr>
          <a:xfrm>
            <a:off x="9525000" y="4445000"/>
            <a:ext cx="8699500" cy="4775200"/>
          </a:xfrm>
          <a:prstGeom prst="rect">
            <a:avLst/>
          </a:prstGeom>
        </p:spPr>
        <p:style>
          <a:lnRef idx="2">
            <a:schemeClr val="dk1"/>
          </a:lnRef>
          <a:fillRef idx="1">
            <a:schemeClr val="lt1"/>
          </a:fillRef>
          <a:effectRef idx="0">
            <a:schemeClr val="dk1"/>
          </a:effectRef>
          <a:fontRef idx="minor">
            <a:schemeClr val="dk1"/>
          </a:fontRef>
        </p:style>
        <p:txBody>
          <a:bodyPr lIns="321408" tIns="321408" rIns="321408" bIns="321408"/>
          <a:lstStyle/>
          <a:p>
            <a:pPr algn="just">
              <a:spcAft>
                <a:spcPts val="1786"/>
              </a:spcAft>
            </a:pPr>
            <a:r>
              <a:rPr lang="en-US" sz="3200" b="1" dirty="0">
                <a:solidFill>
                  <a:schemeClr val="tx1"/>
                </a:solidFill>
                <a:latin typeface="Arial"/>
                <a:ea typeface="ＭＳ Ｐゴシック"/>
              </a:rPr>
              <a:t>Objectives</a:t>
            </a:r>
            <a:endParaRPr lang="en-US" sz="2900" dirty="0"/>
          </a:p>
          <a:p>
            <a:pPr>
              <a:spcAft>
                <a:spcPts val="1339"/>
              </a:spcAft>
            </a:pPr>
            <a:r>
              <a:rPr lang="en-US" sz="2900" dirty="0" smtClean="0"/>
              <a:t>Develop ways </a:t>
            </a:r>
            <a:r>
              <a:rPr lang="en-US" sz="2900" dirty="0"/>
              <a:t>to present the wealth of visual data created with </a:t>
            </a:r>
            <a:r>
              <a:rPr lang="en-US" sz="2900" dirty="0" smtClean="0"/>
              <a:t>x-ray tomography by using commercially available software to:</a:t>
            </a:r>
            <a:endParaRPr lang="en-US" sz="2900" dirty="0"/>
          </a:p>
          <a:p>
            <a:pPr>
              <a:spcAft>
                <a:spcPts val="1339"/>
              </a:spcAft>
            </a:pPr>
            <a:r>
              <a:rPr lang="en-US" sz="2900" dirty="0" smtClean="0"/>
              <a:t>Simultaneously present full-view </a:t>
            </a:r>
            <a:r>
              <a:rPr lang="en-US" sz="2900" dirty="0"/>
              <a:t>pictures </a:t>
            </a:r>
            <a:r>
              <a:rPr lang="en-US" sz="2900" dirty="0" smtClean="0"/>
              <a:t>of a </a:t>
            </a:r>
            <a:r>
              <a:rPr lang="en-US" sz="2900" dirty="0"/>
              <a:t>sample with an area-of-interest in 2D stills and 3D </a:t>
            </a:r>
            <a:r>
              <a:rPr lang="en-US" sz="2900" dirty="0" smtClean="0"/>
              <a:t>movies.</a:t>
            </a:r>
          </a:p>
          <a:p>
            <a:pPr>
              <a:spcAft>
                <a:spcPts val="1339"/>
              </a:spcAft>
            </a:pPr>
            <a:r>
              <a:rPr lang="en-US" sz="2900" dirty="0" smtClean="0"/>
              <a:t>Combine </a:t>
            </a:r>
            <a:r>
              <a:rPr lang="en-US" sz="2900" dirty="0"/>
              <a:t>multiple movies to run </a:t>
            </a:r>
            <a:r>
              <a:rPr lang="en-US" sz="2900" dirty="0" smtClean="0"/>
              <a:t>simultaneously. </a:t>
            </a:r>
          </a:p>
          <a:p>
            <a:r>
              <a:rPr lang="en-US" sz="3600" dirty="0"/>
              <a:t> </a:t>
            </a:r>
          </a:p>
          <a:p>
            <a:pPr algn="just">
              <a:lnSpc>
                <a:spcPct val="100000"/>
              </a:lnSpc>
            </a:pPr>
            <a:endParaRPr lang="en-US" sz="3600" dirty="0"/>
          </a:p>
        </p:txBody>
      </p:sp>
      <p:sp>
        <p:nvSpPr>
          <p:cNvPr id="48" name="CustomShape 7"/>
          <p:cNvSpPr/>
          <p:nvPr/>
        </p:nvSpPr>
        <p:spPr>
          <a:xfrm>
            <a:off x="457200" y="4419600"/>
            <a:ext cx="8318500" cy="26670000"/>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lIns="321408" tIns="321408" rIns="321408" bIns="321408"/>
          <a:lstStyle/>
          <a:p>
            <a:pPr algn="just">
              <a:spcAft>
                <a:spcPts val="1786"/>
              </a:spcAft>
            </a:pPr>
            <a:r>
              <a:rPr lang="en-US" sz="3200" b="1" dirty="0">
                <a:solidFill>
                  <a:schemeClr val="tx1"/>
                </a:solidFill>
                <a:latin typeface="Arial"/>
                <a:ea typeface="ＭＳ Ｐゴシック"/>
              </a:rPr>
              <a:t>Abstract</a:t>
            </a:r>
          </a:p>
          <a:p>
            <a:r>
              <a:rPr lang="en-US" sz="2900" dirty="0"/>
              <a:t>X-ray tomography yields a very large amount of data in three dimensions.  Effectively displaying this data to a broad audience is a challenge.  Techniques are discussed to improve the presentation of movies of both 2D and 3D tomographic data using commercially available software</a:t>
            </a:r>
            <a:r>
              <a:rPr lang="en-US" sz="3200" dirty="0"/>
              <a:t>.  </a:t>
            </a:r>
          </a:p>
          <a:p>
            <a:r>
              <a:rPr lang="en-US" sz="3100" spc="268" dirty="0"/>
              <a:t>                                                   </a:t>
            </a:r>
            <a:r>
              <a:rPr lang="en-US" sz="3200" b="1" dirty="0">
                <a:solidFill>
                  <a:schemeClr val="tx1"/>
                </a:solidFill>
                <a:latin typeface="Arial"/>
                <a:ea typeface="ＭＳ Ｐゴシック"/>
              </a:rPr>
              <a:t>Background</a:t>
            </a:r>
          </a:p>
          <a:p>
            <a:endParaRPr lang="en-US" sz="2900" b="1" dirty="0">
              <a:solidFill>
                <a:schemeClr val="tx1"/>
              </a:solidFill>
              <a:latin typeface="Arial"/>
              <a:ea typeface="ＭＳ Ｐゴシック"/>
            </a:endParaRPr>
          </a:p>
          <a:p>
            <a:r>
              <a:rPr lang="en-US" sz="2900" dirty="0"/>
              <a:t>Materials can now be viewed non-destructively with x-rays by tomography, a technique for reconstructing 2D images of an object taken at many angles (usually covering 360 degrees) into a 3D data </a:t>
            </a:r>
            <a:r>
              <a:rPr lang="en-US" sz="2900" dirty="0" smtClean="0"/>
              <a:t>set.  </a:t>
            </a:r>
            <a:r>
              <a:rPr lang="en-US" sz="2900" dirty="0"/>
              <a:t>The data can then be rendered into 2D or 3D still images or movies. </a:t>
            </a:r>
          </a:p>
          <a:p>
            <a:pPr algn="just"/>
            <a:endParaRPr lang="en-US" sz="2900" dirty="0"/>
          </a:p>
          <a:p>
            <a:pPr algn="just"/>
            <a:endParaRPr lang="en-US" sz="2900" dirty="0"/>
          </a:p>
          <a:p>
            <a:pPr algn="just">
              <a:lnSpc>
                <a:spcPct val="150000"/>
              </a:lnSpc>
            </a:pPr>
            <a:r>
              <a:rPr lang="en-US" sz="2000" b="1" dirty="0"/>
              <a:t>Right and Below:</a:t>
            </a:r>
          </a:p>
          <a:p>
            <a:pPr>
              <a:lnSpc>
                <a:spcPct val="150000"/>
              </a:lnSpc>
            </a:pPr>
            <a:r>
              <a:rPr lang="en-US" sz="2000" b="1" dirty="0"/>
              <a:t>A metal-loaded </a:t>
            </a:r>
            <a:r>
              <a:rPr lang="en-US" sz="2000" b="1" dirty="0" err="1"/>
              <a:t>o-ring</a:t>
            </a:r>
            <a:r>
              <a:rPr lang="en-US" sz="2000" b="1" dirty="0"/>
              <a:t> seen </a:t>
            </a:r>
            <a:endParaRPr lang="en-US" sz="2000" b="1" dirty="0" smtClean="0"/>
          </a:p>
          <a:p>
            <a:pPr>
              <a:lnSpc>
                <a:spcPct val="150000"/>
              </a:lnSpc>
            </a:pPr>
            <a:r>
              <a:rPr lang="en-US" sz="2000" b="1" dirty="0"/>
              <a:t> </a:t>
            </a:r>
            <a:r>
              <a:rPr lang="en-US" sz="2000" b="1" dirty="0" smtClean="0"/>
              <a:t>as a </a:t>
            </a:r>
            <a:r>
              <a:rPr lang="en-US" sz="2000" b="1" dirty="0"/>
              <a:t>2D slice (1 of 1000) </a:t>
            </a:r>
            <a:endParaRPr lang="en-US" sz="2000" b="1" dirty="0" smtClean="0"/>
          </a:p>
          <a:p>
            <a:pPr>
              <a:lnSpc>
                <a:spcPct val="150000"/>
              </a:lnSpc>
            </a:pPr>
            <a:r>
              <a:rPr lang="en-US" sz="2000" b="1" dirty="0"/>
              <a:t> </a:t>
            </a:r>
            <a:r>
              <a:rPr lang="en-US" sz="2000" b="1" dirty="0" smtClean="0"/>
              <a:t>from a high </a:t>
            </a:r>
            <a:r>
              <a:rPr lang="en-US" sz="2000" b="1" dirty="0"/>
              <a:t>magnification </a:t>
            </a:r>
            <a:endParaRPr lang="en-US" sz="2000" b="1" dirty="0" smtClean="0"/>
          </a:p>
          <a:p>
            <a:pPr>
              <a:lnSpc>
                <a:spcPct val="150000"/>
              </a:lnSpc>
            </a:pPr>
            <a:r>
              <a:rPr lang="en-US" sz="2000" b="1" dirty="0"/>
              <a:t> </a:t>
            </a:r>
            <a:r>
              <a:rPr lang="en-US" sz="2000" b="1" dirty="0" smtClean="0"/>
              <a:t>movie </a:t>
            </a:r>
            <a:r>
              <a:rPr lang="en-US" sz="2000" b="1" dirty="0"/>
              <a:t>of the interior (Right</a:t>
            </a:r>
            <a:r>
              <a:rPr lang="en-US" sz="2000" b="1" dirty="0" smtClean="0"/>
              <a:t>)</a:t>
            </a:r>
          </a:p>
          <a:p>
            <a:pPr>
              <a:lnSpc>
                <a:spcPct val="150000"/>
              </a:lnSpc>
            </a:pPr>
            <a:r>
              <a:rPr lang="en-US" sz="2000" b="1" dirty="0" smtClean="0"/>
              <a:t> </a:t>
            </a:r>
            <a:r>
              <a:rPr lang="en-US" sz="2000" b="1" dirty="0"/>
              <a:t>and a </a:t>
            </a:r>
            <a:r>
              <a:rPr lang="en-US" sz="2000" b="1" dirty="0" smtClean="0"/>
              <a:t>frame </a:t>
            </a:r>
            <a:r>
              <a:rPr lang="en-US" sz="2000" b="1" dirty="0"/>
              <a:t>from </a:t>
            </a:r>
            <a:r>
              <a:rPr lang="en-US" sz="2000" b="1" dirty="0" smtClean="0"/>
              <a:t>a 3D </a:t>
            </a:r>
          </a:p>
          <a:p>
            <a:pPr>
              <a:lnSpc>
                <a:spcPct val="150000"/>
              </a:lnSpc>
            </a:pPr>
            <a:r>
              <a:rPr lang="en-US" sz="2000" b="1" dirty="0"/>
              <a:t> </a:t>
            </a:r>
            <a:r>
              <a:rPr lang="en-US" sz="2000" b="1" dirty="0" smtClean="0"/>
              <a:t>movie  </a:t>
            </a:r>
            <a:r>
              <a:rPr lang="en-US" sz="2000" b="1" dirty="0"/>
              <a:t>rendering of </a:t>
            </a:r>
            <a:r>
              <a:rPr lang="en-US" sz="2000" b="1" dirty="0" smtClean="0"/>
              <a:t>the</a:t>
            </a:r>
          </a:p>
          <a:p>
            <a:pPr>
              <a:lnSpc>
                <a:spcPct val="150000"/>
              </a:lnSpc>
            </a:pPr>
            <a:r>
              <a:rPr lang="en-US" sz="2000" b="1" dirty="0" smtClean="0"/>
              <a:t> </a:t>
            </a:r>
            <a:r>
              <a:rPr lang="en-US" sz="2000" b="1" dirty="0"/>
              <a:t>exterior of </a:t>
            </a:r>
            <a:r>
              <a:rPr lang="en-US" sz="2000" b="1" dirty="0" smtClean="0"/>
              <a:t> </a:t>
            </a:r>
            <a:r>
              <a:rPr lang="en-US" sz="2000" b="1" dirty="0"/>
              <a:t>the whole part  </a:t>
            </a:r>
            <a:endParaRPr lang="en-US" sz="2000" b="1" dirty="0" smtClean="0"/>
          </a:p>
          <a:p>
            <a:pPr>
              <a:lnSpc>
                <a:spcPct val="150000"/>
              </a:lnSpc>
            </a:pPr>
            <a:r>
              <a:rPr lang="en-US" sz="2000" b="1" dirty="0" smtClean="0"/>
              <a:t>(Below</a:t>
            </a:r>
            <a:r>
              <a:rPr lang="en-US" sz="2000" b="1" dirty="0"/>
              <a:t>).</a:t>
            </a:r>
          </a:p>
          <a:p>
            <a:pPr algn="just"/>
            <a:endParaRPr lang="en-US" sz="2000" b="1" dirty="0"/>
          </a:p>
          <a:p>
            <a:pPr algn="just"/>
            <a:endParaRPr lang="en-US" sz="3200" dirty="0"/>
          </a:p>
          <a:p>
            <a:pPr algn="just"/>
            <a:endParaRPr lang="en-US" sz="3200" dirty="0"/>
          </a:p>
          <a:p>
            <a:pPr algn="just"/>
            <a:endParaRPr lang="en-US" sz="3200" dirty="0"/>
          </a:p>
          <a:p>
            <a:pPr algn="just"/>
            <a:endParaRPr lang="en-US" sz="3200" dirty="0"/>
          </a:p>
          <a:p>
            <a:pPr algn="just"/>
            <a:endParaRPr lang="en-US" sz="3200" dirty="0"/>
          </a:p>
          <a:p>
            <a:pPr algn="just"/>
            <a:endParaRPr lang="en-US" sz="3200" dirty="0"/>
          </a:p>
          <a:p>
            <a:pPr algn="just"/>
            <a:endParaRPr lang="en-US" sz="3200" dirty="0"/>
          </a:p>
          <a:p>
            <a:pPr algn="just"/>
            <a:endParaRPr lang="en-US" sz="3200" dirty="0"/>
          </a:p>
          <a:p>
            <a:pPr algn="just"/>
            <a:endParaRPr lang="en-US" sz="3200" dirty="0"/>
          </a:p>
          <a:p>
            <a:r>
              <a:rPr lang="en-US" sz="2900" dirty="0" smtClean="0"/>
              <a:t>Because </a:t>
            </a:r>
            <a:r>
              <a:rPr lang="en-US" sz="2900" dirty="0"/>
              <a:t>of the wealth of data created with this technique, </a:t>
            </a:r>
            <a:r>
              <a:rPr lang="en-US" sz="2900" dirty="0" smtClean="0"/>
              <a:t>effective </a:t>
            </a:r>
            <a:r>
              <a:rPr lang="en-US" sz="2900" dirty="0"/>
              <a:t>ways to present the results to </a:t>
            </a:r>
            <a:r>
              <a:rPr lang="en-US" sz="2900" dirty="0" smtClean="0"/>
              <a:t>audiences are required. One way would be to simultaneously present </a:t>
            </a:r>
            <a:r>
              <a:rPr lang="en-US" sz="2900" dirty="0"/>
              <a:t>two or more movies </a:t>
            </a:r>
            <a:r>
              <a:rPr lang="en-US" sz="2900" dirty="0" smtClean="0"/>
              <a:t>of an entire sample </a:t>
            </a:r>
            <a:r>
              <a:rPr lang="en-US" sz="2900" dirty="0"/>
              <a:t>and an area-of-interest.</a:t>
            </a:r>
          </a:p>
          <a:p>
            <a:r>
              <a:rPr lang="en-US" sz="2900" dirty="0" smtClean="0"/>
              <a:t>3D </a:t>
            </a:r>
            <a:r>
              <a:rPr lang="en-US" sz="2900" dirty="0"/>
              <a:t>movies </a:t>
            </a:r>
            <a:r>
              <a:rPr lang="en-US" sz="2900" dirty="0" smtClean="0"/>
              <a:t>present an </a:t>
            </a:r>
            <a:r>
              <a:rPr lang="en-US" sz="2900" dirty="0"/>
              <a:t>aspect of the </a:t>
            </a:r>
            <a:r>
              <a:rPr lang="en-US" sz="2900" dirty="0" smtClean="0"/>
              <a:t>object and rotating it for viewing </a:t>
            </a:r>
            <a:r>
              <a:rPr lang="en-US" sz="2900" dirty="0"/>
              <a:t>from </a:t>
            </a:r>
            <a:r>
              <a:rPr lang="en-US" sz="2900" dirty="0" smtClean="0"/>
              <a:t>various angles</a:t>
            </a:r>
            <a:r>
              <a:rPr lang="en-US" sz="2900" dirty="0"/>
              <a:t>.  </a:t>
            </a:r>
          </a:p>
          <a:p>
            <a:pPr algn="just">
              <a:lnSpc>
                <a:spcPct val="100000"/>
              </a:lnSpc>
            </a:pPr>
            <a:endParaRPr lang="en-US" sz="3200" dirty="0">
              <a:solidFill>
                <a:schemeClr val="tx1"/>
              </a:solidFill>
              <a:latin typeface="Arial"/>
              <a:ea typeface="ＭＳ Ｐゴシック"/>
            </a:endParaRPr>
          </a:p>
          <a:p>
            <a:pPr algn="just">
              <a:lnSpc>
                <a:spcPct val="100000"/>
              </a:lnSpc>
            </a:pPr>
            <a:endParaRPr lang="en-US" sz="2900" b="1" dirty="0">
              <a:solidFill>
                <a:schemeClr val="tx1"/>
              </a:solidFill>
              <a:latin typeface="Arial"/>
              <a:ea typeface="ＭＳ Ｐゴシック"/>
            </a:endParaRPr>
          </a:p>
          <a:p>
            <a:pPr algn="just">
              <a:lnSpc>
                <a:spcPct val="100000"/>
              </a:lnSpc>
            </a:pPr>
            <a:endParaRPr lang="en-US" sz="3200" b="1" dirty="0">
              <a:solidFill>
                <a:srgbClr val="CC3300"/>
              </a:solidFill>
              <a:latin typeface="Arial"/>
              <a:ea typeface="ＭＳ Ｐゴシック"/>
            </a:endParaRPr>
          </a:p>
          <a:p>
            <a:pPr algn="just">
              <a:lnSpc>
                <a:spcPct val="100000"/>
              </a:lnSpc>
            </a:pPr>
            <a:endParaRPr lang="en-US" sz="3200" b="1" dirty="0">
              <a:solidFill>
                <a:srgbClr val="CC3300"/>
              </a:solidFill>
              <a:latin typeface="Arial"/>
              <a:ea typeface="ＭＳ Ｐゴシック"/>
            </a:endParaRPr>
          </a:p>
          <a:p>
            <a:pPr algn="just">
              <a:lnSpc>
                <a:spcPct val="100000"/>
              </a:lnSpc>
            </a:pPr>
            <a:endParaRPr lang="en-US" sz="3200" b="1" dirty="0">
              <a:solidFill>
                <a:srgbClr val="CC3300"/>
              </a:solidFill>
              <a:latin typeface="Arial"/>
              <a:ea typeface="ＭＳ Ｐゴシック"/>
            </a:endParaRPr>
          </a:p>
        </p:txBody>
      </p:sp>
      <p:sp>
        <p:nvSpPr>
          <p:cNvPr id="50" name="CustomShape 9"/>
          <p:cNvSpPr/>
          <p:nvPr/>
        </p:nvSpPr>
        <p:spPr>
          <a:xfrm>
            <a:off x="18592800" y="11506200"/>
            <a:ext cx="8255000" cy="10742083"/>
          </a:xfrm>
          <a:prstGeom prst="rect">
            <a:avLst/>
          </a:prstGeom>
        </p:spPr>
        <p:style>
          <a:lnRef idx="2">
            <a:schemeClr val="dk1"/>
          </a:lnRef>
          <a:fillRef idx="1">
            <a:schemeClr val="lt1"/>
          </a:fillRef>
          <a:effectRef idx="0">
            <a:schemeClr val="dk1"/>
          </a:effectRef>
          <a:fontRef idx="minor">
            <a:schemeClr val="dk1"/>
          </a:fontRef>
        </p:style>
        <p:txBody>
          <a:bodyPr lIns="321408" tIns="321408" rIns="321408" bIns="321408"/>
          <a:lstStyle/>
          <a:p>
            <a:pPr algn="just">
              <a:lnSpc>
                <a:spcPct val="100000"/>
              </a:lnSpc>
            </a:pPr>
            <a:r>
              <a:rPr lang="en-US" sz="3200" b="1" dirty="0">
                <a:solidFill>
                  <a:schemeClr val="tx1"/>
                </a:solidFill>
                <a:latin typeface="Arial"/>
                <a:ea typeface="ＭＳ Ｐゴシック"/>
              </a:rPr>
              <a:t>Methods</a:t>
            </a:r>
          </a:p>
          <a:p>
            <a:pPr algn="just">
              <a:lnSpc>
                <a:spcPct val="100000"/>
              </a:lnSpc>
            </a:pPr>
            <a:endParaRPr lang="en-US" sz="1800" dirty="0"/>
          </a:p>
          <a:p>
            <a:r>
              <a:rPr lang="en-US" sz="2900" dirty="0"/>
              <a:t>Three kinds of software are used during this project:</a:t>
            </a:r>
          </a:p>
          <a:p>
            <a:endParaRPr lang="en-US" sz="2900" dirty="0"/>
          </a:p>
          <a:p>
            <a:pPr marL="408188" indent="-408188">
              <a:buFont typeface="Wingdings" charset="2"/>
              <a:buChar char="§"/>
            </a:pPr>
            <a:r>
              <a:rPr lang="en-US" sz="2900" dirty="0"/>
              <a:t>Programs that come with the tomographic equipment are required to reconstruct the 2D images taken at a number of angles into </a:t>
            </a:r>
            <a:r>
              <a:rPr lang="en-US" sz="2900" dirty="0" smtClean="0"/>
              <a:t>a 3D </a:t>
            </a:r>
            <a:r>
              <a:rPr lang="en-US" sz="2900" dirty="0"/>
              <a:t>data </a:t>
            </a:r>
            <a:r>
              <a:rPr lang="en-US" sz="2900" dirty="0" smtClean="0"/>
              <a:t>set.  </a:t>
            </a:r>
            <a:r>
              <a:rPr lang="en-US" sz="2900" dirty="0"/>
              <a:t>They are also used to produce both still images and movies from the data </a:t>
            </a:r>
            <a:r>
              <a:rPr lang="en-US" sz="2900" dirty="0" smtClean="0"/>
              <a:t>sets.</a:t>
            </a:r>
            <a:endParaRPr lang="en-US" sz="2900" dirty="0"/>
          </a:p>
          <a:p>
            <a:endParaRPr lang="en-US" sz="2900" dirty="0"/>
          </a:p>
          <a:p>
            <a:pPr marL="408188" indent="-408188">
              <a:buFont typeface="Wingdings" charset="2"/>
              <a:buChar char="§"/>
            </a:pPr>
            <a:r>
              <a:rPr lang="en-US" sz="2900" dirty="0"/>
              <a:t>IGOR can </a:t>
            </a:r>
            <a:r>
              <a:rPr lang="en-US" sz="2900" dirty="0" smtClean="0"/>
              <a:t>be used to </a:t>
            </a:r>
            <a:r>
              <a:rPr lang="en-US" sz="2900" dirty="0"/>
              <a:t>manipulate large files such as movies.  To </a:t>
            </a:r>
            <a:r>
              <a:rPr lang="en-US" sz="2900" dirty="0" smtClean="0"/>
              <a:t>process </a:t>
            </a:r>
            <a:r>
              <a:rPr lang="en-US" sz="2900" dirty="0"/>
              <a:t>multiple images automatically, user programming is required.</a:t>
            </a:r>
          </a:p>
          <a:p>
            <a:endParaRPr lang="en-US" sz="2900" dirty="0"/>
          </a:p>
          <a:p>
            <a:pPr marL="408188" indent="-408188">
              <a:buFont typeface="Wingdings" charset="2"/>
              <a:buChar char="§"/>
            </a:pPr>
            <a:r>
              <a:rPr lang="en-US" sz="2900" dirty="0"/>
              <a:t>iMovie is a user-friendly presentation tool which includes Picture-In-Picture movie viewing, slide shows, and visual enhancements such as scales.  It requires QuickTime reader or conversion for some presentation formats.</a:t>
            </a:r>
          </a:p>
          <a:p>
            <a:pPr lvl="0"/>
            <a:endParaRPr lang="en-US" sz="3200" dirty="0">
              <a:solidFill>
                <a:schemeClr val="tx1"/>
              </a:solidFill>
            </a:endParaRPr>
          </a:p>
          <a:p>
            <a:pPr marL="510235" indent="-510235">
              <a:buFont typeface="Arial"/>
              <a:buChar char="•"/>
            </a:pPr>
            <a:endParaRPr lang="en-US" sz="3200" dirty="0">
              <a:solidFill>
                <a:schemeClr val="tx1"/>
              </a:solidFill>
            </a:endParaRPr>
          </a:p>
          <a:p>
            <a:pPr lvl="0"/>
            <a:endParaRPr lang="en-US" sz="3200" dirty="0">
              <a:solidFill>
                <a:schemeClr val="tx1"/>
              </a:solidFill>
            </a:endParaRPr>
          </a:p>
          <a:p>
            <a:pPr lvl="0"/>
            <a:endParaRPr lang="en-US" sz="3600" b="1" dirty="0"/>
          </a:p>
        </p:txBody>
      </p:sp>
      <p:sp>
        <p:nvSpPr>
          <p:cNvPr id="52" name="CustomShape 10"/>
          <p:cNvSpPr/>
          <p:nvPr/>
        </p:nvSpPr>
        <p:spPr>
          <a:xfrm>
            <a:off x="27241500" y="4370917"/>
            <a:ext cx="8953500" cy="14526684"/>
          </a:xfrm>
          <a:prstGeom prst="rect">
            <a:avLst/>
          </a:prstGeom>
        </p:spPr>
        <p:style>
          <a:lnRef idx="2">
            <a:schemeClr val="dk1"/>
          </a:lnRef>
          <a:fillRef idx="1">
            <a:schemeClr val="lt1"/>
          </a:fillRef>
          <a:effectRef idx="0">
            <a:schemeClr val="dk1"/>
          </a:effectRef>
          <a:fontRef idx="minor">
            <a:schemeClr val="dk1"/>
          </a:fontRef>
        </p:style>
        <p:txBody>
          <a:bodyPr lIns="321408" tIns="321408" rIns="321408" bIns="321408"/>
          <a:lstStyle/>
          <a:p>
            <a:pPr algn="just"/>
            <a:r>
              <a:rPr lang="en-US" sz="3200" b="1" dirty="0">
                <a:solidFill>
                  <a:schemeClr val="tx1"/>
                </a:solidFill>
                <a:latin typeface="Arial"/>
                <a:ea typeface="ＭＳ Ｐゴシック"/>
              </a:rPr>
              <a:t>Conclusions</a:t>
            </a:r>
          </a:p>
          <a:p>
            <a:pPr algn="just"/>
            <a:endParaRPr lang="en-US" sz="3600" dirty="0" smtClean="0"/>
          </a:p>
          <a:p>
            <a:r>
              <a:rPr lang="en-US" sz="2900" dirty="0" smtClean="0"/>
              <a:t>Pros </a:t>
            </a:r>
            <a:r>
              <a:rPr lang="en-US" sz="2900" dirty="0"/>
              <a:t>and cons </a:t>
            </a:r>
            <a:r>
              <a:rPr lang="en-US" sz="2900" dirty="0" smtClean="0"/>
              <a:t>of </a:t>
            </a:r>
            <a:r>
              <a:rPr lang="en-US" sz="2900" dirty="0"/>
              <a:t>each </a:t>
            </a:r>
            <a:r>
              <a:rPr lang="en-US" sz="2900" dirty="0" smtClean="0"/>
              <a:t>application were identified.</a:t>
            </a:r>
            <a:endParaRPr lang="en-US" sz="2900" dirty="0"/>
          </a:p>
          <a:p>
            <a:r>
              <a:rPr lang="en-US" sz="2900" dirty="0" smtClean="0"/>
              <a:t>Attention must be paid to readability, scales, </a:t>
            </a:r>
            <a:r>
              <a:rPr lang="en-US" sz="2900" dirty="0"/>
              <a:t>distortion, and file types when converting across platforms.</a:t>
            </a:r>
          </a:p>
          <a:p>
            <a:endParaRPr lang="en-US" sz="2900" dirty="0"/>
          </a:p>
          <a:p>
            <a:r>
              <a:rPr lang="en-US" sz="2900" dirty="0"/>
              <a:t>iMovie</a:t>
            </a:r>
          </a:p>
          <a:p>
            <a:pPr marL="408188" indent="-408188">
              <a:buFont typeface="Wingdings" charset="2"/>
              <a:buChar char="§"/>
            </a:pPr>
            <a:r>
              <a:rPr lang="en-US" sz="2900" dirty="0" smtClean="0"/>
              <a:t>Has user-friendly features including an </a:t>
            </a:r>
            <a:r>
              <a:rPr lang="en-US" sz="2900" dirty="0"/>
              <a:t>intuitive </a:t>
            </a:r>
            <a:r>
              <a:rPr lang="en-US" sz="2900" dirty="0" smtClean="0"/>
              <a:t>interface.</a:t>
            </a:r>
            <a:endParaRPr lang="en-US" sz="2900" dirty="0"/>
          </a:p>
          <a:p>
            <a:pPr marL="408188" indent="-408188">
              <a:buFont typeface="Wingdings" charset="2"/>
              <a:buChar char="§"/>
            </a:pPr>
            <a:r>
              <a:rPr lang="en-US" sz="2900" dirty="0"/>
              <a:t>Handles all file </a:t>
            </a:r>
            <a:r>
              <a:rPr lang="en-US" sz="2900" dirty="0" smtClean="0"/>
              <a:t>types but </a:t>
            </a:r>
            <a:r>
              <a:rPr lang="en-US" sz="2900" dirty="0"/>
              <a:t>requires QuickTime reader or conversion </a:t>
            </a:r>
            <a:r>
              <a:rPr lang="en-US" sz="2900" dirty="0" smtClean="0"/>
              <a:t>application to be read by other applications or on other platforms.</a:t>
            </a:r>
            <a:endParaRPr lang="en-US" sz="2900" dirty="0"/>
          </a:p>
          <a:p>
            <a:pPr marL="408188" indent="-408188">
              <a:buFont typeface="Wingdings" charset="2"/>
              <a:buChar char="§"/>
            </a:pPr>
            <a:r>
              <a:rPr lang="en-US" sz="2900" dirty="0"/>
              <a:t>Operates </a:t>
            </a:r>
            <a:r>
              <a:rPr lang="en-US" sz="2900" dirty="0" smtClean="0"/>
              <a:t>using </a:t>
            </a:r>
            <a:r>
              <a:rPr lang="en-US" sz="2900" dirty="0" err="1"/>
              <a:t>iOS</a:t>
            </a:r>
            <a:r>
              <a:rPr lang="en-US" sz="2900" dirty="0"/>
              <a:t> or </a:t>
            </a:r>
            <a:r>
              <a:rPr lang="en-US" sz="2900" dirty="0" smtClean="0"/>
              <a:t>Windows.</a:t>
            </a:r>
            <a:endParaRPr lang="en-US" sz="2900" dirty="0"/>
          </a:p>
          <a:p>
            <a:pPr marL="408188" indent="-408188">
              <a:buFont typeface="Wingdings" charset="2"/>
              <a:buChar char="§"/>
            </a:pPr>
            <a:r>
              <a:rPr lang="en-US" sz="2900" dirty="0" smtClean="0"/>
              <a:t>Can combine two movies to run simultaneously by using the ‘Picture-In-Picture’ feature.</a:t>
            </a:r>
            <a:endParaRPr lang="en-US" sz="2900" dirty="0"/>
          </a:p>
          <a:p>
            <a:endParaRPr lang="en-US" sz="2900" dirty="0"/>
          </a:p>
          <a:p>
            <a:r>
              <a:rPr lang="en-US" sz="2900" dirty="0"/>
              <a:t>IGOR</a:t>
            </a:r>
          </a:p>
          <a:p>
            <a:pPr marL="408188" indent="-408188">
              <a:buFont typeface="Wingdings" charset="2"/>
              <a:buChar char="§"/>
            </a:pPr>
            <a:r>
              <a:rPr lang="en-US" sz="2900" dirty="0" smtClean="0"/>
              <a:t>Has data-friendly functions which requires </a:t>
            </a:r>
            <a:r>
              <a:rPr lang="en-US" sz="2900" dirty="0"/>
              <a:t>user programming skills to </a:t>
            </a:r>
            <a:r>
              <a:rPr lang="en-US" sz="2900" dirty="0" smtClean="0"/>
              <a:t>optimize.</a:t>
            </a:r>
            <a:endParaRPr lang="en-US" sz="2900" dirty="0"/>
          </a:p>
          <a:p>
            <a:pPr marL="408188" indent="-408188">
              <a:buFont typeface="Wingdings" charset="2"/>
              <a:buChar char="§"/>
            </a:pPr>
            <a:r>
              <a:rPr lang="en-US" sz="2900" dirty="0"/>
              <a:t>Handles most file </a:t>
            </a:r>
            <a:r>
              <a:rPr lang="en-US" sz="2900" dirty="0" smtClean="0"/>
              <a:t>types.</a:t>
            </a:r>
            <a:endParaRPr lang="en-US" sz="2900" dirty="0"/>
          </a:p>
          <a:p>
            <a:pPr marL="408188" indent="-408188">
              <a:buFont typeface="Wingdings" charset="2"/>
              <a:buChar char="§"/>
            </a:pPr>
            <a:r>
              <a:rPr lang="en-US" sz="2900" dirty="0"/>
              <a:t>Operates in </a:t>
            </a:r>
            <a:r>
              <a:rPr lang="en-US" sz="2900" dirty="0" err="1"/>
              <a:t>iOS</a:t>
            </a:r>
            <a:r>
              <a:rPr lang="en-US" sz="2900" dirty="0"/>
              <a:t> or Windows</a:t>
            </a:r>
          </a:p>
          <a:p>
            <a:endParaRPr lang="en-US" sz="2900" dirty="0"/>
          </a:p>
          <a:p>
            <a:r>
              <a:rPr lang="en-US" sz="2900" dirty="0"/>
              <a:t>Zeiss/</a:t>
            </a:r>
            <a:r>
              <a:rPr lang="en-US" sz="2900" dirty="0" err="1"/>
              <a:t>Xradia</a:t>
            </a:r>
            <a:endParaRPr lang="en-US" sz="2900" dirty="0"/>
          </a:p>
          <a:p>
            <a:pPr marL="408188" indent="-408188">
              <a:buFont typeface="Wingdings" charset="2"/>
              <a:buChar char="§"/>
            </a:pPr>
            <a:r>
              <a:rPr lang="en-US" sz="2900" dirty="0" smtClean="0"/>
              <a:t>Is required to process raw images into 3D data sets and to render those sets into 2D and 3D slices and movies.</a:t>
            </a:r>
            <a:endParaRPr lang="en-US" sz="2900" dirty="0"/>
          </a:p>
          <a:p>
            <a:pPr marL="408188" indent="-408188">
              <a:buFont typeface="Wingdings" charset="2"/>
              <a:buChar char="§"/>
            </a:pPr>
            <a:r>
              <a:rPr lang="en-US" sz="2900" dirty="0" smtClean="0"/>
              <a:t>Produces limited file types.</a:t>
            </a:r>
          </a:p>
          <a:p>
            <a:pPr marL="408188" indent="-408188">
              <a:buFont typeface="Wingdings" charset="2"/>
              <a:buChar char="§"/>
            </a:pPr>
            <a:r>
              <a:rPr lang="en-US" sz="2900" dirty="0" smtClean="0"/>
              <a:t>Generates false color stills and movies.</a:t>
            </a:r>
            <a:endParaRPr lang="en-US" sz="2900" dirty="0"/>
          </a:p>
          <a:p>
            <a:pPr marL="408188" indent="-408188">
              <a:buFont typeface="Wingdings" charset="2"/>
              <a:buChar char="§"/>
            </a:pPr>
            <a:r>
              <a:rPr lang="en-US" sz="2900" dirty="0"/>
              <a:t>Operates in </a:t>
            </a:r>
            <a:r>
              <a:rPr lang="en-US" sz="2900" dirty="0" smtClean="0"/>
              <a:t>Windows using a very high end computer with 40 processors.</a:t>
            </a:r>
            <a:endParaRPr lang="en-US" sz="2900" dirty="0"/>
          </a:p>
          <a:p>
            <a:pPr marL="510235" indent="-510235">
              <a:buFont typeface="Wingdings" charset="2"/>
              <a:buChar char="ü"/>
            </a:pPr>
            <a:endParaRPr lang="en-US" sz="2900" dirty="0"/>
          </a:p>
          <a:p>
            <a:pPr marL="408188" indent="-408188" algn="just"/>
            <a:endParaRPr lang="en-US" sz="2900" dirty="0"/>
          </a:p>
          <a:p>
            <a:pPr marL="408188" indent="-408188" algn="just">
              <a:buFont typeface="Wingdings" charset="2"/>
              <a:buChar char="§"/>
            </a:pPr>
            <a:endParaRPr lang="en-US" sz="2900" dirty="0"/>
          </a:p>
        </p:txBody>
      </p:sp>
      <p:sp>
        <p:nvSpPr>
          <p:cNvPr id="57" name="CustomShape 11"/>
          <p:cNvSpPr/>
          <p:nvPr/>
        </p:nvSpPr>
        <p:spPr>
          <a:xfrm>
            <a:off x="17970500" y="11812500"/>
            <a:ext cx="704400" cy="561750"/>
          </a:xfrm>
          <a:prstGeom prst="rect">
            <a:avLst/>
          </a:prstGeom>
        </p:spPr>
        <p:txBody>
          <a:bodyPr lIns="80352" tIns="40176" rIns="80352" bIns="40176"/>
          <a:lstStyle/>
          <a:p>
            <a:pPr algn="ctr">
              <a:lnSpc>
                <a:spcPct val="100000"/>
              </a:lnSpc>
            </a:pPr>
            <a:endParaRPr dirty="0"/>
          </a:p>
        </p:txBody>
      </p:sp>
      <p:sp>
        <p:nvSpPr>
          <p:cNvPr id="58" name="CustomShape 12"/>
          <p:cNvSpPr/>
          <p:nvPr/>
        </p:nvSpPr>
        <p:spPr>
          <a:xfrm>
            <a:off x="22751900" y="14973700"/>
            <a:ext cx="456300" cy="561750"/>
          </a:xfrm>
          <a:prstGeom prst="rect">
            <a:avLst/>
          </a:prstGeom>
        </p:spPr>
        <p:txBody>
          <a:bodyPr lIns="80352" tIns="40176" rIns="80352" bIns="40176"/>
          <a:lstStyle/>
          <a:p>
            <a:pPr>
              <a:lnSpc>
                <a:spcPct val="100000"/>
              </a:lnSpc>
            </a:pPr>
            <a:endParaRPr dirty="0"/>
          </a:p>
        </p:txBody>
      </p:sp>
      <p:sp>
        <p:nvSpPr>
          <p:cNvPr id="59" name="CustomShape 13"/>
          <p:cNvSpPr/>
          <p:nvPr/>
        </p:nvSpPr>
        <p:spPr>
          <a:xfrm>
            <a:off x="18190100" y="15027600"/>
            <a:ext cx="346500" cy="561750"/>
          </a:xfrm>
          <a:prstGeom prst="rect">
            <a:avLst/>
          </a:prstGeom>
        </p:spPr>
        <p:txBody>
          <a:bodyPr lIns="80352" tIns="40176" rIns="80352" bIns="40176"/>
          <a:lstStyle/>
          <a:p>
            <a:pPr>
              <a:lnSpc>
                <a:spcPct val="100000"/>
              </a:lnSpc>
            </a:pPr>
            <a:endParaRPr dirty="0"/>
          </a:p>
        </p:txBody>
      </p:sp>
      <p:sp>
        <p:nvSpPr>
          <p:cNvPr id="61" name="CustomShape 15"/>
          <p:cNvSpPr/>
          <p:nvPr/>
        </p:nvSpPr>
        <p:spPr>
          <a:xfrm>
            <a:off x="18099000" y="18471600"/>
            <a:ext cx="8979300" cy="2576350"/>
          </a:xfrm>
          <a:prstGeom prst="rect">
            <a:avLst/>
          </a:prstGeom>
        </p:spPr>
        <p:txBody>
          <a:bodyPr lIns="80352" tIns="40176" rIns="80352" bIns="40176"/>
          <a:lstStyle/>
          <a:p>
            <a:pPr>
              <a:lnSpc>
                <a:spcPct val="100000"/>
              </a:lnSpc>
            </a:pPr>
            <a:endParaRPr dirty="0"/>
          </a:p>
        </p:txBody>
      </p:sp>
      <p:sp>
        <p:nvSpPr>
          <p:cNvPr id="66" name="CustomShape 18"/>
          <p:cNvSpPr/>
          <p:nvPr/>
        </p:nvSpPr>
        <p:spPr>
          <a:xfrm>
            <a:off x="18105100" y="30151917"/>
            <a:ext cx="9050700" cy="1333500"/>
          </a:xfrm>
          <a:prstGeom prst="rect">
            <a:avLst/>
          </a:prstGeom>
        </p:spPr>
        <p:txBody>
          <a:bodyPr lIns="80352" tIns="40176" rIns="80352" bIns="40176"/>
          <a:lstStyle/>
          <a:p>
            <a:pPr>
              <a:lnSpc>
                <a:spcPct val="100000"/>
              </a:lnSpc>
            </a:pPr>
            <a:r>
              <a:rPr lang="en-US" sz="2500" dirty="0">
                <a:solidFill>
                  <a:srgbClr val="000000"/>
                </a:solidFill>
                <a:latin typeface="Arial"/>
                <a:ea typeface="ＭＳ Ｐゴシック"/>
              </a:rPr>
              <a:t>.</a:t>
            </a:r>
            <a:endParaRPr dirty="0"/>
          </a:p>
        </p:txBody>
      </p:sp>
      <p:sp>
        <p:nvSpPr>
          <p:cNvPr id="2049" name="Rectangle 1"/>
          <p:cNvSpPr>
            <a:spLocks noChangeArrowheads="1"/>
          </p:cNvSpPr>
          <p:nvPr/>
        </p:nvSpPr>
        <p:spPr bwMode="auto">
          <a:xfrm>
            <a:off x="18205566" y="57922"/>
            <a:ext cx="164870" cy="328657"/>
          </a:xfrm>
          <a:prstGeom prst="rect">
            <a:avLst/>
          </a:prstGeom>
          <a:noFill/>
          <a:ln w="9525">
            <a:noFill/>
            <a:miter lim="800000"/>
            <a:headEnd/>
            <a:tailEnd/>
          </a:ln>
          <a:effectLst/>
        </p:spPr>
        <p:txBody>
          <a:bodyPr vert="horz" wrap="none" lIns="81638" tIns="40819" rIns="81638" bIns="40819" numCol="1" anchor="ctr" anchorCtr="0" compatLnSpc="1">
            <a:prstTxWarp prst="textNoShape">
              <a:avLst/>
            </a:prstTxWarp>
            <a:spAutoFit/>
          </a:bodyPr>
          <a:lstStyle/>
          <a:p>
            <a:pPr algn="just" fontAlgn="base">
              <a:spcBef>
                <a:spcPct val="0"/>
              </a:spcBef>
              <a:spcAft>
                <a:spcPct val="0"/>
              </a:spcAft>
            </a:pPr>
            <a:endParaRPr lang="en-US" dirty="0">
              <a:latin typeface="Arial" pitchFamily="34" charset="0"/>
              <a:cs typeface="Arial" pitchFamily="34" charset="0"/>
            </a:endParaRPr>
          </a:p>
        </p:txBody>
      </p:sp>
      <p:pic>
        <p:nvPicPr>
          <p:cNvPr id="67" name="Picture 23" descr="STAR-program-FINAL-VERSION_4x4.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51600" y="457200"/>
            <a:ext cx="3881628" cy="3310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3" name="Picture 82" descr="SDBJFoundation Logo_2 inches wide.pdf"/>
          <p:cNvPicPr>
            <a:picLocks noChangeAspect="1"/>
          </p:cNvPicPr>
          <p:nvPr/>
        </p:nvPicPr>
        <p:blipFill>
          <a:blip r:embed="rId4" cstate="print">
            <a:extLst>
              <a:ext uri="{28A0092B-C50C-407E-A947-70E740481C1C}">
                <a14:useLocalDpi xmlns:a14="http://schemas.microsoft.com/office/drawing/2010/main" val="0"/>
              </a:ext>
            </a:extLst>
          </a:blip>
          <a:srcRect l="6187" t="17632" r="6567" b="17633"/>
          <a:stretch>
            <a:fillRect/>
          </a:stretch>
        </p:blipFill>
        <p:spPr bwMode="auto">
          <a:xfrm>
            <a:off x="30099000" y="30632400"/>
            <a:ext cx="1994194" cy="6332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18224500" y="30226000"/>
            <a:ext cx="8699500" cy="1159653"/>
          </a:xfrm>
          <a:prstGeom prst="rect">
            <a:avLst/>
          </a:prstGeom>
        </p:spPr>
        <p:txBody>
          <a:bodyPr wrap="square" lIns="81638" tIns="40819" rIns="81638" bIns="40819">
            <a:spAutoFit/>
          </a:bodyPr>
          <a:lstStyle/>
          <a:p>
            <a:pPr marL="0" lvl="2"/>
            <a:r>
              <a:rPr lang="en-US" altLang="en-US" sz="1400" dirty="0"/>
              <a:t>This material is based upon work supported by the Sandia National Laboratories, and S.D. Bechtel, Jr. Foundation. Any opinions, findings, and conclusions or recommendations expressed in this material are those of the authors and do not necessarily reflect the views of the funders.</a:t>
            </a:r>
          </a:p>
          <a:p>
            <a:pPr marL="0" lvl="2"/>
            <a:r>
              <a:rPr lang="en-US" altLang="en-US" sz="1400" dirty="0"/>
              <a:t>The STAR program is administered by the Cal Poly Center for Excellence in STEM Education (CESAME) on behalf of the California State University.</a:t>
            </a:r>
          </a:p>
        </p:txBody>
      </p:sp>
      <p:sp>
        <p:nvSpPr>
          <p:cNvPr id="2" name="Rectangle 1"/>
          <p:cNvSpPr/>
          <p:nvPr/>
        </p:nvSpPr>
        <p:spPr>
          <a:xfrm>
            <a:off x="12827000" y="2840161"/>
            <a:ext cx="14097000" cy="574878"/>
          </a:xfrm>
          <a:prstGeom prst="rect">
            <a:avLst/>
          </a:prstGeom>
        </p:spPr>
        <p:txBody>
          <a:bodyPr wrap="square" lIns="81638" tIns="40819" rIns="81638" bIns="40819">
            <a:spAutoFit/>
          </a:bodyPr>
          <a:lstStyle/>
          <a:p>
            <a:pPr algn="ctr"/>
            <a:r>
              <a:rPr lang="en-US" dirty="0"/>
              <a:t> </a:t>
            </a:r>
            <a:r>
              <a:rPr lang="en-US" dirty="0" smtClean="0"/>
              <a:t>Sandia </a:t>
            </a:r>
            <a:r>
              <a:rPr lang="en-US" dirty="0"/>
              <a:t>National Laboratories is a multi-program laboratory managed and operated by Sandia Corporation, a wholly owned subsidiary of Lockheed </a:t>
            </a:r>
            <a:r>
              <a:rPr lang="en-US" dirty="0" smtClean="0"/>
              <a:t>Martin</a:t>
            </a:r>
          </a:p>
          <a:p>
            <a:pPr algn="ctr"/>
            <a:r>
              <a:rPr lang="en-US" dirty="0" smtClean="0"/>
              <a:t>Corporation</a:t>
            </a:r>
            <a:r>
              <a:rPr lang="en-US" dirty="0"/>
              <a:t>, for the U.S. Department of Energy’s National Nuclear Security Administration under contract DE-AC04-94AL85000</a:t>
            </a:r>
            <a:r>
              <a:rPr lang="en-US" dirty="0" smtClean="0"/>
              <a:t>. </a:t>
            </a:r>
            <a:r>
              <a:rPr lang="en-US" smtClean="0"/>
              <a:t>SAND2015-6397 C</a:t>
            </a:r>
            <a:endParaRPr lang="en-US" dirty="0"/>
          </a:p>
        </p:txBody>
      </p:sp>
      <p:sp>
        <p:nvSpPr>
          <p:cNvPr id="4" name="TextBox 3"/>
          <p:cNvSpPr txBox="1"/>
          <p:nvPr/>
        </p:nvSpPr>
        <p:spPr>
          <a:xfrm>
            <a:off x="18542000" y="4593167"/>
            <a:ext cx="8128000" cy="328657"/>
          </a:xfrm>
          <a:prstGeom prst="rect">
            <a:avLst/>
          </a:prstGeom>
          <a:noFill/>
        </p:spPr>
        <p:txBody>
          <a:bodyPr wrap="square" lIns="81638" tIns="40819" rIns="81638" bIns="40819" rtlCol="0">
            <a:spAutoFit/>
          </a:bodyPr>
          <a:lstStyle/>
          <a:p>
            <a:endParaRPr lang="en-US" dirty="0"/>
          </a:p>
        </p:txBody>
      </p:sp>
      <p:sp>
        <p:nvSpPr>
          <p:cNvPr id="7" name="TextBox 6"/>
          <p:cNvSpPr txBox="1"/>
          <p:nvPr/>
        </p:nvSpPr>
        <p:spPr>
          <a:xfrm>
            <a:off x="24257000" y="20150667"/>
            <a:ext cx="4889500" cy="328657"/>
          </a:xfrm>
          <a:prstGeom prst="rect">
            <a:avLst/>
          </a:prstGeom>
          <a:noFill/>
        </p:spPr>
        <p:txBody>
          <a:bodyPr wrap="square" lIns="81638" tIns="40819" rIns="81638" bIns="40819" rtlCol="0">
            <a:spAutoFit/>
          </a:bodyPr>
          <a:lstStyle/>
          <a:p>
            <a:endParaRPr lang="en-US" dirty="0"/>
          </a:p>
        </p:txBody>
      </p:sp>
      <p:pic>
        <p:nvPicPr>
          <p:cNvPr id="27" name="Picture 26"/>
          <p:cNvPicPr>
            <a:picLocks noChangeAspect="1"/>
          </p:cNvPicPr>
          <p:nvPr/>
        </p:nvPicPr>
        <p:blipFill>
          <a:blip r:embed="rId5" cstate="print"/>
          <a:stretch>
            <a:fillRect/>
          </a:stretch>
        </p:blipFill>
        <p:spPr>
          <a:xfrm>
            <a:off x="190500" y="444499"/>
            <a:ext cx="11229975" cy="1714500"/>
          </a:xfrm>
          <a:prstGeom prst="rect">
            <a:avLst/>
          </a:prstGeom>
        </p:spPr>
      </p:pic>
      <p:pic>
        <p:nvPicPr>
          <p:cNvPr id="31" name="Picture 30" descr="presentationtips1.pdf"/>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82200" y="15392400"/>
            <a:ext cx="7771429" cy="10057144"/>
          </a:xfrm>
          <a:prstGeom prst="rect">
            <a:avLst/>
          </a:prstGeom>
        </p:spPr>
      </p:pic>
      <p:sp>
        <p:nvSpPr>
          <p:cNvPr id="11" name="TextBox 10"/>
          <p:cNvSpPr txBox="1"/>
          <p:nvPr/>
        </p:nvSpPr>
        <p:spPr>
          <a:xfrm>
            <a:off x="35941000" y="26003250"/>
            <a:ext cx="381000" cy="328657"/>
          </a:xfrm>
          <a:prstGeom prst="rect">
            <a:avLst/>
          </a:prstGeom>
          <a:noFill/>
        </p:spPr>
        <p:txBody>
          <a:bodyPr wrap="square" lIns="81638" tIns="40819" rIns="81638" bIns="40819" rtlCol="0">
            <a:spAutoFit/>
          </a:bodyPr>
          <a:lstStyle/>
          <a:p>
            <a:endParaRPr lang="en-US" dirty="0"/>
          </a:p>
        </p:txBody>
      </p:sp>
      <p:pic>
        <p:nvPicPr>
          <p:cNvPr id="20" name="Picture 19" descr="NNSA Logo_Color.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893000" y="29188833"/>
            <a:ext cx="3169926" cy="880874"/>
          </a:xfrm>
          <a:prstGeom prst="rect">
            <a:avLst/>
          </a:prstGeom>
        </p:spPr>
      </p:pic>
      <p:pic>
        <p:nvPicPr>
          <p:cNvPr id="21" name="Picture 20" descr="New_DOE_Logo_Color.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66000" y="30448250"/>
            <a:ext cx="3045460" cy="1037167"/>
          </a:xfrm>
          <a:prstGeom prst="rect">
            <a:avLst/>
          </a:prstGeom>
        </p:spPr>
      </p:pic>
      <p:pic>
        <p:nvPicPr>
          <p:cNvPr id="8" name="Picture 7" descr="CarmennXradia.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304000" y="4445000"/>
            <a:ext cx="7048500" cy="5482166"/>
          </a:xfrm>
          <a:prstGeom prst="rect">
            <a:avLst/>
          </a:prstGeom>
        </p:spPr>
      </p:pic>
      <p:pic>
        <p:nvPicPr>
          <p:cNvPr id="41" name="Picture 8" descr="CSU Logo"/>
          <p:cNvPicPr>
            <a:picLocks noChangeAspect="1" noChangeArrowheads="1"/>
          </p:cNvPicPr>
          <p:nvPr/>
        </p:nvPicPr>
        <p:blipFill>
          <a:blip r:embed="rId10" cstate="print">
            <a:extLst>
              <a:ext uri="{28A0092B-C50C-407E-A947-70E740481C1C}">
                <a14:useLocalDpi xmlns:a14="http://schemas.microsoft.com/office/drawing/2010/main" val="0"/>
              </a:ext>
            </a:extLst>
          </a:blip>
          <a:srcRect l="2087" t="14999" b="10144"/>
          <a:stretch>
            <a:fillRect/>
          </a:stretch>
        </p:blipFill>
        <p:spPr bwMode="auto">
          <a:xfrm>
            <a:off x="32994600" y="28575000"/>
            <a:ext cx="2608627" cy="32980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5" name="CustomShape 3"/>
          <p:cNvSpPr/>
          <p:nvPr/>
        </p:nvSpPr>
        <p:spPr>
          <a:xfrm>
            <a:off x="27813000" y="28041600"/>
            <a:ext cx="5016500" cy="1481667"/>
          </a:xfrm>
          <a:prstGeom prst="rect">
            <a:avLst/>
          </a:prstGeom>
        </p:spPr>
        <p:style>
          <a:lnRef idx="2">
            <a:schemeClr val="dk1"/>
          </a:lnRef>
          <a:fillRef idx="1">
            <a:schemeClr val="lt1"/>
          </a:fillRef>
          <a:effectRef idx="0">
            <a:schemeClr val="dk1"/>
          </a:effectRef>
          <a:fontRef idx="minor">
            <a:schemeClr val="dk1"/>
          </a:fontRef>
        </p:style>
        <p:txBody>
          <a:bodyPr lIns="321408" tIns="321408" rIns="321408" bIns="321408"/>
          <a:lstStyle/>
          <a:p>
            <a:r>
              <a:rPr lang="en-US" sz="1200" dirty="0">
                <a:solidFill>
                  <a:srgbClr val="FF0000"/>
                </a:solidFill>
              </a:rPr>
              <a:t>ACKNOWLEDGEMENTS</a:t>
            </a:r>
          </a:p>
          <a:p>
            <a:r>
              <a:rPr lang="en-US" sz="1200" dirty="0"/>
              <a:t>The work </a:t>
            </a:r>
            <a:r>
              <a:rPr lang="en-US" sz="1200" dirty="0" smtClean="0"/>
              <a:t>was acquired during a nine week period and </a:t>
            </a:r>
            <a:r>
              <a:rPr lang="en-US" sz="1200" dirty="0"/>
              <a:t>was funded in part by </a:t>
            </a:r>
            <a:r>
              <a:rPr lang="en-US" sz="1200" dirty="0" smtClean="0"/>
              <a:t>STAR (STEM Teacher </a:t>
            </a:r>
            <a:r>
              <a:rPr lang="en-US" sz="1200" dirty="0"/>
              <a:t>and </a:t>
            </a:r>
            <a:r>
              <a:rPr lang="en-US" sz="1200" dirty="0" smtClean="0"/>
              <a:t>Researcher Program). </a:t>
            </a:r>
            <a:r>
              <a:rPr lang="en-US" sz="1200" dirty="0"/>
              <a:t>An appreciation is given to Dr. Bernice Mills for her encouragement, advice, and support throughout the </a:t>
            </a:r>
            <a:r>
              <a:rPr lang="en-US" sz="1200" dirty="0" smtClean="0"/>
              <a:t>project.</a:t>
            </a:r>
          </a:p>
          <a:p>
            <a:endParaRPr dirty="0"/>
          </a:p>
          <a:p>
            <a:pPr>
              <a:lnSpc>
                <a:spcPct val="100000"/>
              </a:lnSpc>
            </a:pPr>
            <a:endParaRPr dirty="0"/>
          </a:p>
        </p:txBody>
      </p:sp>
      <p:pic>
        <p:nvPicPr>
          <p:cNvPr id="23" name="Picture 22" descr="OringA056recon.tif"/>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43400" y="12832292"/>
            <a:ext cx="4297680" cy="4462272"/>
          </a:xfrm>
          <a:prstGeom prst="rect">
            <a:avLst/>
          </a:prstGeom>
        </p:spPr>
      </p:pic>
      <p:sp>
        <p:nvSpPr>
          <p:cNvPr id="28" name="TextBox 27"/>
          <p:cNvSpPr txBox="1"/>
          <p:nvPr/>
        </p:nvSpPr>
        <p:spPr>
          <a:xfrm>
            <a:off x="1676400" y="30480000"/>
            <a:ext cx="6096000" cy="405601"/>
          </a:xfrm>
          <a:prstGeom prst="rect">
            <a:avLst/>
          </a:prstGeom>
          <a:noFill/>
        </p:spPr>
        <p:txBody>
          <a:bodyPr wrap="square" lIns="81638" tIns="40819" rIns="81638" bIns="40819" rtlCol="0">
            <a:spAutoFit/>
          </a:bodyPr>
          <a:lstStyle/>
          <a:p>
            <a:r>
              <a:rPr lang="en-US" sz="2100" b="1" dirty="0" smtClean="0"/>
              <a:t>Diagram of the x-ray tomography geometry.</a:t>
            </a:r>
            <a:endParaRPr lang="en-US" sz="2100" b="1" dirty="0"/>
          </a:p>
        </p:txBody>
      </p:sp>
      <p:pic>
        <p:nvPicPr>
          <p:cNvPr id="51" name="Picture 15"/>
          <p:cNvPicPr>
            <a:picLocks noChangeAspect="1" noChangeArrowheads="1"/>
          </p:cNvPicPr>
          <p:nvPr/>
        </p:nvPicPr>
        <p:blipFill>
          <a:blip r:embed="rId12" cstate="print">
            <a:extLst>
              <a:ext uri="{28A0092B-C50C-407E-A947-70E740481C1C}">
                <a14:useLocalDpi xmlns:a14="http://schemas.microsoft.com/office/drawing/2010/main" val="0"/>
              </a:ext>
            </a:extLst>
          </a:blip>
          <a:srcRect b="12893"/>
          <a:stretch>
            <a:fillRect/>
          </a:stretch>
        </p:blipFill>
        <p:spPr bwMode="auto">
          <a:xfrm>
            <a:off x="838200" y="25450800"/>
            <a:ext cx="7646716" cy="481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31"/>
          <p:cNvSpPr txBox="1"/>
          <p:nvPr/>
        </p:nvSpPr>
        <p:spPr>
          <a:xfrm>
            <a:off x="9677400" y="15197034"/>
            <a:ext cx="8305800" cy="728766"/>
          </a:xfrm>
          <a:prstGeom prst="rect">
            <a:avLst/>
          </a:prstGeom>
          <a:noFill/>
        </p:spPr>
        <p:txBody>
          <a:bodyPr wrap="square" lIns="81638" tIns="40819" rIns="81638" bIns="40819" rtlCol="0">
            <a:spAutoFit/>
          </a:bodyPr>
          <a:lstStyle/>
          <a:p>
            <a:r>
              <a:rPr lang="en-US" sz="2100" b="1" dirty="0" smtClean="0"/>
              <a:t>Three </a:t>
            </a:r>
            <a:r>
              <a:rPr lang="en-US" sz="2100" b="1" dirty="0"/>
              <a:t>orthogonal views and </a:t>
            </a:r>
            <a:r>
              <a:rPr lang="en-US" sz="2100" b="1" dirty="0" smtClean="0"/>
              <a:t>one </a:t>
            </a:r>
            <a:r>
              <a:rPr lang="en-US" sz="2100" b="1" dirty="0"/>
              <a:t>3D </a:t>
            </a:r>
            <a:r>
              <a:rPr lang="en-US" sz="2100" b="1" dirty="0" smtClean="0"/>
              <a:t>false color </a:t>
            </a:r>
            <a:r>
              <a:rPr lang="en-US" sz="2100" b="1" dirty="0"/>
              <a:t>view of </a:t>
            </a:r>
            <a:r>
              <a:rPr lang="en-US" sz="2100" b="1" dirty="0" smtClean="0"/>
              <a:t>a braze </a:t>
            </a:r>
            <a:r>
              <a:rPr lang="en-US" sz="2100" b="1" dirty="0"/>
              <a:t>connecting </a:t>
            </a:r>
            <a:r>
              <a:rPr lang="en-US" sz="2100" b="1" dirty="0" smtClean="0"/>
              <a:t>a stainless steel inner </a:t>
            </a:r>
            <a:r>
              <a:rPr lang="en-US" sz="2100" b="1" dirty="0"/>
              <a:t>tube with </a:t>
            </a:r>
            <a:r>
              <a:rPr lang="en-US" sz="2100" b="1" dirty="0" smtClean="0"/>
              <a:t>an outer cylinder.</a:t>
            </a:r>
            <a:endParaRPr lang="en-US" sz="2100" b="1" dirty="0"/>
          </a:p>
        </p:txBody>
      </p:sp>
      <p:sp>
        <p:nvSpPr>
          <p:cNvPr id="35" name="TextBox 34"/>
          <p:cNvSpPr txBox="1"/>
          <p:nvPr/>
        </p:nvSpPr>
        <p:spPr>
          <a:xfrm>
            <a:off x="9982200" y="24536400"/>
            <a:ext cx="8064500" cy="728766"/>
          </a:xfrm>
          <a:prstGeom prst="rect">
            <a:avLst/>
          </a:prstGeom>
          <a:noFill/>
        </p:spPr>
        <p:txBody>
          <a:bodyPr wrap="square" lIns="81638" tIns="40819" rIns="81638" bIns="40819" rtlCol="0">
            <a:spAutoFit/>
          </a:bodyPr>
          <a:lstStyle/>
          <a:p>
            <a:r>
              <a:rPr lang="en-US" sz="2100" b="1" dirty="0" smtClean="0"/>
              <a:t>Higher </a:t>
            </a:r>
            <a:r>
              <a:rPr lang="en-US" sz="2100" b="1" dirty="0"/>
              <a:t>resolution scan of </a:t>
            </a:r>
            <a:r>
              <a:rPr lang="en-US" sz="2100" b="1" dirty="0" smtClean="0"/>
              <a:t>a portion of the same braze seen above, </a:t>
            </a:r>
            <a:r>
              <a:rPr lang="en-US" sz="2100" b="1" dirty="0"/>
              <a:t>showing </a:t>
            </a:r>
            <a:r>
              <a:rPr lang="en-US" sz="2100" b="1" dirty="0" smtClean="0"/>
              <a:t>false color options </a:t>
            </a:r>
            <a:r>
              <a:rPr lang="en-US" sz="2100" b="1" dirty="0"/>
              <a:t>and orthogonal views.</a:t>
            </a:r>
          </a:p>
        </p:txBody>
      </p:sp>
      <p:sp>
        <p:nvSpPr>
          <p:cNvPr id="36" name="TextBox 35"/>
          <p:cNvSpPr txBox="1"/>
          <p:nvPr/>
        </p:nvSpPr>
        <p:spPr>
          <a:xfrm>
            <a:off x="19278600" y="10015434"/>
            <a:ext cx="7239000" cy="728766"/>
          </a:xfrm>
          <a:prstGeom prst="rect">
            <a:avLst/>
          </a:prstGeom>
          <a:noFill/>
        </p:spPr>
        <p:txBody>
          <a:bodyPr wrap="square" lIns="81638" tIns="40819" rIns="81638" bIns="40819" rtlCol="0">
            <a:spAutoFit/>
          </a:bodyPr>
          <a:lstStyle/>
          <a:p>
            <a:r>
              <a:rPr lang="en-US" sz="2100" b="1" dirty="0"/>
              <a:t>S.T.A.R. Fellow C. Watts Clayton with Zeiss/ </a:t>
            </a:r>
            <a:r>
              <a:rPr lang="en-US" sz="2100" b="1" dirty="0" err="1"/>
              <a:t>Xradia</a:t>
            </a:r>
            <a:r>
              <a:rPr lang="en-US" sz="2100" b="1" dirty="0"/>
              <a:t> </a:t>
            </a:r>
            <a:r>
              <a:rPr lang="en-US" sz="2100" b="1" dirty="0" smtClean="0"/>
              <a:t>520 </a:t>
            </a:r>
            <a:r>
              <a:rPr lang="en-US" sz="2100" b="1" dirty="0"/>
              <a:t>Versa x-ray </a:t>
            </a:r>
            <a:r>
              <a:rPr lang="en-US" sz="2100" b="1" dirty="0" smtClean="0"/>
              <a:t>computed </a:t>
            </a:r>
            <a:r>
              <a:rPr lang="en-US" sz="2100" b="1" dirty="0"/>
              <a:t>tomography instrument.</a:t>
            </a:r>
            <a:endParaRPr lang="en-US" b="1" dirty="0"/>
          </a:p>
        </p:txBody>
      </p:sp>
      <p:sp>
        <p:nvSpPr>
          <p:cNvPr id="37" name="TextBox 36"/>
          <p:cNvSpPr txBox="1"/>
          <p:nvPr/>
        </p:nvSpPr>
        <p:spPr>
          <a:xfrm>
            <a:off x="28346400" y="26670000"/>
            <a:ext cx="7848600" cy="728766"/>
          </a:xfrm>
          <a:prstGeom prst="rect">
            <a:avLst/>
          </a:prstGeom>
          <a:noFill/>
        </p:spPr>
        <p:txBody>
          <a:bodyPr wrap="square" lIns="81638" tIns="40819" rIns="81638" bIns="40819" rtlCol="0">
            <a:spAutoFit/>
          </a:bodyPr>
          <a:lstStyle/>
          <a:p>
            <a:r>
              <a:rPr lang="en-US" sz="2100" b="1" dirty="0" smtClean="0"/>
              <a:t>3D rendering of the interior (rough) and exterior (smooth) of a stainless steel tube with insets for areas </a:t>
            </a:r>
            <a:r>
              <a:rPr lang="en-US" sz="2100" b="1" dirty="0"/>
              <a:t>of interest.</a:t>
            </a:r>
          </a:p>
        </p:txBody>
      </p:sp>
      <p:pic>
        <p:nvPicPr>
          <p:cNvPr id="12" name="Picture 11" descr="CWCposterMovieStill.pdf"/>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8135600" y="19560714"/>
            <a:ext cx="9714286" cy="12571430"/>
          </a:xfrm>
          <a:prstGeom prst="rect">
            <a:avLst/>
          </a:prstGeom>
        </p:spPr>
      </p:pic>
      <p:sp>
        <p:nvSpPr>
          <p:cNvPr id="13" name="TextBox 12"/>
          <p:cNvSpPr txBox="1"/>
          <p:nvPr/>
        </p:nvSpPr>
        <p:spPr>
          <a:xfrm>
            <a:off x="18592800" y="28803600"/>
            <a:ext cx="7683500" cy="728766"/>
          </a:xfrm>
          <a:prstGeom prst="rect">
            <a:avLst/>
          </a:prstGeom>
          <a:noFill/>
        </p:spPr>
        <p:txBody>
          <a:bodyPr wrap="square" lIns="81638" tIns="40819" rIns="81638" bIns="40819" rtlCol="0">
            <a:spAutoFit/>
          </a:bodyPr>
          <a:lstStyle/>
          <a:p>
            <a:r>
              <a:rPr lang="en-US" sz="2100" b="1" dirty="0" err="1" smtClean="0"/>
              <a:t>iMovie</a:t>
            </a:r>
            <a:r>
              <a:rPr lang="en-US" sz="2100" b="1" dirty="0" smtClean="0"/>
              <a:t> </a:t>
            </a:r>
            <a:r>
              <a:rPr lang="en-US" sz="2100" b="1" dirty="0"/>
              <a:t>rendering </a:t>
            </a:r>
            <a:r>
              <a:rPr lang="en-US" sz="2100" b="1" dirty="0" smtClean="0"/>
              <a:t>using </a:t>
            </a:r>
            <a:r>
              <a:rPr lang="en-US" sz="2100" b="1" dirty="0"/>
              <a:t>Picture in Picture dual view of 2D and 3D movies of </a:t>
            </a:r>
            <a:r>
              <a:rPr lang="en-US" sz="2100" b="1" dirty="0" smtClean="0"/>
              <a:t>a stack of copper mesh seen at </a:t>
            </a:r>
            <a:r>
              <a:rPr lang="en-US" sz="2100" b="1" dirty="0"/>
              <a:t>left.</a:t>
            </a:r>
          </a:p>
        </p:txBody>
      </p:sp>
      <p:pic>
        <p:nvPicPr>
          <p:cNvPr id="44" name="Picture 43" descr="Carmen poster image1 cropped.jpg"/>
          <p:cNvPicPr>
            <a:picLocks noChangeAspect="1"/>
          </p:cNvPicPr>
          <p:nvPr/>
        </p:nvPicPr>
        <p:blipFill>
          <a:blip r:embed="rId14" cstate="print"/>
          <a:stretch>
            <a:fillRect/>
          </a:stretch>
        </p:blipFill>
        <p:spPr>
          <a:xfrm>
            <a:off x="4419600" y="17449800"/>
            <a:ext cx="4216400" cy="4572000"/>
          </a:xfrm>
          <a:prstGeom prst="rect">
            <a:avLst/>
          </a:prstGeom>
        </p:spPr>
      </p:pic>
      <p:pic>
        <p:nvPicPr>
          <p:cNvPr id="47" name="Picture 46" descr="Carmen poster image2 cropped.jpg"/>
          <p:cNvPicPr>
            <a:picLocks noChangeAspect="1"/>
          </p:cNvPicPr>
          <p:nvPr/>
        </p:nvPicPr>
        <p:blipFill>
          <a:blip r:embed="rId15" cstate="print"/>
          <a:stretch>
            <a:fillRect/>
          </a:stretch>
        </p:blipFill>
        <p:spPr>
          <a:xfrm>
            <a:off x="9834880" y="9634434"/>
            <a:ext cx="8148320" cy="5537200"/>
          </a:xfrm>
          <a:prstGeom prst="rect">
            <a:avLst/>
          </a:prstGeom>
        </p:spPr>
      </p:pic>
      <p:pic>
        <p:nvPicPr>
          <p:cNvPr id="49" name="Picture 48" descr="carmen poster image3 cropped.jpg"/>
          <p:cNvPicPr>
            <a:picLocks noChangeAspect="1"/>
          </p:cNvPicPr>
          <p:nvPr/>
        </p:nvPicPr>
        <p:blipFill>
          <a:blip r:embed="rId16" cstate="print"/>
          <a:stretch>
            <a:fillRect/>
          </a:stretch>
        </p:blipFill>
        <p:spPr>
          <a:xfrm>
            <a:off x="10058400" y="26377900"/>
            <a:ext cx="7569200" cy="4635500"/>
          </a:xfrm>
          <a:prstGeom prst="rect">
            <a:avLst/>
          </a:prstGeom>
        </p:spPr>
      </p:pic>
      <p:pic>
        <p:nvPicPr>
          <p:cNvPr id="53" name="Picture 52" descr="Carmen poster image4 cropped.jpg"/>
          <p:cNvPicPr>
            <a:picLocks noChangeAspect="1"/>
          </p:cNvPicPr>
          <p:nvPr/>
        </p:nvPicPr>
        <p:blipFill>
          <a:blip r:embed="rId17" cstate="print"/>
          <a:stretch>
            <a:fillRect/>
          </a:stretch>
        </p:blipFill>
        <p:spPr>
          <a:xfrm>
            <a:off x="29184600" y="22250400"/>
            <a:ext cx="5524500" cy="4425950"/>
          </a:xfrm>
          <a:prstGeom prst="rect">
            <a:avLst/>
          </a:prstGeom>
        </p:spPr>
      </p:pic>
      <p:sp>
        <p:nvSpPr>
          <p:cNvPr id="54" name="CustomShape 5"/>
          <p:cNvSpPr/>
          <p:nvPr/>
        </p:nvSpPr>
        <p:spPr>
          <a:xfrm>
            <a:off x="27508200" y="19583400"/>
            <a:ext cx="8699500" cy="2514600"/>
          </a:xfrm>
          <a:prstGeom prst="rect">
            <a:avLst/>
          </a:prstGeom>
        </p:spPr>
        <p:style>
          <a:lnRef idx="2">
            <a:schemeClr val="dk1"/>
          </a:lnRef>
          <a:fillRef idx="1">
            <a:schemeClr val="lt1"/>
          </a:fillRef>
          <a:effectRef idx="0">
            <a:schemeClr val="dk1"/>
          </a:effectRef>
          <a:fontRef idx="minor">
            <a:schemeClr val="dk1"/>
          </a:fontRef>
        </p:style>
        <p:txBody>
          <a:bodyPr lIns="321408" tIns="321408" rIns="321408" bIns="321408"/>
          <a:lstStyle/>
          <a:p>
            <a:pPr algn="just">
              <a:spcAft>
                <a:spcPts val="1786"/>
              </a:spcAft>
            </a:pPr>
            <a:r>
              <a:rPr lang="en-US" sz="3200" b="1" dirty="0" smtClean="0">
                <a:solidFill>
                  <a:schemeClr val="tx1"/>
                </a:solidFill>
                <a:latin typeface="Arial"/>
                <a:ea typeface="ＭＳ Ｐゴシック"/>
              </a:rPr>
              <a:t>Future Directions</a:t>
            </a:r>
            <a:endParaRPr lang="en-US" sz="2900" dirty="0"/>
          </a:p>
          <a:p>
            <a:pPr marL="408188" indent="-408188">
              <a:buFont typeface="Wingdings" charset="2"/>
              <a:buChar char="§"/>
            </a:pPr>
            <a:r>
              <a:rPr lang="en-US" sz="2900" dirty="0" smtClean="0"/>
              <a:t>Exhibit more than two movies together.</a:t>
            </a:r>
          </a:p>
          <a:p>
            <a:pPr marL="408188" indent="-408188">
              <a:buFont typeface="Wingdings" charset="2"/>
              <a:buChar char="§"/>
            </a:pPr>
            <a:r>
              <a:rPr lang="en-US" sz="2900" dirty="0" smtClean="0"/>
              <a:t>Create accurate post-production scales on 2D slides.</a:t>
            </a:r>
          </a:p>
          <a:p>
            <a:pPr algn="just">
              <a:lnSpc>
                <a:spcPct val="100000"/>
              </a:lnSpc>
            </a:pPr>
            <a:endParaRPr lang="en-US" sz="3600" dirty="0"/>
          </a:p>
        </p:txBody>
      </p:sp>
      <p:pic>
        <p:nvPicPr>
          <p:cNvPr id="55" name="Picture 54" descr="Chevron_Logo.svg.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8879800" y="30403800"/>
            <a:ext cx="908243" cy="1014640"/>
          </a:xfrm>
          <a:prstGeom prst="rect">
            <a:avLst/>
          </a:prstGeom>
        </p:spPr>
      </p:pic>
      <p:sp>
        <p:nvSpPr>
          <p:cNvPr id="56" name="TextBox 55"/>
          <p:cNvSpPr txBox="1"/>
          <p:nvPr/>
        </p:nvSpPr>
        <p:spPr>
          <a:xfrm>
            <a:off x="18211800" y="31394400"/>
            <a:ext cx="8172796" cy="296681"/>
          </a:xfrm>
          <a:prstGeom prst="rect">
            <a:avLst/>
          </a:prstGeom>
          <a:noFill/>
        </p:spPr>
        <p:txBody>
          <a:bodyPr wrap="square" lIns="83102" tIns="41551" rIns="83102" bIns="41551" rtlCol="0">
            <a:spAutoFit/>
          </a:bodyPr>
          <a:lstStyle/>
          <a:p>
            <a:r>
              <a:rPr lang="en-US" sz="1400" dirty="0"/>
              <a:t>This project has been made possible with support from </a:t>
            </a:r>
            <a:r>
              <a:rPr lang="en-US" sz="1400" dirty="0" smtClean="0"/>
              <a:t>Chevron. </a:t>
            </a:r>
            <a:r>
              <a:rPr lang="en-US" sz="1400" dirty="0" err="1" smtClean="0"/>
              <a:t>www.chevron.com</a:t>
            </a:r>
            <a:endParaRPr lang="en-US" sz="1400" dirty="0"/>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14064</TotalTime>
  <Words>937</Words>
  <Application>Microsoft Macintosh PowerPoint</Application>
  <PresentationFormat>Custom</PresentationFormat>
  <Paragraphs>106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Sonam</dc:creator>
  <cp:lastModifiedBy>CW</cp:lastModifiedBy>
  <cp:revision>303</cp:revision>
  <cp:lastPrinted>2015-07-24T17:36:14Z</cp:lastPrinted>
  <dcterms:modified xsi:type="dcterms:W3CDTF">2015-08-12T21:16:33Z</dcterms:modified>
</cp:coreProperties>
</file>