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9"/>
  </p:notesMasterIdLst>
  <p:sldIdLst>
    <p:sldId id="388" r:id="rId4"/>
    <p:sldId id="312" r:id="rId5"/>
    <p:sldId id="412" r:id="rId6"/>
    <p:sldId id="405" r:id="rId7"/>
    <p:sldId id="309" r:id="rId8"/>
    <p:sldId id="422" r:id="rId9"/>
    <p:sldId id="387" r:id="rId10"/>
    <p:sldId id="259" r:id="rId11"/>
    <p:sldId id="425" r:id="rId12"/>
    <p:sldId id="306" r:id="rId13"/>
    <p:sldId id="429" r:id="rId14"/>
    <p:sldId id="390" r:id="rId15"/>
    <p:sldId id="426" r:id="rId16"/>
    <p:sldId id="424" r:id="rId17"/>
    <p:sldId id="368" r:id="rId18"/>
    <p:sldId id="380" r:id="rId19"/>
    <p:sldId id="403" r:id="rId20"/>
    <p:sldId id="415" r:id="rId21"/>
    <p:sldId id="421" r:id="rId22"/>
    <p:sldId id="417" r:id="rId23"/>
    <p:sldId id="257" r:id="rId24"/>
    <p:sldId id="423" r:id="rId25"/>
    <p:sldId id="273" r:id="rId26"/>
    <p:sldId id="282" r:id="rId27"/>
    <p:sldId id="411" r:id="rId28"/>
    <p:sldId id="420" r:id="rId29"/>
    <p:sldId id="410" r:id="rId30"/>
    <p:sldId id="409" r:id="rId31"/>
    <p:sldId id="418" r:id="rId32"/>
    <p:sldId id="419" r:id="rId33"/>
    <p:sldId id="395" r:id="rId34"/>
    <p:sldId id="406" r:id="rId35"/>
    <p:sldId id="407" r:id="rId36"/>
    <p:sldId id="416" r:id="rId37"/>
    <p:sldId id="354" r:id="rId38"/>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Calibri" charset="0"/>
        <a:ea typeface="ＭＳ Ｐゴシック" charset="0"/>
        <a:cs typeface="ＭＳ Ｐゴシック" charset="0"/>
      </a:defRPr>
    </a:lvl1pPr>
    <a:lvl2pPr marL="457200" algn="l" rtl="0" fontAlgn="base">
      <a:spcBef>
        <a:spcPct val="0"/>
      </a:spcBef>
      <a:spcAft>
        <a:spcPct val="0"/>
      </a:spcAft>
      <a:defRPr b="1" kern="1200">
        <a:solidFill>
          <a:schemeClr val="tx1"/>
        </a:solidFill>
        <a:latin typeface="Calibri" charset="0"/>
        <a:ea typeface="ＭＳ Ｐゴシック" charset="0"/>
        <a:cs typeface="ＭＳ Ｐゴシック" charset="0"/>
      </a:defRPr>
    </a:lvl2pPr>
    <a:lvl3pPr marL="914400" algn="l" rtl="0" fontAlgn="base">
      <a:spcBef>
        <a:spcPct val="0"/>
      </a:spcBef>
      <a:spcAft>
        <a:spcPct val="0"/>
      </a:spcAft>
      <a:defRPr b="1" kern="1200">
        <a:solidFill>
          <a:schemeClr val="tx1"/>
        </a:solidFill>
        <a:latin typeface="Calibri" charset="0"/>
        <a:ea typeface="ＭＳ Ｐゴシック" charset="0"/>
        <a:cs typeface="ＭＳ Ｐゴシック" charset="0"/>
      </a:defRPr>
    </a:lvl3pPr>
    <a:lvl4pPr marL="1371600" algn="l" rtl="0" fontAlgn="base">
      <a:spcBef>
        <a:spcPct val="0"/>
      </a:spcBef>
      <a:spcAft>
        <a:spcPct val="0"/>
      </a:spcAft>
      <a:defRPr b="1" kern="1200">
        <a:solidFill>
          <a:schemeClr val="tx1"/>
        </a:solidFill>
        <a:latin typeface="Calibri" charset="0"/>
        <a:ea typeface="ＭＳ Ｐゴシック" charset="0"/>
        <a:cs typeface="ＭＳ Ｐゴシック" charset="0"/>
      </a:defRPr>
    </a:lvl4pPr>
    <a:lvl5pPr marL="1828800" algn="l" rtl="0" fontAlgn="base">
      <a:spcBef>
        <a:spcPct val="0"/>
      </a:spcBef>
      <a:spcAft>
        <a:spcPct val="0"/>
      </a:spcAft>
      <a:defRPr b="1" kern="1200">
        <a:solidFill>
          <a:schemeClr val="tx1"/>
        </a:solidFill>
        <a:latin typeface="Calibri" charset="0"/>
        <a:ea typeface="ＭＳ Ｐゴシック" charset="0"/>
        <a:cs typeface="ＭＳ Ｐゴシック" charset="0"/>
      </a:defRPr>
    </a:lvl5pPr>
    <a:lvl6pPr marL="2286000" algn="l" defTabSz="457200" rtl="0" eaLnBrk="1" latinLnBrk="0" hangingPunct="1">
      <a:defRPr b="1" kern="1200">
        <a:solidFill>
          <a:schemeClr val="tx1"/>
        </a:solidFill>
        <a:latin typeface="Calibri" charset="0"/>
        <a:ea typeface="ＭＳ Ｐゴシック" charset="0"/>
        <a:cs typeface="ＭＳ Ｐゴシック" charset="0"/>
      </a:defRPr>
    </a:lvl6pPr>
    <a:lvl7pPr marL="2743200" algn="l" defTabSz="457200" rtl="0" eaLnBrk="1" latinLnBrk="0" hangingPunct="1">
      <a:defRPr b="1" kern="1200">
        <a:solidFill>
          <a:schemeClr val="tx1"/>
        </a:solidFill>
        <a:latin typeface="Calibri" charset="0"/>
        <a:ea typeface="ＭＳ Ｐゴシック" charset="0"/>
        <a:cs typeface="ＭＳ Ｐゴシック" charset="0"/>
      </a:defRPr>
    </a:lvl7pPr>
    <a:lvl8pPr marL="3200400" algn="l" defTabSz="457200" rtl="0" eaLnBrk="1" latinLnBrk="0" hangingPunct="1">
      <a:defRPr b="1" kern="1200">
        <a:solidFill>
          <a:schemeClr val="tx1"/>
        </a:solidFill>
        <a:latin typeface="Calibri" charset="0"/>
        <a:ea typeface="ＭＳ Ｐゴシック" charset="0"/>
        <a:cs typeface="ＭＳ Ｐゴシック" charset="0"/>
      </a:defRPr>
    </a:lvl8pPr>
    <a:lvl9pPr marL="3657600" algn="l" defTabSz="457200" rtl="0" eaLnBrk="1" latinLnBrk="0" hangingPunct="1">
      <a:defRPr b="1" kern="1200">
        <a:solidFill>
          <a:schemeClr val="tx1"/>
        </a:solidFill>
        <a:latin typeface="Calibri" charset="0"/>
        <a:ea typeface="ＭＳ Ｐゴシック" charset="0"/>
        <a:cs typeface="ＭＳ Ｐゴシック"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nda Vanasupa" initials="" lastIdx="19" clrIdx="0"/>
  <p:cmAuthor id="1" name="LINDA VANASUPA" initials="" lastIdx="5"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67464"/>
    <a:srgbClr val="DF5D43"/>
    <a:srgbClr val="404040"/>
    <a:srgbClr val="E65F45"/>
    <a:srgbClr val="317264"/>
    <a:srgbClr val="679FAA"/>
    <a:srgbClr val="EC8727"/>
    <a:srgbClr val="EBE9DA"/>
    <a:srgbClr val="ECAA23"/>
    <a:srgbClr val="48733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857" autoAdjust="0"/>
  </p:normalViewPr>
  <p:slideViewPr>
    <p:cSldViewPr>
      <p:cViewPr>
        <p:scale>
          <a:sx n="100" d="100"/>
          <a:sy n="100" d="100"/>
        </p:scale>
        <p:origin x="-2168" y="-10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848" y="303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commentAuthors" Target="commentAuthors.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a:latin typeface="+mn-lt"/>
                <a:ea typeface="+mn-ea"/>
                <a:cs typeface="+mn-cs"/>
              </a:defRPr>
            </a:lvl1pPr>
          </a:lstStyle>
          <a:p>
            <a:pPr>
              <a:defRPr/>
            </a:pPr>
            <a:fld id="{21B737F1-C43D-B741-B9CC-AEE17FF04654}" type="datetimeFigureOut">
              <a:rPr lang="en-US"/>
              <a:pPr>
                <a:defRPr/>
              </a:pPr>
              <a:t>9/30/12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a:latin typeface="+mn-lt"/>
                <a:ea typeface="+mn-ea"/>
                <a:cs typeface="+mn-cs"/>
              </a:defRPr>
            </a:lvl1pPr>
          </a:lstStyle>
          <a:p>
            <a:pPr>
              <a:defRPr/>
            </a:pPr>
            <a:fld id="{E68FEC66-8423-3943-91CB-8F372C66C1C3}" type="slidenum">
              <a:rPr lang="en-US"/>
              <a:pPr>
                <a:defRPr/>
              </a:pPr>
              <a:t>‹#›</a:t>
            </a:fld>
            <a:endParaRPr lang="en-US" dirty="0"/>
          </a:p>
        </p:txBody>
      </p:sp>
    </p:spTree>
    <p:extLst>
      <p:ext uri="{BB962C8B-B14F-4D97-AF65-F5344CB8AC3E}">
        <p14:creationId xmlns:p14="http://schemas.microsoft.com/office/powerpoint/2010/main" val="40335406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footprintnetwork.org/images/uploads/2010_NFA_data_tables.pdf" TargetMode="External"/><Relationship Id="rId4" Type="http://schemas.openxmlformats.org/officeDocument/2006/relationships/hyperlink" Target="http://www.footprintnetwork.org/en/index.php/GFN/page/ecological_debtors_and_creditors/" TargetMode="External"/><Relationship Id="rId5" Type="http://schemas.openxmlformats.org/officeDocument/2006/relationships/hyperlink" Target="http://www.footprintnetwork.org/en/index.php/GFN/page/world_footprint/" TargetMode="External"/><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The main point of this learning suite on energy is that energy </a:t>
            </a:r>
            <a:r>
              <a:rPr lang="en-US" dirty="0">
                <a:latin typeface="Helvetica Neue" charset="0"/>
                <a:cs typeface="Arial" charset="0"/>
              </a:rPr>
              <a:t>resources are abundant, thousands of times more than are needed for a thriving planet. It is our industrial era practices of energy use that has negative planetary and human impacts. </a:t>
            </a:r>
          </a:p>
          <a:p>
            <a:pPr eaLnBrk="1" hangingPunct="1">
              <a:spcBef>
                <a:spcPct val="0"/>
              </a:spcBef>
            </a:pPr>
            <a:endParaRPr lang="en-US" dirty="0">
              <a:latin typeface="Helvetica Neue" charset="0"/>
              <a:cs typeface="Arial" charset="0"/>
            </a:endParaRPr>
          </a:p>
          <a:p>
            <a:pPr eaLnBrk="1" hangingPunct="1">
              <a:spcBef>
                <a:spcPct val="0"/>
              </a:spcBef>
            </a:pPr>
            <a:r>
              <a:rPr lang="en-US" dirty="0">
                <a:latin typeface="Helvetica Neue" charset="0"/>
                <a:cs typeface="Arial" charset="0"/>
              </a:rPr>
              <a:t>We will review the facts around different energy resources.  What is the difference between renewable and non-renewable resources.  What are the energy resources available to us and where do these come from? </a:t>
            </a:r>
          </a:p>
          <a:p>
            <a:pPr eaLnBrk="1" hangingPunct="1">
              <a:spcBef>
                <a:spcPct val="0"/>
              </a:spcBef>
            </a:pPr>
            <a:endParaRPr lang="en-US" dirty="0">
              <a:latin typeface="Helvetica Neue" charset="0"/>
              <a:cs typeface="Arial" charset="0"/>
            </a:endParaRPr>
          </a:p>
          <a:p>
            <a:pPr eaLnBrk="1" hangingPunct="1">
              <a:spcBef>
                <a:spcPct val="0"/>
              </a:spcBef>
            </a:pPr>
            <a:endParaRPr lang="en-US" sz="900" dirty="0">
              <a:latin typeface="Calibri" charset="0"/>
              <a:cs typeface="Arial" charset="0"/>
            </a:endParaRPr>
          </a:p>
          <a:p>
            <a:pPr eaLnBrk="1" hangingPunct="1">
              <a:spcBef>
                <a:spcPct val="0"/>
              </a:spcBef>
            </a:pPr>
            <a:endParaRPr lang="en-US" dirty="0">
              <a:latin typeface="Calibri" charset="0"/>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19DDC107-10F5-2140-A913-756C5FA736B4}" type="slidenum">
              <a:rPr lang="en-US" sz="1200" b="0"/>
              <a:pPr eaLnBrk="1" fontAlgn="base" hangingPunct="1">
                <a:spcBef>
                  <a:spcPct val="0"/>
                </a:spcBef>
                <a:spcAft>
                  <a:spcPct val="0"/>
                </a:spcAft>
              </a:pPr>
              <a:t>1</a:t>
            </a:fld>
            <a:endParaRPr lang="en-US" sz="1200" b="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0" dirty="0" smtClean="0">
                <a:latin typeface="Arial" charset="0"/>
              </a:rPr>
              <a:t>Source</a:t>
            </a:r>
            <a:r>
              <a:rPr lang="en-US" b="0" baseline="0" dirty="0" smtClean="0">
                <a:latin typeface="Arial" charset="0"/>
              </a:rPr>
              <a:t> of information: US Energy Information Administration </a:t>
            </a:r>
          </a:p>
          <a:p>
            <a:pPr eaLnBrk="1" hangingPunct="1">
              <a:spcBef>
                <a:spcPct val="0"/>
              </a:spcBef>
            </a:pPr>
            <a:r>
              <a:rPr lang="en-US" b="0" dirty="0" smtClean="0">
                <a:latin typeface="Arial" charset="0"/>
              </a:rPr>
              <a:t>http://</a:t>
            </a:r>
            <a:r>
              <a:rPr lang="en-US" b="0" dirty="0" err="1" smtClean="0">
                <a:latin typeface="Arial" charset="0"/>
              </a:rPr>
              <a:t>www.eia.gov</a:t>
            </a:r>
            <a:r>
              <a:rPr lang="en-US" b="0" dirty="0" smtClean="0">
                <a:latin typeface="Arial" charset="0"/>
              </a:rPr>
              <a:t>/</a:t>
            </a:r>
          </a:p>
          <a:p>
            <a:pPr eaLnBrk="1" hangingPunct="1">
              <a:spcBef>
                <a:spcPct val="0"/>
              </a:spcBef>
            </a:pPr>
            <a:endParaRPr lang="en-US" b="0" dirty="0" smtClean="0">
              <a:latin typeface="Arial" charset="0"/>
            </a:endParaRPr>
          </a:p>
          <a:p>
            <a:pPr eaLnBrk="1" hangingPunct="1">
              <a:spcBef>
                <a:spcPct val="0"/>
              </a:spcBef>
            </a:pPr>
            <a:r>
              <a:rPr lang="en-US" b="0" dirty="0" smtClean="0">
                <a:latin typeface="Arial" charset="0"/>
              </a:rPr>
              <a:t>The effective annual generation</a:t>
            </a:r>
            <a:r>
              <a:rPr lang="en-US" b="0" baseline="0" dirty="0" smtClean="0">
                <a:latin typeface="Arial" charset="0"/>
              </a:rPr>
              <a:t> rate is really a proxy. We are not really making fossil fuels.  All the was made, as far as scientists know, was made hundreds of millions of years ago. So the generation rate is a false indicator of the generation rate that was computed by taking the sum of the known reserves and an approximation of what has been consumed globally since the industrial revolution, and dividing it by the hundreds of millions of years when the fuels were made. </a:t>
            </a:r>
            <a:endParaRPr lang="en-US" b="0" dirty="0" smtClean="0">
              <a:latin typeface="Arial" charset="0"/>
            </a:endParaRPr>
          </a:p>
          <a:p>
            <a:pPr eaLnBrk="1" hangingPunct="1">
              <a:spcBef>
                <a:spcPct val="0"/>
              </a:spcBef>
            </a:pPr>
            <a:endParaRPr lang="en-US" b="0" dirty="0" smtClean="0">
              <a:latin typeface="Arial" charset="0"/>
            </a:endParaRPr>
          </a:p>
          <a:p>
            <a:pPr eaLnBrk="1" hangingPunct="1">
              <a:spcBef>
                <a:spcPct val="0"/>
              </a:spcBef>
            </a:pPr>
            <a:r>
              <a:rPr lang="en-US" b="0" dirty="0" smtClean="0">
                <a:latin typeface="Arial" charset="0"/>
              </a:rPr>
              <a:t>These values of oil reserves came from the EIA database</a:t>
            </a:r>
            <a:r>
              <a:rPr lang="en-US" b="0" baseline="0" dirty="0" smtClean="0">
                <a:latin typeface="Arial" charset="0"/>
              </a:rPr>
              <a:t> for 2009.  </a:t>
            </a:r>
            <a:endParaRPr lang="en-US" b="0" dirty="0" smtClean="0">
              <a:latin typeface="Arial" charset="0"/>
            </a:endParaRPr>
          </a:p>
          <a:p>
            <a:r>
              <a:rPr lang="en-US" sz="1200" b="0" i="0" kern="1200" dirty="0" smtClean="0">
                <a:solidFill>
                  <a:schemeClr val="tx1"/>
                </a:solidFill>
                <a:latin typeface="+mn-lt"/>
                <a:ea typeface="ＭＳ Ｐゴシック" charset="0"/>
                <a:cs typeface="ＭＳ Ｐゴシック" charset="0"/>
              </a:rPr>
              <a:t> </a:t>
            </a:r>
          </a:p>
          <a:p>
            <a:r>
              <a:rPr lang="en-US" sz="1200" b="0" i="0" kern="1200" dirty="0" smtClean="0">
                <a:solidFill>
                  <a:schemeClr val="tx1"/>
                </a:solidFill>
                <a:latin typeface="+mn-lt"/>
                <a:ea typeface="ＭＳ Ｐゴシック" charset="0"/>
                <a:cs typeface="ＭＳ Ｐゴシック" charset="0"/>
              </a:rPr>
              <a:t>The computation</a:t>
            </a:r>
            <a:r>
              <a:rPr lang="en-US" sz="1200" b="0" i="0" kern="1200" baseline="0" dirty="0" smtClean="0">
                <a:solidFill>
                  <a:schemeClr val="tx1"/>
                </a:solidFill>
                <a:latin typeface="+mn-lt"/>
                <a:ea typeface="ＭＳ Ｐゴシック" charset="0"/>
                <a:cs typeface="ＭＳ Ｐゴシック" charset="0"/>
              </a:rPr>
              <a:t> presumes a constant consumption rate if you take 1255 billion barrels and divide by 29 billion barrels, you get ~48 years.  Is a constant annual consumption rate “accurate?”</a:t>
            </a:r>
          </a:p>
          <a:p>
            <a:endParaRPr lang="en-US" sz="1200" b="0" i="0" kern="1200" baseline="0" dirty="0" smtClean="0">
              <a:solidFill>
                <a:schemeClr val="tx1"/>
              </a:solidFill>
              <a:latin typeface="+mn-lt"/>
              <a:ea typeface="ＭＳ Ｐゴシック" charset="0"/>
              <a:cs typeface="ＭＳ Ｐゴシック" charset="0"/>
            </a:endParaRPr>
          </a:p>
          <a:p>
            <a:r>
              <a:rPr lang="en-US" sz="1200" b="0" i="0" kern="1200" baseline="0" dirty="0" smtClean="0">
                <a:solidFill>
                  <a:schemeClr val="tx1"/>
                </a:solidFill>
                <a:latin typeface="+mn-lt"/>
                <a:ea typeface="ＭＳ Ｐゴシック" charset="0"/>
                <a:cs typeface="ＭＳ Ｐゴシック" charset="0"/>
              </a:rPr>
              <a:t>This computation focuses on numbers.  It does not reflect considerations like, “What is the implication of burning the entire reserve of oil?”</a:t>
            </a:r>
          </a:p>
          <a:p>
            <a:endParaRPr lang="en-US" sz="1200" b="0" i="0" kern="1200" baseline="0" dirty="0" smtClean="0">
              <a:solidFill>
                <a:schemeClr val="tx1"/>
              </a:solidFill>
              <a:latin typeface="+mn-lt"/>
              <a:ea typeface="ＭＳ Ｐゴシック" charset="0"/>
              <a:cs typeface="ＭＳ Ｐゴシック" charset="0"/>
            </a:endParaRPr>
          </a:p>
          <a:p>
            <a:r>
              <a:rPr lang="en-US" sz="1200" b="0" i="0" kern="1200" baseline="0" dirty="0" smtClean="0">
                <a:solidFill>
                  <a:schemeClr val="tx1"/>
                </a:solidFill>
                <a:latin typeface="+mn-lt"/>
                <a:ea typeface="ＭＳ Ｐゴシック" charset="0"/>
                <a:cs typeface="ＭＳ Ｐゴシック" charset="0"/>
              </a:rPr>
              <a:t>The next slides begin to address the side effects of using fossil fuels.</a:t>
            </a:r>
            <a:endParaRPr lang="en-US" sz="1200" b="0" i="0" kern="1200" dirty="0" smtClean="0">
              <a:solidFill>
                <a:schemeClr val="tx1"/>
              </a:solidFill>
              <a:latin typeface="+mn-lt"/>
              <a:ea typeface="ＭＳ Ｐゴシック" charset="0"/>
              <a:cs typeface="ＭＳ Ｐゴシック" charset="0"/>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8F87AD38-CCC5-DA47-88C8-4C0F77E8F43C}" type="slidenum">
              <a:rPr lang="en-US" sz="1200" b="0"/>
              <a:pPr eaLnBrk="1" fontAlgn="base" hangingPunct="1">
                <a:spcBef>
                  <a:spcPct val="0"/>
                </a:spcBef>
                <a:spcAft>
                  <a:spcPct val="0"/>
                </a:spcAft>
              </a:pPr>
              <a:t>11</a:t>
            </a:fld>
            <a:endParaRPr lang="en-US" sz="1200" b="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a:normAutofit fontScale="92500"/>
          </a:bodyPr>
          <a:lstStyle/>
          <a:p>
            <a:pPr eaLnBrk="1" fontAlgn="auto" hangingPunct="1">
              <a:spcBef>
                <a:spcPts val="0"/>
              </a:spcBef>
              <a:spcAft>
                <a:spcPts val="0"/>
              </a:spcAft>
              <a:defRPr/>
            </a:pPr>
            <a:r>
              <a:rPr lang="en-US" dirty="0" smtClean="0">
                <a:ea typeface="+mn-ea"/>
                <a:cs typeface="+mn-cs"/>
              </a:rPr>
              <a:t>Since the industrial revolution of the late 18</a:t>
            </a:r>
            <a:r>
              <a:rPr lang="en-US" baseline="30000" dirty="0" smtClean="0">
                <a:ea typeface="+mn-ea"/>
                <a:cs typeface="+mn-cs"/>
              </a:rPr>
              <a:t>th</a:t>
            </a:r>
            <a:r>
              <a:rPr lang="en-US" dirty="0" smtClean="0">
                <a:ea typeface="+mn-ea"/>
                <a:cs typeface="+mn-cs"/>
              </a:rPr>
              <a:t> century, much of the energy that we use comes from fossil fuels.  </a:t>
            </a:r>
            <a:r>
              <a:rPr lang="en-US" dirty="0" smtClean="0">
                <a:ea typeface="+mn-ea"/>
                <a:cs typeface="+mn-cs"/>
              </a:rPr>
              <a:t>Fossil</a:t>
            </a:r>
            <a:r>
              <a:rPr lang="en-US" baseline="0" dirty="0" smtClean="0">
                <a:ea typeface="+mn-ea"/>
                <a:cs typeface="+mn-cs"/>
              </a:rPr>
              <a:t> fuels are an energy resource where the energy has been stored in the chemical bonds of the hydrocarbon molecule. In order to recover the energy, fossil fuels must be burned (i.e., oxidized). </a:t>
            </a:r>
          </a:p>
          <a:p>
            <a:pPr eaLnBrk="1" fontAlgn="auto" hangingPunct="1">
              <a:spcBef>
                <a:spcPts val="0"/>
              </a:spcBef>
              <a:spcAft>
                <a:spcPts val="0"/>
              </a:spcAft>
              <a:defRPr/>
            </a:pPr>
            <a:endParaRPr lang="en-US" baseline="0" dirty="0" smtClean="0">
              <a:ea typeface="+mn-ea"/>
              <a:cs typeface="+mn-cs"/>
            </a:endParaRPr>
          </a:p>
          <a:p>
            <a:pPr eaLnBrk="1" fontAlgn="auto" hangingPunct="1">
              <a:spcBef>
                <a:spcPts val="0"/>
              </a:spcBef>
              <a:spcAft>
                <a:spcPts val="0"/>
              </a:spcAft>
              <a:defRPr/>
            </a:pPr>
            <a:r>
              <a:rPr lang="en-US" b="1" baseline="0" dirty="0" smtClean="0">
                <a:ea typeface="+mn-ea"/>
                <a:cs typeface="+mn-cs"/>
              </a:rPr>
              <a:t>Notes: </a:t>
            </a:r>
            <a:r>
              <a:rPr lang="en-US" b="0" baseline="0" dirty="0" smtClean="0">
                <a:ea typeface="+mn-ea"/>
                <a:cs typeface="+mn-cs"/>
              </a:rPr>
              <a:t>This question may yield many different answers, depending on students’ understanding of the issues.   In a closed thermodynamic system, whatever is created will be “in” the system. So people may comment that the impact of burning the fossil fuels has the effect of both depleting a finite resource (the fuel) and accumulating carbon dioxide and water in the atmosphere. Both carbon dioxide and water are greenhouse gases. Some may comment that the effect of this is to worsen the global warming.  </a:t>
            </a:r>
          </a:p>
          <a:p>
            <a:pPr eaLnBrk="1" fontAlgn="auto" hangingPunct="1">
              <a:spcBef>
                <a:spcPts val="0"/>
              </a:spcBef>
              <a:spcAft>
                <a:spcPts val="0"/>
              </a:spcAft>
              <a:defRPr/>
            </a:pPr>
            <a:endParaRPr lang="en-US" b="0" baseline="0" dirty="0" smtClean="0">
              <a:ea typeface="+mn-ea"/>
              <a:cs typeface="+mn-cs"/>
            </a:endParaRPr>
          </a:p>
          <a:p>
            <a:pPr eaLnBrk="1" fontAlgn="auto" hangingPunct="1">
              <a:spcBef>
                <a:spcPts val="0"/>
              </a:spcBef>
              <a:spcAft>
                <a:spcPts val="0"/>
              </a:spcAft>
              <a:defRPr/>
            </a:pPr>
            <a:r>
              <a:rPr lang="en-US" b="0" baseline="0" dirty="0" smtClean="0">
                <a:ea typeface="+mn-ea"/>
                <a:cs typeface="+mn-cs"/>
              </a:rPr>
              <a:t>Some may not have a sense of the levels of the different chemicals and so not really believe or know that burning the fuels at the rate that we are, globally, (~59 billion barrels per year) is, in fact, leading to an accumulation of the greenhouse gases in the atmosphere. </a:t>
            </a:r>
            <a:endParaRPr lang="en-US" b="1" baseline="0" dirty="0" smtClean="0">
              <a:ea typeface="+mn-ea"/>
              <a:cs typeface="+mn-cs"/>
            </a:endParaRPr>
          </a:p>
          <a:p>
            <a:pPr eaLnBrk="1" fontAlgn="auto" hangingPunct="1">
              <a:spcBef>
                <a:spcPts val="0"/>
              </a:spcBef>
              <a:spcAft>
                <a:spcPts val="0"/>
              </a:spcAft>
              <a:defRPr/>
            </a:pPr>
            <a:endParaRPr lang="en-US" baseline="0" dirty="0" smtClean="0">
              <a:ea typeface="+mn-ea"/>
              <a:cs typeface="+mn-cs"/>
            </a:endParaRPr>
          </a:p>
          <a:p>
            <a:pPr eaLnBrk="1" fontAlgn="auto" hangingPunct="1">
              <a:spcBef>
                <a:spcPts val="0"/>
              </a:spcBef>
              <a:spcAft>
                <a:spcPts val="0"/>
              </a:spcAft>
              <a:defRPr/>
            </a:pPr>
            <a:endParaRPr lang="en-US" baseline="0" dirty="0" smtClean="0">
              <a:ea typeface="+mn-ea"/>
              <a:cs typeface="+mn-cs"/>
            </a:endParaRPr>
          </a:p>
          <a:p>
            <a:pPr eaLnBrk="1" fontAlgn="auto" hangingPunct="1">
              <a:spcBef>
                <a:spcPts val="0"/>
              </a:spcBef>
              <a:spcAft>
                <a:spcPts val="0"/>
              </a:spcAft>
              <a:defRPr/>
            </a:pPr>
            <a:endParaRPr lang="en-US" baseline="0" dirty="0" smtClean="0">
              <a:ea typeface="+mn-ea"/>
              <a:cs typeface="+mn-cs"/>
            </a:endParaRPr>
          </a:p>
          <a:p>
            <a:pPr eaLnBrk="1" fontAlgn="auto" hangingPunct="1">
              <a:spcBef>
                <a:spcPts val="0"/>
              </a:spcBef>
              <a:spcAft>
                <a:spcPts val="0"/>
              </a:spcAft>
              <a:defRPr/>
            </a:pPr>
            <a:endParaRPr lang="en-US" dirty="0" smtClean="0">
              <a:ea typeface="+mn-ea"/>
              <a:cs typeface="+mn-cs"/>
            </a:endParaRP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38D12919-1F58-DD47-872B-0A1BF213C6F6}" type="slidenum">
              <a:rPr lang="en-US" sz="1200" b="0"/>
              <a:pPr eaLnBrk="1" fontAlgn="base" hangingPunct="1">
                <a:spcBef>
                  <a:spcPct val="0"/>
                </a:spcBef>
                <a:spcAft>
                  <a:spcPct val="0"/>
                </a:spcAft>
              </a:pPr>
              <a:t>12</a:t>
            </a:fld>
            <a:endParaRPr lang="en-US" sz="1200" b="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a:normAutofit fontScale="92500"/>
          </a:bodyPr>
          <a:lstStyle/>
          <a:p>
            <a:pPr eaLnBrk="1" fontAlgn="auto" hangingPunct="1">
              <a:spcBef>
                <a:spcPts val="0"/>
              </a:spcBef>
              <a:spcAft>
                <a:spcPts val="0"/>
              </a:spcAft>
              <a:defRPr/>
            </a:pPr>
            <a:r>
              <a:rPr lang="en-US" dirty="0" smtClean="0">
                <a:ea typeface="+mn-ea"/>
                <a:cs typeface="+mn-cs"/>
              </a:rPr>
              <a:t>Since the industrial revolution of the late 18</a:t>
            </a:r>
            <a:r>
              <a:rPr lang="en-US" baseline="30000" dirty="0" smtClean="0">
                <a:ea typeface="+mn-ea"/>
                <a:cs typeface="+mn-cs"/>
              </a:rPr>
              <a:t>th</a:t>
            </a:r>
            <a:r>
              <a:rPr lang="en-US" dirty="0" smtClean="0">
                <a:ea typeface="+mn-ea"/>
                <a:cs typeface="+mn-cs"/>
              </a:rPr>
              <a:t> century, much of the energy that we use comes from fossil fuels.  However, we often convert the energy stored in fossil fuels to other forms of energy. In developed countries electricity is relied on as a carrier of energy.  This energy powers appliances or functions to heat or cool buildings. </a:t>
            </a:r>
          </a:p>
          <a:p>
            <a:pPr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r>
              <a:rPr lang="en-US" dirty="0" smtClean="0">
                <a:ea typeface="+mn-ea"/>
                <a:cs typeface="+mn-cs"/>
              </a:rPr>
              <a:t>In general, the process of producing the electricity involves recovering the energy stored chemicals of fossil fuels through combustion or burning. This image depicts that for a coal fired plant, coal is burned to produce a great deal of thermal energy.  In addition to the thermal energy, </a:t>
            </a:r>
            <a:r>
              <a:rPr lang="en-US" dirty="0" err="1" smtClean="0">
                <a:ea typeface="+mn-ea"/>
                <a:cs typeface="+mn-cs"/>
              </a:rPr>
              <a:t>biotoxins</a:t>
            </a:r>
            <a:r>
              <a:rPr lang="en-US" dirty="0" smtClean="0">
                <a:ea typeface="+mn-ea"/>
                <a:cs typeface="+mn-cs"/>
              </a:rPr>
              <a:t> and CO2 are released to the air, land and water.  The thermal energy is used to generate electricity by various conversions, such as converting the thermal energy to steam which in turn drives a turbine that in term produces electricity. The energy is stored at the power plant.  It is subsequently distributed through a system of high voltage, low current power lines, transformed into a lower voltage, higher current power source and drawn by household appliances.  These appliances usually convert the electrical energy into another form, such as heat. </a:t>
            </a:r>
          </a:p>
          <a:p>
            <a:pPr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r>
              <a:rPr lang="en-US" dirty="0" smtClean="0">
                <a:ea typeface="+mn-ea"/>
                <a:cs typeface="+mn-cs"/>
              </a:rPr>
              <a:t>At each stage of this process, energy is lost through conversions and/or inefficiencies.  The most efficiency that one can expect for energy conversion is around 90%. More typically, the energy losses on conversion are 20-70%.   </a:t>
            </a:r>
          </a:p>
          <a:p>
            <a:pPr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r>
              <a:rPr lang="en-US" dirty="0" smtClean="0">
                <a:ea typeface="+mn-ea"/>
                <a:cs typeface="+mn-cs"/>
              </a:rPr>
              <a:t>NOTES for Class Activity</a:t>
            </a:r>
          </a:p>
          <a:p>
            <a:pPr eaLnBrk="1" fontAlgn="auto" hangingPunct="1">
              <a:spcBef>
                <a:spcPts val="0"/>
              </a:spcBef>
              <a:spcAft>
                <a:spcPts val="0"/>
              </a:spcAft>
              <a:defRPr/>
            </a:pPr>
            <a:r>
              <a:rPr lang="en-US" dirty="0" smtClean="0">
                <a:ea typeface="+mn-ea"/>
                <a:cs typeface="+mn-cs"/>
              </a:rPr>
              <a:t>One design principle to minimize energy losses would be to use energy, whenever possible, in its direct form. That is, minimize conversions, as each conversion results in an energy loss.  In the</a:t>
            </a:r>
            <a:r>
              <a:rPr lang="en-US" baseline="0" dirty="0" smtClean="0">
                <a:ea typeface="+mn-ea"/>
                <a:cs typeface="+mn-cs"/>
              </a:rPr>
              <a:t> strategies section, there is more detail about how a technology improvement can magnify its benefits through to the consumption. </a:t>
            </a:r>
            <a:endParaRPr lang="en-US" dirty="0" smtClean="0">
              <a:ea typeface="+mn-ea"/>
              <a:cs typeface="+mn-cs"/>
            </a:endParaRP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38D12919-1F58-DD47-872B-0A1BF213C6F6}" type="slidenum">
              <a:rPr lang="en-US" sz="1200" b="0"/>
              <a:pPr eaLnBrk="1" fontAlgn="base" hangingPunct="1">
                <a:spcBef>
                  <a:spcPct val="0"/>
                </a:spcBef>
                <a:spcAft>
                  <a:spcPct val="0"/>
                </a:spcAft>
              </a:pPr>
              <a:t>13</a:t>
            </a:fld>
            <a:endParaRPr lang="en-US" sz="1200" b="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47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This slide summarizes some of the side effects of producing</a:t>
            </a:r>
            <a:r>
              <a:rPr lang="en-US" baseline="0" dirty="0" smtClean="0">
                <a:latin typeface="Calibri" charset="0"/>
              </a:rPr>
              <a:t> electricity using coal. </a:t>
            </a:r>
            <a:endParaRPr lang="en-US" dirty="0">
              <a:latin typeface="Calibri" charset="0"/>
            </a:endParaRPr>
          </a:p>
        </p:txBody>
      </p:sp>
      <p:sp>
        <p:nvSpPr>
          <p:cNvPr id="74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BA3EA03D-1EF4-8646-B623-2958A516A6DB}" type="slidenum">
              <a:rPr lang="en-US"/>
              <a:pPr fontAlgn="base">
                <a:spcBef>
                  <a:spcPct val="0"/>
                </a:spcBef>
                <a:spcAft>
                  <a:spcPct val="0"/>
                </a:spcAft>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aseline="0" dirty="0" smtClean="0">
                <a:latin typeface="Calibri" charset="0"/>
              </a:rPr>
              <a:t>The graph shows the historical contributions of the different regions to the cumulative CO2 emitted into the atmosphere.  As can be seen, the US and European25 nations have historically contributed the most to the accumulation of CO2 in the atmosphere.  These values represent the emissions from fossil fuels and cement manufacture, two of the leading contributors to CO2 emissions.</a:t>
            </a:r>
          </a:p>
          <a:p>
            <a:pPr eaLnBrk="1" hangingPunct="1">
              <a:spcBef>
                <a:spcPct val="0"/>
              </a:spcBef>
            </a:pPr>
            <a:endParaRPr lang="en-US" dirty="0" smtClean="0">
              <a:latin typeface="Calibri" charset="0"/>
            </a:endParaRPr>
          </a:p>
          <a:p>
            <a:pPr eaLnBrk="1" hangingPunct="1">
              <a:spcBef>
                <a:spcPct val="0"/>
              </a:spcBef>
            </a:pPr>
            <a:endParaRPr lang="en-US" dirty="0">
              <a:latin typeface="Calibri" charset="0"/>
            </a:endParaRPr>
          </a:p>
          <a:p>
            <a:pPr eaLnBrk="1" hangingPunct="1">
              <a:spcBef>
                <a:spcPct val="0"/>
              </a:spcBef>
            </a:pPr>
            <a:r>
              <a:rPr lang="en-US" b="1" dirty="0">
                <a:latin typeface="Times New Roman" charset="0"/>
              </a:rPr>
              <a:t>Learning Goals: 1.16, </a:t>
            </a:r>
            <a:r>
              <a:rPr lang="en-US" b="1" dirty="0" smtClean="0">
                <a:latin typeface="Times New Roman" charset="0"/>
              </a:rPr>
              <a:t>5.4</a:t>
            </a:r>
          </a:p>
          <a:p>
            <a:pPr eaLnBrk="1" hangingPunct="1">
              <a:spcBef>
                <a:spcPct val="0"/>
              </a:spcBef>
            </a:pPr>
            <a:endParaRPr lang="en-US" b="1" dirty="0" smtClean="0">
              <a:latin typeface="Times New Roman" charset="0"/>
            </a:endParaRPr>
          </a:p>
          <a:p>
            <a:pPr eaLnBrk="1" hangingPunct="1">
              <a:spcBef>
                <a:spcPct val="0"/>
              </a:spcBef>
            </a:pPr>
            <a:endParaRPr lang="en-US" b="1" dirty="0">
              <a:latin typeface="Times New Roman" charset="0"/>
            </a:endParaRPr>
          </a:p>
          <a:p>
            <a:pPr eaLnBrk="1" hangingPunct="1">
              <a:spcBef>
                <a:spcPct val="0"/>
              </a:spcBef>
            </a:pPr>
            <a:r>
              <a:rPr lang="en-US" dirty="0" smtClean="0">
                <a:latin typeface="Calibri" charset="0"/>
              </a:rPr>
              <a:t>Adapted</a:t>
            </a:r>
            <a:r>
              <a:rPr lang="en-US" baseline="0" dirty="0" smtClean="0">
                <a:latin typeface="Calibri" charset="0"/>
              </a:rPr>
              <a:t> from </a:t>
            </a:r>
            <a:r>
              <a:rPr lang="en-US" dirty="0" smtClean="0">
                <a:latin typeface="Calibri" charset="0"/>
              </a:rPr>
              <a:t>source:</a:t>
            </a:r>
            <a:r>
              <a:rPr lang="en-US" baseline="0" dirty="0" smtClean="0">
                <a:latin typeface="Calibri" charset="0"/>
              </a:rPr>
              <a:t> </a:t>
            </a:r>
            <a:r>
              <a:rPr lang="en-US" sz="1200" b="0" i="0" u="none" strike="noStrike" kern="1200" baseline="0" dirty="0" err="1" smtClean="0">
                <a:solidFill>
                  <a:schemeClr val="tx1"/>
                </a:solidFill>
                <a:latin typeface="+mn-lt"/>
                <a:ea typeface="ＭＳ Ｐゴシック" charset="0"/>
                <a:cs typeface="ＭＳ Ｐゴシック" charset="0"/>
              </a:rPr>
              <a:t>Baumert</a:t>
            </a:r>
            <a:r>
              <a:rPr lang="en-US" sz="1200" b="0" i="0" u="none" strike="noStrike" kern="1200" baseline="0" dirty="0" smtClean="0">
                <a:solidFill>
                  <a:schemeClr val="tx1"/>
                </a:solidFill>
                <a:latin typeface="+mn-lt"/>
                <a:ea typeface="ＭＳ Ｐゴシック" charset="0"/>
                <a:cs typeface="ＭＳ Ｐゴシック" charset="0"/>
              </a:rPr>
              <a:t>, K.A., Herzog, T., Pershing, J., 2005. Navigating the Numbers: Greenhouse Gas Data and International Climate Policy. World Resources Institute, Washington, DC. </a:t>
            </a:r>
            <a:endParaRPr lang="en-US" dirty="0">
              <a:latin typeface="Calibri" charset="0"/>
            </a:endParaRP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7D007E08-B656-394E-AAB6-15276CA0EE38}" type="slidenum">
              <a:rPr lang="en-US" sz="1200" b="0"/>
              <a:pPr eaLnBrk="1" fontAlgn="base" hangingPunct="1">
                <a:spcBef>
                  <a:spcPct val="0"/>
                </a:spcBef>
                <a:spcAft>
                  <a:spcPct val="0"/>
                </a:spcAft>
              </a:pPr>
              <a:t>15</a:t>
            </a:fld>
            <a:endParaRPr lang="en-US" sz="1200" b="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a:lstStyle/>
          <a:p>
            <a:pPr marL="0" indent="0" eaLnBrk="1" fontAlgn="auto" hangingPunct="1">
              <a:spcBef>
                <a:spcPts val="0"/>
              </a:spcBef>
              <a:spcAft>
                <a:spcPts val="0"/>
              </a:spcAft>
              <a:buFontTx/>
              <a:buNone/>
              <a:defRPr/>
            </a:pPr>
            <a:r>
              <a:rPr lang="en-US" dirty="0" smtClean="0">
                <a:ea typeface="+mn-ea"/>
                <a:cs typeface="+mn-cs"/>
              </a:rPr>
              <a:t>This slide depicts</a:t>
            </a:r>
            <a:r>
              <a:rPr lang="en-US" baseline="0" dirty="0" smtClean="0">
                <a:ea typeface="+mn-ea"/>
                <a:cs typeface="+mn-cs"/>
              </a:rPr>
              <a:t> the natural (a) and anthropogenic (b) carbon cycles on the left. On the right is a detailed picture of where the resulting excess CO</a:t>
            </a:r>
            <a:r>
              <a:rPr lang="en-US" baseline="-25000" dirty="0" smtClean="0">
                <a:ea typeface="+mn-ea"/>
                <a:cs typeface="+mn-cs"/>
              </a:rPr>
              <a:t>2 </a:t>
            </a:r>
            <a:r>
              <a:rPr lang="en-US" baseline="0" dirty="0" smtClean="0">
                <a:ea typeface="+mn-ea"/>
                <a:cs typeface="+mn-cs"/>
              </a:rPr>
              <a:t>from anthropogenic activity of burning fossil fuels is being stored. </a:t>
            </a:r>
          </a:p>
          <a:p>
            <a:pPr marL="0" indent="0" eaLnBrk="1" fontAlgn="auto" hangingPunct="1">
              <a:spcBef>
                <a:spcPts val="0"/>
              </a:spcBef>
              <a:spcAft>
                <a:spcPts val="0"/>
              </a:spcAft>
              <a:buFontTx/>
              <a:buNone/>
              <a:defRPr/>
            </a:pPr>
            <a:endParaRPr lang="en-US" baseline="0" dirty="0" smtClean="0">
              <a:ea typeface="+mn-ea"/>
              <a:cs typeface="+mn-cs"/>
            </a:endParaRPr>
          </a:p>
          <a:p>
            <a:pPr marL="0" indent="0" eaLnBrk="1" fontAlgn="auto" hangingPunct="1">
              <a:spcBef>
                <a:spcPts val="0"/>
              </a:spcBef>
              <a:spcAft>
                <a:spcPts val="0"/>
              </a:spcAft>
              <a:buFontTx/>
              <a:buNone/>
              <a:defRPr/>
            </a:pPr>
            <a:r>
              <a:rPr lang="en-US" baseline="0" dirty="0" smtClean="0">
                <a:ea typeface="+mn-ea"/>
                <a:cs typeface="+mn-cs"/>
              </a:rPr>
              <a:t>Regarding the reservoirs for CO</a:t>
            </a:r>
            <a:r>
              <a:rPr lang="en-US" baseline="-25000" dirty="0" smtClean="0">
                <a:ea typeface="+mn-ea"/>
                <a:cs typeface="+mn-cs"/>
              </a:rPr>
              <a:t>2</a:t>
            </a:r>
            <a:r>
              <a:rPr lang="en-US" baseline="0" dirty="0" smtClean="0">
                <a:ea typeface="+mn-ea"/>
                <a:cs typeface="+mn-cs"/>
              </a:rPr>
              <a:t> (</a:t>
            </a:r>
            <a:r>
              <a:rPr lang="en-US" baseline="0" dirty="0" err="1" smtClean="0">
                <a:ea typeface="+mn-ea"/>
                <a:cs typeface="+mn-cs"/>
              </a:rPr>
              <a:t>i.e</a:t>
            </a:r>
            <a:r>
              <a:rPr lang="en-US" baseline="0" dirty="0" smtClean="0">
                <a:ea typeface="+mn-ea"/>
                <a:cs typeface="+mn-cs"/>
              </a:rPr>
              <a:t>, the “sinks”): Notice that less than 0.1% of the carbon dioxide is the amount that is becoming out of balance in our global system. This amount is stored in four primary biogeochemical compartments: the atmosphere, the biosphere (plants), the </a:t>
            </a:r>
            <a:r>
              <a:rPr lang="en-US" baseline="0" dirty="0" err="1" smtClean="0">
                <a:ea typeface="+mn-ea"/>
                <a:cs typeface="+mn-cs"/>
              </a:rPr>
              <a:t>pedosphere</a:t>
            </a:r>
            <a:r>
              <a:rPr lang="en-US" baseline="0" dirty="0" smtClean="0">
                <a:ea typeface="+mn-ea"/>
                <a:cs typeface="+mn-cs"/>
              </a:rPr>
              <a:t> (upper soil) and the hydrosphere (water). </a:t>
            </a:r>
            <a:endParaRPr lang="en-US" dirty="0" smtClean="0">
              <a:ea typeface="+mn-ea"/>
              <a:cs typeface="+mn-cs"/>
            </a:endParaRPr>
          </a:p>
          <a:p>
            <a:pPr marL="228600" indent="-228600" eaLnBrk="1" fontAlgn="auto" hangingPunct="1">
              <a:spcBef>
                <a:spcPts val="0"/>
              </a:spcBef>
              <a:spcAft>
                <a:spcPts val="0"/>
              </a:spcAft>
              <a:buFontTx/>
              <a:buAutoNum type="alphaLcParenR"/>
              <a:defRPr/>
            </a:pPr>
            <a:endParaRPr lang="en-US" dirty="0" smtClean="0">
              <a:ea typeface="+mn-ea"/>
              <a:cs typeface="+mn-cs"/>
            </a:endParaRPr>
          </a:p>
          <a:p>
            <a:pPr marL="228600" indent="-228600" eaLnBrk="1" fontAlgn="auto" hangingPunct="1">
              <a:spcBef>
                <a:spcPts val="0"/>
              </a:spcBef>
              <a:spcAft>
                <a:spcPts val="0"/>
              </a:spcAft>
              <a:buFontTx/>
              <a:buAutoNum type="alphaLcParenR"/>
              <a:defRPr/>
            </a:pPr>
            <a:r>
              <a:rPr lang="en-US" dirty="0" smtClean="0">
                <a:ea typeface="+mn-ea"/>
                <a:cs typeface="+mn-cs"/>
              </a:rPr>
              <a:t>The natural carbon cycle maintains relatively constant reservoirs of carbon in the air with balanced transfers among compartments.</a:t>
            </a:r>
          </a:p>
          <a:p>
            <a:pPr marL="228600" indent="-228600" eaLnBrk="1" fontAlgn="auto" hangingPunct="1">
              <a:spcBef>
                <a:spcPts val="0"/>
              </a:spcBef>
              <a:spcAft>
                <a:spcPts val="0"/>
              </a:spcAft>
              <a:buFontTx/>
              <a:buAutoNum type="alphaLcParenR"/>
              <a:defRPr/>
            </a:pPr>
            <a:r>
              <a:rPr lang="en-US" dirty="0" smtClean="0">
                <a:ea typeface="+mn-ea"/>
                <a:cs typeface="+mn-cs"/>
              </a:rPr>
              <a:t>Anthropogenic carbon emissions add to the atmospheric reservoir at rates that are not balanced through uptake by the land and oceans.  The result is an increase in atmospheric CO</a:t>
            </a:r>
            <a:r>
              <a:rPr lang="en-US" baseline="-25000" dirty="0" smtClean="0">
                <a:ea typeface="+mn-ea"/>
                <a:cs typeface="+mn-cs"/>
              </a:rPr>
              <a:t>2</a:t>
            </a:r>
            <a:r>
              <a:rPr lang="en-US" dirty="0" smtClean="0">
                <a:ea typeface="+mn-ea"/>
                <a:cs typeface="+mn-cs"/>
              </a:rPr>
              <a:t> concentrations.</a:t>
            </a:r>
          </a:p>
          <a:p>
            <a:pPr marL="228600" indent="-228600" eaLnBrk="1" fontAlgn="auto" hangingPunct="1">
              <a:spcBef>
                <a:spcPts val="0"/>
              </a:spcBef>
              <a:spcAft>
                <a:spcPts val="0"/>
              </a:spcAft>
              <a:buFontTx/>
              <a:buAutoNum type="alphaLcParenR"/>
              <a:defRPr/>
            </a:pPr>
            <a:endParaRPr lang="en-US" dirty="0" smtClean="0">
              <a:ea typeface="+mn-ea"/>
              <a:cs typeface="+mn-cs"/>
            </a:endParaRPr>
          </a:p>
          <a:p>
            <a:pPr marL="228600" indent="-228600" eaLnBrk="1" fontAlgn="auto" hangingPunct="1">
              <a:spcBef>
                <a:spcPts val="0"/>
              </a:spcBef>
              <a:spcAft>
                <a:spcPts val="0"/>
              </a:spcAft>
              <a:defRPr/>
            </a:pPr>
            <a:r>
              <a:rPr lang="en-US" dirty="0" smtClean="0">
                <a:ea typeface="+mn-ea"/>
                <a:cs typeface="+mn-cs"/>
              </a:rPr>
              <a:t>Other implications of the earth’s natural carbon cycle not being able to balance emissions at an uptake rate quick enough is increased acidity of the ocean.  </a:t>
            </a:r>
          </a:p>
          <a:p>
            <a:pPr marL="228600" indent="-228600"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r>
              <a:rPr lang="en-US" dirty="0" smtClean="0">
                <a:latin typeface="Arial" pitchFamily="34" charset="0"/>
                <a:ea typeface="ＭＳ Ｐゴシック"/>
                <a:cs typeface="Arial" pitchFamily="34" charset="0"/>
              </a:rPr>
              <a:t>For</a:t>
            </a:r>
            <a:r>
              <a:rPr lang="en-US" dirty="0" smtClean="0">
                <a:ea typeface="ＭＳ Ｐゴシック"/>
                <a:cs typeface="Arial" pitchFamily="34" charset="0"/>
              </a:rPr>
              <a:t> more information on natural aspects and human perturbations on the Carbon Cycle (</a:t>
            </a:r>
            <a:r>
              <a:rPr lang="en-US" dirty="0" smtClean="0">
                <a:ea typeface="+mn-ea"/>
                <a:cs typeface="+mn-cs"/>
              </a:rPr>
              <a:t>Figure 5.26)</a:t>
            </a:r>
            <a:r>
              <a:rPr lang="en-US" dirty="0" smtClean="0">
                <a:ea typeface="ＭＳ Ｐゴシック"/>
                <a:cs typeface="Arial" pitchFamily="34" charset="0"/>
              </a:rPr>
              <a:t> as demonstrated above in this figure, </a:t>
            </a:r>
            <a:r>
              <a:rPr lang="en-US" dirty="0" smtClean="0">
                <a:latin typeface="Arial" pitchFamily="34" charset="0"/>
                <a:ea typeface="ＭＳ Ｐゴシック"/>
                <a:cs typeface="Arial" pitchFamily="34" charset="0"/>
              </a:rPr>
              <a:t>see pages </a:t>
            </a:r>
            <a:r>
              <a:rPr lang="en-US" dirty="0" smtClean="0">
                <a:solidFill>
                  <a:srgbClr val="FF0000"/>
                </a:solidFill>
                <a:ea typeface="ＭＳ Ｐゴシック"/>
                <a:cs typeface="Arial" pitchFamily="34" charset="0"/>
              </a:rPr>
              <a:t>201-202</a:t>
            </a:r>
            <a:r>
              <a:rPr lang="en-US" dirty="0" smtClean="0">
                <a:latin typeface="Arial" pitchFamily="34" charset="0"/>
                <a:ea typeface="ＭＳ Ｐゴシック"/>
                <a:cs typeface="Arial" pitchFamily="34" charset="0"/>
              </a:rPr>
              <a:t>, J.R. Mihelcic and J.B. Zimmerman (</a:t>
            </a:r>
            <a:r>
              <a:rPr lang="en-US" i="1" dirty="0" smtClean="0">
                <a:latin typeface="Arial" pitchFamily="34" charset="0"/>
                <a:ea typeface="ＭＳ Ｐゴシック"/>
                <a:cs typeface="Arial" pitchFamily="34" charset="0"/>
              </a:rPr>
              <a:t>Environmental Engineering: Fundamentals, Sustainability, Design</a:t>
            </a:r>
            <a:r>
              <a:rPr lang="en-US" dirty="0" smtClean="0">
                <a:latin typeface="Arial" pitchFamily="34" charset="0"/>
                <a:ea typeface="ＭＳ Ｐゴシック"/>
                <a:cs typeface="Arial" pitchFamily="34" charset="0"/>
              </a:rPr>
              <a:t>, John Wiley &amp; Sons, Inc., 2010). </a:t>
            </a:r>
          </a:p>
          <a:p>
            <a:pPr eaLnBrk="1" fontAlgn="auto" hangingPunct="1">
              <a:spcBef>
                <a:spcPts val="0"/>
              </a:spcBef>
              <a:spcAft>
                <a:spcPts val="0"/>
              </a:spcAft>
              <a:defRPr/>
            </a:pPr>
            <a:endParaRPr lang="en-US" dirty="0" smtClean="0">
              <a:latin typeface="Arial" pitchFamily="34" charset="0"/>
              <a:ea typeface="ＭＳ Ｐゴシック"/>
              <a:cs typeface="Arial" pitchFamily="34" charset="0"/>
            </a:endParaRPr>
          </a:p>
          <a:p>
            <a:pPr eaLnBrk="1" fontAlgn="auto" hangingPunct="1">
              <a:spcBef>
                <a:spcPts val="0"/>
              </a:spcBef>
              <a:spcAft>
                <a:spcPts val="0"/>
              </a:spcAft>
              <a:defRPr/>
            </a:pPr>
            <a:r>
              <a:rPr lang="en-US" dirty="0" smtClean="0">
                <a:latin typeface="Arial" pitchFamily="34" charset="0"/>
                <a:ea typeface="ＭＳ Ｐゴシック"/>
                <a:cs typeface="Arial" pitchFamily="34" charset="0"/>
              </a:rPr>
              <a:t>Capacity</a:t>
            </a:r>
            <a:r>
              <a:rPr lang="en-US" baseline="0" dirty="0" smtClean="0">
                <a:latin typeface="Arial" pitchFamily="34" charset="0"/>
                <a:ea typeface="ＭＳ Ｐゴシック"/>
                <a:cs typeface="Arial" pitchFamily="34" charset="0"/>
              </a:rPr>
              <a:t> of biogeochemical compartments:</a:t>
            </a:r>
          </a:p>
          <a:p>
            <a:pPr eaLnBrk="1" fontAlgn="auto" hangingPunct="1">
              <a:spcBef>
                <a:spcPts val="0"/>
              </a:spcBef>
              <a:spcAft>
                <a:spcPts val="0"/>
              </a:spcAft>
              <a:defRPr/>
            </a:pPr>
            <a:r>
              <a:rPr lang="en-US" baseline="0" dirty="0" err="1" smtClean="0">
                <a:latin typeface="Arial" pitchFamily="34" charset="0"/>
                <a:ea typeface="ＭＳ Ｐゴシック"/>
                <a:cs typeface="Arial" pitchFamily="34" charset="0"/>
              </a:rPr>
              <a:t>Source:</a:t>
            </a:r>
            <a:r>
              <a:rPr lang="en-US" sz="1200" kern="1200" dirty="0" err="1" smtClean="0">
                <a:solidFill>
                  <a:schemeClr val="tx1"/>
                </a:solidFill>
                <a:latin typeface="+mn-lt"/>
                <a:ea typeface="ＭＳ Ｐゴシック" charset="0"/>
                <a:cs typeface="ＭＳ Ｐゴシック" charset="0"/>
              </a:rPr>
              <a:t>Macías</a:t>
            </a:r>
            <a:r>
              <a:rPr lang="en-US" sz="1200" kern="1200" dirty="0" smtClean="0">
                <a:solidFill>
                  <a:schemeClr val="tx1"/>
                </a:solidFill>
                <a:latin typeface="+mn-lt"/>
                <a:ea typeface="ＭＳ Ｐゴシック" charset="0"/>
                <a:cs typeface="ＭＳ Ｐゴシック" charset="0"/>
              </a:rPr>
              <a:t>, F., &amp; Camps </a:t>
            </a:r>
            <a:r>
              <a:rPr lang="en-US" sz="1200" kern="1200" dirty="0" err="1" smtClean="0">
                <a:solidFill>
                  <a:schemeClr val="tx1"/>
                </a:solidFill>
                <a:latin typeface="+mn-lt"/>
                <a:ea typeface="ＭＳ Ｐゴシック" charset="0"/>
                <a:cs typeface="ＭＳ Ｐゴシック" charset="0"/>
              </a:rPr>
              <a:t>Arbestain</a:t>
            </a:r>
            <a:r>
              <a:rPr lang="en-US" sz="1200" kern="1200" dirty="0" smtClean="0">
                <a:solidFill>
                  <a:schemeClr val="tx1"/>
                </a:solidFill>
                <a:latin typeface="+mn-lt"/>
                <a:ea typeface="ＭＳ Ｐゴシック" charset="0"/>
                <a:cs typeface="ＭＳ Ｐゴシック" charset="0"/>
              </a:rPr>
              <a:t>, M. (2010). Soil carbon sequestration in a changing global environment. </a:t>
            </a:r>
            <a:r>
              <a:rPr lang="en-US" sz="1200" i="1" kern="1200" dirty="0" smtClean="0">
                <a:solidFill>
                  <a:schemeClr val="tx1"/>
                </a:solidFill>
                <a:latin typeface="+mn-lt"/>
                <a:ea typeface="ＭＳ Ｐゴシック" charset="0"/>
                <a:cs typeface="ＭＳ Ｐゴシック" charset="0"/>
              </a:rPr>
              <a:t>Mitigation and Adaptation Strategies for Global Change</a:t>
            </a:r>
            <a:r>
              <a:rPr lang="en-US" sz="1200" i="0" kern="1200" dirty="0" smtClean="0">
                <a:solidFill>
                  <a:schemeClr val="tx1"/>
                </a:solidFill>
                <a:latin typeface="+mn-lt"/>
                <a:ea typeface="ＭＳ Ｐゴシック" charset="0"/>
                <a:cs typeface="ＭＳ Ｐゴシック" charset="0"/>
              </a:rPr>
              <a:t>, </a:t>
            </a:r>
            <a:r>
              <a:rPr lang="en-US" sz="1200" i="1" kern="1200" dirty="0" smtClean="0">
                <a:solidFill>
                  <a:schemeClr val="tx1"/>
                </a:solidFill>
                <a:latin typeface="+mn-lt"/>
                <a:ea typeface="ＭＳ Ｐゴシック" charset="0"/>
                <a:cs typeface="ＭＳ Ｐゴシック" charset="0"/>
              </a:rPr>
              <a:t>15</a:t>
            </a:r>
            <a:r>
              <a:rPr lang="en-US" sz="1200" i="0" kern="1200" dirty="0" smtClean="0">
                <a:solidFill>
                  <a:schemeClr val="tx1"/>
                </a:solidFill>
                <a:latin typeface="+mn-lt"/>
                <a:ea typeface="ＭＳ Ｐゴシック" charset="0"/>
                <a:cs typeface="ＭＳ Ｐゴシック" charset="0"/>
              </a:rPr>
              <a:t>(6), 511–529. doi:10.1007/s11027-010-9231-4</a:t>
            </a:r>
            <a:endParaRPr lang="en-US" baseline="0" dirty="0" smtClean="0">
              <a:latin typeface="Arial" pitchFamily="34" charset="0"/>
              <a:ea typeface="ＭＳ Ｐゴシック"/>
              <a:cs typeface="Arial" pitchFamily="34" charset="0"/>
            </a:endParaRPr>
          </a:p>
          <a:p>
            <a:pPr eaLnBrk="1" fontAlgn="auto" hangingPunct="1">
              <a:spcBef>
                <a:spcPts val="0"/>
              </a:spcBef>
              <a:spcAft>
                <a:spcPts val="0"/>
              </a:spcAft>
              <a:defRPr/>
            </a:pPr>
            <a:endParaRPr lang="en-US" dirty="0" smtClean="0">
              <a:ea typeface="ＭＳ Ｐゴシック"/>
              <a:cs typeface="Arial" pitchFamily="34" charset="0"/>
            </a:endParaRPr>
          </a:p>
          <a:p>
            <a:pPr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r>
              <a:rPr lang="en-US" b="1" dirty="0" smtClean="0">
                <a:latin typeface="Times New Roman"/>
                <a:ea typeface="+mn-ea"/>
                <a:cs typeface="+mn-cs"/>
              </a:rPr>
              <a:t>Learning Goals: 1.6, 1.17</a:t>
            </a:r>
            <a:endParaRPr lang="en-US" dirty="0" smtClean="0">
              <a:ea typeface="+mn-ea"/>
              <a:cs typeface="+mn-cs"/>
            </a:endParaRPr>
          </a:p>
          <a:p>
            <a:pPr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endParaRPr lang="en-US" dirty="0">
              <a:ea typeface="+mn-ea"/>
              <a:cs typeface="+mn-cs"/>
            </a:endParaRPr>
          </a:p>
        </p:txBody>
      </p:sp>
      <p:sp>
        <p:nvSpPr>
          <p:cNvPr id="1269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61018E0A-6073-D94E-A733-E50489D0EAF3}" type="slidenum">
              <a:rPr lang="en-US" sz="1200" b="0"/>
              <a:pPr eaLnBrk="1" fontAlgn="base" hangingPunct="1">
                <a:spcBef>
                  <a:spcPct val="0"/>
                </a:spcBef>
                <a:spcAft>
                  <a:spcPct val="0"/>
                </a:spcAft>
              </a:pPr>
              <a:t>16</a:t>
            </a:fld>
            <a:endParaRPr lang="en-US" sz="1200" b="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“Embedded” </a:t>
            </a:r>
            <a:r>
              <a:rPr lang="en-US" baseline="0" dirty="0" smtClean="0">
                <a:latin typeface="Calibri" charset="0"/>
              </a:rPr>
              <a:t>CO</a:t>
            </a:r>
            <a:r>
              <a:rPr lang="en-US" baseline="-25000" dirty="0" smtClean="0">
                <a:latin typeface="Calibri" charset="0"/>
              </a:rPr>
              <a:t>2</a:t>
            </a:r>
            <a:r>
              <a:rPr lang="en-US" baseline="0" dirty="0" smtClean="0">
                <a:latin typeface="Calibri" charset="0"/>
              </a:rPr>
              <a:t> is an indicator of carbon dioxide emitted in the production of the good or service that is traded.  For example, say you bought a vehicle that was manufactured in China. The vehicle manufacture would involve steel making and a whole host of processes that are energy intensive. The “embedded energy” is a measure of how much energy is required, or “embedded” in the making of that product.</a:t>
            </a:r>
            <a:endParaRPr lang="en-US" dirty="0" smtClean="0">
              <a:latin typeface="Calibri" charset="0"/>
            </a:endParaRP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This graphic depicts</a:t>
            </a:r>
            <a:r>
              <a:rPr lang="en-US" baseline="0" dirty="0" smtClean="0">
                <a:latin typeface="Calibri" charset="0"/>
              </a:rPr>
              <a:t> the millions of tons of CO</a:t>
            </a:r>
            <a:r>
              <a:rPr lang="en-US" baseline="-25000" dirty="0" smtClean="0">
                <a:latin typeface="Calibri" charset="0"/>
              </a:rPr>
              <a:t>2</a:t>
            </a:r>
            <a:r>
              <a:rPr lang="en-US" baseline="0" dirty="0" smtClean="0">
                <a:latin typeface="Calibri" charset="0"/>
              </a:rPr>
              <a:t> trade for the United States in 2004. This represents the net embedded CO</a:t>
            </a:r>
            <a:r>
              <a:rPr lang="en-US" baseline="-25000" dirty="0" smtClean="0">
                <a:latin typeface="Calibri" charset="0"/>
              </a:rPr>
              <a:t>2</a:t>
            </a:r>
            <a:r>
              <a:rPr lang="en-US" baseline="0" dirty="0" smtClean="0">
                <a:latin typeface="Calibri" charset="0"/>
              </a:rPr>
              <a:t> from fossil fuels in goods and services traded by the US in 2004.  The arrows represent the net flow of embedded CO</a:t>
            </a:r>
            <a:r>
              <a:rPr lang="en-US" baseline="-25000" dirty="0" smtClean="0">
                <a:latin typeface="Calibri" charset="0"/>
              </a:rPr>
              <a:t>2</a:t>
            </a:r>
            <a:r>
              <a:rPr lang="en-US" baseline="0" dirty="0" smtClean="0">
                <a:latin typeface="Calibri" charset="0"/>
              </a:rPr>
              <a:t> from the different geographical region. Where there is an arrow from outside the US into the US (e.g., Canada to US), the arrow indicates that the US imports more goods and services with embedded CO</a:t>
            </a:r>
            <a:r>
              <a:rPr lang="en-US" baseline="-25000" dirty="0" smtClean="0">
                <a:latin typeface="Calibri" charset="0"/>
              </a:rPr>
              <a:t>2</a:t>
            </a:r>
            <a:r>
              <a:rPr lang="en-US" baseline="0" dirty="0" smtClean="0">
                <a:latin typeface="Calibri" charset="0"/>
              </a:rPr>
              <a:t> than it exports. The threshold for the arrows is 100 MtCO</a:t>
            </a:r>
            <a:r>
              <a:rPr lang="en-US" baseline="-25000" dirty="0" smtClean="0">
                <a:latin typeface="Calibri" charset="0"/>
              </a:rPr>
              <a:t>2</a:t>
            </a:r>
            <a:r>
              <a:rPr lang="en-US" baseline="0" dirty="0" smtClean="0">
                <a:latin typeface="Calibri" charset="0"/>
              </a:rPr>
              <a:t> per year.  </a:t>
            </a:r>
          </a:p>
          <a:p>
            <a:pPr eaLnBrk="1" hangingPunct="1">
              <a:spcBef>
                <a:spcPct val="0"/>
              </a:spcBef>
            </a:pPr>
            <a:endParaRPr lang="en-US" baseline="0" dirty="0" smtClean="0">
              <a:latin typeface="Calibri" charset="0"/>
            </a:endParaRPr>
          </a:p>
          <a:p>
            <a:pPr eaLnBrk="1" hangingPunct="1">
              <a:spcBef>
                <a:spcPct val="0"/>
              </a:spcBef>
            </a:pPr>
            <a:r>
              <a:rPr lang="en-US" baseline="0" dirty="0" smtClean="0">
                <a:latin typeface="Calibri" charset="0"/>
              </a:rPr>
              <a:t>Fluxes to and from Europe are aggregated to represent all of EU-27 countries.</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Davis</a:t>
            </a:r>
            <a:r>
              <a:rPr lang="en-US" dirty="0">
                <a:latin typeface="Calibri" charset="0"/>
              </a:rPr>
              <a:t>, S.J., G.P. Peters and K. </a:t>
            </a:r>
            <a:r>
              <a:rPr lang="en-US" dirty="0" err="1">
                <a:latin typeface="Calibri" charset="0"/>
              </a:rPr>
              <a:t>Caldeira</a:t>
            </a:r>
            <a:r>
              <a:rPr lang="en-US" dirty="0">
                <a:latin typeface="Calibri" charset="0"/>
              </a:rPr>
              <a:t> (2011). The Supply Chain of CO2 Emissions, PNAS, </a:t>
            </a:r>
          </a:p>
          <a:p>
            <a:pPr eaLnBrk="1" hangingPunct="1">
              <a:spcBef>
                <a:spcPct val="0"/>
              </a:spcBef>
            </a:pPr>
            <a:r>
              <a:rPr lang="en-US" dirty="0" err="1">
                <a:latin typeface="Calibri" charset="0"/>
              </a:rPr>
              <a:t>www.pnas.org</a:t>
            </a:r>
            <a:r>
              <a:rPr lang="en-US" dirty="0">
                <a:latin typeface="Calibri" charset="0"/>
              </a:rPr>
              <a:t>/</a:t>
            </a:r>
            <a:r>
              <a:rPr lang="en-US" dirty="0" err="1">
                <a:latin typeface="Calibri" charset="0"/>
              </a:rPr>
              <a:t>cgi</a:t>
            </a:r>
            <a:r>
              <a:rPr lang="en-US" dirty="0">
                <a:latin typeface="Calibri" charset="0"/>
              </a:rPr>
              <a:t>/</a:t>
            </a:r>
            <a:r>
              <a:rPr lang="en-US" dirty="0" err="1">
                <a:latin typeface="Calibri" charset="0"/>
              </a:rPr>
              <a:t>coi</a:t>
            </a:r>
            <a:r>
              <a:rPr lang="en-US" dirty="0">
                <a:latin typeface="Calibri" charset="0"/>
              </a:rPr>
              <a:t>/10.1073/pnas.</a:t>
            </a:r>
            <a:r>
              <a:rPr lang="en-US" dirty="0" smtClean="0">
                <a:latin typeface="Calibri" charset="0"/>
              </a:rPr>
              <a:t>1107409108</a:t>
            </a:r>
          </a:p>
          <a:p>
            <a:pPr eaLnBrk="1" hangingPunct="1">
              <a:spcBef>
                <a:spcPct val="0"/>
              </a:spcBef>
            </a:pPr>
            <a:r>
              <a:rPr lang="en-US" dirty="0" smtClean="0">
                <a:latin typeface="Calibri" charset="0"/>
              </a:rPr>
              <a:t>Used with permission</a:t>
            </a:r>
            <a:endParaRPr lang="en-US" dirty="0">
              <a:latin typeface="Calibri" charset="0"/>
            </a:endParaRP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5CCABC6C-988D-EE4E-9977-62EE802B3B0B}" type="slidenum">
              <a:rPr lang="en-US" sz="1200" b="0"/>
              <a:pPr eaLnBrk="1" fontAlgn="base" hangingPunct="1">
                <a:spcBef>
                  <a:spcPct val="0"/>
                </a:spcBef>
                <a:spcAft>
                  <a:spcPct val="0"/>
                </a:spcAft>
              </a:pPr>
              <a:t>17</a:t>
            </a:fld>
            <a:endParaRPr lang="en-US" sz="1200" b="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a:normAutofit fontScale="92500" lnSpcReduction="10000"/>
          </a:bodyPr>
          <a:lstStyle/>
          <a:p>
            <a:pPr eaLnBrk="1" fontAlgn="auto" hangingPunct="1">
              <a:spcBef>
                <a:spcPts val="0"/>
              </a:spcBef>
              <a:spcAft>
                <a:spcPts val="0"/>
              </a:spcAft>
              <a:defRPr/>
            </a:pPr>
            <a:r>
              <a:rPr lang="en-US" dirty="0" smtClean="0">
                <a:ea typeface="+mn-ea"/>
                <a:cs typeface="+mn-cs"/>
              </a:rPr>
              <a:t>The primary goal of this slide is to show the students the five main sources of energy currently used by the United States in 2008 to supply electricity for the demand sectors.  Specifics concerning definitions for the sources and sectors can be found below using the corresponding index numbers. It is also important to recognize the small percentage which renewable energy makes up of the whole energy supply for the U.S. </a:t>
            </a:r>
          </a:p>
          <a:p>
            <a:pPr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r>
              <a:rPr lang="en-US" baseline="30000" dirty="0" smtClean="0">
                <a:ea typeface="+mn-ea"/>
                <a:cs typeface="+mn-cs"/>
              </a:rPr>
              <a:t>1</a:t>
            </a:r>
            <a:r>
              <a:rPr lang="en-US" dirty="0" smtClean="0">
                <a:ea typeface="+mn-ea"/>
                <a:cs typeface="+mn-cs"/>
              </a:rPr>
              <a:t>Does not include the fuel ethanol portion of motor gasoline—fuel ethanol is included in "Renewable Energy."</a:t>
            </a:r>
            <a:br>
              <a:rPr lang="en-US" dirty="0" smtClean="0">
                <a:ea typeface="+mn-ea"/>
                <a:cs typeface="+mn-cs"/>
              </a:rPr>
            </a:br>
            <a:r>
              <a:rPr lang="en-US" baseline="30000" dirty="0" smtClean="0">
                <a:ea typeface="+mn-ea"/>
                <a:cs typeface="+mn-cs"/>
              </a:rPr>
              <a:t>2</a:t>
            </a:r>
            <a:r>
              <a:rPr lang="en-US" dirty="0" smtClean="0">
                <a:ea typeface="+mn-ea"/>
                <a:cs typeface="+mn-cs"/>
              </a:rPr>
              <a:t>Excludes supplemental gaseous fuels.</a:t>
            </a:r>
            <a:br>
              <a:rPr lang="en-US" dirty="0" smtClean="0">
                <a:ea typeface="+mn-ea"/>
                <a:cs typeface="+mn-cs"/>
              </a:rPr>
            </a:br>
            <a:r>
              <a:rPr lang="en-US" baseline="30000" dirty="0" smtClean="0">
                <a:ea typeface="+mn-ea"/>
                <a:cs typeface="+mn-cs"/>
              </a:rPr>
              <a:t>3</a:t>
            </a:r>
            <a:r>
              <a:rPr lang="en-US" dirty="0" smtClean="0">
                <a:ea typeface="+mn-ea"/>
                <a:cs typeface="+mn-cs"/>
              </a:rPr>
              <a:t>Includes less than 0.1 quadrillion Btu of coal coke net imports.</a:t>
            </a:r>
            <a:br>
              <a:rPr lang="en-US" dirty="0" smtClean="0">
                <a:ea typeface="+mn-ea"/>
                <a:cs typeface="+mn-cs"/>
              </a:rPr>
            </a:br>
            <a:r>
              <a:rPr lang="en-US" baseline="30000" dirty="0" smtClean="0">
                <a:ea typeface="+mn-ea"/>
                <a:cs typeface="+mn-cs"/>
              </a:rPr>
              <a:t>4</a:t>
            </a:r>
            <a:r>
              <a:rPr lang="en-US" dirty="0" smtClean="0">
                <a:ea typeface="+mn-ea"/>
                <a:cs typeface="+mn-cs"/>
              </a:rPr>
              <a:t>Conventional hydroelectric power, geothermal, solar/PV, wind, and biomass.</a:t>
            </a:r>
            <a:br>
              <a:rPr lang="en-US" dirty="0" smtClean="0">
                <a:ea typeface="+mn-ea"/>
                <a:cs typeface="+mn-cs"/>
              </a:rPr>
            </a:br>
            <a:r>
              <a:rPr lang="en-US" baseline="30000" dirty="0" smtClean="0">
                <a:ea typeface="+mn-ea"/>
                <a:cs typeface="+mn-cs"/>
              </a:rPr>
              <a:t>5</a:t>
            </a:r>
            <a:r>
              <a:rPr lang="en-US" dirty="0" smtClean="0">
                <a:ea typeface="+mn-ea"/>
                <a:cs typeface="+mn-cs"/>
              </a:rPr>
              <a:t>Includes industrial combined-heat-and-power (CHP) and industrial electricity-only plants.</a:t>
            </a:r>
            <a:br>
              <a:rPr lang="en-US" dirty="0" smtClean="0">
                <a:ea typeface="+mn-ea"/>
                <a:cs typeface="+mn-cs"/>
              </a:rPr>
            </a:br>
            <a:r>
              <a:rPr lang="en-US" baseline="30000" dirty="0" smtClean="0">
                <a:ea typeface="+mn-ea"/>
                <a:cs typeface="+mn-cs"/>
              </a:rPr>
              <a:t>6</a:t>
            </a:r>
            <a:r>
              <a:rPr lang="en-US" dirty="0" smtClean="0">
                <a:ea typeface="+mn-ea"/>
                <a:cs typeface="+mn-cs"/>
              </a:rPr>
              <a:t> Includes commercial combined-heat-and-power (CHP) and commercial electricity-only plants.</a:t>
            </a:r>
            <a:br>
              <a:rPr lang="en-US" dirty="0" smtClean="0">
                <a:ea typeface="+mn-ea"/>
                <a:cs typeface="+mn-cs"/>
              </a:rPr>
            </a:br>
            <a:r>
              <a:rPr lang="en-US" baseline="30000" dirty="0" smtClean="0">
                <a:ea typeface="+mn-ea"/>
                <a:cs typeface="+mn-cs"/>
              </a:rPr>
              <a:t>7</a:t>
            </a:r>
            <a:r>
              <a:rPr lang="en-US" dirty="0" smtClean="0">
                <a:ea typeface="+mn-ea"/>
                <a:cs typeface="+mn-cs"/>
              </a:rPr>
              <a:t>Electricity-only and combined-heat-and-power (CHP) plants whose primary business is to sell electricity, or electricity and heat, to the public.</a:t>
            </a:r>
          </a:p>
          <a:p>
            <a:pPr eaLnBrk="1" fontAlgn="auto" hangingPunct="1">
              <a:spcBef>
                <a:spcPts val="0"/>
              </a:spcBef>
              <a:spcAft>
                <a:spcPts val="0"/>
              </a:spcAft>
              <a:defRPr/>
            </a:pPr>
            <a:r>
              <a:rPr lang="en-US" dirty="0" smtClean="0">
                <a:ea typeface="+mn-ea"/>
                <a:cs typeface="+mn-cs"/>
              </a:rPr>
              <a:t>Note:  Sum of components may not equal 100 percent due to independent rounding.</a:t>
            </a:r>
          </a:p>
          <a:p>
            <a:pPr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endParaRPr lang="en-US" b="1" dirty="0" smtClean="0">
              <a:ea typeface="+mn-ea"/>
              <a:cs typeface="+mn-cs"/>
            </a:endParaRPr>
          </a:p>
          <a:p>
            <a:pPr eaLnBrk="1" fontAlgn="auto" hangingPunct="1">
              <a:spcBef>
                <a:spcPts val="0"/>
              </a:spcBef>
              <a:spcAft>
                <a:spcPts val="0"/>
              </a:spcAft>
              <a:defRPr/>
            </a:pPr>
            <a:r>
              <a:rPr lang="en-US" dirty="0" smtClean="0">
                <a:ea typeface="+mn-ea"/>
                <a:cs typeface="+mn-cs"/>
              </a:rPr>
              <a:t> </a:t>
            </a:r>
          </a:p>
          <a:p>
            <a:pPr eaLnBrk="1" fontAlgn="auto" hangingPunct="1">
              <a:spcBef>
                <a:spcPts val="0"/>
              </a:spcBef>
              <a:spcAft>
                <a:spcPts val="0"/>
              </a:spcAft>
              <a:defRPr/>
            </a:pPr>
            <a:r>
              <a:rPr lang="en-US" dirty="0" smtClean="0">
                <a:ea typeface="+mn-ea"/>
                <a:cs typeface="+mn-cs"/>
              </a:rPr>
              <a:t>Sources:</a:t>
            </a:r>
          </a:p>
          <a:p>
            <a:pPr eaLnBrk="1" fontAlgn="auto" hangingPunct="1">
              <a:spcBef>
                <a:spcPts val="0"/>
              </a:spcBef>
              <a:spcAft>
                <a:spcPts val="0"/>
              </a:spcAft>
              <a:defRPr/>
            </a:pPr>
            <a:r>
              <a:rPr lang="en-US" b="1" dirty="0" smtClean="0">
                <a:ea typeface="+mn-ea"/>
                <a:cs typeface="+mn-cs"/>
              </a:rPr>
              <a:t>Statistical information</a:t>
            </a:r>
            <a:r>
              <a:rPr lang="en-US" dirty="0" smtClean="0">
                <a:ea typeface="+mn-ea"/>
                <a:cs typeface="+mn-cs"/>
              </a:rPr>
              <a:t>:  U.S. Energy Information Administration, </a:t>
            </a:r>
            <a:r>
              <a:rPr lang="en-US" i="1" dirty="0" smtClean="0">
                <a:ea typeface="+mn-ea"/>
                <a:cs typeface="+mn-cs"/>
              </a:rPr>
              <a:t>Annual Energy Review 2008</a:t>
            </a:r>
            <a:r>
              <a:rPr lang="en-US" dirty="0" smtClean="0">
                <a:ea typeface="+mn-ea"/>
                <a:cs typeface="+mn-cs"/>
              </a:rPr>
              <a:t>, Tables 1.3, 2.1b-2.1f , 10.3, and 10.4. </a:t>
            </a:r>
          </a:p>
          <a:p>
            <a:pPr eaLnBrk="1" fontAlgn="auto" hangingPunct="1">
              <a:spcBef>
                <a:spcPts val="0"/>
              </a:spcBef>
              <a:spcAft>
                <a:spcPts val="0"/>
              </a:spcAft>
              <a:defRPr/>
            </a:pPr>
            <a:r>
              <a:rPr lang="en-US" b="1" dirty="0" smtClean="0">
                <a:ea typeface="+mn-ea"/>
                <a:cs typeface="+mn-cs"/>
              </a:rPr>
              <a:t>Figure</a:t>
            </a:r>
            <a:r>
              <a:rPr lang="en-US" dirty="0" smtClean="0">
                <a:ea typeface="+mn-ea"/>
                <a:cs typeface="+mn-cs"/>
              </a:rPr>
              <a:t>: http://www.eia.doe.gov/emeu/aer/pecss_diagram.html</a:t>
            </a:r>
          </a:p>
          <a:p>
            <a:pPr eaLnBrk="1" fontAlgn="auto" hangingPunct="1">
              <a:spcBef>
                <a:spcPts val="0"/>
              </a:spcBef>
              <a:spcAft>
                <a:spcPts val="0"/>
              </a:spcAft>
              <a:defRPr/>
            </a:pPr>
            <a:r>
              <a:rPr lang="en-US" dirty="0" smtClean="0">
                <a:ea typeface="+mn-ea"/>
                <a:cs typeface="+mn-cs"/>
              </a:rPr>
              <a:t/>
            </a:r>
            <a:br>
              <a:rPr lang="en-US" dirty="0" smtClean="0">
                <a:ea typeface="+mn-ea"/>
                <a:cs typeface="+mn-cs"/>
              </a:rPr>
            </a:br>
            <a:r>
              <a:rPr lang="en-US" dirty="0" smtClean="0">
                <a:ea typeface="+mn-ea"/>
                <a:cs typeface="+mn-cs"/>
              </a:rPr>
              <a:t/>
            </a:r>
            <a:br>
              <a:rPr lang="en-US" dirty="0" smtClean="0">
                <a:ea typeface="+mn-ea"/>
                <a:cs typeface="+mn-cs"/>
              </a:rPr>
            </a:br>
            <a:r>
              <a:rPr lang="en-US" b="1" dirty="0" smtClean="0">
                <a:latin typeface="Times New Roman"/>
                <a:ea typeface="+mn-ea"/>
                <a:cs typeface="+mn-cs"/>
              </a:rPr>
              <a:t>Learning Goals: 1.1, 1.5</a:t>
            </a:r>
          </a:p>
          <a:p>
            <a:pPr eaLnBrk="1" fontAlgn="auto" hangingPunct="1">
              <a:spcBef>
                <a:spcPts val="0"/>
              </a:spcBef>
              <a:spcAft>
                <a:spcPts val="0"/>
              </a:spcAft>
              <a:defRPr/>
            </a:pPr>
            <a:endParaRPr lang="en-US" dirty="0">
              <a:ea typeface="+mn-ea"/>
              <a:cs typeface="+mn-cs"/>
            </a:endParaRPr>
          </a:p>
        </p:txBody>
      </p:sp>
      <p:sp>
        <p:nvSpPr>
          <p:cNvPr id="45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28903B3B-83EA-C349-9CD9-928D8F21A9E4}" type="slidenum">
              <a:rPr lang="en-US" sz="1200" b="0"/>
              <a:pPr eaLnBrk="1" fontAlgn="base" hangingPunct="1">
                <a:spcBef>
                  <a:spcPct val="0"/>
                </a:spcBef>
                <a:spcAft>
                  <a:spcPct val="0"/>
                </a:spcAft>
              </a:pPr>
              <a:t>18</a:t>
            </a:fld>
            <a:endParaRPr lang="en-US" sz="1200" b="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eaLnBrk="1" hangingPunct="1">
              <a:spcBef>
                <a:spcPct val="0"/>
              </a:spcBef>
            </a:pPr>
            <a:r>
              <a:rPr lang="en-US" dirty="0" smtClean="0">
                <a:latin typeface="Calibri" charset="0"/>
                <a:ea typeface="ＭＳ Ｐゴシック" charset="0"/>
                <a:cs typeface="ＭＳ Ｐゴシック" charset="0"/>
              </a:rPr>
              <a:t>This slide depicts flows</a:t>
            </a:r>
            <a:r>
              <a:rPr lang="en-US" baseline="0" dirty="0" smtClean="0">
                <a:latin typeface="Calibri" charset="0"/>
                <a:ea typeface="ＭＳ Ｐゴシック" charset="0"/>
                <a:cs typeface="ＭＳ Ｐゴシック" charset="0"/>
              </a:rPr>
              <a:t> of the primary resources and wastes within the ecological footprint computation. Note that the ecological footprint is an accounting method based on conservation of mass.  That is, if you produce X amount of CO2 each year, in order to maintain the system balance, you need to somehow consume X amount of CO2 per year. Key things to know about the ecological footprint. </a:t>
            </a:r>
          </a:p>
          <a:p>
            <a:pPr marL="171450" indent="-171450" eaLnBrk="1" hangingPunct="1">
              <a:spcBef>
                <a:spcPct val="0"/>
              </a:spcBef>
              <a:buFont typeface="Arial"/>
              <a:buChar char="•"/>
            </a:pPr>
            <a:r>
              <a:rPr lang="en-US" baseline="0" dirty="0" smtClean="0">
                <a:latin typeface="Calibri" charset="0"/>
                <a:ea typeface="ＭＳ Ｐゴシック" charset="0"/>
                <a:cs typeface="ＭＳ Ｐゴシック" charset="0"/>
              </a:rPr>
              <a:t>Only tracks the flow of organic goods (man-made, synthetic goods and fossil fuels are only considered in the computation of CO2 as waste);</a:t>
            </a:r>
          </a:p>
          <a:p>
            <a:pPr marL="171450" indent="-171450" eaLnBrk="1" hangingPunct="1">
              <a:spcBef>
                <a:spcPct val="0"/>
              </a:spcBef>
              <a:buFont typeface="Arial"/>
              <a:buChar char="•"/>
            </a:pPr>
            <a:r>
              <a:rPr lang="en-US" baseline="0" dirty="0" smtClean="0">
                <a:latin typeface="Calibri" charset="0"/>
                <a:ea typeface="ＭＳ Ｐゴシック" charset="0"/>
                <a:cs typeface="ＭＳ Ｐゴシック" charset="0"/>
              </a:rPr>
              <a:t>Uses land area to produce goods or absorb CO2 as the universal accounting measure;</a:t>
            </a:r>
          </a:p>
          <a:p>
            <a:pPr marL="171450" indent="-171450" eaLnBrk="1" hangingPunct="1">
              <a:spcBef>
                <a:spcPct val="0"/>
              </a:spcBef>
              <a:buFont typeface="Arial"/>
              <a:buChar char="•"/>
            </a:pPr>
            <a:r>
              <a:rPr lang="en-US" baseline="0" dirty="0" smtClean="0">
                <a:latin typeface="Calibri" charset="0"/>
                <a:ea typeface="ＭＳ Ｐゴシック" charset="0"/>
                <a:cs typeface="ＭＳ Ｐゴシック" charset="0"/>
              </a:rPr>
              <a:t>Is concerned with the balance of FLOWS of mass (not the absolute stock of , say “forests”) in a particular time period, usually a year;</a:t>
            </a:r>
          </a:p>
          <a:p>
            <a:pPr marL="171450" indent="-171450" eaLnBrk="1" hangingPunct="1">
              <a:spcBef>
                <a:spcPct val="0"/>
              </a:spcBef>
              <a:buFont typeface="Arial"/>
              <a:buChar char="•"/>
            </a:pPr>
            <a:r>
              <a:rPr lang="en-US" baseline="0" dirty="0" smtClean="0">
                <a:latin typeface="Calibri" charset="0"/>
                <a:ea typeface="ＭＳ Ｐゴシック" charset="0"/>
                <a:cs typeface="ＭＳ Ｐゴシック" charset="0"/>
              </a:rPr>
              <a:t>Uses historical production and consumption data that is reported to intergovernmental agencies.</a:t>
            </a:r>
            <a:endParaRPr lang="en-US" dirty="0" smtClean="0">
              <a:latin typeface="Calibri" charset="0"/>
              <a:ea typeface="ＭＳ Ｐゴシック" charset="0"/>
              <a:cs typeface="ＭＳ Ｐゴシック" charset="0"/>
            </a:endParaRP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dirty="0" err="1" smtClean="0">
                <a:latin typeface="Calibri" charset="0"/>
                <a:ea typeface="ＭＳ Ｐゴシック" charset="0"/>
                <a:cs typeface="ＭＳ Ｐゴシック" charset="0"/>
              </a:rPr>
              <a:t>Bioproductivity</a:t>
            </a:r>
            <a:r>
              <a:rPr lang="en-US" dirty="0" smtClean="0">
                <a:latin typeface="Calibri" charset="0"/>
                <a:ea typeface="ＭＳ Ｐゴシック" charset="0"/>
                <a:cs typeface="ＭＳ Ｐゴシック" charset="0"/>
              </a:rPr>
              <a:t> is a measure of the rate that the earth can produce goods and services that have mass. The goods that we refer to are things like food for the entire food chain and lumber.  They would also include anything that is consumed in the annual consumption supply chain, such as petroleum.  As depicted in the dashed oval on the right, some of the goods are renewable, such as wood or food.  </a:t>
            </a:r>
            <a:r>
              <a:rPr lang="en-US" dirty="0" err="1" smtClean="0">
                <a:latin typeface="Calibri" charset="0"/>
                <a:ea typeface="ＭＳ Ｐゴシック" charset="0"/>
                <a:cs typeface="ＭＳ Ｐゴシック" charset="0"/>
              </a:rPr>
              <a:t>Bioproductive</a:t>
            </a:r>
            <a:r>
              <a:rPr lang="en-US" dirty="0" smtClean="0">
                <a:latin typeface="Calibri" charset="0"/>
                <a:ea typeface="ＭＳ Ｐゴシック" charset="0"/>
                <a:cs typeface="ＭＳ Ｐゴシック" charset="0"/>
              </a:rPr>
              <a:t> services include the sequestration of CO2. It also includes all the processes that nature engages in to support life on earth. Since </a:t>
            </a:r>
            <a:r>
              <a:rPr lang="en-US" dirty="0" err="1" smtClean="0">
                <a:latin typeface="Calibri" charset="0"/>
                <a:ea typeface="ＭＳ Ｐゴシック" charset="0"/>
                <a:cs typeface="ＭＳ Ｐゴシック" charset="0"/>
              </a:rPr>
              <a:t>bioproductivity</a:t>
            </a:r>
            <a:r>
              <a:rPr lang="en-US" dirty="0" smtClean="0">
                <a:latin typeface="Calibri" charset="0"/>
                <a:ea typeface="ＭＳ Ｐゴシック" charset="0"/>
                <a:cs typeface="ＭＳ Ｐゴシック" charset="0"/>
              </a:rPr>
              <a:t> is a flow measure (i.e., it measures the rate of different processes), it is difficult to depict in a static diagram.</a:t>
            </a: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dirty="0" smtClean="0">
                <a:latin typeface="Calibri" charset="0"/>
                <a:ea typeface="ＭＳ Ｐゴシック" charset="0"/>
                <a:cs typeface="ＭＳ Ｐゴシック" charset="0"/>
              </a:rPr>
              <a:t>In this diagram, arrows are used to depict the flow of different types of mass. The flows depicted here are those that are used to compute the ecological footprint, using the methodology of the Global Footprint Network (http://</a:t>
            </a:r>
            <a:r>
              <a:rPr lang="en-US" dirty="0" err="1" smtClean="0">
                <a:latin typeface="Calibri" charset="0"/>
                <a:ea typeface="ＭＳ Ｐゴシック" charset="0"/>
                <a:cs typeface="ＭＳ Ｐゴシック" charset="0"/>
              </a:rPr>
              <a:t>www.footprintnetwork.org</a:t>
            </a:r>
            <a:r>
              <a:rPr lang="en-US" dirty="0" smtClean="0">
                <a:latin typeface="Calibri" charset="0"/>
                <a:ea typeface="ＭＳ Ｐゴシック" charset="0"/>
                <a:cs typeface="ＭＳ Ｐゴシック" charset="0"/>
              </a:rPr>
              <a:t>/en/</a:t>
            </a:r>
            <a:r>
              <a:rPr lang="en-US" dirty="0" err="1" smtClean="0">
                <a:latin typeface="Calibri" charset="0"/>
                <a:ea typeface="ＭＳ Ｐゴシック" charset="0"/>
                <a:cs typeface="ＭＳ Ｐゴシック" charset="0"/>
              </a:rPr>
              <a:t>index.php</a:t>
            </a:r>
            <a:r>
              <a:rPr lang="en-US" dirty="0" smtClean="0">
                <a:latin typeface="Calibri" charset="0"/>
                <a:ea typeface="ＭＳ Ｐゴシック" charset="0"/>
                <a:cs typeface="ＭＳ Ｐゴシック" charset="0"/>
              </a:rPr>
              <a:t>/GFN/). The ecological footprint </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uses yields of primary products (from cropland, forest, grazing land and fisheries) to calculate the area necessary to support a given activity. </a:t>
            </a:r>
            <a:r>
              <a:rPr lang="en-US" altLang="ja-JP" dirty="0" err="1" smtClean="0">
                <a:latin typeface="Calibri" charset="0"/>
                <a:ea typeface="ＭＳ Ｐゴシック" charset="0"/>
                <a:cs typeface="ＭＳ Ｐゴシック" charset="0"/>
              </a:rPr>
              <a:t>Biocapacity</a:t>
            </a:r>
            <a:r>
              <a:rPr lang="en-US" altLang="ja-JP" dirty="0" smtClean="0">
                <a:latin typeface="Calibri" charset="0"/>
                <a:ea typeface="ＭＳ Ｐゴシック" charset="0"/>
                <a:cs typeface="ＭＳ Ｐゴシック" charset="0"/>
              </a:rPr>
              <a:t> is measured by calculating the amount of biologically productive land and sea area available to provide the resources a population consumes and to absorb its wastes, given current technology and management practices. Countries differ in the productivity of their ecosystems, and this is reflected in the accounts.</a:t>
            </a:r>
            <a:r>
              <a:rPr lang="ja-JP" altLang="en-US" dirty="0" smtClean="0">
                <a:latin typeface="Calibri" charset="0"/>
                <a:ea typeface="ＭＳ Ｐゴシック" charset="0"/>
                <a:cs typeface="ＭＳ Ｐゴシック" charset="0"/>
              </a:rPr>
              <a:t>”</a:t>
            </a:r>
            <a:endParaRPr lang="en-US" altLang="ja-JP" dirty="0" smtClean="0">
              <a:latin typeface="Calibri" charset="0"/>
              <a:ea typeface="ＭＳ Ｐゴシック" charset="0"/>
              <a:cs typeface="ＭＳ Ｐゴシック" charset="0"/>
            </a:endParaRPr>
          </a:p>
          <a:p>
            <a:pPr eaLnBrk="1" hangingPunct="1">
              <a:spcBef>
                <a:spcPct val="0"/>
              </a:spcBef>
            </a:pPr>
            <a:endParaRPr lang="en-US" dirty="0" smtClean="0">
              <a:latin typeface="Calibri" charset="0"/>
              <a:ea typeface="ＭＳ Ｐゴシック" charset="0"/>
              <a:cs typeface="ＭＳ Ｐゴシック" charset="0"/>
            </a:endParaRPr>
          </a:p>
          <a:p>
            <a:r>
              <a:rPr lang="en-US" dirty="0" smtClean="0">
                <a:latin typeface="Calibri" charset="0"/>
                <a:ea typeface="ＭＳ Ｐゴシック" charset="0"/>
                <a:cs typeface="ＭＳ Ｐゴシック" charset="0"/>
              </a:rPr>
              <a:t>A nation</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s consumption is calculated by adding imports to and subtracting exports from its national production. Results from this analysis shed light on a country</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s ecological impact. For example, the </a:t>
            </a:r>
            <a:r>
              <a:rPr lang="en-US" altLang="ja-JP" dirty="0" smtClean="0">
                <a:latin typeface="Calibri" charset="0"/>
                <a:ea typeface="ＭＳ Ｐゴシック" charset="0"/>
                <a:cs typeface="ＭＳ Ｐゴシック" charset="0"/>
                <a:hlinkClick r:id="rId3"/>
              </a:rPr>
              <a:t>National Footprint Accounts </a:t>
            </a:r>
            <a:r>
              <a:rPr lang="en-US" altLang="ja-JP" dirty="0" smtClean="0">
                <a:latin typeface="Calibri" charset="0"/>
                <a:ea typeface="ＭＳ Ｐゴシック" charset="0"/>
                <a:cs typeface="ＭＳ Ｐゴシック" charset="0"/>
              </a:rPr>
              <a:t>identify whether or not a country</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s Ecological Footprint exceeds its </a:t>
            </a:r>
            <a:r>
              <a:rPr lang="en-US" altLang="ja-JP" dirty="0" err="1" smtClean="0">
                <a:latin typeface="Calibri" charset="0"/>
                <a:ea typeface="ＭＳ Ｐゴシック" charset="0"/>
                <a:cs typeface="ＭＳ Ｐゴシック" charset="0"/>
              </a:rPr>
              <a:t>biocapacity</a:t>
            </a:r>
            <a:r>
              <a:rPr lang="en-US" altLang="ja-JP" dirty="0" smtClean="0">
                <a:latin typeface="Calibri" charset="0"/>
                <a:ea typeface="ＭＳ Ｐゴシック" charset="0"/>
                <a:cs typeface="ＭＳ Ｐゴシック" charset="0"/>
              </a:rPr>
              <a:t>. A country has an ecological reserve if its Footprint is smaller than its </a:t>
            </a:r>
            <a:r>
              <a:rPr lang="en-US" altLang="ja-JP" dirty="0" err="1" smtClean="0">
                <a:latin typeface="Calibri" charset="0"/>
                <a:ea typeface="ＭＳ Ｐゴシック" charset="0"/>
                <a:cs typeface="ＭＳ Ｐゴシック" charset="0"/>
              </a:rPr>
              <a:t>biocapacity</a:t>
            </a:r>
            <a:r>
              <a:rPr lang="en-US" altLang="ja-JP" dirty="0" smtClean="0">
                <a:latin typeface="Calibri" charset="0"/>
                <a:ea typeface="ＭＳ Ｐゴシック" charset="0"/>
                <a:cs typeface="ＭＳ Ｐゴシック" charset="0"/>
              </a:rPr>
              <a:t>; otherwise it is operating with an ecological deficit. The former are often referred to as </a:t>
            </a:r>
            <a:r>
              <a:rPr lang="en-US" altLang="ja-JP" dirty="0" smtClean="0">
                <a:latin typeface="Calibri" charset="0"/>
                <a:ea typeface="ＭＳ Ｐゴシック" charset="0"/>
                <a:cs typeface="ＭＳ Ｐゴシック" charset="0"/>
                <a:hlinkClick r:id="rId4" tooltip="ecological creditors"/>
              </a:rPr>
              <a:t>ecological creditors</a:t>
            </a:r>
            <a:r>
              <a:rPr lang="en-US" altLang="ja-JP" dirty="0" smtClean="0">
                <a:latin typeface="Calibri" charset="0"/>
                <a:ea typeface="ＭＳ Ｐゴシック" charset="0"/>
                <a:cs typeface="ＭＳ Ｐゴシック" charset="0"/>
              </a:rPr>
              <a:t>, and the latter </a:t>
            </a:r>
            <a:r>
              <a:rPr lang="en-US" altLang="ja-JP" dirty="0" smtClean="0">
                <a:latin typeface="Calibri" charset="0"/>
                <a:ea typeface="ＭＳ Ｐゴシック" charset="0"/>
                <a:cs typeface="ＭＳ Ｐゴシック" charset="0"/>
                <a:hlinkClick r:id="rId4" tooltip="ecological debtors."/>
              </a:rPr>
              <a:t>ecological debtors.</a:t>
            </a:r>
            <a:endParaRPr lang="en-US" altLang="ja-JP" dirty="0" smtClean="0">
              <a:latin typeface="Calibri" charset="0"/>
              <a:ea typeface="ＭＳ Ｐゴシック" charset="0"/>
              <a:cs typeface="ＭＳ Ｐゴシック" charset="0"/>
            </a:endParaRPr>
          </a:p>
          <a:p>
            <a:r>
              <a:rPr lang="en-US" dirty="0" smtClean="0">
                <a:latin typeface="Calibri" charset="0"/>
                <a:ea typeface="ＭＳ Ｐゴシック" charset="0"/>
                <a:cs typeface="ＭＳ Ｐゴシック" charset="0"/>
              </a:rPr>
              <a:t>Today, most countries, and the world as a whole, are running ecological deficits. The world</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s ecological deficit is referred to as global </a:t>
            </a:r>
            <a:r>
              <a:rPr lang="en-US" altLang="ja-JP" dirty="0" smtClean="0">
                <a:latin typeface="Calibri" charset="0"/>
                <a:ea typeface="ＭＳ Ｐゴシック" charset="0"/>
                <a:cs typeface="ＭＳ Ｐゴシック" charset="0"/>
                <a:hlinkClick r:id="rId5" tooltip="ecological overshoot. "/>
              </a:rPr>
              <a:t>ecological overshoot. </a:t>
            </a:r>
            <a:r>
              <a:rPr lang="en-US" altLang="ja-JP" dirty="0" smtClean="0">
                <a:latin typeface="Calibri" charset="0"/>
                <a:ea typeface="ＭＳ Ｐゴシック" charset="0"/>
                <a:cs typeface="ＭＳ Ｐゴシック" charset="0"/>
              </a:rPr>
              <a:t> </a:t>
            </a:r>
          </a:p>
          <a:p>
            <a:endParaRPr lang="en-US" dirty="0" smtClean="0">
              <a:latin typeface="Calibri" charset="0"/>
              <a:ea typeface="ＭＳ Ｐゴシック" charset="0"/>
              <a:cs typeface="ＭＳ Ｐゴシック" charset="0"/>
            </a:endParaRPr>
          </a:p>
          <a:p>
            <a:r>
              <a:rPr lang="en-US" dirty="0" smtClean="0">
                <a:latin typeface="Calibri" charset="0"/>
                <a:ea typeface="ＭＳ Ｐゴシック" charset="0"/>
                <a:cs typeface="ＭＳ Ｐゴシック" charset="0"/>
              </a:rPr>
              <a:t>(from http://</a:t>
            </a:r>
            <a:r>
              <a:rPr lang="en-US" dirty="0" err="1" smtClean="0">
                <a:latin typeface="Calibri" charset="0"/>
                <a:ea typeface="ＭＳ Ｐゴシック" charset="0"/>
                <a:cs typeface="ＭＳ Ｐゴシック" charset="0"/>
              </a:rPr>
              <a:t>www.footprintnetwork.org</a:t>
            </a:r>
            <a:r>
              <a:rPr lang="en-US" dirty="0" smtClean="0">
                <a:latin typeface="Calibri" charset="0"/>
                <a:ea typeface="ＭＳ Ｐゴシック" charset="0"/>
                <a:cs typeface="ＭＳ Ｐゴシック" charset="0"/>
              </a:rPr>
              <a:t>/en/</a:t>
            </a:r>
            <a:r>
              <a:rPr lang="en-US" dirty="0" err="1" smtClean="0">
                <a:latin typeface="Calibri" charset="0"/>
                <a:ea typeface="ＭＳ Ｐゴシック" charset="0"/>
                <a:cs typeface="ＭＳ Ｐゴシック" charset="0"/>
              </a:rPr>
              <a:t>index.php</a:t>
            </a:r>
            <a:r>
              <a:rPr lang="en-US" dirty="0" smtClean="0">
                <a:latin typeface="Calibri" charset="0"/>
                <a:ea typeface="ＭＳ Ｐゴシック" charset="0"/>
                <a:cs typeface="ＭＳ Ｐゴシック" charset="0"/>
              </a:rPr>
              <a:t>/GFN/page/methodology/).</a:t>
            </a: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dirty="0" smtClean="0">
                <a:latin typeface="Calibri" charset="0"/>
                <a:ea typeface="ＭＳ Ｐゴシック" charset="0"/>
                <a:cs typeface="ＭＳ Ｐゴシック" charset="0"/>
              </a:rPr>
              <a:t>Imagine that the image depicted here shows the annual </a:t>
            </a:r>
            <a:r>
              <a:rPr lang="en-US" dirty="0" err="1" smtClean="0">
                <a:latin typeface="Calibri" charset="0"/>
                <a:ea typeface="ＭＳ Ｐゴシック" charset="0"/>
                <a:cs typeface="ＭＳ Ｐゴシック" charset="0"/>
              </a:rPr>
              <a:t>bioproductive</a:t>
            </a:r>
            <a:r>
              <a:rPr lang="en-US" dirty="0" smtClean="0">
                <a:latin typeface="Calibri" charset="0"/>
                <a:ea typeface="ＭＳ Ｐゴシック" charset="0"/>
                <a:cs typeface="ＭＳ Ｐゴシック" charset="0"/>
              </a:rPr>
              <a:t> flows. The darker green arrows in this image illustrates the flows of earth</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s primary products (cropland, forest, grazing land, fisheries).  The products are annually consumed (illustrated by the dashed oval on the right) and that activity of consumption emits CO2 and toxins, illustrated by the lighter green arrows pointing to the left. The ecological footprint computations used by the Global Footprint Network account for the CO2 that is annually emitted.  The computations do NOT account for the petroleum oil that is consumed to produce much of the CO2 nor do they account for the </a:t>
            </a:r>
            <a:r>
              <a:rPr lang="en-US" altLang="ja-JP" dirty="0" err="1" smtClean="0">
                <a:latin typeface="Calibri" charset="0"/>
                <a:ea typeface="ＭＳ Ｐゴシック" charset="0"/>
                <a:cs typeface="ＭＳ Ｐゴシック" charset="0"/>
              </a:rPr>
              <a:t>persistant</a:t>
            </a:r>
            <a:r>
              <a:rPr lang="en-US" altLang="ja-JP" dirty="0" smtClean="0">
                <a:latin typeface="Calibri" charset="0"/>
                <a:ea typeface="ＭＳ Ｐゴシック" charset="0"/>
                <a:cs typeface="ＭＳ Ｐゴシック" charset="0"/>
              </a:rPr>
              <a:t> organic pollutants or toxins annually emitted into the environment.  The effect of these toxins is reflected in reduced </a:t>
            </a:r>
            <a:r>
              <a:rPr lang="en-US" altLang="ja-JP" dirty="0" err="1" smtClean="0">
                <a:latin typeface="Calibri" charset="0"/>
                <a:ea typeface="ＭＳ Ｐゴシック" charset="0"/>
                <a:cs typeface="ＭＳ Ｐゴシック" charset="0"/>
              </a:rPr>
              <a:t>bioproductivity</a:t>
            </a:r>
            <a:r>
              <a:rPr lang="en-US" altLang="ja-JP" dirty="0" smtClean="0">
                <a:latin typeface="Calibri" charset="0"/>
                <a:ea typeface="ＭＳ Ｐゴシック" charset="0"/>
                <a:cs typeface="ＭＳ Ｐゴシック" charset="0"/>
              </a:rPr>
              <a:t> of the earth, as is displacing </a:t>
            </a:r>
            <a:r>
              <a:rPr lang="en-US" altLang="ja-JP" dirty="0" err="1" smtClean="0">
                <a:latin typeface="Calibri" charset="0"/>
                <a:ea typeface="ＭＳ Ｐゴシック" charset="0"/>
                <a:cs typeface="ＭＳ Ｐゴシック" charset="0"/>
              </a:rPr>
              <a:t>bioproductive</a:t>
            </a:r>
            <a:r>
              <a:rPr lang="en-US" altLang="ja-JP" dirty="0" smtClean="0">
                <a:latin typeface="Calibri" charset="0"/>
                <a:ea typeface="ＭＳ Ｐゴシック" charset="0"/>
                <a:cs typeface="ＭＳ Ｐゴシック" charset="0"/>
              </a:rPr>
              <a:t> land with non-productive land for the built environment.  The dashed oval at the bottom of the globe conceptually depicts the loss of </a:t>
            </a:r>
            <a:r>
              <a:rPr lang="en-US" altLang="ja-JP" dirty="0" err="1" smtClean="0">
                <a:latin typeface="Calibri" charset="0"/>
                <a:ea typeface="ＭＳ Ｐゴシック" charset="0"/>
                <a:cs typeface="ＭＳ Ｐゴシック" charset="0"/>
              </a:rPr>
              <a:t>bioproductive</a:t>
            </a:r>
            <a:r>
              <a:rPr lang="en-US" altLang="ja-JP" dirty="0" smtClean="0">
                <a:latin typeface="Calibri" charset="0"/>
                <a:ea typeface="ＭＳ Ｐゴシック" charset="0"/>
                <a:cs typeface="ＭＳ Ｐゴシック" charset="0"/>
              </a:rPr>
              <a:t> land.</a:t>
            </a:r>
          </a:p>
          <a:p>
            <a:pPr eaLnBrk="1" hangingPunct="1">
              <a:spcBef>
                <a:spcPct val="0"/>
              </a:spcBef>
            </a:pPr>
            <a:endParaRPr lang="en-US" altLang="ja-JP" dirty="0" smtClean="0">
              <a:latin typeface="Calibri" charset="0"/>
              <a:ea typeface="ＭＳ Ｐゴシック" charset="0"/>
              <a:cs typeface="ＭＳ Ｐゴシック"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b="1" dirty="0" smtClean="0">
                <a:latin typeface="Calibri" charset="0"/>
                <a:ea typeface="ＭＳ Ｐゴシック" charset="0"/>
                <a:cs typeface="ＭＳ Ｐゴシック" charset="0"/>
              </a:rPr>
              <a:t>Targeted Learning Objectives:</a:t>
            </a:r>
            <a:endParaRPr lang="en-US" altLang="ja-JP" dirty="0" smtClean="0">
              <a:latin typeface="Calibri" charset="0"/>
              <a:ea typeface="ＭＳ Ｐゴシック" charset="0"/>
              <a:cs typeface="ＭＳ Ｐゴシック" charset="0"/>
            </a:endParaRP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dirty="0" smtClean="0">
                <a:latin typeface="Calibri" charset="0"/>
                <a:ea typeface="ＭＳ Ｐゴシック" charset="0"/>
                <a:cs typeface="ＭＳ Ｐゴシック" charset="0"/>
              </a:rPr>
              <a:t> </a:t>
            </a:r>
            <a:endParaRPr lang="en-US" dirty="0" smtClean="0">
              <a:solidFill>
                <a:srgbClr val="000000"/>
              </a:solidFill>
              <a:latin typeface="Helvetica" charset="0"/>
              <a:ea typeface="ＭＳ Ｐゴシック" charset="0"/>
              <a:cs typeface="Helvetica" charset="0"/>
              <a:sym typeface="Helvetica" charset="0"/>
            </a:endParaRPr>
          </a:p>
          <a:p>
            <a:pPr eaLnBrk="1" hangingPunct="1">
              <a:spcBef>
                <a:spcPct val="0"/>
              </a:spcBef>
            </a:pPr>
            <a:endParaRPr lang="en-US" dirty="0" smtClean="0">
              <a:solidFill>
                <a:srgbClr val="000000"/>
              </a:solidFill>
              <a:latin typeface="Helvetica" charset="0"/>
              <a:ea typeface="ＭＳ Ｐゴシック" charset="0"/>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19</a:t>
            </a:fld>
            <a:endParaRPr lang="en-US" dirty="0"/>
          </a:p>
        </p:txBody>
      </p:sp>
    </p:spTree>
    <p:extLst>
      <p:ext uri="{BB962C8B-B14F-4D97-AF65-F5344CB8AC3E}">
        <p14:creationId xmlns:p14="http://schemas.microsoft.com/office/powerpoint/2010/main" val="31088473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US" dirty="0" smtClean="0">
                <a:latin typeface="Calibri" charset="0"/>
                <a:ea typeface="ＭＳ Ｐゴシック" charset="0"/>
                <a:cs typeface="ＭＳ Ｐゴシック" charset="0"/>
              </a:rPr>
              <a:t>Illustration by Nigel Holmes for National Geographic Magazine.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Calibri" charset="0"/>
                <a:ea typeface="ＭＳ Ｐゴシック" charset="0"/>
                <a:cs typeface="ＭＳ Ｐゴシック" charset="0"/>
              </a:rPr>
              <a:t>Used </a:t>
            </a:r>
            <a:r>
              <a:rPr lang="en-US" dirty="0" err="1" smtClean="0">
                <a:latin typeface="Calibri" charset="0"/>
                <a:ea typeface="ＭＳ Ｐゴシック" charset="0"/>
                <a:cs typeface="ＭＳ Ｐゴシック" charset="0"/>
              </a:rPr>
              <a:t>withpermission</a:t>
            </a:r>
            <a:r>
              <a:rPr lang="en-US" dirty="0" smtClean="0">
                <a:latin typeface="Calibri" charset="0"/>
                <a:ea typeface="ＭＳ Ｐゴシック" charset="0"/>
                <a:cs typeface="ＭＳ Ｐゴシック" charset="0"/>
              </a:rPr>
              <a:t>: </a:t>
            </a:r>
            <a:r>
              <a:rPr lang="en-US" sz="1200" dirty="0" smtClean="0"/>
              <a:t>http://</a:t>
            </a:r>
            <a:r>
              <a:rPr lang="en-US" sz="1200" dirty="0" err="1" smtClean="0"/>
              <a:t>ngm.nationalgeographic.com</a:t>
            </a:r>
            <a:r>
              <a:rPr lang="en-US" sz="1200" dirty="0" smtClean="0"/>
              <a:t>/big-idea/05/carbon-bath</a:t>
            </a:r>
          </a:p>
          <a:p>
            <a:endParaRPr lang="en-US" dirty="0" smtClean="0">
              <a:latin typeface="Calibri" charset="0"/>
              <a:ea typeface="ＭＳ Ｐゴシック" charset="0"/>
              <a:cs typeface="ＭＳ Ｐゴシック" charset="0"/>
            </a:endParaRPr>
          </a:p>
          <a:p>
            <a:r>
              <a:rPr lang="en-US" dirty="0" smtClean="0">
                <a:latin typeface="Calibri" charset="0"/>
                <a:ea typeface="ＭＳ Ｐゴシック" charset="0"/>
                <a:cs typeface="ＭＳ Ｐゴシック" charset="0"/>
              </a:rPr>
              <a:t>This illustration depicts</a:t>
            </a:r>
            <a:r>
              <a:rPr lang="en-US" baseline="0" dirty="0" smtClean="0">
                <a:latin typeface="Calibri" charset="0"/>
                <a:ea typeface="ＭＳ Ｐゴシック" charset="0"/>
                <a:cs typeface="ＭＳ Ｐゴシック" charset="0"/>
              </a:rPr>
              <a:t> the flows of CO2 in our global system. The text is likely too small for people to see, but contains useful information.  The key ideas shown here are:</a:t>
            </a:r>
          </a:p>
          <a:p>
            <a:endParaRPr lang="en-US" baseline="0" dirty="0" smtClean="0">
              <a:latin typeface="Calibri" charset="0"/>
              <a:ea typeface="ＭＳ Ｐゴシック" charset="0"/>
              <a:cs typeface="ＭＳ Ｐゴシック" charset="0"/>
            </a:endParaRPr>
          </a:p>
          <a:p>
            <a:pPr marL="171450" indent="-171450">
              <a:buFont typeface="Arial"/>
              <a:buChar char="•"/>
            </a:pPr>
            <a:r>
              <a:rPr lang="en-US" baseline="0" dirty="0" smtClean="0">
                <a:latin typeface="Calibri" charset="0"/>
                <a:ea typeface="ＭＳ Ｐゴシック" charset="0"/>
                <a:cs typeface="ＭＳ Ｐゴシック" charset="0"/>
              </a:rPr>
              <a:t>Flow of CO2 in, primarily from the burning of fossil fuels by humans, exceeds the ability of the global system to absorb or process it;</a:t>
            </a:r>
          </a:p>
          <a:p>
            <a:pPr marL="171450" indent="-171450">
              <a:buFont typeface="Arial"/>
              <a:buChar char="•"/>
            </a:pPr>
            <a:r>
              <a:rPr lang="en-US" baseline="0" dirty="0" smtClean="0">
                <a:latin typeface="Calibri" charset="0"/>
                <a:ea typeface="ＭＳ Ｐゴシック" charset="0"/>
                <a:cs typeface="ＭＳ Ｐゴシック" charset="0"/>
              </a:rPr>
              <a:t>Most of the CO2 that is produced is absorbed by plants and the ocean, but the amount that cannot be absorbed is accumulated in the atmosphere;</a:t>
            </a:r>
          </a:p>
          <a:p>
            <a:pPr marL="171450" indent="-171450">
              <a:buFont typeface="Arial"/>
              <a:buChar char="•"/>
            </a:pPr>
            <a:r>
              <a:rPr lang="en-US" baseline="0" dirty="0" smtClean="0">
                <a:latin typeface="Calibri" charset="0"/>
                <a:ea typeface="ＭＳ Ｐゴシック" charset="0"/>
                <a:cs typeface="ＭＳ Ｐゴシック" charset="0"/>
              </a:rPr>
              <a:t>Because earth is essentially a closed thermodynamic system, the increase in partial pressure of CO2 in the atmosphere will cause an increase in CO2 in the oceans (like increasing the pressure of gas in a jar causes the increase of the absorption of that gas);</a:t>
            </a:r>
          </a:p>
          <a:p>
            <a:pPr marL="171450" indent="-171450">
              <a:buFont typeface="Arial"/>
              <a:buChar char="•"/>
            </a:pPr>
            <a:r>
              <a:rPr lang="en-US" baseline="0" dirty="0" smtClean="0">
                <a:latin typeface="Calibri" charset="0"/>
                <a:ea typeface="ＭＳ Ｐゴシック" charset="0"/>
                <a:cs typeface="ＭＳ Ｐゴシック" charset="0"/>
              </a:rPr>
              <a:t>Increased CO2 in the ocean results in the conversion of the CO2 to carboxylic acid, increasing the acidification of the ocean and threatening the oceanic foundations of the aquatic food chain.</a:t>
            </a:r>
          </a:p>
          <a:p>
            <a:pPr marL="171450" indent="-171450">
              <a:buFont typeface="Arial"/>
              <a:buChar char="•"/>
            </a:pPr>
            <a:endParaRPr lang="en-US" baseline="0" dirty="0" smtClean="0">
              <a:latin typeface="Calibri" charset="0"/>
              <a:ea typeface="ＭＳ Ｐゴシック" charset="0"/>
              <a:cs typeface="ＭＳ Ｐゴシック" charset="0"/>
            </a:endParaRPr>
          </a:p>
          <a:p>
            <a:pPr marL="0" indent="0">
              <a:buFont typeface="Arial"/>
              <a:buNone/>
            </a:pPr>
            <a:r>
              <a:rPr lang="en-US" baseline="0" dirty="0" smtClean="0">
                <a:latin typeface="Calibri" charset="0"/>
                <a:ea typeface="ＭＳ Ｐゴシック" charset="0"/>
                <a:cs typeface="ＭＳ Ｐゴシック" charset="0"/>
              </a:rPr>
              <a:t>This graphic does not depict how the CO2 and other greenhouse gases cause an increase in temperature.  These gases “trap” infrared (heat) radiation because they have resonant vibrational frequencies in the IR range, so they absorb and reradiate the IR, acting like a kind of heat blanket for the earth.</a:t>
            </a:r>
          </a:p>
          <a:p>
            <a:pPr marL="0" indent="0">
              <a:buFont typeface="Arial"/>
              <a:buNone/>
            </a:pPr>
            <a:endParaRPr lang="en-US" baseline="0" dirty="0" smtClean="0">
              <a:latin typeface="Calibri" charset="0"/>
              <a:ea typeface="ＭＳ Ｐゴシック" charset="0"/>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 typeface="Arial"/>
              <a:buNone/>
              <a:tabLst/>
              <a:defRPr/>
            </a:pPr>
            <a:r>
              <a:rPr lang="en-US" b="1" dirty="0" smtClean="0">
                <a:latin typeface="Calibri" charset="0"/>
                <a:ea typeface="ＭＳ Ｐゴシック" charset="0"/>
                <a:cs typeface="ＭＳ Ｐゴシック" charset="0"/>
              </a:rPr>
              <a:t>Targeted Learning Objectives:</a:t>
            </a:r>
            <a:endParaRPr lang="en-US" dirty="0" smtClean="0">
              <a:latin typeface="Calibri" charset="0"/>
              <a:ea typeface="ＭＳ Ｐゴシック" charset="0"/>
              <a:cs typeface="ＭＳ Ｐゴシック" charset="0"/>
            </a:endParaRPr>
          </a:p>
          <a:p>
            <a:endParaRPr lang="en-US" dirty="0">
              <a:latin typeface="Calibri" charset="0"/>
              <a:ea typeface="ＭＳ Ｐゴシック" charset="0"/>
              <a:cs typeface="ＭＳ Ｐゴシック" charset="0"/>
            </a:endParaRP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eaLnBrk="0" hangingPunct="0">
              <a:defRPr sz="2400" baseline="-25000">
                <a:solidFill>
                  <a:schemeClr val="tx1"/>
                </a:solidFill>
                <a:latin typeface="Arial" charset="0"/>
                <a:ea typeface="ＭＳ Ｐゴシック" charset="0"/>
                <a:cs typeface="ＭＳ Ｐゴシック" charset="0"/>
              </a:defRPr>
            </a:lvl1pPr>
            <a:lvl2pPr marL="742950" indent="-285750" algn="r" eaLnBrk="0" hangingPunct="0">
              <a:defRPr sz="2400" baseline="-25000">
                <a:solidFill>
                  <a:schemeClr val="tx1"/>
                </a:solidFill>
                <a:latin typeface="Arial" charset="0"/>
                <a:ea typeface="ＭＳ Ｐゴシック" charset="0"/>
              </a:defRPr>
            </a:lvl2pPr>
            <a:lvl3pPr marL="1143000" indent="-228600" algn="r" eaLnBrk="0" hangingPunct="0">
              <a:defRPr sz="2400" baseline="-25000">
                <a:solidFill>
                  <a:schemeClr val="tx1"/>
                </a:solidFill>
                <a:latin typeface="Arial" charset="0"/>
                <a:ea typeface="ＭＳ Ｐゴシック" charset="0"/>
              </a:defRPr>
            </a:lvl3pPr>
            <a:lvl4pPr marL="1600200" indent="-228600" algn="r" eaLnBrk="0" hangingPunct="0">
              <a:defRPr sz="2400" baseline="-25000">
                <a:solidFill>
                  <a:schemeClr val="tx1"/>
                </a:solidFill>
                <a:latin typeface="Arial" charset="0"/>
                <a:ea typeface="ＭＳ Ｐゴシック" charset="0"/>
              </a:defRPr>
            </a:lvl4pPr>
            <a:lvl5pPr marL="2057400" indent="-228600" algn="r" eaLnBrk="0" hangingPunct="0">
              <a:defRPr sz="2400" baseline="-25000">
                <a:solidFill>
                  <a:schemeClr val="tx1"/>
                </a:solidFill>
                <a:latin typeface="Arial" charset="0"/>
                <a:ea typeface="ＭＳ Ｐゴシック" charset="0"/>
              </a:defRPr>
            </a:lvl5pPr>
            <a:lvl6pPr marL="2514600" indent="-228600" algn="r" eaLnBrk="0" fontAlgn="base" hangingPunct="0">
              <a:spcBef>
                <a:spcPct val="0"/>
              </a:spcBef>
              <a:spcAft>
                <a:spcPct val="0"/>
              </a:spcAft>
              <a:defRPr sz="2400" baseline="-25000">
                <a:solidFill>
                  <a:schemeClr val="tx1"/>
                </a:solidFill>
                <a:latin typeface="Arial" charset="0"/>
                <a:ea typeface="ＭＳ Ｐゴシック" charset="0"/>
              </a:defRPr>
            </a:lvl6pPr>
            <a:lvl7pPr marL="2971800" indent="-228600" algn="r" eaLnBrk="0" fontAlgn="base" hangingPunct="0">
              <a:spcBef>
                <a:spcPct val="0"/>
              </a:spcBef>
              <a:spcAft>
                <a:spcPct val="0"/>
              </a:spcAft>
              <a:defRPr sz="2400" baseline="-25000">
                <a:solidFill>
                  <a:schemeClr val="tx1"/>
                </a:solidFill>
                <a:latin typeface="Arial" charset="0"/>
                <a:ea typeface="ＭＳ Ｐゴシック" charset="0"/>
              </a:defRPr>
            </a:lvl7pPr>
            <a:lvl8pPr marL="3429000" indent="-228600" algn="r" eaLnBrk="0" fontAlgn="base" hangingPunct="0">
              <a:spcBef>
                <a:spcPct val="0"/>
              </a:spcBef>
              <a:spcAft>
                <a:spcPct val="0"/>
              </a:spcAft>
              <a:defRPr sz="2400" baseline="-25000">
                <a:solidFill>
                  <a:schemeClr val="tx1"/>
                </a:solidFill>
                <a:latin typeface="Arial" charset="0"/>
                <a:ea typeface="ＭＳ Ｐゴシック" charset="0"/>
              </a:defRPr>
            </a:lvl8pPr>
            <a:lvl9pPr marL="3886200" indent="-228600" algn="r" eaLnBrk="0" fontAlgn="base" hangingPunct="0">
              <a:spcBef>
                <a:spcPct val="0"/>
              </a:spcBef>
              <a:spcAft>
                <a:spcPct val="0"/>
              </a:spcAft>
              <a:defRPr sz="2400" baseline="-25000">
                <a:solidFill>
                  <a:schemeClr val="tx1"/>
                </a:solidFill>
                <a:latin typeface="Arial" charset="0"/>
                <a:ea typeface="ＭＳ Ｐゴシック" charset="0"/>
              </a:defRPr>
            </a:lvl9pPr>
          </a:lstStyle>
          <a:p>
            <a:pPr eaLnBrk="1" hangingPunct="1"/>
            <a:fld id="{BB5AA601-E1E1-9048-9682-74E7B63D2674}" type="slidenum">
              <a:rPr lang="en-US" sz="1200" baseline="0"/>
              <a:pPr eaLnBrk="1" hangingPunct="1"/>
              <a:t>20</a:t>
            </a:fld>
            <a:endParaRPr lang="en-US" sz="1200" baseline="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20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Calibri" charset="0"/>
            </a:endParaRPr>
          </a:p>
        </p:txBody>
      </p:sp>
      <p:sp>
        <p:nvSpPr>
          <p:cNvPr id="4" name="Slide Number Placeholder 3"/>
          <p:cNvSpPr>
            <a:spLocks noGrp="1"/>
          </p:cNvSpPr>
          <p:nvPr>
            <p:ph type="sldNum" sz="quarter" idx="5"/>
          </p:nvPr>
        </p:nvSpPr>
        <p:spPr/>
        <p:txBody>
          <a:bodyPr/>
          <a:lstStyle/>
          <a:p>
            <a:pPr>
              <a:defRPr/>
            </a:pPr>
            <a:fld id="{18EFB7AD-C8EB-924A-B416-3F5B88C39C5D}"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FECB292A-7D2B-1C47-A355-522BCB9F973F}" type="slidenum">
              <a:rPr lang="en-US" sz="1200" b="0"/>
              <a:pPr eaLnBrk="1" fontAlgn="base" hangingPunct="1">
                <a:spcBef>
                  <a:spcPct val="0"/>
                </a:spcBef>
                <a:spcAft>
                  <a:spcPct val="0"/>
                </a:spcAft>
              </a:pPr>
              <a:t>21</a:t>
            </a:fld>
            <a:endParaRPr lang="en-US" sz="1200" b="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This graphic indicates the relative magnitudes of the incoming solar</a:t>
            </a:r>
            <a:r>
              <a:rPr lang="en-US" baseline="0" dirty="0" smtClean="0">
                <a:latin typeface="Calibri" charset="0"/>
              </a:rPr>
              <a:t> energy to the earth’s surface and the human use each second.  Notice the values are power values (energy per second). The human use at any given time is 2000 times less than the power that Is reaching the surface in any moment. </a:t>
            </a:r>
          </a:p>
          <a:p>
            <a:pPr>
              <a:spcBef>
                <a:spcPct val="0"/>
              </a:spcBef>
            </a:pPr>
            <a:endParaRPr lang="en-US" dirty="0" smtClean="0">
              <a:latin typeface="Calibri" charset="0"/>
            </a:endParaRPr>
          </a:p>
          <a:p>
            <a:pPr>
              <a:spcBef>
                <a:spcPct val="0"/>
              </a:spcBef>
            </a:pPr>
            <a:endParaRPr lang="en-US" b="1" dirty="0" smtClean="0">
              <a:latin typeface="Calibri" charset="0"/>
            </a:endParaRPr>
          </a:p>
          <a:p>
            <a:pPr>
              <a:spcBef>
                <a:spcPct val="0"/>
              </a:spcBef>
            </a:pPr>
            <a:r>
              <a:rPr lang="en-US" b="1" dirty="0" smtClean="0">
                <a:latin typeface="Calibri" charset="0"/>
              </a:rPr>
              <a:t>Data </a:t>
            </a:r>
            <a:r>
              <a:rPr lang="en-US" b="1" dirty="0">
                <a:latin typeface="Calibri" charset="0"/>
              </a:rPr>
              <a:t>source</a:t>
            </a:r>
            <a:r>
              <a:rPr lang="en-US" dirty="0">
                <a:latin typeface="Calibri" charset="0"/>
              </a:rPr>
              <a:t>: Hermann, W. (2006). Quantifying global </a:t>
            </a:r>
            <a:r>
              <a:rPr lang="en-US" dirty="0" err="1">
                <a:latin typeface="Calibri" charset="0"/>
              </a:rPr>
              <a:t>exergy</a:t>
            </a:r>
            <a:r>
              <a:rPr lang="en-US" dirty="0">
                <a:latin typeface="Calibri" charset="0"/>
              </a:rPr>
              <a:t> resources. </a:t>
            </a:r>
            <a:r>
              <a:rPr lang="en-US" i="1" dirty="0">
                <a:latin typeface="Calibri" charset="0"/>
              </a:rPr>
              <a:t>Energy</a:t>
            </a:r>
            <a:r>
              <a:rPr lang="en-US" dirty="0">
                <a:latin typeface="Calibri" charset="0"/>
              </a:rPr>
              <a:t>, </a:t>
            </a:r>
            <a:r>
              <a:rPr lang="en-US" i="1" dirty="0">
                <a:latin typeface="Calibri" charset="0"/>
              </a:rPr>
              <a:t>31</a:t>
            </a:r>
            <a:r>
              <a:rPr lang="en-US" dirty="0">
                <a:latin typeface="Calibri" charset="0"/>
              </a:rPr>
              <a:t>(12), 1685–1702</a:t>
            </a:r>
            <a:r>
              <a:rPr lang="en-US" dirty="0" smtClean="0">
                <a:latin typeface="Calibri" charset="0"/>
              </a:rPr>
              <a:t>.</a:t>
            </a:r>
          </a:p>
          <a:p>
            <a:pPr>
              <a:spcBef>
                <a:spcPct val="0"/>
              </a:spcBef>
            </a:pPr>
            <a:endParaRPr lang="en-US" dirty="0" smtClean="0">
              <a:latin typeface="Calibri" charset="0"/>
            </a:endParaRPr>
          </a:p>
          <a:p>
            <a:pPr>
              <a:spcBef>
                <a:spcPct val="0"/>
              </a:spcBef>
            </a:pPr>
            <a:r>
              <a:rPr lang="en-US" dirty="0" smtClean="0">
                <a:latin typeface="Calibri" charset="0"/>
              </a:rPr>
              <a:t>For</a:t>
            </a:r>
            <a:r>
              <a:rPr lang="en-US" baseline="0" dirty="0" smtClean="0">
                <a:latin typeface="Calibri" charset="0"/>
              </a:rPr>
              <a:t> engineering students, it is strongly encouraged for them to go to the Global Energy Resource Project (http://</a:t>
            </a:r>
            <a:r>
              <a:rPr lang="en-US" baseline="0" dirty="0" err="1" smtClean="0">
                <a:latin typeface="Calibri" charset="0"/>
              </a:rPr>
              <a:t>gcep.stanford.edu</a:t>
            </a:r>
            <a:r>
              <a:rPr lang="en-US" baseline="0" dirty="0" smtClean="0">
                <a:latin typeface="Calibri" charset="0"/>
              </a:rPr>
              <a:t>/) and download </a:t>
            </a:r>
            <a:r>
              <a:rPr lang="en-US" baseline="0" dirty="0" err="1" smtClean="0">
                <a:latin typeface="Calibri" charset="0"/>
              </a:rPr>
              <a:t>exergy</a:t>
            </a:r>
            <a:r>
              <a:rPr lang="en-US" baseline="0" dirty="0" smtClean="0">
                <a:latin typeface="Calibri" charset="0"/>
              </a:rPr>
              <a:t> and carbon flow graphics.  These graphics contain a quantitative picture that details the different energy flows. </a:t>
            </a:r>
          </a:p>
          <a:p>
            <a:pPr>
              <a:spcBef>
                <a:spcPct val="0"/>
              </a:spcBef>
            </a:pPr>
            <a:endParaRPr lang="en-US" dirty="0">
              <a:latin typeface="Calibri" charset="0"/>
            </a:endParaRPr>
          </a:p>
        </p:txBody>
      </p:sp>
      <p:sp>
        <p:nvSpPr>
          <p:cNvPr id="73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7FDAD24F-ECE3-094C-81F1-252551934574}" type="slidenum">
              <a:rPr lang="en-US"/>
              <a:pPr fontAlgn="base">
                <a:spcBef>
                  <a:spcPct val="0"/>
                </a:spcBef>
                <a:spcAft>
                  <a:spcPct val="0"/>
                </a:spcAft>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12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This slide shows the main types of renewable energy resources that are available for human use and consumption.  </a:t>
            </a:r>
            <a:r>
              <a:rPr lang="en-US" dirty="0" smtClean="0">
                <a:latin typeface="Calibri" charset="0"/>
              </a:rPr>
              <a:t>From top left, moving clockwise,</a:t>
            </a:r>
            <a:r>
              <a:rPr lang="en-US" baseline="0" dirty="0" smtClean="0">
                <a:latin typeface="Calibri" charset="0"/>
              </a:rPr>
              <a:t> these images are meant to depict: solar (photovoltaic, solar thermal); biomass; geothermal; tidal or wave.</a:t>
            </a:r>
          </a:p>
          <a:p>
            <a:pPr eaLnBrk="1" hangingPunct="1">
              <a:spcBef>
                <a:spcPct val="0"/>
              </a:spcBef>
            </a:pPr>
            <a:endParaRPr lang="en-US" baseline="0" dirty="0" smtClean="0">
              <a:latin typeface="Calibri" charset="0"/>
            </a:endParaRPr>
          </a:p>
          <a:p>
            <a:pPr eaLnBrk="1" hangingPunct="1">
              <a:spcBef>
                <a:spcPct val="0"/>
              </a:spcBef>
            </a:pPr>
            <a:r>
              <a:rPr lang="en-US" baseline="0" dirty="0" smtClean="0">
                <a:latin typeface="Calibri" charset="0"/>
              </a:rPr>
              <a:t>Q represents thermal energy, </a:t>
            </a:r>
            <a:r>
              <a:rPr lang="en-US" i="1" baseline="0" dirty="0" err="1" smtClean="0">
                <a:latin typeface="Calibri" charset="0"/>
              </a:rPr>
              <a:t>i</a:t>
            </a:r>
            <a:r>
              <a:rPr lang="en-US" i="1" baseline="0" dirty="0" smtClean="0">
                <a:latin typeface="Calibri" charset="0"/>
              </a:rPr>
              <a:t> </a:t>
            </a:r>
            <a:r>
              <a:rPr lang="en-US" i="0" baseline="0" dirty="0" smtClean="0">
                <a:latin typeface="Calibri" charset="0"/>
              </a:rPr>
              <a:t>represents electrical current.</a:t>
            </a:r>
            <a:endParaRPr lang="en-US" dirty="0">
              <a:latin typeface="Calibri" charset="0"/>
            </a:endParaRPr>
          </a:p>
          <a:p>
            <a:pPr eaLnBrk="1" hangingPunct="1">
              <a:spcBef>
                <a:spcPct val="0"/>
              </a:spcBef>
            </a:pPr>
            <a:endParaRPr lang="en-US" dirty="0">
              <a:latin typeface="Calibri" charset="0"/>
            </a:endParaRPr>
          </a:p>
          <a:p>
            <a:pPr eaLnBrk="1" hangingPunct="1">
              <a:spcBef>
                <a:spcPct val="0"/>
              </a:spcBef>
            </a:pPr>
            <a:r>
              <a:rPr lang="en-US" i="1" dirty="0">
                <a:latin typeface="Calibri" charset="0"/>
              </a:rPr>
              <a:t>You might notice that </a:t>
            </a:r>
            <a:r>
              <a:rPr lang="ja-JP" altLang="en-US" i="1" dirty="0">
                <a:latin typeface="Calibri" charset="0"/>
              </a:rPr>
              <a:t>“</a:t>
            </a:r>
            <a:r>
              <a:rPr lang="en-US" altLang="ja-JP" i="1" dirty="0">
                <a:latin typeface="Calibri" charset="0"/>
              </a:rPr>
              <a:t>hydrogen</a:t>
            </a:r>
            <a:r>
              <a:rPr lang="ja-JP" altLang="en-US" i="1" dirty="0">
                <a:latin typeface="Calibri" charset="0"/>
              </a:rPr>
              <a:t>”</a:t>
            </a:r>
            <a:r>
              <a:rPr lang="en-US" altLang="ja-JP" i="1" dirty="0">
                <a:latin typeface="Calibri" charset="0"/>
              </a:rPr>
              <a:t> is not listed.  Hydrogen is an energy carrier, rather than an energy source.  Hydrogen gas can chemical store energy that can be retrieved from a fuel cell with only water as the product of the reaction. It is not a source of energy, however.  A different energy source must create hydrogen gas.  Currently, industrial supplies of hydrogen are made from the byproducts of the petroleum refining process.  So in this way, hydrogen comes to us by way of a fossil fuel supply chain.  Hydrogen can be created only from renewable energy sources, but the process to do so at a significant, reliable scale is still under development. </a:t>
            </a:r>
          </a:p>
          <a:p>
            <a:pPr eaLnBrk="1" hangingPunct="1">
              <a:spcBef>
                <a:spcPct val="0"/>
              </a:spcBef>
            </a:pPr>
            <a:endParaRPr lang="en-US" i="1" dirty="0">
              <a:latin typeface="Calibri" charset="0"/>
            </a:endParaRPr>
          </a:p>
          <a:p>
            <a:pPr eaLnBrk="1" hangingPunct="1">
              <a:spcBef>
                <a:spcPct val="0"/>
              </a:spcBef>
            </a:pPr>
            <a:r>
              <a:rPr lang="en-US" i="1" dirty="0">
                <a:latin typeface="Calibri" charset="0"/>
              </a:rPr>
              <a:t>Note to faculty on the activity: When you examine the list of renewable sources, you will see that the sun is the real source.  For example, the sun causes biomass to grow; the sun essentially transfers water from the oceans to high-altitude reserves or snow capped mountains; the sun causes differential heating on the face of the earth that results in wind. </a:t>
            </a:r>
          </a:p>
          <a:p>
            <a:pPr eaLnBrk="1" hangingPunct="1">
              <a:spcBef>
                <a:spcPct val="0"/>
              </a:spcBef>
            </a:pPr>
            <a:endParaRPr lang="en-US" i="1" dirty="0">
              <a:latin typeface="Calibri" charset="0"/>
            </a:endParaRPr>
          </a:p>
          <a:p>
            <a:pPr eaLnBrk="1" hangingPunct="1">
              <a:spcBef>
                <a:spcPct val="0"/>
              </a:spcBef>
            </a:pPr>
            <a:r>
              <a:rPr lang="en-US" dirty="0">
                <a:latin typeface="Calibri" charset="0"/>
              </a:rPr>
              <a:t>The following set of slides within this section will discuss the different types of renewable energy resources in more detail.</a:t>
            </a:r>
          </a:p>
          <a:p>
            <a:pPr eaLnBrk="1" hangingPunct="1">
              <a:spcBef>
                <a:spcPct val="0"/>
              </a:spcBef>
            </a:pPr>
            <a:endParaRPr lang="en-US" dirty="0">
              <a:latin typeface="Calibri" charset="0"/>
            </a:endParaRPr>
          </a:p>
          <a:p>
            <a:pPr eaLnBrk="1" hangingPunct="1">
              <a:spcBef>
                <a:spcPct val="0"/>
              </a:spcBef>
            </a:pPr>
            <a:r>
              <a:rPr lang="en-US" b="1" dirty="0">
                <a:latin typeface="Calibri" charset="0"/>
              </a:rPr>
              <a:t>Learning Goals: 1.1, 1.3</a:t>
            </a:r>
          </a:p>
        </p:txBody>
      </p:sp>
      <p:sp>
        <p:nvSpPr>
          <p:cNvPr id="512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4CC4F82C-B5BE-734A-9A5F-370ECC3D4E1E}" type="slidenum">
              <a:rPr lang="en-US" sz="1200" b="0"/>
              <a:pPr eaLnBrk="1" fontAlgn="base" hangingPunct="1">
                <a:spcBef>
                  <a:spcPct val="0"/>
                </a:spcBef>
                <a:spcAft>
                  <a:spcPct val="0"/>
                </a:spcAft>
              </a:pPr>
              <a:t>23</a:t>
            </a:fld>
            <a:endParaRPr lang="en-US" sz="1200" b="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Bioenergy</a:t>
            </a:r>
            <a:r>
              <a:rPr lang="en-US" dirty="0">
                <a:latin typeface="Calibri" charset="0"/>
              </a:rPr>
              <a:t>, in the form of biomass, refers to any organic matter that is plant or animal derived, and that is available in a renewable manner.  Examples of biomass are: wood, crops, certain garbage, and manure. The biomass contains stored energy from the sun, and when burned, the energy is released and can be used for heating purposes or for producing electricity.  It can also be converted to the biogas methane, or to fuels such as: ethanol and biodiesel.</a:t>
            </a:r>
          </a:p>
          <a:p>
            <a:pPr eaLnBrk="1" hangingPunct="1">
              <a:spcBef>
                <a:spcPct val="0"/>
              </a:spcBef>
            </a:pPr>
            <a:endParaRPr lang="en-US" dirty="0">
              <a:latin typeface="Calibri" charset="0"/>
            </a:endParaRPr>
          </a:p>
          <a:p>
            <a:pPr eaLnBrk="1" hangingPunct="1">
              <a:spcBef>
                <a:spcPct val="0"/>
              </a:spcBef>
            </a:pPr>
            <a:r>
              <a:rPr lang="en-US" dirty="0">
                <a:latin typeface="Calibri" charset="0"/>
              </a:rPr>
              <a:t>Currently, the U.S. uses approximately 4% of their energy consumption in the form of bioenergy.</a:t>
            </a:r>
          </a:p>
          <a:p>
            <a:pPr eaLnBrk="1" hangingPunct="1">
              <a:spcBef>
                <a:spcPct val="0"/>
              </a:spcBef>
            </a:pPr>
            <a:endParaRPr lang="en-US" dirty="0">
              <a:latin typeface="Calibri" charset="0"/>
            </a:endParaRPr>
          </a:p>
          <a:p>
            <a:pPr eaLnBrk="1" hangingPunct="1">
              <a:spcBef>
                <a:spcPct val="0"/>
              </a:spcBef>
            </a:pPr>
            <a:r>
              <a:rPr lang="en-US" dirty="0">
                <a:latin typeface="Calibri" charset="0"/>
              </a:rPr>
              <a:t>Source: http://</a:t>
            </a:r>
            <a:r>
              <a:rPr lang="en-US" dirty="0" err="1">
                <a:latin typeface="Calibri" charset="0"/>
              </a:rPr>
              <a:t>tonto.eia.doe.gov</a:t>
            </a:r>
            <a:r>
              <a:rPr lang="en-US" dirty="0">
                <a:latin typeface="Calibri" charset="0"/>
              </a:rPr>
              <a:t>/kids/</a:t>
            </a:r>
            <a:r>
              <a:rPr lang="en-US" dirty="0" err="1">
                <a:latin typeface="Calibri" charset="0"/>
              </a:rPr>
              <a:t>energy.cfm?page</a:t>
            </a:r>
            <a:r>
              <a:rPr lang="en-US" dirty="0">
                <a:latin typeface="Calibri" charset="0"/>
              </a:rPr>
              <a:t>=</a:t>
            </a:r>
            <a:r>
              <a:rPr lang="en-US" dirty="0" err="1">
                <a:latin typeface="Calibri" charset="0"/>
              </a:rPr>
              <a:t>biomass_home</a:t>
            </a:r>
            <a:endParaRPr lang="en-US" dirty="0">
              <a:latin typeface="Calibri" charset="0"/>
            </a:endParaRPr>
          </a:p>
          <a:p>
            <a:pPr eaLnBrk="1" hangingPunct="1">
              <a:spcBef>
                <a:spcPct val="0"/>
              </a:spcBef>
            </a:pPr>
            <a:endParaRPr lang="en-US" dirty="0">
              <a:latin typeface="Calibri" charset="0"/>
            </a:endParaRPr>
          </a:p>
          <a:p>
            <a:pPr eaLnBrk="1" hangingPunct="1">
              <a:spcBef>
                <a:spcPct val="0"/>
              </a:spcBef>
            </a:pPr>
            <a:r>
              <a:rPr lang="en-US" b="1" dirty="0">
                <a:latin typeface="Calibri" charset="0"/>
              </a:rPr>
              <a:t>Learning Goals: </a:t>
            </a: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C3EC427D-4E96-A342-81D5-91D8B539A53A}" type="slidenum">
              <a:rPr lang="en-US" sz="1200" b="0"/>
              <a:pPr eaLnBrk="1" fontAlgn="base" hangingPunct="1">
                <a:spcBef>
                  <a:spcPct val="0"/>
                </a:spcBef>
                <a:spcAft>
                  <a:spcPct val="0"/>
                </a:spcAft>
              </a:pPr>
              <a:t>24</a:t>
            </a:fld>
            <a:endParaRPr lang="en-US" sz="1200" b="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zh-CN" dirty="0" smtClean="0">
                <a:latin typeface="Calibri" charset="0"/>
                <a:ea typeface="宋体" charset="0"/>
                <a:cs typeface="宋体" charset="0"/>
              </a:rPr>
              <a:t>This</a:t>
            </a:r>
            <a:r>
              <a:rPr lang="en-US" altLang="zh-CN" baseline="0" dirty="0" smtClean="0">
                <a:latin typeface="Calibri" charset="0"/>
                <a:ea typeface="宋体" charset="0"/>
                <a:cs typeface="宋体" charset="0"/>
              </a:rPr>
              <a:t> graphic illustrates that delivering energy, be it renewable or otherwise, requires other resources, such as water.  In the schematic, the extraction, transformation and delivery stages all use water.  The graphic show how much water for the different types of energy. </a:t>
            </a:r>
            <a:endParaRPr lang="en-US" dirty="0" smtClean="0">
              <a:latin typeface="Calibri" charset="0"/>
            </a:endParaRPr>
          </a:p>
          <a:p>
            <a:pPr eaLnBrk="1" hangingPunct="1">
              <a:spcBef>
                <a:spcPct val="0"/>
              </a:spcBef>
            </a:pPr>
            <a:endParaRPr lang="en-US" dirty="0" smtClean="0">
              <a:latin typeface="Calibri" charset="0"/>
            </a:endParaRPr>
          </a:p>
          <a:p>
            <a:pPr eaLnBrk="1" hangingPunct="1">
              <a:spcBef>
                <a:spcPct val="0"/>
              </a:spcBef>
            </a:pPr>
            <a:r>
              <a:rPr lang="en-US" b="1" dirty="0" smtClean="0">
                <a:latin typeface="Calibri" charset="0"/>
              </a:rPr>
              <a:t>Learning Goals:</a:t>
            </a:r>
          </a:p>
          <a:p>
            <a:pPr eaLnBrk="1" hangingPunct="1">
              <a:spcBef>
                <a:spcPct val="0"/>
              </a:spcBef>
            </a:pPr>
            <a:endParaRPr lang="en-US"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25</a:t>
            </a:fld>
            <a:endParaRPr lang="en-US" dirty="0"/>
          </a:p>
        </p:txBody>
      </p:sp>
    </p:spTree>
    <p:extLst>
      <p:ext uri="{BB962C8B-B14F-4D97-AF65-F5344CB8AC3E}">
        <p14:creationId xmlns:p14="http://schemas.microsoft.com/office/powerpoint/2010/main" val="14181844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zh-CN" dirty="0" smtClean="0">
                <a:latin typeface="Calibri" charset="0"/>
                <a:ea typeface="宋体" charset="0"/>
                <a:cs typeface="宋体" charset="0"/>
              </a:rPr>
              <a:t>This data describes the amount of water consumption for each phase (raw materials, transformation, and delivery to customer) for the different forms of energy sources.</a:t>
            </a:r>
          </a:p>
          <a:p>
            <a:pPr eaLnBrk="1" hangingPunct="1">
              <a:spcBef>
                <a:spcPct val="0"/>
              </a:spcBef>
            </a:pPr>
            <a:endParaRPr lang="en-US" altLang="zh-CN" dirty="0" smtClean="0">
              <a:latin typeface="Calibri" charset="0"/>
              <a:ea typeface="宋体" charset="0"/>
              <a:cs typeface="宋体" charset="0"/>
            </a:endParaRPr>
          </a:p>
          <a:p>
            <a:pPr eaLnBrk="1" hangingPunct="1">
              <a:spcBef>
                <a:spcPct val="0"/>
              </a:spcBef>
            </a:pPr>
            <a:r>
              <a:rPr lang="en-US" altLang="zh-CN" dirty="0" smtClean="0">
                <a:latin typeface="Calibri" charset="0"/>
                <a:ea typeface="宋体" charset="0"/>
                <a:cs typeface="宋体" charset="0"/>
              </a:rPr>
              <a:t>Unlike liquid and gaseous fuels, the majority of water use in electricity occurs at the transformation stage. </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Raw materials: water is consumed in order to initially harness the above energies</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Transformation: during this step, water is consumed to convert the energies which were harnessed during the raw materials stage into appropriate forms for customer consumption.</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"Energy Vision Update 2009 Thirsty Energy: Water and Energy in the 21st Century" from US Department of Energy, Energy Demand on Water Resources, Report to Congress on the Interdependence of Energy and Water, December 2006.</a:t>
            </a:r>
          </a:p>
          <a:p>
            <a:pPr eaLnBrk="1" hangingPunct="1">
              <a:spcBef>
                <a:spcPct val="0"/>
              </a:spcBef>
            </a:pPr>
            <a:endParaRPr lang="en-US" dirty="0" smtClean="0">
              <a:latin typeface="Calibri" charset="0"/>
            </a:endParaRPr>
          </a:p>
          <a:p>
            <a:pPr eaLnBrk="1" hangingPunct="1">
              <a:spcBef>
                <a:spcPct val="0"/>
              </a:spcBef>
            </a:pPr>
            <a:r>
              <a:rPr lang="en-US" b="1" dirty="0" smtClean="0">
                <a:latin typeface="Calibri" charset="0"/>
              </a:rPr>
              <a:t>Learning Goals: 1.13, 2.1, 2.4, 2.7, 3.1</a:t>
            </a:r>
          </a:p>
          <a:p>
            <a:pPr eaLnBrk="1" hangingPunct="1">
              <a:spcBef>
                <a:spcPct val="0"/>
              </a:spcBef>
            </a:pPr>
            <a:endParaRPr lang="en-US" b="1" dirty="0" smtClean="0">
              <a:latin typeface="Calibri" charset="0"/>
            </a:endParaRPr>
          </a:p>
          <a:p>
            <a:pPr eaLnBrk="1" hangingPunct="1">
              <a:spcBef>
                <a:spcPct val="0"/>
              </a:spcBef>
            </a:pPr>
            <a:endParaRPr lang="en-US"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26</a:t>
            </a:fld>
            <a:endParaRPr lang="en-US" dirty="0"/>
          </a:p>
        </p:txBody>
      </p:sp>
    </p:spTree>
    <p:extLst>
      <p:ext uri="{BB962C8B-B14F-4D97-AF65-F5344CB8AC3E}">
        <p14:creationId xmlns:p14="http://schemas.microsoft.com/office/powerpoint/2010/main" val="14181844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latin typeface="Calibri" charset="0"/>
              </a:rPr>
              <a:t>The schematic above shows the quantity of water withdrawn in order to deliver/produce different nonrenewable and renewable energy sources for human consumption.  Pay special attention to the amount of water required for the raw materials aspect of biofuels as compared to other sources. When less water is used, the process is less energy intensive.</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Raw materials: during this step, water is withdrawn to actually capture the material from its natural state</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Transformation: here, water is used to convert the resources from one state into another which may be useful to consumers</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"Energy Vision Update 2009 Thirsty Energy: Water and Energy in the 21st Century" from US Department of Energy, Energy Demand on Water Resources, Report to Congress on the Interdependence of Energy and Water, December 2006.</a:t>
            </a:r>
          </a:p>
          <a:p>
            <a:pPr eaLnBrk="1" hangingPunct="1">
              <a:spcBef>
                <a:spcPct val="0"/>
              </a:spcBef>
            </a:pPr>
            <a:endParaRPr lang="en-US" dirty="0" smtClean="0">
              <a:latin typeface="Calibri" charset="0"/>
            </a:endParaRPr>
          </a:p>
          <a:p>
            <a:pPr eaLnBrk="1" hangingPunct="1">
              <a:spcBef>
                <a:spcPct val="0"/>
              </a:spcBef>
            </a:pPr>
            <a:r>
              <a:rPr lang="en-US" b="1" dirty="0" smtClean="0">
                <a:latin typeface="Calibri" charset="0"/>
              </a:rPr>
              <a:t>Learning Goals: 1.13, 2.1, 2.4, 2.7, 3.1</a:t>
            </a:r>
          </a:p>
          <a:p>
            <a:pPr eaLnBrk="1" hangingPunct="1">
              <a:spcBef>
                <a:spcPct val="0"/>
              </a:spcBef>
            </a:pPr>
            <a:endParaRPr lang="en-US" b="1"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27</a:t>
            </a:fld>
            <a:endParaRPr lang="en-US" dirty="0"/>
          </a:p>
        </p:txBody>
      </p:sp>
    </p:spTree>
    <p:extLst>
      <p:ext uri="{BB962C8B-B14F-4D97-AF65-F5344CB8AC3E}">
        <p14:creationId xmlns:p14="http://schemas.microsoft.com/office/powerpoint/2010/main" val="1619122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Interventions, where does</a:t>
            </a:r>
            <a:r>
              <a:rPr lang="en-US" baseline="0" dirty="0" smtClean="0">
                <a:latin typeface="Calibri" charset="0"/>
              </a:rPr>
              <a:t> reduce, reuse, recycle come in?</a:t>
            </a:r>
            <a:endParaRPr lang="en-US" dirty="0">
              <a:latin typeface="Calibri" charset="0"/>
            </a:endParaRP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FECB292A-7D2B-1C47-A355-522BCB9F973F}" type="slidenum">
              <a:rPr lang="en-US" sz="1200" b="0"/>
              <a:pPr eaLnBrk="1" fontAlgn="base" hangingPunct="1">
                <a:spcBef>
                  <a:spcPct val="0"/>
                </a:spcBef>
                <a:spcAft>
                  <a:spcPct val="0"/>
                </a:spcAft>
              </a:pPr>
              <a:t>28</a:t>
            </a:fld>
            <a:endParaRPr lang="en-US" sz="1200" b="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ChangeArrowheads="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83970"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900" dirty="0">
                <a:latin typeface="Calibri" charset="0"/>
                <a:ea typeface="ＭＳ Ｐゴシック" charset="0"/>
                <a:cs typeface="Lucida Grande" charset="0"/>
                <a:sym typeface="Lucida Grande" charset="0"/>
              </a:rPr>
              <a:t>This slide depicts Aristotle</a:t>
            </a:r>
            <a:r>
              <a:rPr lang="ja-JP" altLang="en-US" sz="900" dirty="0">
                <a:latin typeface="Calibri" charset="0"/>
                <a:ea typeface="ＭＳ Ｐゴシック" charset="0"/>
                <a:cs typeface="Lucida Grande" charset="0"/>
                <a:sym typeface="Lucida Grande" charset="0"/>
              </a:rPr>
              <a:t>’</a:t>
            </a:r>
            <a:r>
              <a:rPr lang="en-US" altLang="ja-JP" sz="900" dirty="0">
                <a:latin typeface="Calibri" charset="0"/>
                <a:ea typeface="ＭＳ Ｐゴシック" charset="0"/>
                <a:cs typeface="Lucida Grande" charset="0"/>
                <a:sym typeface="Lucida Grande" charset="0"/>
              </a:rPr>
              <a:t>s four types of causality which captures different ways of thinking about the causes of a situation.  Consider starting at the bottom left of the figure. If you were making a sculpture, your choice of materials would influence the outcome. The process that you chose would also influence the outcome.  So, if your sculpture was ice and you chose to use heat to melt in the shape rather than chisel or cast it, that would influence the final outcome.  The design or form of what you had envisioned also influences it; a statue of Mickey Mouse would of course be different than one of a horse.  Another source influencing the outcome is the intent. The statue that was intended as a tribute is likely to be different than one that is intended for commercial success.</a:t>
            </a:r>
          </a:p>
          <a:p>
            <a:endParaRPr lang="en-US" altLang="ja-JP" sz="900" dirty="0">
              <a:latin typeface="Calibri" charset="0"/>
              <a:ea typeface="ＭＳ Ｐゴシック" charset="0"/>
              <a:cs typeface="Lucida Grande" charset="0"/>
              <a:sym typeface="Lucida Grande" charset="0"/>
            </a:endParaRPr>
          </a:p>
          <a:p>
            <a:r>
              <a:rPr lang="en-US" altLang="ja-JP" sz="900" dirty="0">
                <a:latin typeface="Calibri" charset="0"/>
                <a:ea typeface="ＭＳ Ｐゴシック" charset="0"/>
                <a:cs typeface="Lucida Grande" charset="0"/>
                <a:sym typeface="Lucida Grande" charset="0"/>
              </a:rPr>
              <a:t>The images depict the orientation associated with each causality. The material cause is an object to object orientation. The efficient cause is a subject to object orientation. That is, if one is making an intervention in the efficient cause (process), they are essentially acting as subjects, manipulating some object. In the design domain, the orientation is </a:t>
            </a:r>
            <a:r>
              <a:rPr lang="en-US" altLang="ja-JP" sz="900" dirty="0" err="1">
                <a:latin typeface="Calibri" charset="0"/>
                <a:ea typeface="ＭＳ Ｐゴシック" charset="0"/>
                <a:cs typeface="Lucida Grande" charset="0"/>
                <a:sym typeface="Lucida Grande" charset="0"/>
              </a:rPr>
              <a:t>intersubjective</a:t>
            </a:r>
            <a:r>
              <a:rPr lang="en-US" altLang="ja-JP" sz="900" dirty="0">
                <a:latin typeface="Calibri" charset="0"/>
                <a:ea typeface="ＭＳ Ｐゴシック" charset="0"/>
                <a:cs typeface="Lucida Grande" charset="0"/>
                <a:sym typeface="Lucida Grande" charset="0"/>
              </a:rPr>
              <a:t> or “subject to subject”. This is a familiar orientation to designers who work directly to understand those who will use a design. The final cause is transpersonal…larger than ones’ self. </a:t>
            </a:r>
          </a:p>
          <a:p>
            <a:endParaRPr lang="en-US" sz="900" dirty="0">
              <a:latin typeface="Calibri" charset="0"/>
              <a:ea typeface="ＭＳ Ｐゴシック" charset="0"/>
              <a:cs typeface="Lucida Grande" charset="0"/>
              <a:sym typeface="Lucida Grande" charset="0"/>
            </a:endParaRPr>
          </a:p>
          <a:p>
            <a:r>
              <a:rPr lang="en-US" sz="900" dirty="0">
                <a:latin typeface="Calibri" charset="0"/>
                <a:ea typeface="ＭＳ Ｐゴシック" charset="0"/>
                <a:cs typeface="Lucida Grande" charset="0"/>
                <a:sym typeface="Lucida Grande" charset="0"/>
              </a:rPr>
              <a:t>For the last 200-300 years, western civilization has been focusing their efforts on the bottom half of these set of causes. It is the realm of focus on external, materials things. It is a mechanistic way of viewing the world; it presumes that things are object is to be used and manipulated. The top half is the “relational domain,” according to Roger Burton.  It is the domain of how things are related to one another. The “Final” answers, “What is my relationship to the intended ends?”. The “Formal” answers “What is the relationship of the parts to one another?”</a:t>
            </a:r>
            <a:endParaRPr lang="en-US" altLang="ja-JP" sz="900" dirty="0">
              <a:latin typeface="Calibri" charset="0"/>
              <a:ea typeface="ＭＳ Ｐゴシック" charset="0"/>
              <a:cs typeface="Lucida Grande" charset="0"/>
              <a:sym typeface="Lucida Grande" charset="0"/>
            </a:endParaRPr>
          </a:p>
          <a:p>
            <a:endParaRPr lang="en-US" sz="900" dirty="0">
              <a:latin typeface="Calibri" charset="0"/>
              <a:ea typeface="ＭＳ Ｐゴシック" charset="0"/>
              <a:cs typeface="Lucida Grande" charset="0"/>
              <a:sym typeface="Lucida Grande" charset="0"/>
            </a:endParaRPr>
          </a:p>
          <a:p>
            <a:r>
              <a:rPr lang="en-US" sz="900" dirty="0">
                <a:latin typeface="Calibri" charset="0"/>
                <a:ea typeface="ＭＳ Ｐゴシック" charset="0"/>
                <a:cs typeface="Lucida Grande" charset="0"/>
                <a:sym typeface="Lucida Grande" charset="0"/>
              </a:rPr>
              <a:t>When Einstein urges us that we can</a:t>
            </a:r>
            <a:r>
              <a:rPr lang="ja-JP" altLang="en-US" sz="900" dirty="0">
                <a:latin typeface="Calibri" charset="0"/>
                <a:ea typeface="ＭＳ Ｐゴシック" charset="0"/>
                <a:cs typeface="Lucida Grande" charset="0"/>
                <a:sym typeface="Lucida Grande" charset="0"/>
              </a:rPr>
              <a:t>’</a:t>
            </a:r>
            <a:r>
              <a:rPr lang="en-US" altLang="ja-JP" sz="900" dirty="0">
                <a:latin typeface="Calibri" charset="0"/>
                <a:ea typeface="ＭＳ Ｐゴシック" charset="0"/>
                <a:cs typeface="Lucida Grande" charset="0"/>
                <a:sym typeface="Lucida Grande" charset="0"/>
              </a:rPr>
              <a:t>t solve problems at the same level of thinking that we used when we created them, I believe he would encourage us to evolve to the top half of this diagram, which is focused on relationships, while the bottom half is focused on material things and processes.</a:t>
            </a:r>
          </a:p>
          <a:p>
            <a:endParaRPr lang="en-US" sz="900" dirty="0">
              <a:latin typeface="Calibri" charset="0"/>
              <a:ea typeface="ＭＳ Ｐゴシック" charset="0"/>
              <a:cs typeface="Lucida Grande" charset="0"/>
              <a:sym typeface="Lucida Grande" charset="0"/>
            </a:endParaRPr>
          </a:p>
          <a:p>
            <a:r>
              <a:rPr lang="en-US" sz="900" dirty="0">
                <a:latin typeface="Calibri" charset="0"/>
                <a:ea typeface="ＭＳ Ｐゴシック" charset="0"/>
                <a:cs typeface="Lucida Grande" charset="0"/>
                <a:sym typeface="Lucida Grande" charset="0"/>
              </a:rPr>
              <a:t>Now, what types of interventions might proceed from each cause?</a:t>
            </a:r>
          </a:p>
          <a:p>
            <a:endParaRPr lang="en-US" sz="900" dirty="0">
              <a:latin typeface="Calibri" charset="0"/>
              <a:ea typeface="ＭＳ Ｐゴシック" charset="0"/>
              <a:cs typeface="Lucida Grande" charset="0"/>
              <a:sym typeface="Lucida Grande" charset="0"/>
            </a:endParaRPr>
          </a:p>
          <a:p>
            <a:endParaRPr lang="en-US" sz="900" dirty="0">
              <a:latin typeface="Calibri" charset="0"/>
              <a:ea typeface="ＭＳ Ｐゴシック" charset="0"/>
              <a:cs typeface="Lucida Grande" charset="0"/>
              <a:sym typeface="Lucida Grande" charset="0"/>
            </a:endParaRPr>
          </a:p>
          <a:p>
            <a:endParaRPr lang="en-US" sz="900" dirty="0">
              <a:latin typeface="Calibri" charset="0"/>
              <a:ea typeface="ＭＳ Ｐゴシック" charset="0"/>
              <a:cs typeface="Lucida Grande" charset="0"/>
              <a:sym typeface="Lucida Grande" charset="0"/>
            </a:endParaRPr>
          </a:p>
          <a:p>
            <a:endParaRPr lang="en-US" sz="900" dirty="0">
              <a:latin typeface="Calibri" charset="0"/>
              <a:ea typeface="ＭＳ Ｐゴシック" charset="0"/>
              <a:cs typeface="Lucida Grande" charset="0"/>
              <a:sym typeface="Lucida Grande" charset="0"/>
            </a:endParaRPr>
          </a:p>
          <a:p>
            <a:endParaRPr lang="en-US" sz="900" dirty="0">
              <a:latin typeface="Calibri" charset="0"/>
              <a:ea typeface="ＭＳ Ｐゴシック" charset="0"/>
              <a:cs typeface="Lucida Grande" charset="0"/>
              <a:sym typeface="Lucida Grande" charset="0"/>
            </a:endParaRPr>
          </a:p>
          <a:p>
            <a:endParaRPr lang="en-US" sz="900" dirty="0">
              <a:latin typeface="Calibri" charset="0"/>
              <a:ea typeface="ＭＳ Ｐゴシック" charset="0"/>
              <a:cs typeface="Lucida Grande" charset="0"/>
              <a:sym typeface="Lucida Grande"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ChangeArrowheads="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4403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400">
                <a:latin typeface="Lucida Grande" charset="0"/>
                <a:ea typeface="ＭＳ Ｐゴシック" charset="0"/>
                <a:cs typeface="Lucida Grande" charset="0"/>
                <a:sym typeface="Lucida Grande" charset="0"/>
              </a:rPr>
              <a:t>Each quadrant represents a potential intervention point. Ideally, one would begin with “intent” (or as Steven Covey says, “with the end in mind”) and make decisions about design, processes and materials from the foundation of the intent. </a:t>
            </a:r>
          </a:p>
          <a:p>
            <a:r>
              <a:rPr lang="en-US" sz="1400">
                <a:latin typeface="Lucida Grande" charset="0"/>
                <a:ea typeface="ＭＳ Ｐゴシック" charset="0"/>
                <a:cs typeface="Lucida Grande" charset="0"/>
                <a:sym typeface="Lucida Grande" charset="0"/>
              </a:rPr>
              <a:t>Intervention at these different levels have different leverage as proposed by Donella Meadows. High leverage, or high impact interventions are indicated by the large purple circles. The arrow indicates the direction of high to low leverage.</a:t>
            </a:r>
          </a:p>
          <a:p>
            <a:r>
              <a:rPr lang="en-US" sz="1400">
                <a:latin typeface="Lucida Grande" charset="0"/>
                <a:ea typeface="ＭＳ Ｐゴシック" charset="0"/>
                <a:cs typeface="Lucida Grande" charset="0"/>
                <a:sym typeface="Lucida Grande" charset="0"/>
              </a:rPr>
              <a:t>This map is similar to the iceberg model, with the intent being the “mental models”, the design being the “systemic structure” , the processes being the “patterns” and the natural capital being the “symptoms”. </a:t>
            </a:r>
          </a:p>
          <a:p>
            <a:endParaRPr lang="en-US" sz="1400">
              <a:latin typeface="Lucida Grande" charset="0"/>
              <a:ea typeface="ＭＳ Ｐゴシック" charset="0"/>
              <a:cs typeface="Lucida Grande" charset="0"/>
              <a:sym typeface="Lucida Grande" charset="0"/>
            </a:endParaRPr>
          </a:p>
          <a:p>
            <a:endParaRPr lang="en-US" sz="1400">
              <a:latin typeface="Lucida Grande" charset="0"/>
              <a:ea typeface="ＭＳ Ｐゴシック" charset="0"/>
              <a:cs typeface="Lucida Grande" charset="0"/>
              <a:sym typeface="Lucida Grande" charset="0"/>
            </a:endParaRPr>
          </a:p>
          <a:p>
            <a:endParaRPr lang="en-US" sz="1400">
              <a:latin typeface="Lucida Grande" charset="0"/>
              <a:ea typeface="ＭＳ Ｐゴシック" charset="0"/>
              <a:cs typeface="Lucida Grande" charset="0"/>
              <a:sym typeface="Lucida Grande" charset="0"/>
            </a:endParaRPr>
          </a:p>
          <a:p>
            <a:endParaRPr lang="en-US" sz="1400">
              <a:latin typeface="Lucida Grande" charset="0"/>
              <a:ea typeface="ＭＳ Ｐゴシック" charset="0"/>
              <a:cs typeface="Lucida Grande" charset="0"/>
              <a:sym typeface="Lucida Grande"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This image represents</a:t>
            </a:r>
            <a:r>
              <a:rPr lang="en-US" baseline="0" dirty="0" smtClean="0"/>
              <a:t> the different types of energetic forces that we encounter on earth. It is just one model for categorizing energy.  The term “energetic forces” simply indicates that one is able to capture and do work in the physical world with the energy supplied by the force.  Scientists have a rather circular definition of energy, but we scientists don’t exactly know what it is besides saying it is something that enables us to do work (and “work” for us means applying a force over a distance). </a:t>
            </a:r>
          </a:p>
          <a:p>
            <a:endParaRPr lang="en-US" baseline="0" dirty="0" smtClean="0"/>
          </a:p>
          <a:p>
            <a:r>
              <a:rPr lang="en-US" baseline="0" dirty="0" smtClean="0"/>
              <a:t>The models of energy types:</a:t>
            </a:r>
          </a:p>
          <a:p>
            <a:r>
              <a:rPr lang="en-US" b="1" baseline="0" dirty="0" smtClean="0"/>
              <a:t>Mysterious</a:t>
            </a:r>
            <a:r>
              <a:rPr lang="en-US" baseline="0" dirty="0" smtClean="0"/>
              <a:t>. These are observed forces, who origin is not exactly understood.  The strong force is the mysterious force that holds the nuclei of atoms together.  From what we know of electrostatic forces, we expect the particles in a nucleus to </a:t>
            </a:r>
            <a:r>
              <a:rPr lang="en-US" baseline="0" dirty="0" err="1" smtClean="0"/>
              <a:t>repell</a:t>
            </a:r>
            <a:r>
              <a:rPr lang="en-US" baseline="0" dirty="0" smtClean="0"/>
              <a:t> one another.  However, there is some mysterious strong force that holds the nucleus together.  Breaking that force results in a great deal of energy that is given off in nuclear fission. </a:t>
            </a:r>
          </a:p>
          <a:p>
            <a:endParaRPr lang="en-US" baseline="0" dirty="0" smtClean="0"/>
          </a:p>
          <a:p>
            <a:r>
              <a:rPr lang="en-US" baseline="0" dirty="0" smtClean="0"/>
              <a:t>Gravity is also an observed force whose origins are not exactly known. It may be that the force of gravity is related to what is called “the strong force.” </a:t>
            </a:r>
          </a:p>
          <a:p>
            <a:endParaRPr lang="en-US" baseline="0" dirty="0" smtClean="0"/>
          </a:p>
          <a:p>
            <a:r>
              <a:rPr lang="en-US" b="1" baseline="0" dirty="0" smtClean="0"/>
              <a:t>Nuclear: </a:t>
            </a:r>
            <a:r>
              <a:rPr lang="en-US" b="0" baseline="0" dirty="0" smtClean="0"/>
              <a:t> This type of energy is released when the nucleus of atoms is altered. Perhaps this force can be categorized with the strong force. </a:t>
            </a:r>
          </a:p>
          <a:p>
            <a:endParaRPr lang="en-US" b="0" baseline="0" dirty="0" smtClean="0"/>
          </a:p>
          <a:p>
            <a:r>
              <a:rPr lang="en-US" b="1" baseline="0" dirty="0" smtClean="0"/>
              <a:t>Electromagnetic: </a:t>
            </a:r>
            <a:r>
              <a:rPr lang="en-US" b="0" baseline="0" dirty="0" smtClean="0"/>
              <a:t>Oscillating and magnetic fields work together to propagate through space (and through matter). They are also a source of energetic forces. </a:t>
            </a:r>
          </a:p>
          <a:p>
            <a:endParaRPr lang="en-US" b="0" baseline="0" dirty="0" smtClean="0"/>
          </a:p>
          <a:p>
            <a:r>
              <a:rPr lang="en-US" b="1" baseline="0" dirty="0" smtClean="0"/>
              <a:t>Mechanical: </a:t>
            </a:r>
            <a:r>
              <a:rPr lang="en-US" b="0" baseline="0" dirty="0" smtClean="0"/>
              <a:t>This type of energy, whether it is created by temperature gradients or otherwise, enables us to move matter around. Gravity could be considered a kind of mechanical force as well. </a:t>
            </a:r>
          </a:p>
          <a:p>
            <a:endParaRPr lang="en-US" b="0" baseline="0" dirty="0" smtClean="0"/>
          </a:p>
          <a:p>
            <a:r>
              <a:rPr lang="en-US" b="1" baseline="0" dirty="0" smtClean="0"/>
              <a:t>Chemical: </a:t>
            </a:r>
            <a:r>
              <a:rPr lang="en-US" b="0" baseline="0" dirty="0" smtClean="0"/>
              <a:t>Chemical forces are those that are stored in the bonding of matter, such as the covalent bonds of sugar molecules in fruit. This type of energy is released by breaking the bonds, which involves rearranging how the electrons are stored.  This is different from nuclear energy, which resides in the center nucleus of atoms. Chemical bonding energy is at the periphery of atoms and between atoms, because chemical bonding involves the outer electron shells of atoms. </a:t>
            </a:r>
          </a:p>
          <a:p>
            <a:endParaRPr lang="en-US" b="0" baseline="0" dirty="0" smtClean="0"/>
          </a:p>
          <a:p>
            <a:r>
              <a:rPr lang="en-US" b="1" baseline="0" dirty="0" smtClean="0"/>
              <a:t>Energy source v. energy resource</a:t>
            </a:r>
            <a:endParaRPr lang="en-US" b="0" baseline="0" dirty="0" smtClean="0"/>
          </a:p>
          <a:p>
            <a:r>
              <a:rPr lang="en-US" b="0" baseline="0" dirty="0" smtClean="0"/>
              <a:t>A resource is a reservoir (stock) of energy.  It is not an energy source itself.  It is a re-source.  Energy has been stored in it by a source.  For example, fossil fuels represent an energy resource, the chemical energy of fossil fuels was stored it It ultimately by the action of the sun, which grew the plants that originally decayed to form fossil fuels. </a:t>
            </a:r>
          </a:p>
          <a:p>
            <a:r>
              <a:rPr lang="en-US" b="0" baseline="0" dirty="0" smtClean="0"/>
              <a:t>This may be more clear if one thinks about hydrogen gas.  Is it an energy source?  Or, is it a potential resource?   Neither, although in a way it could be considered a resource. Is it simply an energy carrier but energy must be expended to store the energy since it is not naturally occurring.</a:t>
            </a:r>
            <a:endParaRPr lang="en-US" b="1" dirty="0"/>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3</a:t>
            </a:fld>
            <a:endParaRPr lang="en-US" dirty="0"/>
          </a:p>
        </p:txBody>
      </p:sp>
    </p:spTree>
    <p:extLst>
      <p:ext uri="{BB962C8B-B14F-4D97-AF65-F5344CB8AC3E}">
        <p14:creationId xmlns:p14="http://schemas.microsoft.com/office/powerpoint/2010/main" val="36299848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This graphic depicts that idea</a:t>
            </a:r>
            <a:r>
              <a:rPr lang="en-US" baseline="0" dirty="0" smtClean="0"/>
              <a:t> that different types of interventions have different “leverage” for systemic change. This is essentially the same information from the previous slide, depicted differently. </a:t>
            </a:r>
          </a:p>
          <a:p>
            <a:endParaRPr lang="en-US" baseline="0" dirty="0" smtClean="0"/>
          </a:p>
          <a:p>
            <a:r>
              <a:rPr lang="en-US" baseline="0" dirty="0" smtClean="0"/>
              <a:t>The idea of this slide is to provide several options for systemic interventions in a design process.  </a:t>
            </a:r>
          </a:p>
          <a:p>
            <a:endParaRPr lang="en-US" baseline="0" dirty="0" smtClean="0"/>
          </a:p>
          <a:p>
            <a:r>
              <a:rPr lang="en-US" baseline="0" dirty="0" smtClean="0"/>
              <a:t>Meadow’s Hierarchy of interventions indicates places to intervene in the system, from least leverage for systemic change to most:</a:t>
            </a:r>
          </a:p>
          <a:p>
            <a:r>
              <a:rPr lang="en-US" baseline="0" dirty="0" smtClean="0"/>
              <a:t>10. Numbers (subsides, taxes, standards).</a:t>
            </a:r>
          </a:p>
          <a:p>
            <a:r>
              <a:rPr lang="en-US" baseline="0" dirty="0" smtClean="0"/>
              <a:t>9. Materials stocks and flows.</a:t>
            </a:r>
          </a:p>
          <a:p>
            <a:r>
              <a:rPr lang="en-US" baseline="0" dirty="0" smtClean="0"/>
              <a:t>8. Regulating negative feedback loops.</a:t>
            </a:r>
          </a:p>
          <a:p>
            <a:r>
              <a:rPr lang="en-US" baseline="0" dirty="0" smtClean="0"/>
              <a:t>7. Driving positive feedback loops.</a:t>
            </a:r>
          </a:p>
          <a:p>
            <a:r>
              <a:rPr lang="en-US" baseline="0" dirty="0" smtClean="0"/>
              <a:t>6. Information flows (who has access to what information).</a:t>
            </a:r>
          </a:p>
          <a:p>
            <a:r>
              <a:rPr lang="en-US" baseline="0" dirty="0" smtClean="0"/>
              <a:t>5. The rule of the system (incentives, punishment, constraints).</a:t>
            </a:r>
          </a:p>
          <a:p>
            <a:r>
              <a:rPr lang="en-US" baseline="0" dirty="0" smtClean="0"/>
              <a:t>4. The power of self-organization. </a:t>
            </a:r>
          </a:p>
          <a:p>
            <a:r>
              <a:rPr lang="en-US" baseline="0" dirty="0" smtClean="0"/>
              <a:t>3. The goals of the system. </a:t>
            </a:r>
          </a:p>
          <a:p>
            <a:r>
              <a:rPr lang="en-US" baseline="0" dirty="0" smtClean="0"/>
              <a:t>2. The mindset or paradigm out of which the goals, rules, feedback structure arise. </a:t>
            </a:r>
          </a:p>
          <a:p>
            <a:pPr marL="228600" indent="-228600">
              <a:buAutoNum type="arabicPeriod"/>
            </a:pPr>
            <a:r>
              <a:rPr lang="en-US" baseline="0" dirty="0" smtClean="0"/>
              <a:t>The ability to transcend paradigms.</a:t>
            </a:r>
          </a:p>
          <a:p>
            <a:pPr marL="228600" indent="-228600">
              <a:buAutoNum type="arabicPeriod"/>
            </a:pPr>
            <a:endParaRPr lang="en-US" baseline="0" dirty="0" smtClean="0"/>
          </a:p>
          <a:p>
            <a:pPr marL="0" indent="0">
              <a:buNone/>
            </a:pPr>
            <a:r>
              <a:rPr lang="en-US" baseline="0" dirty="0" smtClean="0"/>
              <a:t>Source: D. Meadows, </a:t>
            </a:r>
            <a:r>
              <a:rPr lang="en-US" i="1" baseline="0" dirty="0" smtClean="0"/>
              <a:t>Whole Earth, </a:t>
            </a:r>
            <a:r>
              <a:rPr lang="en-US" i="0" baseline="0" dirty="0" smtClean="0"/>
              <a:t>Winter 1997. </a:t>
            </a:r>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31</a:t>
            </a:fld>
            <a:endParaRPr lang="en-US" dirty="0"/>
          </a:p>
        </p:txBody>
      </p:sp>
    </p:spTree>
    <p:extLst>
      <p:ext uri="{BB962C8B-B14F-4D97-AF65-F5344CB8AC3E}">
        <p14:creationId xmlns:p14="http://schemas.microsoft.com/office/powerpoint/2010/main" val="11701143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Calibri" charset="0"/>
                <a:ea typeface="ＭＳ Ｐゴシック" charset="0"/>
                <a:cs typeface="ＭＳ Ｐゴシック" charset="0"/>
              </a:rPr>
              <a:t>The equation shown on this slide was developed by P. </a:t>
            </a:r>
            <a:r>
              <a:rPr lang="en-US" dirty="0" err="1" smtClean="0">
                <a:latin typeface="Calibri" charset="0"/>
                <a:ea typeface="ＭＳ Ｐゴシック" charset="0"/>
                <a:cs typeface="ＭＳ Ｐゴシック" charset="0"/>
              </a:rPr>
              <a:t>Erhlich</a:t>
            </a:r>
            <a:r>
              <a:rPr lang="en-US" dirty="0" smtClean="0">
                <a:latin typeface="Calibri" charset="0"/>
                <a:ea typeface="ＭＳ Ｐゴシック" charset="0"/>
                <a:cs typeface="ＭＳ Ｐゴシック" charset="0"/>
              </a:rPr>
              <a:t> and J. </a:t>
            </a:r>
            <a:r>
              <a:rPr lang="en-US" dirty="0" err="1" smtClean="0">
                <a:latin typeface="Calibri" charset="0"/>
                <a:ea typeface="ＭＳ Ｐゴシック" charset="0"/>
                <a:cs typeface="ＭＳ Ｐゴシック" charset="0"/>
              </a:rPr>
              <a:t>Holdren</a:t>
            </a:r>
            <a:r>
              <a:rPr lang="en-US" dirty="0" smtClean="0">
                <a:latin typeface="Calibri" charset="0"/>
                <a:ea typeface="ＭＳ Ｐゴシック" charset="0"/>
                <a:cs typeface="ＭＳ Ｐゴシック" charset="0"/>
              </a:rPr>
              <a:t> (Impact of population growth, Science, 171, 1971, pp. 1212–1217.).  It represents a quantification of the environmental impact (I) of a population (P) combined with the affluence of the population (A) and the technology used by the population (T).  This equation is called the IPAT equation. </a:t>
            </a:r>
          </a:p>
          <a:p>
            <a:endParaRPr lang="en-US" dirty="0" smtClean="0">
              <a:latin typeface="Calibri" charset="0"/>
              <a:ea typeface="ＭＳ Ｐゴシック" charset="0"/>
              <a:cs typeface="ＭＳ Ｐゴシック" charset="0"/>
            </a:endParaRPr>
          </a:p>
          <a:p>
            <a:r>
              <a:rPr lang="en-US" dirty="0" smtClean="0">
                <a:latin typeface="Calibri" charset="0"/>
                <a:ea typeface="ＭＳ Ｐゴシック" charset="0"/>
                <a:cs typeface="ＭＳ Ｐゴシック" charset="0"/>
              </a:rPr>
              <a:t>A simplified way of strategizing to reduce the impact would be to manipulate the terms on the right hand side of the equation.  However, in some cases, there are serious ethical considerations in doing this.  Consider: How would you reduce the impact?  What are strategies? </a:t>
            </a:r>
          </a:p>
          <a:p>
            <a:endParaRPr lang="en-US" dirty="0" smtClean="0">
              <a:latin typeface="Calibri" charset="0"/>
              <a:ea typeface="ＭＳ Ｐゴシック" charset="0"/>
              <a:cs typeface="ＭＳ Ｐゴシック" charset="0"/>
            </a:endParaRPr>
          </a:p>
          <a:p>
            <a:r>
              <a:rPr lang="en-US" dirty="0" smtClean="0">
                <a:latin typeface="Calibri" charset="0"/>
                <a:ea typeface="ＭＳ Ｐゴシック" charset="0"/>
                <a:cs typeface="ＭＳ Ｐゴシック" charset="0"/>
              </a:rPr>
              <a:t>The next slide expands the individual terms in the equation and thus expands the domain of design innovation so that the impact can be lowered. </a:t>
            </a:r>
          </a:p>
          <a:p>
            <a:pPr eaLnBrk="1" hangingPunct="1">
              <a:spcBef>
                <a:spcPct val="0"/>
              </a:spcBef>
            </a:pPr>
            <a:endParaRPr lang="en-US" altLang="ja-JP" dirty="0" smtClean="0">
              <a:latin typeface="Calibri" charset="0"/>
            </a:endParaRPr>
          </a:p>
          <a:p>
            <a:pPr eaLnBrk="1" hangingPunct="1">
              <a:spcBef>
                <a:spcPct val="0"/>
              </a:spcBef>
            </a:pPr>
            <a:endParaRPr lang="en-US" b="1" dirty="0" smtClean="0">
              <a:latin typeface="Times New Roman" charset="0"/>
            </a:endParaRPr>
          </a:p>
          <a:p>
            <a:pPr eaLnBrk="1" hangingPunct="1">
              <a:spcBef>
                <a:spcPct val="0"/>
              </a:spcBef>
            </a:pPr>
            <a:r>
              <a:rPr lang="en-US" b="1" dirty="0" smtClean="0">
                <a:latin typeface="Times New Roman" charset="0"/>
              </a:rPr>
              <a:t>Learning Goals: 3.1</a:t>
            </a:r>
            <a:endParaRPr lang="en-US" b="1" dirty="0">
              <a:latin typeface="Times New Roman" charset="0"/>
            </a:endParaRPr>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32</a:t>
            </a:fld>
            <a:endParaRPr lang="en-US" dirty="0"/>
          </a:p>
        </p:txBody>
      </p:sp>
    </p:spTree>
    <p:extLst>
      <p:ext uri="{BB962C8B-B14F-4D97-AF65-F5344CB8AC3E}">
        <p14:creationId xmlns:p14="http://schemas.microsoft.com/office/powerpoint/2010/main" val="12458973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Calibri" charset="0"/>
                <a:ea typeface="ＭＳ Ｐゴシック" charset="0"/>
                <a:cs typeface="ＭＳ Ｐゴシック" charset="0"/>
              </a:rPr>
              <a:t>This slide shows that thee are several relationships outside of the IPAT equation that influence the terms of the IPAT equation.  </a:t>
            </a:r>
          </a:p>
          <a:p>
            <a:r>
              <a:rPr lang="en-US" dirty="0" smtClean="0">
                <a:latin typeface="Calibri" charset="0"/>
                <a:ea typeface="ＭＳ Ｐゴシック" charset="0"/>
                <a:cs typeface="ＭＳ Ｐゴシック" charset="0"/>
              </a:rPr>
              <a:t>For example, birth rate is one of the factors in the population term. International data indicate that birth rate is inversely correlated to measures of gender equity: the less equity for the treatment of women within a culture, the higher the birthrate. One can use data from </a:t>
            </a:r>
            <a:r>
              <a:rPr lang="en-US" dirty="0" err="1" smtClean="0">
                <a:latin typeface="Calibri" charset="0"/>
                <a:ea typeface="ＭＳ Ｐゴシック" charset="0"/>
                <a:cs typeface="ＭＳ Ｐゴシック" charset="0"/>
              </a:rPr>
              <a:t>NationMaster.com</a:t>
            </a:r>
            <a:r>
              <a:rPr lang="en-US" dirty="0" smtClean="0">
                <a:latin typeface="Calibri" charset="0"/>
                <a:ea typeface="ＭＳ Ｐゴシック" charset="0"/>
                <a:cs typeface="ＭＳ Ｐゴシック" charset="0"/>
              </a:rPr>
              <a:t> (http://</a:t>
            </a:r>
            <a:r>
              <a:rPr lang="en-US" dirty="0" err="1" smtClean="0">
                <a:latin typeface="Calibri" charset="0"/>
                <a:ea typeface="ＭＳ Ｐゴシック" charset="0"/>
                <a:cs typeface="ＭＳ Ｐゴシック" charset="0"/>
              </a:rPr>
              <a:t>www.nationmaster.com</a:t>
            </a:r>
            <a:r>
              <a:rPr lang="en-US" dirty="0" smtClean="0">
                <a:latin typeface="Calibri" charset="0"/>
                <a:ea typeface="ＭＳ Ｐゴシック" charset="0"/>
                <a:cs typeface="ＭＳ Ｐゴシック" charset="0"/>
              </a:rPr>
              <a:t>/</a:t>
            </a:r>
            <a:r>
              <a:rPr lang="en-US" dirty="0" err="1" smtClean="0">
                <a:latin typeface="Calibri" charset="0"/>
                <a:ea typeface="ＭＳ Ｐゴシック" charset="0"/>
                <a:cs typeface="ＭＳ Ｐゴシック" charset="0"/>
              </a:rPr>
              <a:t>index.php</a:t>
            </a:r>
            <a:r>
              <a:rPr lang="en-US" dirty="0" smtClean="0">
                <a:latin typeface="Calibri" charset="0"/>
                <a:ea typeface="ＭＳ Ｐゴシック" charset="0"/>
                <a:cs typeface="ＭＳ Ｐゴシック" charset="0"/>
              </a:rPr>
              <a:t>), which is a repository of world statistics. </a:t>
            </a:r>
          </a:p>
          <a:p>
            <a:r>
              <a:rPr lang="en-US" dirty="0" smtClean="0">
                <a:latin typeface="Calibri" charset="0"/>
                <a:ea typeface="ＭＳ Ｐゴシック" charset="0"/>
                <a:cs typeface="ＭＳ Ｐゴシック" charset="0"/>
              </a:rPr>
              <a:t>Gains in efficiency of a particular process are mathematically bound by the laws of thermodynamics.  That is, you can’t get a process that is more than 100% energy efficient, so the “impact per technology term” (third term on right) has limits within a particular technology.  However, things like “gender equity”, “literacy”, “art”, “ethics”, ”spirituality”, are not mathematically limited by thermodynamics. These areas of intervention do not necessarily require new investments of energy or materials, but do require an attention to the human influences of the system behavior. A designer who expands their domain of design to include these can a larger array of intervention strategies, some that can be high leverage and low embedded energy (or other) cost. </a:t>
            </a:r>
          </a:p>
          <a:p>
            <a:r>
              <a:rPr lang="en-US" dirty="0" smtClean="0">
                <a:latin typeface="Calibri" charset="0"/>
                <a:ea typeface="ＭＳ Ｐゴシック" charset="0"/>
                <a:cs typeface="ＭＳ Ｐゴシック" charset="0"/>
              </a:rPr>
              <a:t>This type of design strategy requires an unusual </a:t>
            </a:r>
            <a:r>
              <a:rPr lang="en-US" dirty="0" err="1" smtClean="0">
                <a:latin typeface="Calibri" charset="0"/>
                <a:ea typeface="ＭＳ Ｐゴシック" charset="0"/>
                <a:cs typeface="ＭＳ Ｐゴシック" charset="0"/>
              </a:rPr>
              <a:t>interdisciplinarity</a:t>
            </a:r>
            <a:r>
              <a:rPr lang="en-US" dirty="0" smtClean="0">
                <a:latin typeface="Calibri" charset="0"/>
                <a:ea typeface="ＭＳ Ｐゴシック" charset="0"/>
                <a:cs typeface="ＭＳ Ｐゴシック" charset="0"/>
              </a:rPr>
              <a:t>.  To expand the design boundaries into the human domain, one would need to work with those who bring knowledge of these areas, such as political scientists, philosophers, psychologists, artists.</a:t>
            </a:r>
          </a:p>
          <a:p>
            <a:endParaRPr lang="en-US" dirty="0"/>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33</a:t>
            </a:fld>
            <a:endParaRPr lang="en-US" dirty="0"/>
          </a:p>
        </p:txBody>
      </p:sp>
    </p:spTree>
    <p:extLst>
      <p:ext uri="{BB962C8B-B14F-4D97-AF65-F5344CB8AC3E}">
        <p14:creationId xmlns:p14="http://schemas.microsoft.com/office/powerpoint/2010/main" val="15718137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sz="1200" kern="1200" dirty="0" smtClean="0">
                <a:solidFill>
                  <a:schemeClr val="tx1"/>
                </a:solidFill>
                <a:latin typeface="+mn-lt"/>
                <a:ea typeface="ＭＳ Ｐゴシック" charset="0"/>
                <a:cs typeface="ＭＳ Ｐゴシック" charset="0"/>
              </a:rPr>
              <a:t>This image shows that to get the final</a:t>
            </a:r>
            <a:r>
              <a:rPr lang="en-US" sz="1200" kern="1200" baseline="0" dirty="0" smtClean="0">
                <a:solidFill>
                  <a:schemeClr val="tx1"/>
                </a:solidFill>
                <a:latin typeface="+mn-lt"/>
                <a:ea typeface="ＭＳ Ｐゴシック" charset="0"/>
                <a:cs typeface="ＭＳ Ｐゴシック" charset="0"/>
              </a:rPr>
              <a:t> services from the energy sources, the energy must go through a series of conversions followed by the delivery of energy through passive systems.  Of this these processes have energy losses.  In the end, only about 10-20% of the energy sources are delivered in final services. </a:t>
            </a:r>
          </a:p>
          <a:p>
            <a:pPr eaLnBrk="1" fontAlgn="auto" hangingPunct="1">
              <a:spcBef>
                <a:spcPts val="0"/>
              </a:spcBef>
              <a:spcAft>
                <a:spcPts val="0"/>
              </a:spcAft>
              <a:defRPr/>
            </a:pPr>
            <a:endParaRPr lang="en-US" sz="1200" kern="1200" baseline="0" dirty="0" smtClean="0">
              <a:solidFill>
                <a:schemeClr val="tx1"/>
              </a:solidFill>
              <a:latin typeface="+mn-lt"/>
              <a:ea typeface="ＭＳ Ｐゴシック" charset="0"/>
              <a:cs typeface="ＭＳ Ｐゴシック" charset="0"/>
            </a:endParaRPr>
          </a:p>
          <a:p>
            <a:pPr eaLnBrk="1" fontAlgn="auto" hangingPunct="1">
              <a:spcBef>
                <a:spcPts val="0"/>
              </a:spcBef>
              <a:spcAft>
                <a:spcPts val="0"/>
              </a:spcAft>
              <a:defRPr/>
            </a:pPr>
            <a:r>
              <a:rPr lang="en-US" sz="1200" kern="1200" baseline="0" dirty="0" smtClean="0">
                <a:solidFill>
                  <a:schemeClr val="tx1"/>
                </a:solidFill>
                <a:latin typeface="+mn-lt"/>
                <a:ea typeface="ＭＳ Ｐゴシック" charset="0"/>
                <a:cs typeface="ＭＳ Ｐゴシック" charset="0"/>
              </a:rPr>
              <a:t>One of the questions then becomes, if there can be a technology efficiency gain that is involved at multiple stages of the conversation and delivery processes, this efficiency gain can then be leveraged for energy savings at multiple stages of the process.</a:t>
            </a:r>
            <a:endParaRPr lang="en-US" sz="1200" kern="1200" dirty="0" smtClean="0">
              <a:solidFill>
                <a:schemeClr val="tx1"/>
              </a:solidFill>
              <a:latin typeface="+mn-lt"/>
              <a:ea typeface="ＭＳ Ｐゴシック" charset="0"/>
              <a:cs typeface="ＭＳ Ｐゴシック" charset="0"/>
            </a:endParaRPr>
          </a:p>
          <a:p>
            <a:pPr eaLnBrk="1" fontAlgn="auto" hangingPunct="1">
              <a:spcBef>
                <a:spcPts val="0"/>
              </a:spcBef>
              <a:spcAft>
                <a:spcPts val="0"/>
              </a:spcAft>
              <a:defRPr/>
            </a:pPr>
            <a:endParaRPr lang="en-US" sz="1200" kern="1200" dirty="0" smtClean="0">
              <a:solidFill>
                <a:schemeClr val="tx1"/>
              </a:solidFill>
              <a:latin typeface="+mn-lt"/>
              <a:ea typeface="ＭＳ Ｐゴシック" charset="0"/>
              <a:cs typeface="ＭＳ Ｐゴシック" charset="0"/>
            </a:endParaRPr>
          </a:p>
          <a:p>
            <a:pPr eaLnBrk="1" fontAlgn="auto" hangingPunct="1">
              <a:spcBef>
                <a:spcPts val="0"/>
              </a:spcBef>
              <a:spcAft>
                <a:spcPts val="0"/>
              </a:spcAft>
              <a:defRPr/>
            </a:pPr>
            <a:endParaRPr lang="en-US" sz="1200" kern="1200" dirty="0" smtClean="0">
              <a:solidFill>
                <a:schemeClr val="tx1"/>
              </a:solidFill>
              <a:latin typeface="+mn-lt"/>
              <a:ea typeface="ＭＳ Ｐゴシック" charset="0"/>
              <a:cs typeface="ＭＳ Ｐゴシック" charset="0"/>
            </a:endParaRPr>
          </a:p>
          <a:p>
            <a:pPr eaLnBrk="1" fontAlgn="auto" hangingPunct="1">
              <a:spcBef>
                <a:spcPts val="0"/>
              </a:spcBef>
              <a:spcAft>
                <a:spcPts val="0"/>
              </a:spcAft>
              <a:defRPr/>
            </a:pPr>
            <a:r>
              <a:rPr lang="en-US" sz="1200" kern="1200" dirty="0" smtClean="0">
                <a:solidFill>
                  <a:schemeClr val="tx1"/>
                </a:solidFill>
                <a:latin typeface="+mn-lt"/>
                <a:ea typeface="ＭＳ Ｐゴシック" charset="0"/>
                <a:cs typeface="ＭＳ Ｐゴシック" charset="0"/>
              </a:rPr>
              <a:t>Image</a:t>
            </a:r>
            <a:r>
              <a:rPr lang="en-US" sz="1200" kern="1200" baseline="0" dirty="0" smtClean="0">
                <a:solidFill>
                  <a:schemeClr val="tx1"/>
                </a:solidFill>
                <a:latin typeface="+mn-lt"/>
                <a:ea typeface="ＭＳ Ｐゴシック" charset="0"/>
                <a:cs typeface="ＭＳ Ｐゴシック" charset="0"/>
              </a:rPr>
              <a:t> adapted from</a:t>
            </a:r>
            <a:r>
              <a:rPr lang="en-US" sz="1200" kern="1200" dirty="0" smtClean="0">
                <a:solidFill>
                  <a:schemeClr val="tx1"/>
                </a:solidFill>
                <a:latin typeface="+mn-lt"/>
                <a:ea typeface="ＭＳ Ｐゴシック" charset="0"/>
                <a:cs typeface="ＭＳ Ｐゴシック" charset="0"/>
              </a:rPr>
              <a:t>:</a:t>
            </a:r>
            <a:endParaRPr lang="en-US" sz="1200" kern="1200" baseline="0" dirty="0" smtClean="0">
              <a:solidFill>
                <a:schemeClr val="tx1"/>
              </a:solidFill>
              <a:latin typeface="+mn-lt"/>
              <a:ea typeface="ＭＳ Ｐゴシック" charset="0"/>
              <a:cs typeface="ＭＳ Ｐゴシック" charset="0"/>
            </a:endParaRPr>
          </a:p>
          <a:p>
            <a:pPr eaLnBrk="1" fontAlgn="auto" hangingPunct="1">
              <a:spcBef>
                <a:spcPts val="0"/>
              </a:spcBef>
              <a:spcAft>
                <a:spcPts val="0"/>
              </a:spcAft>
              <a:defRPr/>
            </a:pPr>
            <a:r>
              <a:rPr lang="en-US" sz="1200" kern="1200" dirty="0" smtClean="0">
                <a:solidFill>
                  <a:schemeClr val="tx1"/>
                </a:solidFill>
                <a:latin typeface="+mn-lt"/>
                <a:ea typeface="ＭＳ Ｐゴシック" charset="0"/>
                <a:cs typeface="ＭＳ Ｐゴシック" charset="0"/>
              </a:rPr>
              <a:t>Cullen, J.M. and </a:t>
            </a:r>
            <a:r>
              <a:rPr lang="en-US" sz="1200" kern="1200" dirty="0" err="1" smtClean="0">
                <a:solidFill>
                  <a:schemeClr val="tx1"/>
                </a:solidFill>
                <a:latin typeface="+mn-lt"/>
                <a:ea typeface="ＭＳ Ｐゴシック" charset="0"/>
                <a:cs typeface="ＭＳ Ｐゴシック" charset="0"/>
              </a:rPr>
              <a:t>Allwood</a:t>
            </a:r>
            <a:r>
              <a:rPr lang="en-US" sz="1200" kern="1200" dirty="0" smtClean="0">
                <a:solidFill>
                  <a:schemeClr val="tx1"/>
                </a:solidFill>
                <a:latin typeface="+mn-lt"/>
                <a:ea typeface="ＭＳ Ｐゴシック" charset="0"/>
                <a:cs typeface="ＭＳ Ｐゴシック" charset="0"/>
              </a:rPr>
              <a:t>, J.M. (2010) The efficient use of energy: tracing the global flow of energy from fuel to service, Energy Policy, 38 75-8 </a:t>
            </a:r>
          </a:p>
          <a:p>
            <a:pPr eaLnBrk="1" fontAlgn="auto" hangingPunct="1">
              <a:spcBef>
                <a:spcPts val="0"/>
              </a:spcBef>
              <a:spcAft>
                <a:spcPts val="0"/>
              </a:spcAft>
              <a:defRPr/>
            </a:pPr>
            <a:r>
              <a:rPr lang="en-US" sz="1200" kern="1200" dirty="0" smtClean="0">
                <a:solidFill>
                  <a:schemeClr val="tx1"/>
                </a:solidFill>
                <a:latin typeface="+mn-lt"/>
                <a:ea typeface="ＭＳ Ｐゴシック" charset="0"/>
                <a:cs typeface="ＭＳ Ｐゴシック" charset="0"/>
              </a:rPr>
              <a:t>Used with</a:t>
            </a:r>
            <a:r>
              <a:rPr lang="en-US" sz="1200" kern="1200" baseline="0" dirty="0" smtClean="0">
                <a:solidFill>
                  <a:schemeClr val="tx1"/>
                </a:solidFill>
                <a:latin typeface="+mn-lt"/>
                <a:ea typeface="ＭＳ Ｐゴシック" charset="0"/>
                <a:cs typeface="ＭＳ Ｐゴシック" charset="0"/>
              </a:rPr>
              <a:t> permission.</a:t>
            </a:r>
            <a:endParaRPr lang="en-US" sz="1200" kern="1200" dirty="0">
              <a:solidFill>
                <a:schemeClr val="tx1"/>
              </a:solidFill>
              <a:latin typeface="+mn-lt"/>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34</a:t>
            </a:fld>
            <a:endParaRPr lang="en-US" dirty="0"/>
          </a:p>
        </p:txBody>
      </p:sp>
    </p:spTree>
    <p:extLst>
      <p:ext uri="{BB962C8B-B14F-4D97-AF65-F5344CB8AC3E}">
        <p14:creationId xmlns:p14="http://schemas.microsoft.com/office/powerpoint/2010/main" val="16818667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a:normAutofit fontScale="92500" lnSpcReduction="10000"/>
          </a:bodyPr>
          <a:lstStyle/>
          <a:p>
            <a:pPr eaLnBrk="1" fontAlgn="auto" hangingPunct="1">
              <a:spcBef>
                <a:spcPts val="0"/>
              </a:spcBef>
              <a:spcAft>
                <a:spcPts val="0"/>
              </a:spcAft>
              <a:defRPr/>
            </a:pPr>
            <a:r>
              <a:rPr lang="en-US" dirty="0" smtClean="0">
                <a:ea typeface="+mn-ea"/>
                <a:cs typeface="+mn-cs"/>
              </a:rPr>
              <a:t>This diagram depicts</a:t>
            </a:r>
            <a:r>
              <a:rPr lang="en-US" baseline="0" dirty="0" smtClean="0">
                <a:ea typeface="+mn-ea"/>
                <a:cs typeface="+mn-cs"/>
              </a:rPr>
              <a:t> the global flow of energy from 2005, demonstrating that the primary resources of energy are (dotted with red) fossil fuels.  </a:t>
            </a:r>
          </a:p>
          <a:p>
            <a:pPr eaLnBrk="1" fontAlgn="auto" hangingPunct="1">
              <a:spcBef>
                <a:spcPts val="0"/>
              </a:spcBef>
              <a:spcAft>
                <a:spcPts val="0"/>
              </a:spcAft>
              <a:defRPr/>
            </a:pPr>
            <a:endParaRPr lang="en-US" baseline="0" dirty="0" smtClean="0">
              <a:ea typeface="+mn-ea"/>
              <a:cs typeface="+mn-cs"/>
            </a:endParaRPr>
          </a:p>
          <a:p>
            <a:pPr eaLnBrk="1" fontAlgn="auto" hangingPunct="1">
              <a:spcBef>
                <a:spcPts val="0"/>
              </a:spcBef>
              <a:spcAft>
                <a:spcPts val="0"/>
              </a:spcAft>
              <a:defRPr/>
            </a:pPr>
            <a:r>
              <a:rPr lang="en-US" baseline="0" dirty="0" smtClean="0">
                <a:ea typeface="+mn-ea"/>
                <a:cs typeface="+mn-cs"/>
              </a:rPr>
              <a:t>What is important about this diagram is that it traces energy flows through the main technological devices (conversion, passive systems) that deliver the desired “good,” such as sustenance.  For example, the primary energy sources go through an initial conversion into either heat, electricity or a direct use.  That occurs through the devices listed.  Locate the “electric motor”.  The electric motor then provides motion which Is used in factories and buildings to provide a number of “final services. “  This diagram shows that an improvement in efficiency in the electric motor can be multiplied into efficiencies across many different final service sectors.  So the diagram provides a way to develop technology efficiency strategies that have a leveraged effect in the global system (of course this assumes adoption of the strategy). </a:t>
            </a:r>
          </a:p>
          <a:p>
            <a:pPr eaLnBrk="1" fontAlgn="auto" hangingPunct="1">
              <a:spcBef>
                <a:spcPts val="0"/>
              </a:spcBef>
              <a:spcAft>
                <a:spcPts val="0"/>
              </a:spcAft>
              <a:defRPr/>
            </a:pPr>
            <a:endParaRPr lang="en-US" baseline="0" dirty="0" smtClean="0">
              <a:ea typeface="+mn-ea"/>
              <a:cs typeface="+mn-cs"/>
            </a:endParaRPr>
          </a:p>
          <a:p>
            <a:pPr eaLnBrk="1" fontAlgn="auto" hangingPunct="1">
              <a:spcBef>
                <a:spcPts val="0"/>
              </a:spcBef>
              <a:spcAft>
                <a:spcPts val="0"/>
              </a:spcAft>
              <a:defRPr/>
            </a:pPr>
            <a:r>
              <a:rPr lang="en-US" baseline="0" dirty="0" smtClean="0">
                <a:ea typeface="+mn-ea"/>
                <a:cs typeface="+mn-cs"/>
              </a:rPr>
              <a:t>An even more important set of graphics can be found in this downloadable </a:t>
            </a:r>
            <a:r>
              <a:rPr lang="en-US" baseline="0" dirty="0" err="1" smtClean="0">
                <a:ea typeface="+mn-ea"/>
                <a:cs typeface="+mn-cs"/>
              </a:rPr>
              <a:t>PDF:https</a:t>
            </a:r>
            <a:r>
              <a:rPr lang="en-US" baseline="0" dirty="0" smtClean="0">
                <a:ea typeface="+mn-ea"/>
                <a:cs typeface="+mn-cs"/>
              </a:rPr>
              <a:t>://</a:t>
            </a:r>
            <a:r>
              <a:rPr lang="en-US" baseline="0" dirty="0" err="1" smtClean="0">
                <a:ea typeface="+mn-ea"/>
                <a:cs typeface="+mn-cs"/>
              </a:rPr>
              <a:t>workspace.imperial.ac.uk</a:t>
            </a:r>
            <a:r>
              <a:rPr lang="en-US" baseline="0" dirty="0" smtClean="0">
                <a:ea typeface="+mn-ea"/>
                <a:cs typeface="+mn-cs"/>
              </a:rPr>
              <a:t>/</a:t>
            </a:r>
            <a:r>
              <a:rPr lang="en-US" baseline="0" dirty="0" err="1" smtClean="0">
                <a:ea typeface="+mn-ea"/>
                <a:cs typeface="+mn-cs"/>
              </a:rPr>
              <a:t>energyfutureslab</a:t>
            </a:r>
            <a:r>
              <a:rPr lang="en-US" baseline="0" dirty="0" smtClean="0">
                <a:ea typeface="+mn-ea"/>
                <a:cs typeface="+mn-cs"/>
              </a:rPr>
              <a:t>/Public/Events/JMA%20Feb%202011.pdf</a:t>
            </a:r>
          </a:p>
          <a:p>
            <a:pPr eaLnBrk="1" fontAlgn="auto" hangingPunct="1">
              <a:spcBef>
                <a:spcPts val="0"/>
              </a:spcBef>
              <a:spcAft>
                <a:spcPts val="0"/>
              </a:spcAft>
              <a:defRPr/>
            </a:pPr>
            <a:endParaRPr lang="en-US" baseline="0" dirty="0" smtClean="0">
              <a:ea typeface="+mn-ea"/>
              <a:cs typeface="+mn-cs"/>
            </a:endParaRPr>
          </a:p>
          <a:p>
            <a:pPr eaLnBrk="1" fontAlgn="auto" hangingPunct="1">
              <a:spcBef>
                <a:spcPts val="0"/>
              </a:spcBef>
              <a:spcAft>
                <a:spcPts val="0"/>
              </a:spcAft>
              <a:defRPr/>
            </a:pPr>
            <a:r>
              <a:rPr lang="en-US" baseline="0" dirty="0" smtClean="0">
                <a:ea typeface="+mn-ea"/>
                <a:cs typeface="+mn-cs"/>
              </a:rPr>
              <a:t>The images in the PDF indicate that the current theoretical efficiency is 11% (89% wasted energy) in the conversion and delivery.</a:t>
            </a:r>
          </a:p>
          <a:p>
            <a:pPr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endParaRPr lang="en-US" dirty="0" smtClean="0">
              <a:ea typeface="+mn-ea"/>
              <a:cs typeface="+mn-cs"/>
            </a:endParaRPr>
          </a:p>
          <a:p>
            <a:pPr eaLnBrk="1" fontAlgn="auto" hangingPunct="1">
              <a:spcBef>
                <a:spcPts val="0"/>
              </a:spcBef>
              <a:spcAft>
                <a:spcPts val="0"/>
              </a:spcAft>
              <a:defRPr/>
            </a:pPr>
            <a:r>
              <a:rPr lang="en-US" dirty="0" smtClean="0">
                <a:ea typeface="+mn-ea"/>
                <a:cs typeface="+mn-cs"/>
              </a:rPr>
              <a:t>Source:</a:t>
            </a:r>
            <a:endParaRPr lang="en-US" baseline="0" dirty="0" smtClean="0">
              <a:ea typeface="+mn-ea"/>
              <a:cs typeface="+mn-cs"/>
            </a:endParaRPr>
          </a:p>
          <a:p>
            <a:pPr eaLnBrk="1" fontAlgn="auto" hangingPunct="1">
              <a:spcBef>
                <a:spcPts val="0"/>
              </a:spcBef>
              <a:spcAft>
                <a:spcPts val="0"/>
              </a:spcAft>
              <a:defRPr/>
            </a:pPr>
            <a:r>
              <a:rPr lang="en-US" dirty="0" smtClean="0">
                <a:ea typeface="+mn-ea"/>
                <a:cs typeface="+mn-cs"/>
              </a:rPr>
              <a:t>Cullen, J.M. and </a:t>
            </a:r>
            <a:r>
              <a:rPr lang="en-US" dirty="0" err="1" smtClean="0">
                <a:ea typeface="+mn-ea"/>
                <a:cs typeface="+mn-cs"/>
              </a:rPr>
              <a:t>Allwood</a:t>
            </a:r>
            <a:r>
              <a:rPr lang="en-US" dirty="0" smtClean="0">
                <a:ea typeface="+mn-ea"/>
                <a:cs typeface="+mn-cs"/>
              </a:rPr>
              <a:t>, J.M. (2010) The efficient use of energy: tracing the global flow of energy from fuel to service, Energy Policy, 38 75-8 . </a:t>
            </a:r>
          </a:p>
          <a:p>
            <a:pPr eaLnBrk="1" fontAlgn="auto" hangingPunct="1">
              <a:spcBef>
                <a:spcPts val="0"/>
              </a:spcBef>
              <a:spcAft>
                <a:spcPts val="0"/>
              </a:spcAft>
              <a:defRPr/>
            </a:pPr>
            <a:r>
              <a:rPr lang="en-US" dirty="0" smtClean="0">
                <a:ea typeface="+mn-ea"/>
                <a:cs typeface="+mn-cs"/>
              </a:rPr>
              <a:t>Used with permission. </a:t>
            </a:r>
            <a:endParaRPr lang="en-US" dirty="0">
              <a:ea typeface="+mn-ea"/>
              <a:cs typeface="+mn-cs"/>
            </a:endParaRPr>
          </a:p>
        </p:txBody>
      </p:sp>
      <p:sp>
        <p:nvSpPr>
          <p:cNvPr id="45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28903B3B-83EA-C349-9CD9-928D8F21A9E4}" type="slidenum">
              <a:rPr lang="en-US" sz="1200" b="0"/>
              <a:pPr eaLnBrk="1" fontAlgn="base" hangingPunct="1">
                <a:spcBef>
                  <a:spcPct val="0"/>
                </a:spcBef>
                <a:spcAft>
                  <a:spcPct val="0"/>
                </a:spcAft>
              </a:pPr>
              <a:t>35</a:t>
            </a:fld>
            <a:endParaRPr lang="en-US" sz="1200" b="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This graphic depicts the four know</a:t>
            </a:r>
            <a:r>
              <a:rPr lang="en-US" baseline="0" dirty="0" smtClean="0">
                <a:latin typeface="Calibri" charset="0"/>
              </a:rPr>
              <a:t>n, stable energy reservoirs (resources) on earth and their replenishment time scale.  If you intended for your society to be sustainable and you needed energy for the functional of your social services, which type of energy would you choose and why?</a:t>
            </a:r>
            <a:endParaRPr lang="en-US" dirty="0" smtClean="0">
              <a:latin typeface="Calibri" charset="0"/>
            </a:endParaRPr>
          </a:p>
          <a:p>
            <a:pPr eaLnBrk="1" hangingPunct="1">
              <a:spcBef>
                <a:spcPct val="0"/>
              </a:spcBef>
            </a:pPr>
            <a:endParaRPr lang="en-US" dirty="0" smtClean="0">
              <a:latin typeface="Calibri" charset="0"/>
            </a:endParaRP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Hermann</a:t>
            </a:r>
            <a:r>
              <a:rPr lang="en-US" dirty="0">
                <a:latin typeface="Calibri" charset="0"/>
              </a:rPr>
              <a:t>, W. (2006). Quantifying global </a:t>
            </a:r>
            <a:r>
              <a:rPr lang="en-US" dirty="0" err="1">
                <a:latin typeface="Calibri" charset="0"/>
              </a:rPr>
              <a:t>exergy</a:t>
            </a:r>
            <a:r>
              <a:rPr lang="en-US" dirty="0">
                <a:latin typeface="Calibri" charset="0"/>
              </a:rPr>
              <a:t> resources. </a:t>
            </a:r>
            <a:r>
              <a:rPr lang="en-US" i="1" dirty="0">
                <a:latin typeface="Calibri" charset="0"/>
              </a:rPr>
              <a:t>Energy</a:t>
            </a:r>
            <a:r>
              <a:rPr lang="en-US" dirty="0">
                <a:latin typeface="Calibri" charset="0"/>
              </a:rPr>
              <a:t>, </a:t>
            </a:r>
            <a:r>
              <a:rPr lang="en-US" i="1" dirty="0">
                <a:latin typeface="Calibri" charset="0"/>
              </a:rPr>
              <a:t>31</a:t>
            </a:r>
            <a:r>
              <a:rPr lang="en-US" dirty="0">
                <a:latin typeface="Calibri" charset="0"/>
              </a:rPr>
              <a:t>(12), 1685–1702.</a:t>
            </a:r>
          </a:p>
          <a:p>
            <a:pPr eaLnBrk="1" hangingPunct="1">
              <a:spcBef>
                <a:spcPct val="0"/>
              </a:spcBef>
            </a:pPr>
            <a:endParaRPr lang="en-US" dirty="0">
              <a:latin typeface="Calibri" charset="0"/>
            </a:endParaRPr>
          </a:p>
          <a:p>
            <a:pPr eaLnBrk="1" hangingPunct="1">
              <a:spcBef>
                <a:spcPct val="0"/>
              </a:spcBef>
            </a:pPr>
            <a:r>
              <a:rPr lang="en-US" dirty="0">
                <a:latin typeface="Calibri" charset="0"/>
              </a:rPr>
              <a:t>This data is a re-representation of the information in Table 1 in the reference above</a:t>
            </a:r>
            <a:r>
              <a:rPr lang="en-US" dirty="0" smtClean="0">
                <a:latin typeface="Calibri" charset="0"/>
              </a:rPr>
              <a:t>.</a:t>
            </a:r>
          </a:p>
          <a:p>
            <a:pPr eaLnBrk="1" hangingPunct="1">
              <a:spcBef>
                <a:spcPct val="0"/>
              </a:spcBef>
            </a:pPr>
            <a:endParaRPr lang="en-US" dirty="0" smtClean="0">
              <a:latin typeface="Calibri"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latin typeface="Calibri" charset="0"/>
              </a:rPr>
              <a:t>More information on Renewable and Nonrenewable Energy can be found on page 131 of </a:t>
            </a:r>
            <a:r>
              <a:rPr lang="en-US" dirty="0" smtClean="0">
                <a:latin typeface="Arial" charset="0"/>
              </a:rPr>
              <a:t>J.R. </a:t>
            </a:r>
            <a:r>
              <a:rPr lang="en-US" dirty="0" err="1" smtClean="0">
                <a:latin typeface="Arial" charset="0"/>
              </a:rPr>
              <a:t>Mihelcic</a:t>
            </a:r>
            <a:r>
              <a:rPr lang="en-US" dirty="0" smtClean="0">
                <a:latin typeface="Arial" charset="0"/>
              </a:rPr>
              <a:t> and J.B. Zimmerman (</a:t>
            </a:r>
            <a:r>
              <a:rPr lang="en-US" i="1" dirty="0" smtClean="0">
                <a:latin typeface="Arial" charset="0"/>
              </a:rPr>
              <a:t>Environmental Engineering: Fundamentals, Sustainability, Design</a:t>
            </a:r>
            <a:r>
              <a:rPr lang="en-US" dirty="0" smtClean="0">
                <a:latin typeface="Arial" charset="0"/>
              </a:rPr>
              <a:t>, John Wiley &amp; Sons, Inc., 2010) </a:t>
            </a:r>
          </a:p>
          <a:p>
            <a:pPr eaLnBrk="1" hangingPunct="1">
              <a:spcBef>
                <a:spcPct val="0"/>
              </a:spcBef>
            </a:pPr>
            <a:r>
              <a:rPr lang="en-US" dirty="0" smtClean="0">
                <a:latin typeface="Calibri" charset="0"/>
              </a:rPr>
              <a:t> </a:t>
            </a:r>
          </a:p>
          <a:p>
            <a:pPr eaLnBrk="1" hangingPunct="1">
              <a:spcBef>
                <a:spcPct val="0"/>
              </a:spcBef>
            </a:pPr>
            <a:endParaRPr lang="en-US" dirty="0" smtClean="0">
              <a:latin typeface="Calibri" charset="0"/>
            </a:endParaRPr>
          </a:p>
          <a:p>
            <a:pPr eaLnBrk="1" hangingPunct="1">
              <a:spcBef>
                <a:spcPct val="0"/>
              </a:spcBef>
            </a:pPr>
            <a:r>
              <a:rPr lang="en-US" b="1" dirty="0" smtClean="0">
                <a:latin typeface="Calibri" charset="0"/>
              </a:rPr>
              <a:t>Targeted</a:t>
            </a:r>
            <a:r>
              <a:rPr lang="en-US" b="1" baseline="0" dirty="0" smtClean="0">
                <a:latin typeface="Calibri" charset="0"/>
              </a:rPr>
              <a:t> learning objectives: 1.1, 1.2, 1.3</a:t>
            </a:r>
            <a:endParaRPr lang="en-US" b="1" dirty="0" smtClean="0">
              <a:latin typeface="Calibri" charset="0"/>
            </a:endParaRPr>
          </a:p>
          <a:p>
            <a:pPr eaLnBrk="1" hangingPunct="1">
              <a:spcBef>
                <a:spcPct val="0"/>
              </a:spcBef>
            </a:pPr>
            <a:endParaRPr lang="en-US" dirty="0" smtClean="0">
              <a:latin typeface="Calibri" charset="0"/>
            </a:endParaRPr>
          </a:p>
          <a:p>
            <a:pPr eaLnBrk="1" hangingPunct="1">
              <a:spcBef>
                <a:spcPct val="0"/>
              </a:spcBef>
            </a:pPr>
            <a:endParaRPr lang="en-US" dirty="0">
              <a:latin typeface="Calibri" charset="0"/>
            </a:endParaRP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fld id="{AACFA361-E112-704D-8CF3-12454119A3B7}" type="slidenum">
              <a:rPr lang="en-US" sz="1200" b="0">
                <a:solidFill>
                  <a:prstClr val="black"/>
                </a:solidFill>
              </a:rPr>
              <a:pPr eaLnBrk="1" hangingPunct="1"/>
              <a:t>4</a:t>
            </a:fld>
            <a:endParaRPr lang="en-US" sz="1200" b="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8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This image, which is actually a composite of hundreds of images taken by orbiting satellites, depicts the use of artificial light at night. It was taken on November 27, 2000. This is just one illustration of how modern societies depend on using rather large quantities of energy in their daily use. </a:t>
            </a:r>
          </a:p>
          <a:p>
            <a:pPr eaLnBrk="1" hangingPunct="1">
              <a:spcBef>
                <a:spcPct val="0"/>
              </a:spcBef>
            </a:pPr>
            <a:endParaRPr lang="en-US" dirty="0">
              <a:latin typeface="Calibri" charset="0"/>
            </a:endParaRPr>
          </a:p>
          <a:p>
            <a:pPr eaLnBrk="1" hangingPunct="1">
              <a:spcBef>
                <a:spcPct val="0"/>
              </a:spcBef>
            </a:pPr>
            <a:r>
              <a:rPr lang="en-US" dirty="0">
                <a:latin typeface="Calibri" charset="0"/>
              </a:rPr>
              <a:t>Things to consider: How is population, technology, affluence, and consumption represented in this figure?  What is the global impact on societies and on the environment?  How do we have access to this energy?</a:t>
            </a:r>
          </a:p>
          <a:p>
            <a:pPr eaLnBrk="1" hangingPunct="1">
              <a:spcBef>
                <a:spcPct val="0"/>
              </a:spcBef>
            </a:pPr>
            <a:endParaRPr lang="en-US" dirty="0">
              <a:latin typeface="Calibri" charset="0"/>
            </a:endParaRPr>
          </a:p>
          <a:p>
            <a:pPr eaLnBrk="1" hangingPunct="1">
              <a:spcBef>
                <a:spcPct val="0"/>
              </a:spcBef>
            </a:pPr>
            <a:r>
              <a:rPr lang="en-US" dirty="0">
                <a:latin typeface="Calibri" charset="0"/>
              </a:rPr>
              <a:t>This graphic is from http://</a:t>
            </a:r>
            <a:r>
              <a:rPr lang="en-US" dirty="0" err="1">
                <a:latin typeface="Calibri" charset="0"/>
              </a:rPr>
              <a:t>apod.nasa.gov</a:t>
            </a:r>
            <a:r>
              <a:rPr lang="en-US" dirty="0">
                <a:latin typeface="Calibri" charset="0"/>
              </a:rPr>
              <a:t>/</a:t>
            </a:r>
            <a:r>
              <a:rPr lang="en-US" dirty="0" err="1">
                <a:latin typeface="Calibri" charset="0"/>
              </a:rPr>
              <a:t>apod</a:t>
            </a:r>
            <a:r>
              <a:rPr lang="en-US" dirty="0">
                <a:latin typeface="Calibri" charset="0"/>
              </a:rPr>
              <a:t>/ap001127.html and was taken on November 27, 2000.</a:t>
            </a:r>
          </a:p>
          <a:p>
            <a:pPr eaLnBrk="1" hangingPunct="1">
              <a:spcBef>
                <a:spcPct val="0"/>
              </a:spcBef>
            </a:pPr>
            <a:endParaRPr lang="en-US" dirty="0">
              <a:latin typeface="Calibri" charset="0"/>
            </a:endParaRPr>
          </a:p>
          <a:p>
            <a:pPr eaLnBrk="1" hangingPunct="1">
              <a:spcBef>
                <a:spcPct val="0"/>
              </a:spcBef>
            </a:pPr>
            <a:r>
              <a:rPr lang="en-US" b="1" dirty="0" smtClean="0">
                <a:latin typeface="Calibri" charset="0"/>
              </a:rPr>
              <a:t>Targeted</a:t>
            </a:r>
            <a:r>
              <a:rPr lang="en-US" b="1" baseline="0" dirty="0" smtClean="0">
                <a:latin typeface="Calibri" charset="0"/>
              </a:rPr>
              <a:t> learning objectives: 1.12, 3.2 5.1, 5.2</a:t>
            </a:r>
            <a:endParaRPr lang="en-US" b="1" dirty="0" smtClean="0">
              <a:latin typeface="Calibri" charset="0"/>
            </a:endParaRP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C5990E65-655B-AB42-984A-138AB2ED29B7}" type="slidenum">
              <a:rPr lang="en-US" sz="1200" b="0"/>
              <a:pPr eaLnBrk="1" fontAlgn="base" hangingPunct="1">
                <a:spcBef>
                  <a:spcPct val="0"/>
                </a:spcBef>
                <a:spcAft>
                  <a:spcPct val="0"/>
                </a:spcAft>
              </a:pPr>
              <a:t>5</a:t>
            </a:fld>
            <a:endParaRPr lang="en-US" sz="1200" b="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Image</a:t>
            </a:r>
            <a:r>
              <a:rPr lang="en-US" baseline="0" dirty="0" smtClean="0"/>
              <a:t> adapted </a:t>
            </a:r>
            <a:r>
              <a:rPr lang="en-US" dirty="0" smtClean="0"/>
              <a:t>from M. Ashby, 2009. </a:t>
            </a:r>
            <a:r>
              <a:rPr lang="en-US" i="1" dirty="0" smtClean="0"/>
              <a:t>Materials</a:t>
            </a:r>
            <a:r>
              <a:rPr lang="en-US" i="1" baseline="0" dirty="0" smtClean="0"/>
              <a:t> and the Environment: Eco-Informed Material Choice. </a:t>
            </a:r>
            <a:r>
              <a:rPr lang="en-US" i="0" baseline="0" dirty="0" smtClean="0"/>
              <a:t>Elsevier, New York.   Used with permission.</a:t>
            </a:r>
          </a:p>
          <a:p>
            <a:endParaRPr lang="en-US" i="0" baseline="0" dirty="0" smtClean="0"/>
          </a:p>
          <a:p>
            <a:r>
              <a:rPr lang="en-US" i="0" baseline="0" dirty="0" smtClean="0"/>
              <a:t>This graphic depicts the relationship between reserves and resource base.  In the closed thermodynamic system of the earth, the resource base represents the total availability of any given non-renewable resource, such as lithium, petroleum, iron, or some other element or chemical that is non-renewable.  In actuality, the resource base is somewhat uncertain.  </a:t>
            </a:r>
          </a:p>
          <a:p>
            <a:endParaRPr lang="en-US" i="0" baseline="0" dirty="0" smtClean="0"/>
          </a:p>
          <a:p>
            <a:r>
              <a:rPr lang="en-US" i="0" baseline="0" dirty="0" smtClean="0"/>
              <a:t>Note that reserves represents identified sources that are high enough in concentration to be profitably exploited.  Theoretically, if the economics of prospecting or extracting unknown resources shifts it is possible that the Reserves can expand. </a:t>
            </a:r>
          </a:p>
          <a:p>
            <a:endParaRPr lang="en-US" i="0" baseline="0" dirty="0" smtClean="0"/>
          </a:p>
          <a:p>
            <a:r>
              <a:rPr lang="en-US" i="0" baseline="0" dirty="0" smtClean="0"/>
              <a:t>Currently, the global geologists believe that all known reserves for fossil fuels have been identified.  </a:t>
            </a:r>
          </a:p>
          <a:p>
            <a:endParaRPr lang="en-US" b="1" i="0" baseline="0" dirty="0" smtClean="0"/>
          </a:p>
          <a:p>
            <a:r>
              <a:rPr lang="en-US" b="1" i="0" baseline="0" dirty="0" smtClean="0"/>
              <a:t>Things to consider: </a:t>
            </a:r>
            <a:r>
              <a:rPr lang="en-US" i="0" baseline="0" dirty="0" smtClean="0"/>
              <a:t>What makes something profitable or non-profitable?  Is profit the only consideration?  What are other considerations?</a:t>
            </a:r>
          </a:p>
          <a:p>
            <a:endParaRPr lang="en-US" i="0" baseline="0" dirty="0" smtClean="0"/>
          </a:p>
          <a:p>
            <a:r>
              <a:rPr lang="en-US" i="0" baseline="0" dirty="0" smtClean="0"/>
              <a:t>Hopefully, students will identify that the impact of extracting and using resources on ecological services and human health and well-being would be factors.  They may also identify tax structures, regulations, and market forces. </a:t>
            </a:r>
          </a:p>
          <a:p>
            <a:endParaRPr lang="en-US" i="0" baseline="0" dirty="0" smtClean="0"/>
          </a:p>
          <a:p>
            <a:endParaRPr lang="en-US" i="0" baseline="0" dirty="0" smtClean="0"/>
          </a:p>
          <a:p>
            <a:endParaRPr lang="en-US" i="0" dirty="0"/>
          </a:p>
        </p:txBody>
      </p:sp>
      <p:sp>
        <p:nvSpPr>
          <p:cNvPr id="4" name="Slide Number Placeholder 3"/>
          <p:cNvSpPr>
            <a:spLocks noGrp="1"/>
          </p:cNvSpPr>
          <p:nvPr>
            <p:ph type="sldNum" sz="quarter" idx="10"/>
          </p:nvPr>
        </p:nvSpPr>
        <p:spPr/>
        <p:txBody>
          <a:bodyPr/>
          <a:lstStyle/>
          <a:p>
            <a:pPr>
              <a:defRPr/>
            </a:pPr>
            <a:fld id="{E68FEC66-8423-3943-91CB-8F372C66C1C3}" type="slidenum">
              <a:rPr lang="en-US" smtClean="0"/>
              <a:pPr>
                <a:defRPr/>
              </a:pPr>
              <a:t>6</a:t>
            </a:fld>
            <a:endParaRPr lang="en-US" dirty="0"/>
          </a:p>
        </p:txBody>
      </p:sp>
    </p:spTree>
    <p:extLst>
      <p:ext uri="{BB962C8B-B14F-4D97-AF65-F5344CB8AC3E}">
        <p14:creationId xmlns:p14="http://schemas.microsoft.com/office/powerpoint/2010/main" val="1305469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Arial" charset="0"/>
              </a:rPr>
              <a:t>When the rate of generation is the same as</a:t>
            </a:r>
            <a:r>
              <a:rPr lang="en-US" baseline="0" dirty="0" smtClean="0">
                <a:latin typeface="Arial" charset="0"/>
              </a:rPr>
              <a:t> the rate of use, the stock of the resource is stable:  You use only what you add.</a:t>
            </a:r>
            <a:endParaRPr lang="en-US" b="0" dirty="0">
              <a:latin typeface="Arial" charset="0"/>
            </a:endParaRPr>
          </a:p>
          <a:p>
            <a:pPr eaLnBrk="1" hangingPunct="1">
              <a:spcBef>
                <a:spcPct val="0"/>
              </a:spcBef>
            </a:pPr>
            <a:endParaRPr lang="en-US" dirty="0">
              <a:latin typeface="Arial" charset="0"/>
            </a:endParaRPr>
          </a:p>
          <a:p>
            <a:pPr eaLnBrk="1" hangingPunct="1">
              <a:spcBef>
                <a:spcPct val="0"/>
              </a:spcBef>
            </a:pPr>
            <a:r>
              <a:rPr lang="en-US" b="1" dirty="0">
                <a:latin typeface="Arial" charset="0"/>
              </a:rPr>
              <a:t>Learning Goals: 1.1</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8F87AD38-CCC5-DA47-88C8-4C0F77E8F43C}" type="slidenum">
              <a:rPr lang="en-US" sz="1200" b="0"/>
              <a:pPr eaLnBrk="1" fontAlgn="base" hangingPunct="1">
                <a:spcBef>
                  <a:spcPct val="0"/>
                </a:spcBef>
                <a:spcAft>
                  <a:spcPct val="0"/>
                </a:spcAft>
              </a:pPr>
              <a:t>8</a:t>
            </a:fld>
            <a:endParaRPr lang="en-US" sz="1200" b="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Arial" charset="0"/>
              </a:rPr>
              <a:t>This slide depicts the the conditions of depleting non-renewable resources. </a:t>
            </a:r>
            <a:r>
              <a:rPr lang="en-US" baseline="0" dirty="0" smtClean="0">
                <a:latin typeface="Arial" charset="0"/>
              </a:rPr>
              <a:t> When the generation rate is less than the consumption rate, the stock of the non-renewable resource is depleted.</a:t>
            </a:r>
          </a:p>
          <a:p>
            <a:pPr eaLnBrk="1" hangingPunct="1">
              <a:spcBef>
                <a:spcPct val="0"/>
              </a:spcBef>
            </a:pPr>
            <a:endParaRPr lang="en-US" baseline="0" dirty="0" smtClean="0">
              <a:latin typeface="Arial" charset="0"/>
            </a:endParaRPr>
          </a:p>
          <a:p>
            <a:pPr eaLnBrk="1" hangingPunct="1">
              <a:spcBef>
                <a:spcPct val="0"/>
              </a:spcBef>
            </a:pPr>
            <a:r>
              <a:rPr lang="en-US" b="1" baseline="0" dirty="0" smtClean="0">
                <a:latin typeface="Arial" charset="0"/>
              </a:rPr>
              <a:t>Activity:</a:t>
            </a:r>
          </a:p>
          <a:p>
            <a:pPr eaLnBrk="1" hangingPunct="1">
              <a:spcBef>
                <a:spcPct val="0"/>
              </a:spcBef>
            </a:pPr>
            <a:r>
              <a:rPr lang="en-US" b="0" baseline="0" dirty="0" smtClean="0">
                <a:latin typeface="Arial" charset="0"/>
              </a:rPr>
              <a:t>While we technically know that fossil fuels were made from biomass millions of years ago under conditions of high temperature and pressure, they are considered non-renewable because the time frame required to renew them is millions of years.  Incoming solar radiation is renewed each second, so it is considered a renewable resource for energy. </a:t>
            </a:r>
            <a:endParaRPr lang="en-US" b="0" dirty="0">
              <a:latin typeface="Arial" charset="0"/>
            </a:endParaRPr>
          </a:p>
          <a:p>
            <a:pPr eaLnBrk="1" hangingPunct="1">
              <a:spcBef>
                <a:spcPct val="0"/>
              </a:spcBef>
            </a:pPr>
            <a:endParaRPr lang="en-US" dirty="0">
              <a:latin typeface="Arial" charset="0"/>
            </a:endParaRPr>
          </a:p>
          <a:p>
            <a:pPr eaLnBrk="1" hangingPunct="1">
              <a:spcBef>
                <a:spcPct val="0"/>
              </a:spcBef>
            </a:pPr>
            <a:r>
              <a:rPr lang="en-US" b="1" dirty="0">
                <a:latin typeface="Arial" charset="0"/>
              </a:rPr>
              <a:t>Learning Goals: 1.1</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8F87AD38-CCC5-DA47-88C8-4C0F77E8F43C}" type="slidenum">
              <a:rPr lang="en-US" sz="1200" b="0"/>
              <a:pPr eaLnBrk="1" fontAlgn="base" hangingPunct="1">
                <a:spcBef>
                  <a:spcPct val="0"/>
                </a:spcBef>
                <a:spcAft>
                  <a:spcPct val="0"/>
                </a:spcAft>
              </a:pPr>
              <a:t>9</a:t>
            </a:fld>
            <a:endParaRPr lang="en-US" sz="1200" b="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rPr>
              <a:t>More information on Renewable and Nonrenewable Energy can be found on page 131 of </a:t>
            </a:r>
            <a:r>
              <a:rPr lang="en-US">
                <a:latin typeface="Arial" charset="0"/>
              </a:rPr>
              <a:t>J.R. Mihelcic and J.B. Zimmerman (</a:t>
            </a:r>
            <a:r>
              <a:rPr lang="en-US" i="1">
                <a:latin typeface="Arial" charset="0"/>
              </a:rPr>
              <a:t>Environmental Engineering: Fundamentals, Sustainability, Design</a:t>
            </a:r>
            <a:r>
              <a:rPr lang="en-US">
                <a:latin typeface="Arial" charset="0"/>
              </a:rPr>
              <a:t>, John Wiley &amp; Sons, Inc., 2010) </a:t>
            </a:r>
          </a:p>
          <a:p>
            <a:pPr eaLnBrk="1" hangingPunct="1">
              <a:spcBef>
                <a:spcPct val="0"/>
              </a:spcBef>
            </a:pPr>
            <a:endParaRPr lang="en-US">
              <a:latin typeface="Arial" charset="0"/>
            </a:endParaRPr>
          </a:p>
          <a:p>
            <a:pPr eaLnBrk="1" hangingPunct="1">
              <a:spcBef>
                <a:spcPct val="0"/>
              </a:spcBef>
            </a:pPr>
            <a:r>
              <a:rPr lang="en-US">
                <a:latin typeface="Arial" charset="0"/>
              </a:rPr>
              <a:t>-Only 7% of the energy used in the United States comes from renewable energy sources. The majority is used to produce electricity.</a:t>
            </a:r>
          </a:p>
          <a:p>
            <a:pPr eaLnBrk="1" hangingPunct="1">
              <a:spcBef>
                <a:spcPct val="0"/>
              </a:spcBef>
            </a:pPr>
            <a:r>
              <a:rPr lang="en-US">
                <a:latin typeface="Arial" charset="0"/>
              </a:rPr>
              <a:t>-The use of renewable energy sources can reduce the use of fossil fuels and therefore reduce greenhouse emissions.</a:t>
            </a:r>
          </a:p>
          <a:p>
            <a:pPr eaLnBrk="1" hangingPunct="1">
              <a:spcBef>
                <a:spcPct val="0"/>
              </a:spcBef>
            </a:pPr>
            <a:r>
              <a:rPr lang="en-US">
                <a:latin typeface="Arial" charset="0"/>
              </a:rPr>
              <a:t>Source: http://tonto.eia.doe.gov/kids/energy.cfm?page=renewable_home-basics</a:t>
            </a:r>
          </a:p>
          <a:p>
            <a:pPr eaLnBrk="1" hangingPunct="1">
              <a:spcBef>
                <a:spcPct val="0"/>
              </a:spcBef>
            </a:pPr>
            <a:endParaRPr lang="en-US">
              <a:latin typeface="Arial" charset="0"/>
            </a:endParaRPr>
          </a:p>
          <a:p>
            <a:pPr eaLnBrk="1" hangingPunct="1">
              <a:spcBef>
                <a:spcPct val="0"/>
              </a:spcBef>
            </a:pPr>
            <a:r>
              <a:rPr lang="en-US">
                <a:latin typeface="Arial" charset="0"/>
              </a:rPr>
              <a:t>-The Department of Energy, not only is looking into cleaner nonrenewable resources technologies, but is also invested in developing renewable energy sources within the country.</a:t>
            </a:r>
          </a:p>
          <a:p>
            <a:pPr eaLnBrk="1" hangingPunct="1">
              <a:spcBef>
                <a:spcPct val="0"/>
              </a:spcBef>
            </a:pPr>
            <a:r>
              <a:rPr lang="en-US">
                <a:latin typeface="Arial" charset="0"/>
              </a:rPr>
              <a:t>Source: http://www.energy.gov/energysources/renewables.htm</a:t>
            </a:r>
          </a:p>
          <a:p>
            <a:pPr eaLnBrk="1" hangingPunct="1">
              <a:spcBef>
                <a:spcPct val="0"/>
              </a:spcBef>
            </a:pPr>
            <a:endParaRPr lang="en-US">
              <a:latin typeface="Arial" charset="0"/>
            </a:endParaRPr>
          </a:p>
          <a:p>
            <a:pPr eaLnBrk="1" hangingPunct="1">
              <a:spcBef>
                <a:spcPct val="0"/>
              </a:spcBef>
            </a:pPr>
            <a:r>
              <a:rPr lang="en-US" b="1">
                <a:latin typeface="Arial" charset="0"/>
              </a:rPr>
              <a:t>Learning Goals: 1.1</a:t>
            </a:r>
            <a:endParaRPr lang="en-US" b="1">
              <a:latin typeface="Calibri" charset="0"/>
            </a:endParaRPr>
          </a:p>
          <a:p>
            <a:pPr eaLnBrk="1" hangingPunct="1">
              <a:spcBef>
                <a:spcPct val="0"/>
              </a:spcBef>
            </a:pPr>
            <a:endParaRPr lang="en-US">
              <a:latin typeface="Calibri" charset="0"/>
            </a:endParaRP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fontAlgn="base" hangingPunct="1">
              <a:spcBef>
                <a:spcPct val="0"/>
              </a:spcBef>
              <a:spcAft>
                <a:spcPct val="0"/>
              </a:spcAft>
            </a:pPr>
            <a:fld id="{A5FDE241-0547-4E47-941A-EBEAF1A2D6D4}" type="slidenum">
              <a:rPr lang="en-US" sz="1200" b="0"/>
              <a:pPr eaLnBrk="1" fontAlgn="base" hangingPunct="1">
                <a:spcBef>
                  <a:spcPct val="0"/>
                </a:spcBef>
                <a:spcAft>
                  <a:spcPct val="0"/>
                </a:spcAft>
              </a:pPr>
              <a:t>10</a:t>
            </a:fld>
            <a:endParaRPr lang="en-US" sz="1200"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782A279C-D9C1-5F49-9F07-DF1BFC434266}" type="slidenum">
              <a:rPr lang="en-US"/>
              <a:pPr>
                <a:defRPr/>
              </a:pPr>
              <a:t>‹#›</a:t>
            </a:fld>
            <a:endParaRPr lang="en-US" dirty="0"/>
          </a:p>
        </p:txBody>
      </p:sp>
    </p:spTree>
    <p:extLst>
      <p:ext uri="{BB962C8B-B14F-4D97-AF65-F5344CB8AC3E}">
        <p14:creationId xmlns:p14="http://schemas.microsoft.com/office/powerpoint/2010/main" val="314141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2874B8C5-FC47-C14B-8488-49212049BE12}" type="slidenum">
              <a:rPr lang="en-US"/>
              <a:pPr>
                <a:defRPr/>
              </a:pPr>
              <a:t>‹#›</a:t>
            </a:fld>
            <a:endParaRPr lang="en-US" dirty="0"/>
          </a:p>
        </p:txBody>
      </p:sp>
    </p:spTree>
    <p:extLst>
      <p:ext uri="{BB962C8B-B14F-4D97-AF65-F5344CB8AC3E}">
        <p14:creationId xmlns:p14="http://schemas.microsoft.com/office/powerpoint/2010/main" val="2946967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6945CC77-E757-E742-A56B-3D221ABD9859}" type="slidenum">
              <a:rPr lang="en-US"/>
              <a:pPr>
                <a:defRPr/>
              </a:pPr>
              <a:t>‹#›</a:t>
            </a:fld>
            <a:endParaRPr lang="en-US" dirty="0"/>
          </a:p>
        </p:txBody>
      </p:sp>
    </p:spTree>
    <p:extLst>
      <p:ext uri="{BB962C8B-B14F-4D97-AF65-F5344CB8AC3E}">
        <p14:creationId xmlns:p14="http://schemas.microsoft.com/office/powerpoint/2010/main" val="1385026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B30068ED-53A3-8849-A0F6-D5FB75221D13}"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620412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B1418711-5072-F84B-93E1-86EE4A1D8FD6}"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7872019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0048D27B-7D68-1548-9379-8D73E8F60A48}"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069435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C979E232-B0A4-2A44-8ED9-EA0C36E63211}"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164634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874D3D15-45AB-B94C-9712-5311122D7AC6}"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8540548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3E43ABC3-5DAA-9443-8710-85DA1D3E86BB}"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1254282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F47F988E-1925-1946-8AEB-76DC3C638FA9}"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817190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5D10A56-D25A-1C46-ACCD-CFE286418FCF}"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255831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5B53D60D-BAE4-154A-B4EF-7F7CF074F5A5}" type="slidenum">
              <a:rPr lang="en-US"/>
              <a:pPr>
                <a:defRPr/>
              </a:pPr>
              <a:t>‹#›</a:t>
            </a:fld>
            <a:endParaRPr lang="en-US" dirty="0"/>
          </a:p>
        </p:txBody>
      </p:sp>
    </p:spTree>
    <p:extLst>
      <p:ext uri="{BB962C8B-B14F-4D97-AF65-F5344CB8AC3E}">
        <p14:creationId xmlns:p14="http://schemas.microsoft.com/office/powerpoint/2010/main" val="36748757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EDAC0A-457B-9443-BBE6-6448565B7024}"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538956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9751929-418F-574A-8894-BF1A9DAE99CD}"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0925690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8BBAAC5C-E773-B946-816D-4D5C6B56B761}"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804570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B30068ED-53A3-8849-A0F6-D5FB75221D13}"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4019131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B1418711-5072-F84B-93E1-86EE4A1D8FD6}"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3094929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0048D27B-7D68-1548-9379-8D73E8F60A48}"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0282119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C979E232-B0A4-2A44-8ED9-EA0C36E63211}"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198464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874D3D15-45AB-B94C-9712-5311122D7AC6}"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459866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3E43ABC3-5DAA-9443-8710-85DA1D3E86BB}"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3365448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F47F988E-1925-1946-8AEB-76DC3C638FA9}"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878011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0C90402E-BCD3-F243-A985-5EB10F4FB6FF}" type="slidenum">
              <a:rPr lang="en-US"/>
              <a:pPr>
                <a:defRPr/>
              </a:pPr>
              <a:t>‹#›</a:t>
            </a:fld>
            <a:endParaRPr lang="en-US" dirty="0"/>
          </a:p>
        </p:txBody>
      </p:sp>
    </p:spTree>
    <p:extLst>
      <p:ext uri="{BB962C8B-B14F-4D97-AF65-F5344CB8AC3E}">
        <p14:creationId xmlns:p14="http://schemas.microsoft.com/office/powerpoint/2010/main" val="34204781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5D10A56-D25A-1C46-ACCD-CFE286418FCF}"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69153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EDAC0A-457B-9443-BBE6-6448565B7024}"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577757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9751929-418F-574A-8894-BF1A9DAE99CD}"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016884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8BBAAC5C-E773-B946-816D-4D5C6B56B761}"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867696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A9C1024E-9263-B74D-89B4-FF7104C1C636}" type="slidenum">
              <a:rPr lang="en-US"/>
              <a:pPr>
                <a:defRPr/>
              </a:pPr>
              <a:t>‹#›</a:t>
            </a:fld>
            <a:endParaRPr lang="en-US" dirty="0"/>
          </a:p>
        </p:txBody>
      </p:sp>
    </p:spTree>
    <p:extLst>
      <p:ext uri="{BB962C8B-B14F-4D97-AF65-F5344CB8AC3E}">
        <p14:creationId xmlns:p14="http://schemas.microsoft.com/office/powerpoint/2010/main" val="3802513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C1870869-08ED-4B48-B450-D7833210C38D}" type="slidenum">
              <a:rPr lang="en-US"/>
              <a:pPr>
                <a:defRPr/>
              </a:pPr>
              <a:t>‹#›</a:t>
            </a:fld>
            <a:endParaRPr lang="en-US" dirty="0"/>
          </a:p>
        </p:txBody>
      </p:sp>
    </p:spTree>
    <p:extLst>
      <p:ext uri="{BB962C8B-B14F-4D97-AF65-F5344CB8AC3E}">
        <p14:creationId xmlns:p14="http://schemas.microsoft.com/office/powerpoint/2010/main" val="3185821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983AE4E3-2CC7-F543-AF86-53F6EBFE232C}" type="slidenum">
              <a:rPr lang="en-US"/>
              <a:pPr>
                <a:defRPr/>
              </a:pPr>
              <a:t>‹#›</a:t>
            </a:fld>
            <a:endParaRPr lang="en-US" dirty="0"/>
          </a:p>
        </p:txBody>
      </p:sp>
    </p:spTree>
    <p:extLst>
      <p:ext uri="{BB962C8B-B14F-4D97-AF65-F5344CB8AC3E}">
        <p14:creationId xmlns:p14="http://schemas.microsoft.com/office/powerpoint/2010/main" val="939235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E95D62F-4CE3-9946-9D7E-41933DFE57CB}" type="slidenum">
              <a:rPr lang="en-US"/>
              <a:pPr>
                <a:defRPr/>
              </a:pPr>
              <a:t>‹#›</a:t>
            </a:fld>
            <a:endParaRPr lang="en-US" dirty="0"/>
          </a:p>
        </p:txBody>
      </p:sp>
    </p:spTree>
    <p:extLst>
      <p:ext uri="{BB962C8B-B14F-4D97-AF65-F5344CB8AC3E}">
        <p14:creationId xmlns:p14="http://schemas.microsoft.com/office/powerpoint/2010/main" val="4232902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5C00574-F4AA-A14E-A92C-33B407C427CD}" type="slidenum">
              <a:rPr lang="en-US"/>
              <a:pPr>
                <a:defRPr/>
              </a:pPr>
              <a:t>‹#›</a:t>
            </a:fld>
            <a:endParaRPr lang="en-US" dirty="0"/>
          </a:p>
        </p:txBody>
      </p:sp>
    </p:spTree>
    <p:extLst>
      <p:ext uri="{BB962C8B-B14F-4D97-AF65-F5344CB8AC3E}">
        <p14:creationId xmlns:p14="http://schemas.microsoft.com/office/powerpoint/2010/main" val="3460060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0940C3EF-4288-A14B-845E-478A874EDBC8}" type="slidenum">
              <a:rPr lang="en-US"/>
              <a:pPr>
                <a:defRPr/>
              </a:pPr>
              <a:t>‹#›</a:t>
            </a:fld>
            <a:endParaRPr lang="en-US" dirty="0"/>
          </a:p>
        </p:txBody>
      </p:sp>
    </p:spTree>
    <p:extLst>
      <p:ext uri="{BB962C8B-B14F-4D97-AF65-F5344CB8AC3E}">
        <p14:creationId xmlns:p14="http://schemas.microsoft.com/office/powerpoint/2010/main" val="6275169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e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background.jpg                                                 00376332Macintosh HD                   7C26090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69850"/>
            <a:ext cx="9144000" cy="671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 Placeholder 2"/>
          <p:cNvSpPr>
            <a:spLocks noGrp="1"/>
          </p:cNvSpPr>
          <p:nvPr>
            <p:ph type="body" idx="1"/>
          </p:nvPr>
        </p:nvSpPr>
        <p:spPr bwMode="auto">
          <a:xfrm>
            <a:off x="457200" y="914400"/>
            <a:ext cx="8382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858000" y="6492875"/>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ea typeface="+mn-ea"/>
                <a:cs typeface="+mn-cs"/>
              </a:defRPr>
            </a:lvl1pPr>
          </a:lstStyle>
          <a:p>
            <a:pPr>
              <a:defRPr/>
            </a:pPr>
            <a:fld id="{E55E3F5A-A5E6-6E4A-9B02-19F9EDE4F574}" type="slidenum">
              <a:rPr lang="en-US"/>
              <a:pPr>
                <a:defRPr/>
              </a:pPr>
              <a:t>‹#›</a:t>
            </a:fld>
            <a:endParaRPr lang="en-US" dirty="0"/>
          </a:p>
        </p:txBody>
      </p:sp>
      <p:sp>
        <p:nvSpPr>
          <p:cNvPr id="1029" name="Rectangle 1"/>
          <p:cNvSpPr>
            <a:spLocks noGrp="1" noChangeArrowheads="1"/>
          </p:cNvSpPr>
          <p:nvPr userDrawn="1">
            <p:ph type="title"/>
          </p:nvPr>
        </p:nvSpPr>
        <p:spPr bwMode="auto">
          <a:xfrm>
            <a:off x="4800600" y="0"/>
            <a:ext cx="441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2058" name="Text Box 10"/>
          <p:cNvSpPr txBox="1">
            <a:spLocks noChangeArrowheads="1"/>
          </p:cNvSpPr>
          <p:nvPr userDrawn="1"/>
        </p:nvSpPr>
        <p:spPr bwMode="auto">
          <a:xfrm>
            <a:off x="304800" y="14288"/>
            <a:ext cx="2895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800" b="0">
                <a:solidFill>
                  <a:schemeClr val="bg1"/>
                </a:solidFill>
                <a:latin typeface="Helvetica Neue" charset="0"/>
              </a:rPr>
              <a:t>Energy</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2400" kern="1200">
          <a:solidFill>
            <a:srgbClr val="404040"/>
          </a:solidFill>
          <a:latin typeface="Helvetica Neue" charset="0"/>
          <a:ea typeface="ＭＳ Ｐゴシック" charset="0"/>
          <a:cs typeface="ＭＳ Ｐゴシック" charset="0"/>
        </a:defRPr>
      </a:lvl1pPr>
      <a:lvl2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2pPr>
      <a:lvl3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3pPr>
      <a:lvl4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4pPr>
      <a:lvl5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5pPr>
      <a:lvl6pPr marL="457200" algn="l" rtl="0" fontAlgn="base">
        <a:spcBef>
          <a:spcPct val="0"/>
        </a:spcBef>
        <a:spcAft>
          <a:spcPct val="0"/>
        </a:spcAft>
        <a:defRPr sz="2400">
          <a:solidFill>
            <a:schemeClr val="bg1"/>
          </a:solidFill>
          <a:latin typeface="Helvetica Neue" charset="0"/>
          <a:ea typeface="ＭＳ Ｐゴシック" charset="0"/>
          <a:cs typeface="ＭＳ Ｐゴシック" charset="0"/>
        </a:defRPr>
      </a:lvl6pPr>
      <a:lvl7pPr marL="914400" algn="l" rtl="0" fontAlgn="base">
        <a:spcBef>
          <a:spcPct val="0"/>
        </a:spcBef>
        <a:spcAft>
          <a:spcPct val="0"/>
        </a:spcAft>
        <a:defRPr sz="2400">
          <a:solidFill>
            <a:schemeClr val="bg1"/>
          </a:solidFill>
          <a:latin typeface="Helvetica Neue" charset="0"/>
          <a:ea typeface="ＭＳ Ｐゴシック" charset="0"/>
          <a:cs typeface="ＭＳ Ｐゴシック" charset="0"/>
        </a:defRPr>
      </a:lvl7pPr>
      <a:lvl8pPr marL="1371600" algn="l" rtl="0" fontAlgn="base">
        <a:spcBef>
          <a:spcPct val="0"/>
        </a:spcBef>
        <a:spcAft>
          <a:spcPct val="0"/>
        </a:spcAft>
        <a:defRPr sz="2400">
          <a:solidFill>
            <a:schemeClr val="bg1"/>
          </a:solidFill>
          <a:latin typeface="Helvetica Neue" charset="0"/>
          <a:ea typeface="ＭＳ Ｐゴシック" charset="0"/>
          <a:cs typeface="ＭＳ Ｐゴシック" charset="0"/>
        </a:defRPr>
      </a:lvl8pPr>
      <a:lvl9pPr marL="1828800" algn="l" rtl="0" fontAlgn="base">
        <a:spcBef>
          <a:spcPct val="0"/>
        </a:spcBef>
        <a:spcAft>
          <a:spcPct val="0"/>
        </a:spcAft>
        <a:defRPr sz="2400">
          <a:solidFill>
            <a:schemeClr val="bg1"/>
          </a:solidFill>
          <a:latin typeface="Helvetica Neu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charset="0"/>
        <a:defRPr sz="2800" kern="1200">
          <a:solidFill>
            <a:schemeClr val="tx1"/>
          </a:solidFill>
          <a:latin typeface="Helvetica Neue" charset="0"/>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defRPr sz="2800" kern="1200">
          <a:solidFill>
            <a:schemeClr val="tx1"/>
          </a:solidFill>
          <a:latin typeface="Helvetica Neue" charset="0"/>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Helvetica Neue" charset="0"/>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Helvetica Neue" charset="0"/>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Helvetica Neue" charset="0"/>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background.jpg                                                 00376332Macintosh HD                   7C26090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69850"/>
            <a:ext cx="9144000" cy="671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 Placeholder 2"/>
          <p:cNvSpPr>
            <a:spLocks noGrp="1"/>
          </p:cNvSpPr>
          <p:nvPr>
            <p:ph type="body" idx="1"/>
          </p:nvPr>
        </p:nvSpPr>
        <p:spPr bwMode="auto">
          <a:xfrm>
            <a:off x="457200" y="914400"/>
            <a:ext cx="8382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858000" y="6492875"/>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ea typeface="+mn-ea"/>
                <a:cs typeface="+mn-cs"/>
              </a:defRPr>
            </a:lvl1pPr>
          </a:lstStyle>
          <a:p>
            <a:pPr>
              <a:defRPr/>
            </a:pPr>
            <a:fld id="{74D6B857-68A8-B14E-8CB2-48459C76DA5B}"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
        <p:nvSpPr>
          <p:cNvPr id="1029" name="Rectangle 1"/>
          <p:cNvSpPr>
            <a:spLocks noGrp="1" noChangeArrowheads="1"/>
          </p:cNvSpPr>
          <p:nvPr>
            <p:ph type="title"/>
          </p:nvPr>
        </p:nvSpPr>
        <p:spPr bwMode="auto">
          <a:xfrm>
            <a:off x="4800600" y="0"/>
            <a:ext cx="41148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8" name="Text Box 10"/>
          <p:cNvSpPr txBox="1">
            <a:spLocks noChangeArrowheads="1"/>
          </p:cNvSpPr>
          <p:nvPr/>
        </p:nvSpPr>
        <p:spPr bwMode="auto">
          <a:xfrm>
            <a:off x="304800" y="14288"/>
            <a:ext cx="2895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800" b="0">
                <a:solidFill>
                  <a:prstClr val="white"/>
                </a:solidFill>
                <a:latin typeface="Helvetica Neue" charset="0"/>
              </a:rPr>
              <a:t>Energy</a:t>
            </a:r>
          </a:p>
        </p:txBody>
      </p:sp>
    </p:spTree>
    <p:extLst>
      <p:ext uri="{BB962C8B-B14F-4D97-AF65-F5344CB8AC3E}">
        <p14:creationId xmlns:p14="http://schemas.microsoft.com/office/powerpoint/2010/main" val="10557201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2400" kern="1200">
          <a:solidFill>
            <a:schemeClr val="bg1"/>
          </a:solidFill>
          <a:latin typeface="Helvetica Neue" charset="0"/>
          <a:ea typeface="ＭＳ Ｐゴシック" charset="0"/>
          <a:cs typeface="ＭＳ Ｐゴシック" charset="0"/>
        </a:defRPr>
      </a:lvl1pPr>
      <a:lvl2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2pPr>
      <a:lvl3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3pPr>
      <a:lvl4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4pPr>
      <a:lvl5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5pPr>
      <a:lvl6pPr marL="457200" algn="l" rtl="0" fontAlgn="base">
        <a:spcBef>
          <a:spcPct val="0"/>
        </a:spcBef>
        <a:spcAft>
          <a:spcPct val="0"/>
        </a:spcAft>
        <a:defRPr sz="2400">
          <a:solidFill>
            <a:schemeClr val="bg1"/>
          </a:solidFill>
          <a:latin typeface="Helvetica Neue" charset="0"/>
          <a:ea typeface="ＭＳ Ｐゴシック" charset="0"/>
          <a:cs typeface="ＭＳ Ｐゴシック" charset="0"/>
        </a:defRPr>
      </a:lvl6pPr>
      <a:lvl7pPr marL="914400" algn="l" rtl="0" fontAlgn="base">
        <a:spcBef>
          <a:spcPct val="0"/>
        </a:spcBef>
        <a:spcAft>
          <a:spcPct val="0"/>
        </a:spcAft>
        <a:defRPr sz="2400">
          <a:solidFill>
            <a:schemeClr val="bg1"/>
          </a:solidFill>
          <a:latin typeface="Helvetica Neue" charset="0"/>
          <a:ea typeface="ＭＳ Ｐゴシック" charset="0"/>
          <a:cs typeface="ＭＳ Ｐゴシック" charset="0"/>
        </a:defRPr>
      </a:lvl7pPr>
      <a:lvl8pPr marL="1371600" algn="l" rtl="0" fontAlgn="base">
        <a:spcBef>
          <a:spcPct val="0"/>
        </a:spcBef>
        <a:spcAft>
          <a:spcPct val="0"/>
        </a:spcAft>
        <a:defRPr sz="2400">
          <a:solidFill>
            <a:schemeClr val="bg1"/>
          </a:solidFill>
          <a:latin typeface="Helvetica Neue" charset="0"/>
          <a:ea typeface="ＭＳ Ｐゴシック" charset="0"/>
          <a:cs typeface="ＭＳ Ｐゴシック" charset="0"/>
        </a:defRPr>
      </a:lvl8pPr>
      <a:lvl9pPr marL="1828800" algn="l" rtl="0" fontAlgn="base">
        <a:spcBef>
          <a:spcPct val="0"/>
        </a:spcBef>
        <a:spcAft>
          <a:spcPct val="0"/>
        </a:spcAft>
        <a:defRPr sz="2400">
          <a:solidFill>
            <a:schemeClr val="bg1"/>
          </a:solidFill>
          <a:latin typeface="Helvetica Neu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charset="0"/>
        <a:defRPr sz="2800" kern="1200">
          <a:solidFill>
            <a:schemeClr val="tx1"/>
          </a:solidFill>
          <a:latin typeface="Helvetica Neue" charset="0"/>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defRPr sz="2800" kern="1200">
          <a:solidFill>
            <a:schemeClr val="tx1"/>
          </a:solidFill>
          <a:latin typeface="Helvetica Neue" charset="0"/>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Helvetica Neue" charset="0"/>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Helvetica Neue" charset="0"/>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Helvetica Neue" charset="0"/>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background.jpg                                                 00376332Macintosh HD                   7C26090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69850"/>
            <a:ext cx="9144000" cy="671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 Placeholder 2"/>
          <p:cNvSpPr>
            <a:spLocks noGrp="1"/>
          </p:cNvSpPr>
          <p:nvPr>
            <p:ph type="body" idx="1"/>
          </p:nvPr>
        </p:nvSpPr>
        <p:spPr bwMode="auto">
          <a:xfrm>
            <a:off x="457200" y="914400"/>
            <a:ext cx="8382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858000" y="6492875"/>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ea typeface="+mn-ea"/>
                <a:cs typeface="+mn-cs"/>
              </a:defRPr>
            </a:lvl1pPr>
          </a:lstStyle>
          <a:p>
            <a:pPr>
              <a:defRPr/>
            </a:pPr>
            <a:fld id="{74D6B857-68A8-B14E-8CB2-48459C76DA5B}"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
        <p:nvSpPr>
          <p:cNvPr id="1029" name="Rectangle 1"/>
          <p:cNvSpPr>
            <a:spLocks noGrp="1" noChangeArrowheads="1"/>
          </p:cNvSpPr>
          <p:nvPr>
            <p:ph type="title"/>
          </p:nvPr>
        </p:nvSpPr>
        <p:spPr bwMode="auto">
          <a:xfrm>
            <a:off x="4800600" y="0"/>
            <a:ext cx="41148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8" name="Text Box 10"/>
          <p:cNvSpPr txBox="1">
            <a:spLocks noChangeArrowheads="1"/>
          </p:cNvSpPr>
          <p:nvPr/>
        </p:nvSpPr>
        <p:spPr bwMode="auto">
          <a:xfrm>
            <a:off x="304800" y="14288"/>
            <a:ext cx="2895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800" b="0">
                <a:solidFill>
                  <a:prstClr val="white"/>
                </a:solidFill>
                <a:latin typeface="Helvetica Neue" charset="0"/>
              </a:rPr>
              <a:t>Energy</a:t>
            </a:r>
          </a:p>
        </p:txBody>
      </p:sp>
    </p:spTree>
    <p:extLst>
      <p:ext uri="{BB962C8B-B14F-4D97-AF65-F5344CB8AC3E}">
        <p14:creationId xmlns:p14="http://schemas.microsoft.com/office/powerpoint/2010/main" val="24300183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2400" kern="1200">
          <a:solidFill>
            <a:schemeClr val="bg1"/>
          </a:solidFill>
          <a:latin typeface="Helvetica Neue" charset="0"/>
          <a:ea typeface="ＭＳ Ｐゴシック" charset="0"/>
          <a:cs typeface="ＭＳ Ｐゴシック" charset="0"/>
        </a:defRPr>
      </a:lvl1pPr>
      <a:lvl2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2pPr>
      <a:lvl3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3pPr>
      <a:lvl4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4pPr>
      <a:lvl5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5pPr>
      <a:lvl6pPr marL="457200" algn="l" rtl="0" fontAlgn="base">
        <a:spcBef>
          <a:spcPct val="0"/>
        </a:spcBef>
        <a:spcAft>
          <a:spcPct val="0"/>
        </a:spcAft>
        <a:defRPr sz="2400">
          <a:solidFill>
            <a:schemeClr val="bg1"/>
          </a:solidFill>
          <a:latin typeface="Helvetica Neue" charset="0"/>
          <a:ea typeface="ＭＳ Ｐゴシック" charset="0"/>
          <a:cs typeface="ＭＳ Ｐゴシック" charset="0"/>
        </a:defRPr>
      </a:lvl6pPr>
      <a:lvl7pPr marL="914400" algn="l" rtl="0" fontAlgn="base">
        <a:spcBef>
          <a:spcPct val="0"/>
        </a:spcBef>
        <a:spcAft>
          <a:spcPct val="0"/>
        </a:spcAft>
        <a:defRPr sz="2400">
          <a:solidFill>
            <a:schemeClr val="bg1"/>
          </a:solidFill>
          <a:latin typeface="Helvetica Neue" charset="0"/>
          <a:ea typeface="ＭＳ Ｐゴシック" charset="0"/>
          <a:cs typeface="ＭＳ Ｐゴシック" charset="0"/>
        </a:defRPr>
      </a:lvl7pPr>
      <a:lvl8pPr marL="1371600" algn="l" rtl="0" fontAlgn="base">
        <a:spcBef>
          <a:spcPct val="0"/>
        </a:spcBef>
        <a:spcAft>
          <a:spcPct val="0"/>
        </a:spcAft>
        <a:defRPr sz="2400">
          <a:solidFill>
            <a:schemeClr val="bg1"/>
          </a:solidFill>
          <a:latin typeface="Helvetica Neue" charset="0"/>
          <a:ea typeface="ＭＳ Ｐゴシック" charset="0"/>
          <a:cs typeface="ＭＳ Ｐゴシック" charset="0"/>
        </a:defRPr>
      </a:lvl8pPr>
      <a:lvl9pPr marL="1828800" algn="l" rtl="0" fontAlgn="base">
        <a:spcBef>
          <a:spcPct val="0"/>
        </a:spcBef>
        <a:spcAft>
          <a:spcPct val="0"/>
        </a:spcAft>
        <a:defRPr sz="2400">
          <a:solidFill>
            <a:schemeClr val="bg1"/>
          </a:solidFill>
          <a:latin typeface="Helvetica Neu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charset="0"/>
        <a:defRPr sz="2800" kern="1200">
          <a:solidFill>
            <a:schemeClr val="tx1"/>
          </a:solidFill>
          <a:latin typeface="Helvetica Neue" charset="0"/>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defRPr sz="2800" kern="1200">
          <a:solidFill>
            <a:schemeClr val="tx1"/>
          </a:solidFill>
          <a:latin typeface="Helvetica Neue" charset="0"/>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Helvetica Neue" charset="0"/>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Helvetica Neue" charset="0"/>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Helvetica Neue" charset="0"/>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17.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3.emf"/></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2.xml"/><Relationship Id="rId3" Type="http://schemas.openxmlformats.org/officeDocument/2006/relationships/image" Target="../media/image2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29.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0.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hyperlink" Target="http://apod.nasa.gov/apod/image/0011/earthlights2_dmsp_big.jpg" TargetMode="External"/><Relationship Id="rId4"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noChangeArrowheads="1"/>
          </p:cNvSpPr>
          <p:nvPr>
            <p:ph type="title"/>
          </p:nvPr>
        </p:nvSpPr>
        <p:spPr>
          <a:xfrm>
            <a:off x="7162800" y="14288"/>
            <a:ext cx="1828800" cy="595312"/>
          </a:xfrm>
        </p:spPr>
        <p:txBody>
          <a:bodyPr rIns="132080"/>
          <a:lstStyle/>
          <a:p>
            <a:pPr algn="r" eaLnBrk="1" hangingPunct="1"/>
            <a:r>
              <a:rPr lang="en-US" sz="2000" dirty="0">
                <a:solidFill>
                  <a:srgbClr val="404040"/>
                </a:solidFill>
              </a:rPr>
              <a:t>Storyboard</a:t>
            </a:r>
          </a:p>
        </p:txBody>
      </p:sp>
      <p:sp>
        <p:nvSpPr>
          <p:cNvPr id="14339" name="Rectangle 6"/>
          <p:cNvSpPr>
            <a:spLocks/>
          </p:cNvSpPr>
          <p:nvPr/>
        </p:nvSpPr>
        <p:spPr bwMode="auto">
          <a:xfrm>
            <a:off x="1600200" y="4343400"/>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0">
                <a:solidFill>
                  <a:srgbClr val="404040"/>
                </a:solidFill>
                <a:latin typeface="Helvetica Neue" charset="0"/>
                <a:cs typeface="Arial" charset="0"/>
              </a:rPr>
              <a:t>There are four </a:t>
            </a:r>
            <a:br>
              <a:rPr lang="en-US" sz="1000" b="0">
                <a:solidFill>
                  <a:srgbClr val="404040"/>
                </a:solidFill>
                <a:latin typeface="Helvetica Neue" charset="0"/>
                <a:cs typeface="Arial" charset="0"/>
              </a:rPr>
            </a:br>
            <a:r>
              <a:rPr lang="en-US" sz="1000" b="0">
                <a:solidFill>
                  <a:srgbClr val="404040"/>
                </a:solidFill>
                <a:latin typeface="Helvetica Neue" charset="0"/>
                <a:cs typeface="Arial" charset="0"/>
              </a:rPr>
              <a:t>energy sources</a:t>
            </a:r>
            <a:endParaRPr lang="en-US" sz="900" b="0">
              <a:solidFill>
                <a:srgbClr val="404040"/>
              </a:solidFill>
              <a:cs typeface="Arial" charset="0"/>
            </a:endParaRPr>
          </a:p>
        </p:txBody>
      </p:sp>
      <p:sp>
        <p:nvSpPr>
          <p:cNvPr id="14340" name="Rectangle 7"/>
          <p:cNvSpPr>
            <a:spLocks/>
          </p:cNvSpPr>
          <p:nvPr/>
        </p:nvSpPr>
        <p:spPr bwMode="auto">
          <a:xfrm>
            <a:off x="304800" y="4343400"/>
            <a:ext cx="12192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0">
                <a:solidFill>
                  <a:srgbClr val="404040"/>
                </a:solidFill>
                <a:latin typeface="Helvetica Neue" charset="0"/>
                <a:cs typeface="Arial" charset="0"/>
              </a:rPr>
              <a:t>Renewable v. nonrenewable</a:t>
            </a:r>
            <a:endParaRPr lang="en-US" sz="1000" b="0">
              <a:latin typeface="Helvetica Neue" charset="0"/>
              <a:cs typeface="Arial" charset="0"/>
            </a:endParaRPr>
          </a:p>
        </p:txBody>
      </p:sp>
      <p:sp>
        <p:nvSpPr>
          <p:cNvPr id="14341" name="Rectangle 8"/>
          <p:cNvSpPr>
            <a:spLocks/>
          </p:cNvSpPr>
          <p:nvPr/>
        </p:nvSpPr>
        <p:spPr bwMode="auto">
          <a:xfrm>
            <a:off x="2286000" y="5105400"/>
            <a:ext cx="1676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0">
                <a:solidFill>
                  <a:srgbClr val="404040"/>
                </a:solidFill>
                <a:latin typeface="Helvetica Neue" charset="0"/>
                <a:cs typeface="Arial" charset="0"/>
              </a:rPr>
              <a:t>Non-renewable use drives global climate change and accumulates biotoxins</a:t>
            </a:r>
            <a:endParaRPr lang="en-US" sz="900" b="0">
              <a:solidFill>
                <a:srgbClr val="404040"/>
              </a:solidFill>
              <a:cs typeface="Arial" charset="0"/>
            </a:endParaRPr>
          </a:p>
        </p:txBody>
      </p:sp>
      <p:sp>
        <p:nvSpPr>
          <p:cNvPr id="14342" name="Rectangle 9"/>
          <p:cNvSpPr>
            <a:spLocks/>
          </p:cNvSpPr>
          <p:nvPr/>
        </p:nvSpPr>
        <p:spPr bwMode="auto">
          <a:xfrm>
            <a:off x="3048000" y="4114800"/>
            <a:ext cx="17145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0">
                <a:solidFill>
                  <a:srgbClr val="404040"/>
                </a:solidFill>
                <a:latin typeface="Helvetica Neue" charset="0"/>
                <a:cs typeface="Arial" charset="0"/>
              </a:rPr>
              <a:t>Industrialized nations consume non-renewables at disproportionately high rates</a:t>
            </a:r>
            <a:endParaRPr lang="en-US" sz="900" b="0">
              <a:solidFill>
                <a:srgbClr val="404040"/>
              </a:solidFill>
              <a:cs typeface="Arial" charset="0"/>
            </a:endParaRPr>
          </a:p>
        </p:txBody>
      </p:sp>
      <p:sp>
        <p:nvSpPr>
          <p:cNvPr id="14343" name="Rectangle 11"/>
          <p:cNvSpPr>
            <a:spLocks/>
          </p:cNvSpPr>
          <p:nvPr/>
        </p:nvSpPr>
        <p:spPr bwMode="auto">
          <a:xfrm>
            <a:off x="6781800" y="44196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0">
                <a:solidFill>
                  <a:srgbClr val="404040"/>
                </a:solidFill>
                <a:latin typeface="Helvetica Neue" charset="0"/>
                <a:cs typeface="Arial" charset="0"/>
              </a:rPr>
              <a:t>Improving efficiency represents incremental change with limited benefits</a:t>
            </a:r>
            <a:endParaRPr lang="en-US" sz="900" b="0">
              <a:solidFill>
                <a:srgbClr val="404040"/>
              </a:solidFill>
              <a:cs typeface="Arial" charset="0"/>
            </a:endParaRPr>
          </a:p>
        </p:txBody>
      </p:sp>
      <p:sp>
        <p:nvSpPr>
          <p:cNvPr id="14344" name="Rectangle 12"/>
          <p:cNvSpPr>
            <a:spLocks/>
          </p:cNvSpPr>
          <p:nvPr/>
        </p:nvSpPr>
        <p:spPr bwMode="auto">
          <a:xfrm>
            <a:off x="7467600" y="5181600"/>
            <a:ext cx="1676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0">
                <a:solidFill>
                  <a:srgbClr val="404040"/>
                </a:solidFill>
                <a:latin typeface="Helvetica Neue" charset="0"/>
                <a:cs typeface="Arial" charset="0"/>
              </a:rPr>
              <a:t>Expanding IPAT equation reveals high-leverage design opportunities</a:t>
            </a:r>
            <a:endParaRPr lang="en-US" sz="900" b="0">
              <a:solidFill>
                <a:srgbClr val="404040"/>
              </a:solidFill>
              <a:cs typeface="Arial" charset="0"/>
            </a:endParaRPr>
          </a:p>
        </p:txBody>
      </p:sp>
      <p:sp>
        <p:nvSpPr>
          <p:cNvPr id="14345" name="Rectangle 15"/>
          <p:cNvSpPr>
            <a:spLocks/>
          </p:cNvSpPr>
          <p:nvPr/>
        </p:nvSpPr>
        <p:spPr bwMode="auto">
          <a:xfrm>
            <a:off x="685800" y="5105400"/>
            <a:ext cx="1295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0">
                <a:solidFill>
                  <a:srgbClr val="404040"/>
                </a:solidFill>
                <a:latin typeface="Helvetica Neue" charset="0"/>
                <a:cs typeface="Arial" charset="0"/>
              </a:rPr>
              <a:t>Sources create many energy resources</a:t>
            </a:r>
          </a:p>
        </p:txBody>
      </p:sp>
      <p:sp>
        <p:nvSpPr>
          <p:cNvPr id="14346" name="Rectangle 36"/>
          <p:cNvSpPr>
            <a:spLocks noChangeArrowheads="1"/>
          </p:cNvSpPr>
          <p:nvPr/>
        </p:nvSpPr>
        <p:spPr bwMode="auto">
          <a:xfrm>
            <a:off x="457200" y="2819400"/>
            <a:ext cx="2514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b="0">
                <a:solidFill>
                  <a:srgbClr val="008375"/>
                </a:solidFill>
                <a:latin typeface="Helvetica Neue" charset="0"/>
                <a:cs typeface="Arial" charset="0"/>
              </a:rPr>
              <a:t>Awareness of facts:</a:t>
            </a:r>
            <a:endParaRPr lang="en-US" sz="1400" b="0">
              <a:solidFill>
                <a:srgbClr val="008375"/>
              </a:solidFill>
              <a:latin typeface="Helvetica Neue" charset="0"/>
              <a:cs typeface="Arial" charset="0"/>
            </a:endParaRPr>
          </a:p>
          <a:p>
            <a:r>
              <a:rPr lang="en-US" sz="1400" b="0">
                <a:solidFill>
                  <a:srgbClr val="404040"/>
                </a:solidFill>
                <a:latin typeface="Helvetica Neue" charset="0"/>
                <a:cs typeface="Arial" charset="0"/>
              </a:rPr>
              <a:t>Energy resources differ in </a:t>
            </a:r>
            <a:br>
              <a:rPr lang="en-US" sz="1400" b="0">
                <a:solidFill>
                  <a:srgbClr val="404040"/>
                </a:solidFill>
                <a:latin typeface="Helvetica Neue" charset="0"/>
                <a:cs typeface="Arial" charset="0"/>
              </a:rPr>
            </a:br>
            <a:r>
              <a:rPr lang="en-US" sz="1400" b="0">
                <a:solidFill>
                  <a:srgbClr val="404040"/>
                </a:solidFill>
                <a:latin typeface="Helvetica Neue" charset="0"/>
                <a:cs typeface="Arial" charset="0"/>
              </a:rPr>
              <a:t>the impact of their use</a:t>
            </a:r>
            <a:endParaRPr lang="en-US" sz="1000" b="0">
              <a:cs typeface="Arial" charset="0"/>
            </a:endParaRPr>
          </a:p>
        </p:txBody>
      </p:sp>
      <p:sp>
        <p:nvSpPr>
          <p:cNvPr id="14347" name="Text Box 38"/>
          <p:cNvSpPr txBox="1">
            <a:spLocks noChangeArrowheads="1"/>
          </p:cNvSpPr>
          <p:nvPr/>
        </p:nvSpPr>
        <p:spPr bwMode="auto">
          <a:xfrm>
            <a:off x="2057400" y="838200"/>
            <a:ext cx="53340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r>
              <a:rPr lang="en-US" b="0">
                <a:solidFill>
                  <a:srgbClr val="E96D35"/>
                </a:solidFill>
                <a:latin typeface="Helvetica Neue" charset="0"/>
                <a:cs typeface="Arial" charset="0"/>
              </a:rPr>
              <a:t>Main point </a:t>
            </a:r>
          </a:p>
          <a:p>
            <a:r>
              <a:rPr lang="en-US" sz="1400" b="0">
                <a:solidFill>
                  <a:srgbClr val="404040"/>
                </a:solidFill>
                <a:latin typeface="Helvetica Neue" charset="0"/>
                <a:cs typeface="Arial" charset="0"/>
              </a:rPr>
              <a:t>Energy resources are abundantly more than needed for a thriving planet but industrial era practices of energy use have negative planetary and human impacts</a:t>
            </a:r>
            <a:endParaRPr lang="en-US" sz="1000" b="0">
              <a:latin typeface="Arial" charset="0"/>
              <a:cs typeface="Arial" charset="0"/>
            </a:endParaRPr>
          </a:p>
        </p:txBody>
      </p:sp>
      <p:sp>
        <p:nvSpPr>
          <p:cNvPr id="14348" name="Rectangle 39"/>
          <p:cNvSpPr>
            <a:spLocks noChangeArrowheads="1"/>
          </p:cNvSpPr>
          <p:nvPr/>
        </p:nvSpPr>
        <p:spPr bwMode="auto">
          <a:xfrm>
            <a:off x="3200400" y="2819400"/>
            <a:ext cx="27432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b="0">
                <a:solidFill>
                  <a:srgbClr val="008375"/>
                </a:solidFill>
                <a:latin typeface="Helvetica Neue" charset="0"/>
                <a:cs typeface="Arial" charset="0"/>
              </a:rPr>
              <a:t>Awareness of personal role:</a:t>
            </a:r>
            <a:endParaRPr lang="en-US" sz="1400" b="0">
              <a:solidFill>
                <a:srgbClr val="008375"/>
              </a:solidFill>
              <a:latin typeface="Helvetica Neue" charset="0"/>
              <a:cs typeface="Arial" charset="0"/>
            </a:endParaRPr>
          </a:p>
          <a:p>
            <a:r>
              <a:rPr lang="en-US" sz="1400" b="0">
                <a:solidFill>
                  <a:srgbClr val="404040"/>
                </a:solidFill>
                <a:latin typeface="Helvetica Neue" charset="0"/>
                <a:cs typeface="Arial" charset="0"/>
              </a:rPr>
              <a:t>Current energy retrieval and use practices must shift toward renewables</a:t>
            </a:r>
            <a:endParaRPr lang="en-US" sz="1400" b="0">
              <a:latin typeface="Helvetica Neue" charset="0"/>
              <a:cs typeface="Arial" charset="0"/>
            </a:endParaRPr>
          </a:p>
          <a:p>
            <a:endParaRPr lang="en-US" sz="1400" b="0">
              <a:latin typeface="Helvetica Neue" charset="0"/>
              <a:cs typeface="Arial" charset="0"/>
            </a:endParaRPr>
          </a:p>
        </p:txBody>
      </p:sp>
      <p:sp>
        <p:nvSpPr>
          <p:cNvPr id="14349" name="Rectangle 40"/>
          <p:cNvSpPr>
            <a:spLocks noChangeArrowheads="1"/>
          </p:cNvSpPr>
          <p:nvPr/>
        </p:nvSpPr>
        <p:spPr bwMode="auto">
          <a:xfrm>
            <a:off x="6400800" y="2819400"/>
            <a:ext cx="24384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b="0">
                <a:solidFill>
                  <a:srgbClr val="008375"/>
                </a:solidFill>
                <a:latin typeface="Helvetica Neue" charset="0"/>
                <a:cs typeface="Arial" charset="0"/>
              </a:rPr>
              <a:t>Awareness of strategies:</a:t>
            </a:r>
            <a:endParaRPr lang="en-US" sz="1400" b="0">
              <a:solidFill>
                <a:srgbClr val="008375"/>
              </a:solidFill>
              <a:latin typeface="Helvetica Neue" charset="0"/>
              <a:cs typeface="Arial" charset="0"/>
            </a:endParaRPr>
          </a:p>
          <a:p>
            <a:r>
              <a:rPr lang="en-US" sz="1400" b="0">
                <a:solidFill>
                  <a:srgbClr val="404040"/>
                </a:solidFill>
                <a:latin typeface="Helvetica Neue" charset="0"/>
                <a:cs typeface="Arial" charset="0"/>
              </a:rPr>
              <a:t>High leverage interventions involve shifts in human behavior</a:t>
            </a:r>
            <a:endParaRPr lang="en-US" sz="1400" b="0">
              <a:latin typeface="Helvetica Neue" charset="0"/>
              <a:cs typeface="Arial" charset="0"/>
            </a:endParaRPr>
          </a:p>
        </p:txBody>
      </p:sp>
      <p:sp>
        <p:nvSpPr>
          <p:cNvPr id="14350" name="Line 96"/>
          <p:cNvSpPr>
            <a:spLocks noChangeShapeType="1"/>
          </p:cNvSpPr>
          <p:nvPr/>
        </p:nvSpPr>
        <p:spPr bwMode="auto">
          <a:xfrm>
            <a:off x="838200" y="3886200"/>
            <a:ext cx="0" cy="457200"/>
          </a:xfrm>
          <a:prstGeom prst="line">
            <a:avLst/>
          </a:prstGeom>
          <a:noFill/>
          <a:ln w="12700">
            <a:solidFill>
              <a:srgbClr val="00837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51" name="Line 97"/>
          <p:cNvSpPr>
            <a:spLocks noChangeShapeType="1"/>
          </p:cNvSpPr>
          <p:nvPr/>
        </p:nvSpPr>
        <p:spPr bwMode="auto">
          <a:xfrm>
            <a:off x="3810000" y="3886200"/>
            <a:ext cx="0" cy="457200"/>
          </a:xfrm>
          <a:prstGeom prst="line">
            <a:avLst/>
          </a:prstGeom>
          <a:noFill/>
          <a:ln w="12700">
            <a:solidFill>
              <a:srgbClr val="00837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52" name="Line 101"/>
          <p:cNvSpPr>
            <a:spLocks noChangeShapeType="1"/>
          </p:cNvSpPr>
          <p:nvPr/>
        </p:nvSpPr>
        <p:spPr bwMode="auto">
          <a:xfrm>
            <a:off x="1524000" y="4876800"/>
            <a:ext cx="0" cy="381000"/>
          </a:xfrm>
          <a:prstGeom prst="line">
            <a:avLst/>
          </a:prstGeom>
          <a:noFill/>
          <a:ln w="12700">
            <a:solidFill>
              <a:srgbClr val="ECAA23"/>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53" name="Line 102"/>
          <p:cNvSpPr>
            <a:spLocks noChangeShapeType="1"/>
          </p:cNvSpPr>
          <p:nvPr/>
        </p:nvSpPr>
        <p:spPr bwMode="auto">
          <a:xfrm>
            <a:off x="2057400" y="3886200"/>
            <a:ext cx="0" cy="457200"/>
          </a:xfrm>
          <a:prstGeom prst="line">
            <a:avLst/>
          </a:prstGeom>
          <a:noFill/>
          <a:ln w="12700">
            <a:solidFill>
              <a:srgbClr val="00837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54" name="Line 104"/>
          <p:cNvSpPr>
            <a:spLocks noChangeShapeType="1"/>
          </p:cNvSpPr>
          <p:nvPr/>
        </p:nvSpPr>
        <p:spPr bwMode="auto">
          <a:xfrm>
            <a:off x="5181600" y="3886200"/>
            <a:ext cx="0" cy="457200"/>
          </a:xfrm>
          <a:prstGeom prst="line">
            <a:avLst/>
          </a:prstGeom>
          <a:noFill/>
          <a:ln w="12700">
            <a:solidFill>
              <a:srgbClr val="00837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55" name="Line 106"/>
          <p:cNvSpPr>
            <a:spLocks noChangeShapeType="1"/>
          </p:cNvSpPr>
          <p:nvPr/>
        </p:nvSpPr>
        <p:spPr bwMode="auto">
          <a:xfrm>
            <a:off x="7086600" y="3886200"/>
            <a:ext cx="0" cy="457200"/>
          </a:xfrm>
          <a:prstGeom prst="line">
            <a:avLst/>
          </a:prstGeom>
          <a:noFill/>
          <a:ln w="12700">
            <a:solidFill>
              <a:srgbClr val="00837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56" name="Line 107"/>
          <p:cNvSpPr>
            <a:spLocks noChangeShapeType="1"/>
          </p:cNvSpPr>
          <p:nvPr/>
        </p:nvSpPr>
        <p:spPr bwMode="auto">
          <a:xfrm>
            <a:off x="8382000" y="3886200"/>
            <a:ext cx="0" cy="1371600"/>
          </a:xfrm>
          <a:prstGeom prst="line">
            <a:avLst/>
          </a:prstGeom>
          <a:noFill/>
          <a:ln w="12700">
            <a:solidFill>
              <a:srgbClr val="00837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57" name="Line 110"/>
          <p:cNvSpPr>
            <a:spLocks noChangeShapeType="1"/>
          </p:cNvSpPr>
          <p:nvPr/>
        </p:nvSpPr>
        <p:spPr bwMode="auto">
          <a:xfrm flipH="1">
            <a:off x="2133600" y="2057400"/>
            <a:ext cx="304800" cy="533400"/>
          </a:xfrm>
          <a:prstGeom prst="line">
            <a:avLst/>
          </a:prstGeom>
          <a:noFill/>
          <a:ln w="12700">
            <a:solidFill>
              <a:srgbClr val="E96D35"/>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4358" name="Line 111"/>
          <p:cNvSpPr>
            <a:spLocks noChangeShapeType="1"/>
          </p:cNvSpPr>
          <p:nvPr/>
        </p:nvSpPr>
        <p:spPr bwMode="auto">
          <a:xfrm>
            <a:off x="6629400" y="2057400"/>
            <a:ext cx="304800" cy="533400"/>
          </a:xfrm>
          <a:prstGeom prst="line">
            <a:avLst/>
          </a:prstGeom>
          <a:noFill/>
          <a:ln w="12700">
            <a:solidFill>
              <a:srgbClr val="E96D35"/>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4359" name="Line 113"/>
          <p:cNvSpPr>
            <a:spLocks noChangeShapeType="1"/>
          </p:cNvSpPr>
          <p:nvPr/>
        </p:nvSpPr>
        <p:spPr bwMode="auto">
          <a:xfrm>
            <a:off x="4343400" y="2057400"/>
            <a:ext cx="0" cy="609600"/>
          </a:xfrm>
          <a:prstGeom prst="line">
            <a:avLst/>
          </a:prstGeom>
          <a:noFill/>
          <a:ln w="12700">
            <a:solidFill>
              <a:srgbClr val="E96D35"/>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4360" name="Rectangle 14"/>
          <p:cNvSpPr>
            <a:spLocks/>
          </p:cNvSpPr>
          <p:nvPr/>
        </p:nvSpPr>
        <p:spPr bwMode="auto">
          <a:xfrm>
            <a:off x="1371600" y="5791200"/>
            <a:ext cx="1676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0">
                <a:solidFill>
                  <a:srgbClr val="404040"/>
                </a:solidFill>
                <a:latin typeface="Helvetica Neue" charset="0"/>
                <a:cs typeface="Arial" charset="0"/>
              </a:rPr>
              <a:t>Capture and use from different resources have different impacts</a:t>
            </a:r>
          </a:p>
        </p:txBody>
      </p:sp>
      <p:sp>
        <p:nvSpPr>
          <p:cNvPr id="14365" name="Text Box 29"/>
          <p:cNvSpPr txBox="1">
            <a:spLocks noChangeArrowheads="1"/>
          </p:cNvSpPr>
          <p:nvPr/>
        </p:nvSpPr>
        <p:spPr bwMode="auto">
          <a:xfrm>
            <a:off x="0" y="6567488"/>
            <a:ext cx="822960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0" fontAlgn="auto" hangingPunct="0">
              <a:spcBef>
                <a:spcPts val="0"/>
              </a:spcBef>
              <a:spcAft>
                <a:spcPts val="0"/>
              </a:spcAft>
              <a:defRPr/>
            </a:pPr>
            <a:r>
              <a:rPr lang="en-US" sz="700" b="0">
                <a:solidFill>
                  <a:srgbClr val="808080"/>
                </a:solidFill>
                <a:latin typeface="HelveticaNeue-Light" charset="0"/>
                <a:ea typeface="华文细黑" charset="0"/>
                <a:cs typeface="华文细黑" charset="0"/>
                <a:sym typeface="Arial" charset="0"/>
              </a:rPr>
              <a:t>This work was made possible by the National Science Foundation</a:t>
            </a:r>
            <a:r>
              <a:rPr lang="ja-JP" altLang="en-US" sz="700" b="0">
                <a:solidFill>
                  <a:srgbClr val="808080"/>
                </a:solidFill>
                <a:latin typeface="HelveticaNeue-Light" charset="0"/>
                <a:ea typeface="华文细黑" charset="0"/>
                <a:cs typeface="华文细黑" charset="0"/>
                <a:sym typeface="Arial" charset="0"/>
              </a:rPr>
              <a:t>’</a:t>
            </a:r>
            <a:r>
              <a:rPr lang="en-US" sz="700" b="0">
                <a:solidFill>
                  <a:srgbClr val="808080"/>
                </a:solidFill>
                <a:latin typeface="HelveticaNeue-Light" charset="0"/>
                <a:ea typeface="华文细黑" charset="0"/>
                <a:cs typeface="华文细黑" charset="0"/>
                <a:sym typeface="Arial" charset="0"/>
              </a:rPr>
              <a:t>s DUE#0717428  | © Jane Qiong Zhang and Linda Vanasupa </a:t>
            </a:r>
            <a:endParaRPr lang="en-US" sz="700" b="0">
              <a:latin typeface="+mn-lt"/>
              <a:ea typeface="+mn-ea"/>
              <a:cs typeface="+mn-cs"/>
            </a:endParaRPr>
          </a:p>
        </p:txBody>
      </p:sp>
      <p:pic>
        <p:nvPicPr>
          <p:cNvPr id="14362" name="Picture 32" descr=" by-nc.jpg                                                      001E4372Macintosh HD                   7C2609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6616700"/>
            <a:ext cx="412750"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3" name="Line 101"/>
          <p:cNvSpPr>
            <a:spLocks noChangeShapeType="1"/>
          </p:cNvSpPr>
          <p:nvPr/>
        </p:nvSpPr>
        <p:spPr bwMode="auto">
          <a:xfrm>
            <a:off x="1981200" y="4876800"/>
            <a:ext cx="0" cy="914400"/>
          </a:xfrm>
          <a:prstGeom prst="line">
            <a:avLst/>
          </a:prstGeom>
          <a:noFill/>
          <a:ln w="12700">
            <a:solidFill>
              <a:srgbClr val="ECAA23"/>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364" name="Line 101"/>
          <p:cNvSpPr>
            <a:spLocks noChangeShapeType="1"/>
          </p:cNvSpPr>
          <p:nvPr/>
        </p:nvSpPr>
        <p:spPr bwMode="auto">
          <a:xfrm>
            <a:off x="2514600" y="4876800"/>
            <a:ext cx="0" cy="381000"/>
          </a:xfrm>
          <a:prstGeom prst="line">
            <a:avLst/>
          </a:prstGeom>
          <a:noFill/>
          <a:ln w="12700">
            <a:solidFill>
              <a:srgbClr val="ECAA23"/>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 name="Rectangle 9"/>
          <p:cNvSpPr>
            <a:spLocks/>
          </p:cNvSpPr>
          <p:nvPr/>
        </p:nvSpPr>
        <p:spPr bwMode="auto">
          <a:xfrm>
            <a:off x="4838700" y="4140200"/>
            <a:ext cx="17145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0">
                <a:solidFill>
                  <a:srgbClr val="404040"/>
                </a:solidFill>
                <a:latin typeface="Helvetica Neue" charset="0"/>
                <a:cs typeface="Arial" charset="0"/>
              </a:rPr>
              <a:t>Energy uses often derive from cultural practices rather than human necessities </a:t>
            </a:r>
            <a:endParaRPr lang="en-US" sz="900" b="0">
              <a:solidFill>
                <a:srgbClr val="404040"/>
              </a:solidFill>
              <a:cs typeface="Arial"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1"/>
          <p:cNvSpPr>
            <a:spLocks noChangeArrowheads="1"/>
          </p:cNvSpPr>
          <p:nvPr/>
        </p:nvSpPr>
        <p:spPr bwMode="auto">
          <a:xfrm>
            <a:off x="0" y="4724400"/>
            <a:ext cx="9144000" cy="21336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2" name="Title 1"/>
          <p:cNvSpPr>
            <a:spLocks noGrp="1"/>
          </p:cNvSpPr>
          <p:nvPr>
            <p:ph type="title"/>
          </p:nvPr>
        </p:nvSpPr>
        <p:spPr>
          <a:xfrm>
            <a:off x="4953000" y="104775"/>
            <a:ext cx="4114800" cy="352425"/>
          </a:xfrm>
        </p:spPr>
        <p:txBody>
          <a:bodyPr>
            <a:normAutofit fontScale="90000"/>
          </a:bodyPr>
          <a:lstStyle/>
          <a:p>
            <a:pPr algn="r" eaLnBrk="1" hangingPunct="1">
              <a:defRPr/>
            </a:pPr>
            <a:r>
              <a:rPr lang="en-US" sz="2000" dirty="0">
                <a:solidFill>
                  <a:srgbClr val="404040"/>
                </a:solidFill>
              </a:rPr>
              <a:t>Renewable Energy</a:t>
            </a:r>
          </a:p>
        </p:txBody>
      </p:sp>
      <p:sp>
        <p:nvSpPr>
          <p:cNvPr id="23556" name="TextBox 8"/>
          <p:cNvSpPr txBox="1">
            <a:spLocks noChangeArrowheads="1"/>
          </p:cNvSpPr>
          <p:nvPr/>
        </p:nvSpPr>
        <p:spPr bwMode="auto">
          <a:xfrm>
            <a:off x="5638800" y="3429000"/>
            <a:ext cx="958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dirty="0">
                <a:solidFill>
                  <a:srgbClr val="2E2E2E"/>
                </a:solidFill>
                <a:latin typeface="Helvetica Neue" charset="0"/>
                <a:ea typeface="华文细黑" charset="0"/>
                <a:cs typeface="华文细黑" charset="0"/>
                <a:sym typeface="Arial" charset="0"/>
              </a:rPr>
              <a:t>amount</a:t>
            </a:r>
          </a:p>
        </p:txBody>
      </p:sp>
      <p:cxnSp>
        <p:nvCxnSpPr>
          <p:cNvPr id="23557" name="Straight Connector 10"/>
          <p:cNvCxnSpPr>
            <a:cxnSpLocks noChangeShapeType="1"/>
          </p:cNvCxnSpPr>
          <p:nvPr/>
        </p:nvCxnSpPr>
        <p:spPr bwMode="auto">
          <a:xfrm>
            <a:off x="5584825" y="3810000"/>
            <a:ext cx="914400" cy="1588"/>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23558" name="TextBox 11"/>
          <p:cNvSpPr txBox="1">
            <a:spLocks noChangeArrowheads="1"/>
          </p:cNvSpPr>
          <p:nvPr/>
        </p:nvSpPr>
        <p:spPr bwMode="auto">
          <a:xfrm>
            <a:off x="5737225" y="3810000"/>
            <a:ext cx="619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year</a:t>
            </a:r>
          </a:p>
        </p:txBody>
      </p:sp>
      <p:sp>
        <p:nvSpPr>
          <p:cNvPr id="23559" name="Double Bracket 12"/>
          <p:cNvSpPr>
            <a:spLocks noChangeArrowheads="1"/>
          </p:cNvSpPr>
          <p:nvPr/>
        </p:nvSpPr>
        <p:spPr bwMode="auto">
          <a:xfrm>
            <a:off x="5486400" y="3352800"/>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0"/>
          </a:p>
        </p:txBody>
      </p:sp>
      <p:sp>
        <p:nvSpPr>
          <p:cNvPr id="23560" name="TextBox 13"/>
          <p:cNvSpPr txBox="1">
            <a:spLocks noChangeArrowheads="1"/>
          </p:cNvSpPr>
          <p:nvPr/>
        </p:nvSpPr>
        <p:spPr bwMode="auto">
          <a:xfrm>
            <a:off x="4543425" y="3352800"/>
            <a:ext cx="406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4000" b="0">
                <a:solidFill>
                  <a:srgbClr val="B6B6B6"/>
                </a:solidFill>
                <a:latin typeface="Symbol" charset="0"/>
                <a:ea typeface="华文细黑" charset="0"/>
                <a:cs typeface="华文细黑" charset="0"/>
                <a:sym typeface="Arial" charset="0"/>
              </a:rPr>
              <a:t>≥</a:t>
            </a:r>
            <a:endParaRPr lang="en-US" sz="4000" b="0">
              <a:solidFill>
                <a:srgbClr val="105454"/>
              </a:solidFill>
              <a:latin typeface="Symbol" charset="0"/>
              <a:ea typeface="华文细黑" charset="0"/>
              <a:cs typeface="华文细黑" charset="0"/>
              <a:sym typeface="Arial" charset="0"/>
            </a:endParaRPr>
          </a:p>
        </p:txBody>
      </p:sp>
      <p:sp>
        <p:nvSpPr>
          <p:cNvPr id="23561" name="TextBox 14"/>
          <p:cNvSpPr txBox="1">
            <a:spLocks noChangeArrowheads="1"/>
          </p:cNvSpPr>
          <p:nvPr/>
        </p:nvSpPr>
        <p:spPr bwMode="auto">
          <a:xfrm>
            <a:off x="6677025" y="4114800"/>
            <a:ext cx="101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400" b="0">
                <a:solidFill>
                  <a:srgbClr val="EE7757"/>
                </a:solidFill>
                <a:latin typeface="Helvetica Neue" charset="0"/>
                <a:ea typeface="华文细黑" charset="0"/>
                <a:cs typeface="华文细黑" charset="0"/>
                <a:sym typeface="Arial" charset="0"/>
              </a:rPr>
              <a:t>consumed</a:t>
            </a:r>
            <a:endParaRPr lang="en-US" sz="1400" b="0">
              <a:solidFill>
                <a:srgbClr val="EE7757"/>
              </a:solidFill>
              <a:latin typeface="Arial" charset="0"/>
              <a:ea typeface="华文细黑" charset="0"/>
              <a:cs typeface="华文细黑" charset="0"/>
              <a:sym typeface="Arial" charset="0"/>
            </a:endParaRPr>
          </a:p>
        </p:txBody>
      </p:sp>
      <p:sp>
        <p:nvSpPr>
          <p:cNvPr id="23562" name="TextBox 18"/>
          <p:cNvSpPr txBox="1">
            <a:spLocks noChangeArrowheads="1"/>
          </p:cNvSpPr>
          <p:nvPr/>
        </p:nvSpPr>
        <p:spPr bwMode="auto">
          <a:xfrm>
            <a:off x="3803650" y="4097338"/>
            <a:ext cx="1138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400" b="0">
                <a:solidFill>
                  <a:srgbClr val="EE7757"/>
                </a:solidFill>
                <a:latin typeface="Helvetica Neue" charset="0"/>
                <a:ea typeface="华文细黑" charset="0"/>
                <a:cs typeface="华文细黑" charset="0"/>
                <a:sym typeface="Arial" charset="0"/>
              </a:rPr>
              <a:t>regenerated</a:t>
            </a:r>
          </a:p>
        </p:txBody>
      </p:sp>
      <p:sp>
        <p:nvSpPr>
          <p:cNvPr id="23563" name="TextBox 8"/>
          <p:cNvSpPr txBox="1">
            <a:spLocks noChangeArrowheads="1"/>
          </p:cNvSpPr>
          <p:nvPr/>
        </p:nvSpPr>
        <p:spPr bwMode="auto">
          <a:xfrm>
            <a:off x="2743200" y="3429000"/>
            <a:ext cx="958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amount</a:t>
            </a:r>
          </a:p>
        </p:txBody>
      </p:sp>
      <p:cxnSp>
        <p:nvCxnSpPr>
          <p:cNvPr id="23564" name="Straight Connector 10"/>
          <p:cNvCxnSpPr>
            <a:cxnSpLocks noChangeShapeType="1"/>
          </p:cNvCxnSpPr>
          <p:nvPr/>
        </p:nvCxnSpPr>
        <p:spPr bwMode="auto">
          <a:xfrm>
            <a:off x="2736850" y="3810000"/>
            <a:ext cx="914400" cy="1588"/>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23565" name="TextBox 11"/>
          <p:cNvSpPr txBox="1">
            <a:spLocks noChangeArrowheads="1"/>
          </p:cNvSpPr>
          <p:nvPr/>
        </p:nvSpPr>
        <p:spPr bwMode="auto">
          <a:xfrm>
            <a:off x="2889250" y="3810000"/>
            <a:ext cx="619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year</a:t>
            </a:r>
          </a:p>
        </p:txBody>
      </p:sp>
      <p:sp>
        <p:nvSpPr>
          <p:cNvPr id="23566" name="Double Bracket 12"/>
          <p:cNvSpPr>
            <a:spLocks noChangeArrowheads="1"/>
          </p:cNvSpPr>
          <p:nvPr/>
        </p:nvSpPr>
        <p:spPr bwMode="auto">
          <a:xfrm>
            <a:off x="2638425" y="3352800"/>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0"/>
          </a:p>
        </p:txBody>
      </p:sp>
      <p:sp>
        <p:nvSpPr>
          <p:cNvPr id="23567" name="TextBox 8"/>
          <p:cNvSpPr txBox="1">
            <a:spLocks noChangeArrowheads="1"/>
          </p:cNvSpPr>
          <p:nvPr/>
        </p:nvSpPr>
        <p:spPr bwMode="auto">
          <a:xfrm>
            <a:off x="0" y="914400"/>
            <a:ext cx="914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800" b="0" dirty="0">
                <a:solidFill>
                  <a:srgbClr val="008375"/>
                </a:solidFill>
                <a:latin typeface="Helvetica Neue" charset="0"/>
                <a:ea typeface="华文细黑" charset="0"/>
                <a:cs typeface="华文细黑" charset="0"/>
                <a:sym typeface="Arial" charset="0"/>
              </a:rPr>
              <a:t>Renewable stock (resource) available</a:t>
            </a:r>
          </a:p>
        </p:txBody>
      </p:sp>
      <p:sp>
        <p:nvSpPr>
          <p:cNvPr id="23568" name="Rectangle 27"/>
          <p:cNvSpPr>
            <a:spLocks/>
          </p:cNvSpPr>
          <p:nvPr/>
        </p:nvSpPr>
        <p:spPr bwMode="auto">
          <a:xfrm>
            <a:off x="3846513" y="1371600"/>
            <a:ext cx="1828800" cy="10668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0"/>
          </a:p>
        </p:txBody>
      </p:sp>
      <p:sp>
        <p:nvSpPr>
          <p:cNvPr id="23569" name="AutoShape 8"/>
          <p:cNvSpPr>
            <a:spLocks/>
          </p:cNvSpPr>
          <p:nvPr/>
        </p:nvSpPr>
        <p:spPr bwMode="auto">
          <a:xfrm>
            <a:off x="2286000" y="1447800"/>
            <a:ext cx="1549400" cy="990600"/>
          </a:xfrm>
          <a:prstGeom prst="rightArrow">
            <a:avLst>
              <a:gd name="adj1" fmla="val 50000"/>
              <a:gd name="adj2" fmla="val 26061"/>
            </a:avLst>
          </a:prstGeom>
          <a:solidFill>
            <a:srgbClr val="EE775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200" b="0">
                <a:solidFill>
                  <a:srgbClr val="FFFFFF"/>
                </a:solidFill>
                <a:cs typeface="Arial" charset="0"/>
              </a:rPr>
              <a:t>      generated</a:t>
            </a:r>
          </a:p>
        </p:txBody>
      </p:sp>
      <p:sp>
        <p:nvSpPr>
          <p:cNvPr id="23570" name="AutoShape 8"/>
          <p:cNvSpPr>
            <a:spLocks/>
          </p:cNvSpPr>
          <p:nvPr/>
        </p:nvSpPr>
        <p:spPr bwMode="auto">
          <a:xfrm>
            <a:off x="5675313" y="1676400"/>
            <a:ext cx="1066800" cy="457200"/>
          </a:xfrm>
          <a:prstGeom prst="rightArrow">
            <a:avLst>
              <a:gd name="adj1" fmla="val 50000"/>
              <a:gd name="adj2" fmla="val 43512"/>
            </a:avLst>
          </a:prstGeom>
          <a:solidFill>
            <a:srgbClr val="EE775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200" b="0">
                <a:solidFill>
                  <a:srgbClr val="FFFFFF"/>
                </a:solidFill>
                <a:cs typeface="Arial" charset="0"/>
              </a:rPr>
              <a:t> consumed</a:t>
            </a:r>
            <a:endParaRPr lang="en-US" sz="1000" b="0">
              <a:solidFill>
                <a:srgbClr val="FFFFFF"/>
              </a:solidFill>
              <a:cs typeface="Arial" charset="0"/>
            </a:endParaRPr>
          </a:p>
        </p:txBody>
      </p:sp>
      <p:sp>
        <p:nvSpPr>
          <p:cNvPr id="23571" name="TextBox 27"/>
          <p:cNvSpPr txBox="1">
            <a:spLocks noChangeArrowheads="1"/>
          </p:cNvSpPr>
          <p:nvPr/>
        </p:nvSpPr>
        <p:spPr bwMode="auto">
          <a:xfrm>
            <a:off x="3886200" y="1676400"/>
            <a:ext cx="1752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2000" b="0">
                <a:solidFill>
                  <a:srgbClr val="008375"/>
                </a:solidFill>
              </a:rPr>
              <a:t>stock</a:t>
            </a:r>
            <a:endParaRPr lang="en-US" sz="2000" b="0">
              <a:solidFill>
                <a:srgbClr val="487337"/>
              </a:solidFill>
            </a:endParaRPr>
          </a:p>
        </p:txBody>
      </p:sp>
      <p:sp>
        <p:nvSpPr>
          <p:cNvPr id="23572" name="Rectangle 6"/>
          <p:cNvSpPr>
            <a:spLocks/>
          </p:cNvSpPr>
          <p:nvPr/>
        </p:nvSpPr>
        <p:spPr bwMode="auto">
          <a:xfrm>
            <a:off x="533400" y="51054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a:cs typeface="Helvetica Neue"/>
                <a:sym typeface="Arial" charset="0"/>
              </a:rPr>
              <a:t>Activity </a:t>
            </a:r>
          </a:p>
          <a:p>
            <a:pPr marL="39688"/>
            <a:r>
              <a:rPr lang="en-US" b="0" dirty="0">
                <a:latin typeface="Helvetica Neue"/>
                <a:cs typeface="Helvetica Neue"/>
              </a:rPr>
              <a:t>(5-10 minutes) </a:t>
            </a:r>
          </a:p>
          <a:p>
            <a:pPr marL="39688"/>
            <a:endParaRPr lang="en-US" b="0" dirty="0">
              <a:latin typeface="Helvetica Neue"/>
              <a:cs typeface="Helvetica Neue"/>
            </a:endParaRPr>
          </a:p>
          <a:p>
            <a:pPr marL="39688"/>
            <a:r>
              <a:rPr lang="en-US" b="0" dirty="0">
                <a:latin typeface="Helvetica Neue"/>
                <a:cs typeface="Helvetica Neue"/>
              </a:rPr>
              <a:t>Nuclear energy comes from a radioactive type of Uranium. </a:t>
            </a:r>
            <a:br>
              <a:rPr lang="en-US" b="0" dirty="0">
                <a:latin typeface="Helvetica Neue"/>
                <a:cs typeface="Helvetica Neue"/>
              </a:rPr>
            </a:br>
            <a:r>
              <a:rPr lang="en-US" b="0" dirty="0">
                <a:latin typeface="Helvetica Neue"/>
                <a:cs typeface="Helvetica Neue"/>
              </a:rPr>
              <a:t>Would nuclear energy be considered renewable or nonrenewable? Why?</a:t>
            </a:r>
          </a:p>
          <a:p>
            <a:pPr marL="39688"/>
            <a:endParaRPr lang="en-US" b="0" dirty="0">
              <a:latin typeface="Helvetica Neue"/>
              <a:cs typeface="Helvetica Neue"/>
            </a:endParaRPr>
          </a:p>
          <a:p>
            <a:pPr marL="39688"/>
            <a:endParaRPr lang="en-US" b="0" dirty="0">
              <a:latin typeface="Helvetica Neue"/>
              <a:cs typeface="Helvetica Neue"/>
              <a:sym typeface="Arial" charset="0"/>
            </a:endParaRPr>
          </a:p>
        </p:txBody>
      </p:sp>
      <p:sp>
        <p:nvSpPr>
          <p:cNvPr id="22" name="Rectangle 4"/>
          <p:cNvSpPr>
            <a:spLocks/>
          </p:cNvSpPr>
          <p:nvPr/>
        </p:nvSpPr>
        <p:spPr bwMode="auto">
          <a:xfrm>
            <a:off x="4267200" y="2819400"/>
            <a:ext cx="838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lgn="ctr"/>
            <a:r>
              <a:rPr lang="en-US" b="0" dirty="0" smtClean="0">
                <a:solidFill>
                  <a:srgbClr val="B6B6B6"/>
                </a:solidFill>
                <a:cs typeface="Arial" charset="0"/>
              </a:rPr>
              <a:t>or</a:t>
            </a:r>
            <a:endParaRPr lang="en-US" dirty="0">
              <a:solidFill>
                <a:srgbClr val="CD4C2C"/>
              </a:solidFill>
              <a:cs typeface="Arial" charset="0"/>
            </a:endParaRPr>
          </a:p>
        </p:txBody>
      </p:sp>
      <p:sp>
        <p:nvSpPr>
          <p:cNvPr id="23" name="Line 26"/>
          <p:cNvSpPr>
            <a:spLocks noChangeShapeType="1"/>
          </p:cNvSpPr>
          <p:nvPr/>
        </p:nvSpPr>
        <p:spPr bwMode="auto">
          <a:xfrm>
            <a:off x="1447800" y="2971800"/>
            <a:ext cx="2819400" cy="0"/>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4" name="Line 26"/>
          <p:cNvSpPr>
            <a:spLocks noChangeShapeType="1"/>
          </p:cNvSpPr>
          <p:nvPr/>
        </p:nvSpPr>
        <p:spPr bwMode="auto">
          <a:xfrm>
            <a:off x="5029200" y="2971800"/>
            <a:ext cx="2819400" cy="0"/>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41"/>
          <p:cNvSpPr>
            <a:spLocks noChangeArrowheads="1"/>
          </p:cNvSpPr>
          <p:nvPr/>
        </p:nvSpPr>
        <p:spPr bwMode="auto">
          <a:xfrm>
            <a:off x="0" y="4724400"/>
            <a:ext cx="9144000" cy="21336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21506" name="Rectangle 6"/>
          <p:cNvSpPr>
            <a:spLocks/>
          </p:cNvSpPr>
          <p:nvPr/>
        </p:nvSpPr>
        <p:spPr bwMode="auto">
          <a:xfrm>
            <a:off x="533400" y="51054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a:cs typeface="Helvetica Neue"/>
                <a:sym typeface="Arial" charset="0"/>
              </a:rPr>
              <a:t>Activity </a:t>
            </a:r>
            <a:r>
              <a:rPr lang="en-US" b="0" dirty="0">
                <a:latin typeface="Helvetica Neue"/>
                <a:cs typeface="Helvetica Neue"/>
              </a:rPr>
              <a:t>(5-10 minutes) </a:t>
            </a:r>
            <a:endParaRPr lang="en-US" sz="2000" b="0" dirty="0">
              <a:latin typeface="Helvetica Neue"/>
              <a:cs typeface="Helvetica Neue"/>
              <a:sym typeface="Arial" charset="0"/>
            </a:endParaRPr>
          </a:p>
          <a:p>
            <a:pPr marL="39688"/>
            <a:endParaRPr lang="en-US" b="0" dirty="0">
              <a:latin typeface="Helvetica Neue"/>
              <a:cs typeface="Helvetica Neue"/>
            </a:endParaRPr>
          </a:p>
          <a:p>
            <a:pPr marL="39688"/>
            <a:r>
              <a:rPr lang="en-US" b="0" dirty="0" smtClean="0">
                <a:latin typeface="Helvetica Neue"/>
                <a:cs typeface="Helvetica Neue"/>
              </a:rPr>
              <a:t>According to current engineering knowledge, how long do we have before we deplete the global proven oil reserves?  What does this computation presume?</a:t>
            </a:r>
            <a:endParaRPr lang="en-US" b="0" dirty="0">
              <a:latin typeface="Helvetica Neue"/>
              <a:cs typeface="Helvetica Neue"/>
            </a:endParaRPr>
          </a:p>
          <a:p>
            <a:pPr marL="39688"/>
            <a:endParaRPr lang="en-US" b="0" dirty="0">
              <a:latin typeface="Arial" charset="0"/>
              <a:cs typeface="Arial" charset="0"/>
              <a:sym typeface="Arial" charset="0"/>
            </a:endParaRPr>
          </a:p>
        </p:txBody>
      </p:sp>
      <p:sp>
        <p:nvSpPr>
          <p:cNvPr id="21519" name="Rectangle 27"/>
          <p:cNvSpPr>
            <a:spLocks/>
          </p:cNvSpPr>
          <p:nvPr/>
        </p:nvSpPr>
        <p:spPr bwMode="auto">
          <a:xfrm>
            <a:off x="3581400" y="1868269"/>
            <a:ext cx="1828800" cy="10668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0"/>
          </a:p>
        </p:txBody>
      </p:sp>
      <p:sp>
        <p:nvSpPr>
          <p:cNvPr id="21521" name="AutoShape 8"/>
          <p:cNvSpPr>
            <a:spLocks/>
          </p:cNvSpPr>
          <p:nvPr/>
        </p:nvSpPr>
        <p:spPr bwMode="auto">
          <a:xfrm>
            <a:off x="5410200" y="1944469"/>
            <a:ext cx="1371600" cy="990600"/>
          </a:xfrm>
          <a:prstGeom prst="rightArrow">
            <a:avLst>
              <a:gd name="adj1" fmla="val 50000"/>
              <a:gd name="adj2" fmla="val 32308"/>
            </a:avLst>
          </a:prstGeom>
          <a:solidFill>
            <a:srgbClr val="E65F45"/>
          </a:solidFill>
          <a:ln>
            <a:noFill/>
          </a:ln>
          <a:extLst/>
        </p:spPr>
        <p:txBody>
          <a:bodyPr lIns="0" tIns="0" rIns="40639" bIns="0" anchor="ctr"/>
          <a:lstStyle/>
          <a:p>
            <a:pPr marL="39688"/>
            <a:r>
              <a:rPr lang="en-US" sz="1200" b="0" dirty="0">
                <a:solidFill>
                  <a:srgbClr val="FFFFFF"/>
                </a:solidFill>
                <a:cs typeface="Arial" charset="0"/>
              </a:rPr>
              <a:t>   </a:t>
            </a:r>
            <a:r>
              <a:rPr lang="en-US" sz="1200" b="0" dirty="0" smtClean="0">
                <a:solidFill>
                  <a:srgbClr val="FFFFFF"/>
                </a:solidFill>
                <a:cs typeface="Arial" charset="0"/>
              </a:rPr>
              <a:t>annual global</a:t>
            </a:r>
          </a:p>
          <a:p>
            <a:pPr marL="39688"/>
            <a:r>
              <a:rPr lang="en-US" sz="1200" b="0" dirty="0" smtClean="0">
                <a:solidFill>
                  <a:srgbClr val="FFFFFF"/>
                </a:solidFill>
                <a:cs typeface="Arial" charset="0"/>
              </a:rPr>
              <a:t>Consumption rate</a:t>
            </a:r>
            <a:endParaRPr lang="en-US" sz="1000" b="0" dirty="0">
              <a:solidFill>
                <a:srgbClr val="FFFFFF"/>
              </a:solidFill>
              <a:cs typeface="Arial" charset="0"/>
            </a:endParaRPr>
          </a:p>
        </p:txBody>
      </p:sp>
      <p:sp>
        <p:nvSpPr>
          <p:cNvPr id="21525" name="Rectangle 31"/>
          <p:cNvSpPr>
            <a:spLocks noGrp="1" noChangeArrowheads="1"/>
          </p:cNvSpPr>
          <p:nvPr>
            <p:ph type="title" idx="4294967295"/>
          </p:nvPr>
        </p:nvSpPr>
        <p:spPr>
          <a:xfrm>
            <a:off x="4038600" y="1"/>
            <a:ext cx="5029200" cy="533400"/>
          </a:xfrm>
        </p:spPr>
        <p:txBody>
          <a:bodyPr/>
          <a:lstStyle/>
          <a:p>
            <a:pPr algn="r" eaLnBrk="1" hangingPunct="1"/>
            <a:r>
              <a:rPr lang="en-US" sz="2000" dirty="0" smtClean="0">
                <a:solidFill>
                  <a:srgbClr val="404040"/>
                </a:solidFill>
                <a:ea typeface="华文细黑" charset="0"/>
                <a:cs typeface="华文细黑" charset="0"/>
                <a:sym typeface="Arial" charset="0"/>
              </a:rPr>
              <a:t>Global petroleum reserves: how long?</a:t>
            </a:r>
            <a:endParaRPr lang="en-US" sz="1800" dirty="0">
              <a:solidFill>
                <a:srgbClr val="404040"/>
              </a:solidFill>
              <a:ea typeface="华文细黑" charset="0"/>
              <a:cs typeface="华文细黑" charset="0"/>
              <a:sym typeface="Arial" charset="0"/>
            </a:endParaRPr>
          </a:p>
        </p:txBody>
      </p:sp>
      <p:sp>
        <p:nvSpPr>
          <p:cNvPr id="23" name="TextBox 8"/>
          <p:cNvSpPr txBox="1">
            <a:spLocks noChangeArrowheads="1"/>
          </p:cNvSpPr>
          <p:nvPr/>
        </p:nvSpPr>
        <p:spPr bwMode="auto">
          <a:xfrm>
            <a:off x="3124200" y="1258669"/>
            <a:ext cx="2819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800" b="0" dirty="0" smtClean="0">
                <a:solidFill>
                  <a:srgbClr val="008375"/>
                </a:solidFill>
                <a:latin typeface="Helvetica Neue" charset="0"/>
                <a:ea typeface="华文细黑" charset="0"/>
                <a:cs typeface="华文细黑" charset="0"/>
                <a:sym typeface="Arial" charset="0"/>
              </a:rPr>
              <a:t>2009 Proven Oil Reserves </a:t>
            </a:r>
          </a:p>
          <a:p>
            <a:pPr algn="ctr" eaLnBrk="1" hangingPunct="1"/>
            <a:r>
              <a:rPr lang="en-US" sz="1800" b="0" dirty="0" smtClean="0">
                <a:solidFill>
                  <a:srgbClr val="008375"/>
                </a:solidFill>
                <a:latin typeface="Helvetica Neue" charset="0"/>
                <a:ea typeface="华文细黑" charset="0"/>
                <a:cs typeface="华文细黑" charset="0"/>
                <a:sym typeface="Arial" charset="0"/>
              </a:rPr>
              <a:t>~ 1255 billion barrels</a:t>
            </a:r>
            <a:endParaRPr lang="en-US" sz="1800" b="0" dirty="0">
              <a:solidFill>
                <a:srgbClr val="008375"/>
              </a:solidFill>
              <a:latin typeface="Helvetica Neue" charset="0"/>
              <a:ea typeface="华文细黑" charset="0"/>
              <a:cs typeface="华文细黑" charset="0"/>
              <a:sym typeface="Arial" charset="0"/>
            </a:endParaRPr>
          </a:p>
        </p:txBody>
      </p:sp>
      <p:sp>
        <p:nvSpPr>
          <p:cNvPr id="24" name="TextBox 8"/>
          <p:cNvSpPr txBox="1">
            <a:spLocks noChangeArrowheads="1"/>
          </p:cNvSpPr>
          <p:nvPr/>
        </p:nvSpPr>
        <p:spPr bwMode="auto">
          <a:xfrm>
            <a:off x="4419600" y="3087469"/>
            <a:ext cx="4724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800" b="0" dirty="0" smtClean="0">
                <a:solidFill>
                  <a:srgbClr val="E65F45"/>
                </a:solidFill>
                <a:latin typeface="Helvetica Neue" charset="0"/>
                <a:ea typeface="华文细黑" charset="0"/>
                <a:cs typeface="华文细黑" charset="0"/>
                <a:sym typeface="Arial" charset="0"/>
              </a:rPr>
              <a:t>2009 Global annual consumption rate</a:t>
            </a:r>
          </a:p>
          <a:p>
            <a:pPr algn="ctr" eaLnBrk="1" hangingPunct="1"/>
            <a:r>
              <a:rPr lang="en-US" sz="1800" b="0" dirty="0" smtClean="0">
                <a:solidFill>
                  <a:srgbClr val="E65F45"/>
                </a:solidFill>
                <a:latin typeface="Helvetica Neue" charset="0"/>
                <a:ea typeface="华文细黑" charset="0"/>
                <a:cs typeface="华文细黑" charset="0"/>
                <a:sym typeface="Arial" charset="0"/>
              </a:rPr>
              <a:t>~ 59 billion barrels (US~33%)</a:t>
            </a:r>
            <a:endParaRPr lang="en-US" sz="1800" b="0" dirty="0">
              <a:solidFill>
                <a:srgbClr val="E65F45"/>
              </a:solidFill>
              <a:latin typeface="Helvetica Neue" charset="0"/>
              <a:ea typeface="华文细黑" charset="0"/>
              <a:cs typeface="华文细黑" charset="0"/>
              <a:sym typeface="Arial" charset="0"/>
            </a:endParaRPr>
          </a:p>
        </p:txBody>
      </p:sp>
      <p:sp>
        <p:nvSpPr>
          <p:cNvPr id="25" name="AutoShape 8"/>
          <p:cNvSpPr>
            <a:spLocks/>
          </p:cNvSpPr>
          <p:nvPr/>
        </p:nvSpPr>
        <p:spPr bwMode="auto">
          <a:xfrm>
            <a:off x="3429000" y="2401669"/>
            <a:ext cx="152400" cy="45719"/>
          </a:xfrm>
          <a:prstGeom prst="rightArrow">
            <a:avLst>
              <a:gd name="adj1" fmla="val 50000"/>
              <a:gd name="adj2" fmla="val 52062"/>
            </a:avLst>
          </a:prstGeom>
          <a:solidFill>
            <a:srgbClr val="E65F45"/>
          </a:solidFill>
          <a:ln>
            <a:noFill/>
          </a:ln>
          <a:extLst/>
        </p:spPr>
        <p:txBody>
          <a:bodyPr lIns="0" tIns="0" rIns="40639" bIns="0" anchor="ctr"/>
          <a:lstStyle/>
          <a:p>
            <a:pPr marL="39688"/>
            <a:r>
              <a:rPr lang="en-US" sz="1200" b="0" dirty="0">
                <a:solidFill>
                  <a:schemeClr val="bg1"/>
                </a:solidFill>
                <a:cs typeface="Arial" charset="0"/>
              </a:rPr>
              <a:t> </a:t>
            </a:r>
          </a:p>
        </p:txBody>
      </p:sp>
      <p:sp>
        <p:nvSpPr>
          <p:cNvPr id="26" name="TextBox 28"/>
          <p:cNvSpPr txBox="1">
            <a:spLocks noChangeArrowheads="1"/>
          </p:cNvSpPr>
          <p:nvPr/>
        </p:nvSpPr>
        <p:spPr bwMode="auto">
          <a:xfrm>
            <a:off x="3581400" y="2096869"/>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2000" b="0" dirty="0" smtClean="0">
                <a:solidFill>
                  <a:srgbClr val="008375"/>
                </a:solidFill>
              </a:rPr>
              <a:t>Stock supply</a:t>
            </a:r>
          </a:p>
          <a:p>
            <a:pPr algn="ctr" eaLnBrk="1" hangingPunct="1"/>
            <a:r>
              <a:rPr lang="en-US" sz="2000" b="0" dirty="0" smtClean="0">
                <a:solidFill>
                  <a:srgbClr val="008375"/>
                </a:solidFill>
              </a:rPr>
              <a:t>Of oil</a:t>
            </a:r>
            <a:endParaRPr lang="en-US" sz="1800" b="0" dirty="0">
              <a:solidFill>
                <a:srgbClr val="E96D35"/>
              </a:solidFill>
            </a:endParaRPr>
          </a:p>
        </p:txBody>
      </p:sp>
      <p:sp>
        <p:nvSpPr>
          <p:cNvPr id="12" name="TextBox 8"/>
          <p:cNvSpPr txBox="1">
            <a:spLocks noChangeArrowheads="1"/>
          </p:cNvSpPr>
          <p:nvPr/>
        </p:nvSpPr>
        <p:spPr bwMode="auto">
          <a:xfrm>
            <a:off x="914400" y="1981200"/>
            <a:ext cx="2590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800" b="0" dirty="0" smtClean="0">
                <a:solidFill>
                  <a:srgbClr val="E65F45"/>
                </a:solidFill>
                <a:latin typeface="Helvetica Neue" charset="0"/>
                <a:ea typeface="华文细黑" charset="0"/>
                <a:cs typeface="华文细黑" charset="0"/>
                <a:sym typeface="Arial" charset="0"/>
              </a:rPr>
              <a:t>Effective annual generation rate</a:t>
            </a:r>
            <a:endParaRPr lang="en-US" sz="1800" b="0" dirty="0" smtClean="0">
              <a:solidFill>
                <a:srgbClr val="E65F45"/>
              </a:solidFill>
              <a:latin typeface="Helvetica Neue" charset="0"/>
              <a:ea typeface="华文细黑" charset="0"/>
              <a:cs typeface="华文细黑" charset="0"/>
              <a:sym typeface="Arial" charset="0"/>
            </a:endParaRPr>
          </a:p>
          <a:p>
            <a:pPr algn="ctr" eaLnBrk="1" hangingPunct="1"/>
            <a:r>
              <a:rPr lang="en-US" sz="1800" b="0" dirty="0" smtClean="0">
                <a:solidFill>
                  <a:srgbClr val="E65F45"/>
                </a:solidFill>
                <a:latin typeface="Helvetica Neue" charset="0"/>
                <a:ea typeface="华文细黑" charset="0"/>
                <a:cs typeface="华文细黑" charset="0"/>
                <a:sym typeface="Arial" charset="0"/>
              </a:rPr>
              <a:t>~ </a:t>
            </a:r>
            <a:r>
              <a:rPr lang="en-US" sz="1800" b="0" dirty="0" smtClean="0">
                <a:solidFill>
                  <a:srgbClr val="E65F45"/>
                </a:solidFill>
                <a:latin typeface="Helvetica Neue" charset="0"/>
                <a:ea typeface="华文细黑" charset="0"/>
                <a:cs typeface="华文细黑" charset="0"/>
                <a:sym typeface="Arial" charset="0"/>
              </a:rPr>
              <a:t>450 barrels</a:t>
            </a:r>
            <a:endParaRPr lang="en-US" sz="1800" b="0" dirty="0">
              <a:solidFill>
                <a:srgbClr val="E65F45"/>
              </a:solidFill>
              <a:latin typeface="Helvetica Neue" charset="0"/>
              <a:ea typeface="华文细黑" charset="0"/>
              <a:cs typeface="华文细黑" charset="0"/>
              <a:sym typeface="Arial" charset="0"/>
            </a:endParaRPr>
          </a:p>
        </p:txBody>
      </p:sp>
    </p:spTree>
    <p:extLst>
      <p:ext uri="{BB962C8B-B14F-4D97-AF65-F5344CB8AC3E}">
        <p14:creationId xmlns:p14="http://schemas.microsoft.com/office/powerpoint/2010/main" val="227265639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1"/>
          <p:cNvSpPr>
            <a:spLocks noChangeArrowheads="1"/>
          </p:cNvSpPr>
          <p:nvPr/>
        </p:nvSpPr>
        <p:spPr bwMode="auto">
          <a:xfrm>
            <a:off x="0" y="4724400"/>
            <a:ext cx="9144000" cy="21336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19459" name="Rectangle 6"/>
          <p:cNvSpPr>
            <a:spLocks/>
          </p:cNvSpPr>
          <p:nvPr/>
        </p:nvSpPr>
        <p:spPr bwMode="auto">
          <a:xfrm>
            <a:off x="533400" y="51054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a:cs typeface="Helvetica Neue"/>
                <a:sym typeface="Arial" charset="0"/>
              </a:rPr>
              <a:t>Activity </a:t>
            </a:r>
            <a:r>
              <a:rPr lang="en-US" sz="2000" b="0" dirty="0">
                <a:latin typeface="Helvetica Neue"/>
                <a:cs typeface="Helvetica Neue"/>
                <a:sym typeface="Arial" charset="0"/>
              </a:rPr>
              <a:t>(5)</a:t>
            </a:r>
          </a:p>
          <a:p>
            <a:pPr marL="39688"/>
            <a:endParaRPr lang="en-US" b="0" dirty="0">
              <a:latin typeface="Helvetica Neue"/>
              <a:cs typeface="Helvetica Neue"/>
              <a:sym typeface="Arial" charset="0"/>
            </a:endParaRPr>
          </a:p>
          <a:p>
            <a:pPr marL="39688"/>
            <a:r>
              <a:rPr lang="en-US" b="0" dirty="0" smtClean="0">
                <a:latin typeface="Helvetica Neue"/>
                <a:cs typeface="Helvetica Neue"/>
              </a:rPr>
              <a:t>In a closed thermodynamic system like the earth, what impact would burning fossil fuels have on the global atmosphere?</a:t>
            </a:r>
            <a:endParaRPr lang="en-US" b="0" dirty="0">
              <a:latin typeface="Helvetica Neue"/>
              <a:cs typeface="Helvetica Neue"/>
            </a:endParaRPr>
          </a:p>
          <a:p>
            <a:pPr marL="39688"/>
            <a:endParaRPr lang="en-US" b="0" dirty="0">
              <a:latin typeface="Helvetica Neue"/>
              <a:cs typeface="Helvetica Neue"/>
              <a:sym typeface="Arial" charset="0"/>
            </a:endParaRPr>
          </a:p>
        </p:txBody>
      </p:sp>
      <p:sp>
        <p:nvSpPr>
          <p:cNvPr id="19460" name="Title 1"/>
          <p:cNvSpPr>
            <a:spLocks noGrp="1"/>
          </p:cNvSpPr>
          <p:nvPr>
            <p:ph type="title"/>
          </p:nvPr>
        </p:nvSpPr>
        <p:spPr>
          <a:xfrm>
            <a:off x="0" y="685800"/>
            <a:ext cx="9144000" cy="1219200"/>
          </a:xfrm>
        </p:spPr>
        <p:txBody>
          <a:bodyPr/>
          <a:lstStyle/>
          <a:p>
            <a:pPr algn="ctr" eaLnBrk="1" hangingPunct="1"/>
            <a:r>
              <a:rPr lang="en-US" dirty="0" smtClean="0">
                <a:solidFill>
                  <a:srgbClr val="008375"/>
                </a:solidFill>
              </a:rPr>
              <a:t>Burning releases chemical energy</a:t>
            </a:r>
            <a:endParaRPr lang="en-US" dirty="0"/>
          </a:p>
        </p:txBody>
      </p:sp>
      <p:sp>
        <p:nvSpPr>
          <p:cNvPr id="19463" name="TextBox 18"/>
          <p:cNvSpPr txBox="1">
            <a:spLocks noChangeArrowheads="1"/>
          </p:cNvSpPr>
          <p:nvPr/>
        </p:nvSpPr>
        <p:spPr bwMode="auto">
          <a:xfrm>
            <a:off x="1371600" y="3352800"/>
            <a:ext cx="2209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r" eaLnBrk="1" hangingPunct="1"/>
            <a:r>
              <a:rPr lang="en-US" sz="1600" b="0" dirty="0">
                <a:latin typeface="Helvetica Neue" charset="0"/>
              </a:rPr>
              <a:t>Conversion from chemical to thermal</a:t>
            </a:r>
          </a:p>
        </p:txBody>
      </p:sp>
      <p:sp>
        <p:nvSpPr>
          <p:cNvPr id="24" name="Rectangle 31"/>
          <p:cNvSpPr txBox="1">
            <a:spLocks noChangeArrowheads="1"/>
          </p:cNvSpPr>
          <p:nvPr/>
        </p:nvSpPr>
        <p:spPr bwMode="auto">
          <a:xfrm>
            <a:off x="4953000" y="0"/>
            <a:ext cx="41148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kern="1200">
                <a:solidFill>
                  <a:srgbClr val="404040"/>
                </a:solidFill>
                <a:latin typeface="Helvetica Neue" charset="0"/>
                <a:ea typeface="ＭＳ Ｐゴシック" charset="0"/>
                <a:cs typeface="ＭＳ Ｐゴシック" charset="0"/>
              </a:defRPr>
            </a:lvl1pPr>
            <a:lvl2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2pPr>
            <a:lvl3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3pPr>
            <a:lvl4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4pPr>
            <a:lvl5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5pPr>
            <a:lvl6pPr marL="457200" algn="l" rtl="0" fontAlgn="base">
              <a:spcBef>
                <a:spcPct val="0"/>
              </a:spcBef>
              <a:spcAft>
                <a:spcPct val="0"/>
              </a:spcAft>
              <a:defRPr sz="2400">
                <a:solidFill>
                  <a:schemeClr val="bg1"/>
                </a:solidFill>
                <a:latin typeface="Helvetica Neue" charset="0"/>
                <a:ea typeface="ＭＳ Ｐゴシック" charset="0"/>
                <a:cs typeface="ＭＳ Ｐゴシック" charset="0"/>
              </a:defRPr>
            </a:lvl6pPr>
            <a:lvl7pPr marL="914400" algn="l" rtl="0" fontAlgn="base">
              <a:spcBef>
                <a:spcPct val="0"/>
              </a:spcBef>
              <a:spcAft>
                <a:spcPct val="0"/>
              </a:spcAft>
              <a:defRPr sz="2400">
                <a:solidFill>
                  <a:schemeClr val="bg1"/>
                </a:solidFill>
                <a:latin typeface="Helvetica Neue" charset="0"/>
                <a:ea typeface="ＭＳ Ｐゴシック" charset="0"/>
                <a:cs typeface="ＭＳ Ｐゴシック" charset="0"/>
              </a:defRPr>
            </a:lvl7pPr>
            <a:lvl8pPr marL="1371600" algn="l" rtl="0" fontAlgn="base">
              <a:spcBef>
                <a:spcPct val="0"/>
              </a:spcBef>
              <a:spcAft>
                <a:spcPct val="0"/>
              </a:spcAft>
              <a:defRPr sz="2400">
                <a:solidFill>
                  <a:schemeClr val="bg1"/>
                </a:solidFill>
                <a:latin typeface="Helvetica Neue" charset="0"/>
                <a:ea typeface="ＭＳ Ｐゴシック" charset="0"/>
                <a:cs typeface="ＭＳ Ｐゴシック" charset="0"/>
              </a:defRPr>
            </a:lvl8pPr>
            <a:lvl9pPr marL="1828800" algn="l" rtl="0" fontAlgn="base">
              <a:spcBef>
                <a:spcPct val="0"/>
              </a:spcBef>
              <a:spcAft>
                <a:spcPct val="0"/>
              </a:spcAft>
              <a:defRPr sz="2400">
                <a:solidFill>
                  <a:schemeClr val="bg1"/>
                </a:solidFill>
                <a:latin typeface="Helvetica Neue" charset="0"/>
                <a:ea typeface="ＭＳ Ｐゴシック" charset="0"/>
                <a:cs typeface="ＭＳ Ｐゴシック" charset="0"/>
              </a:defRPr>
            </a:lvl9pPr>
          </a:lstStyle>
          <a:p>
            <a:pPr algn="r" eaLnBrk="1" hangingPunct="1"/>
            <a:r>
              <a:rPr lang="en-US" sz="2000" b="0" dirty="0" smtClean="0">
                <a:ea typeface="华文细黑" charset="0"/>
                <a:cs typeface="华文细黑" charset="0"/>
                <a:sym typeface="Arial" charset="0"/>
              </a:rPr>
              <a:t>Fossil fuel energy recovery</a:t>
            </a:r>
            <a:endParaRPr lang="en-US" sz="1800" b="0" dirty="0">
              <a:ea typeface="华文细黑" charset="0"/>
              <a:cs typeface="华文细黑" charset="0"/>
              <a:sym typeface="Arial" charset="0"/>
            </a:endParaRPr>
          </a:p>
        </p:txBody>
      </p:sp>
      <p:sp>
        <p:nvSpPr>
          <p:cNvPr id="4" name="TextBox 3"/>
          <p:cNvSpPr txBox="1"/>
          <p:nvPr/>
        </p:nvSpPr>
        <p:spPr>
          <a:xfrm>
            <a:off x="990600" y="2286000"/>
            <a:ext cx="1295400" cy="646331"/>
          </a:xfrm>
          <a:prstGeom prst="rect">
            <a:avLst/>
          </a:prstGeom>
          <a:noFill/>
        </p:spPr>
        <p:txBody>
          <a:bodyPr wrap="square" rtlCol="0">
            <a:spAutoFit/>
          </a:bodyPr>
          <a:lstStyle/>
          <a:p>
            <a:r>
              <a:rPr lang="en-US" sz="3600" dirty="0" smtClean="0">
                <a:latin typeface="Helvetica Neue"/>
                <a:cs typeface="Helvetica Neue"/>
              </a:rPr>
              <a:t>CH</a:t>
            </a:r>
            <a:endParaRPr lang="en-US" sz="3600" dirty="0">
              <a:latin typeface="Helvetica Neue"/>
              <a:cs typeface="Helvetica Neue"/>
            </a:endParaRPr>
          </a:p>
        </p:txBody>
      </p:sp>
      <p:sp>
        <p:nvSpPr>
          <p:cNvPr id="23" name="TextBox 22"/>
          <p:cNvSpPr txBox="1"/>
          <p:nvPr/>
        </p:nvSpPr>
        <p:spPr>
          <a:xfrm>
            <a:off x="1676400" y="2590800"/>
            <a:ext cx="1295400" cy="523220"/>
          </a:xfrm>
          <a:prstGeom prst="rect">
            <a:avLst/>
          </a:prstGeom>
          <a:noFill/>
        </p:spPr>
        <p:txBody>
          <a:bodyPr wrap="square" rtlCol="0">
            <a:spAutoFit/>
          </a:bodyPr>
          <a:lstStyle/>
          <a:p>
            <a:r>
              <a:rPr lang="en-US" sz="2800" dirty="0" smtClean="0">
                <a:latin typeface="Helvetica Neue"/>
                <a:cs typeface="Helvetica Neue"/>
              </a:rPr>
              <a:t>4 </a:t>
            </a:r>
            <a:r>
              <a:rPr lang="en-US" sz="2800" b="0" dirty="0" smtClean="0">
                <a:latin typeface="Helvetica Neue"/>
                <a:cs typeface="Helvetica Neue"/>
              </a:rPr>
              <a:t>(g)</a:t>
            </a:r>
            <a:endParaRPr lang="en-US" sz="2800" b="0" dirty="0">
              <a:latin typeface="Helvetica Neue"/>
              <a:cs typeface="Helvetica Neue"/>
            </a:endParaRPr>
          </a:p>
        </p:txBody>
      </p:sp>
      <p:sp>
        <p:nvSpPr>
          <p:cNvPr id="25" name="TextBox 24"/>
          <p:cNvSpPr txBox="1"/>
          <p:nvPr/>
        </p:nvSpPr>
        <p:spPr>
          <a:xfrm>
            <a:off x="2514600" y="2286000"/>
            <a:ext cx="1295400" cy="646331"/>
          </a:xfrm>
          <a:prstGeom prst="rect">
            <a:avLst/>
          </a:prstGeom>
          <a:noFill/>
        </p:spPr>
        <p:txBody>
          <a:bodyPr wrap="square" rtlCol="0">
            <a:spAutoFit/>
          </a:bodyPr>
          <a:lstStyle/>
          <a:p>
            <a:r>
              <a:rPr lang="en-US" sz="3600" dirty="0" smtClean="0">
                <a:latin typeface="Helvetica Neue"/>
                <a:cs typeface="Helvetica Neue"/>
              </a:rPr>
              <a:t>+ O</a:t>
            </a:r>
            <a:endParaRPr lang="en-US" sz="3600" dirty="0">
              <a:latin typeface="Helvetica Neue"/>
              <a:cs typeface="Helvetica Neue"/>
            </a:endParaRPr>
          </a:p>
        </p:txBody>
      </p:sp>
      <p:sp>
        <p:nvSpPr>
          <p:cNvPr id="26" name="TextBox 25"/>
          <p:cNvSpPr txBox="1"/>
          <p:nvPr/>
        </p:nvSpPr>
        <p:spPr>
          <a:xfrm>
            <a:off x="3276600" y="2590800"/>
            <a:ext cx="1295400" cy="523220"/>
          </a:xfrm>
          <a:prstGeom prst="rect">
            <a:avLst/>
          </a:prstGeom>
          <a:noFill/>
        </p:spPr>
        <p:txBody>
          <a:bodyPr wrap="square" rtlCol="0">
            <a:spAutoFit/>
          </a:bodyPr>
          <a:lstStyle/>
          <a:p>
            <a:r>
              <a:rPr lang="en-US" sz="2800" dirty="0" smtClean="0">
                <a:latin typeface="Helvetica Neue"/>
                <a:cs typeface="Helvetica Neue"/>
              </a:rPr>
              <a:t>2 </a:t>
            </a:r>
            <a:r>
              <a:rPr lang="en-US" sz="2800" b="0" dirty="0" smtClean="0">
                <a:latin typeface="Helvetica Neue"/>
                <a:cs typeface="Helvetica Neue"/>
              </a:rPr>
              <a:t>(g)</a:t>
            </a:r>
            <a:endParaRPr lang="en-US" sz="2800" b="0" dirty="0">
              <a:latin typeface="Helvetica Neue"/>
              <a:cs typeface="Helvetica Neue"/>
            </a:endParaRPr>
          </a:p>
        </p:txBody>
      </p:sp>
      <p:cxnSp>
        <p:nvCxnSpPr>
          <p:cNvPr id="6" name="Straight Arrow Connector 5"/>
          <p:cNvCxnSpPr/>
          <p:nvPr/>
        </p:nvCxnSpPr>
        <p:spPr>
          <a:xfrm>
            <a:off x="3962400" y="2667000"/>
            <a:ext cx="68580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9" name="TextBox 28"/>
          <p:cNvSpPr txBox="1"/>
          <p:nvPr/>
        </p:nvSpPr>
        <p:spPr>
          <a:xfrm>
            <a:off x="4953000" y="2286000"/>
            <a:ext cx="1295400" cy="646331"/>
          </a:xfrm>
          <a:prstGeom prst="rect">
            <a:avLst/>
          </a:prstGeom>
          <a:noFill/>
        </p:spPr>
        <p:txBody>
          <a:bodyPr wrap="square" rtlCol="0">
            <a:spAutoFit/>
          </a:bodyPr>
          <a:lstStyle/>
          <a:p>
            <a:r>
              <a:rPr lang="en-US" sz="3600" dirty="0" smtClean="0">
                <a:latin typeface="Helvetica Neue"/>
                <a:cs typeface="Helvetica Neue"/>
              </a:rPr>
              <a:t>CO</a:t>
            </a:r>
            <a:endParaRPr lang="en-US" sz="3600" dirty="0">
              <a:latin typeface="Helvetica Neue"/>
              <a:cs typeface="Helvetica Neue"/>
            </a:endParaRPr>
          </a:p>
        </p:txBody>
      </p:sp>
      <p:sp>
        <p:nvSpPr>
          <p:cNvPr id="30" name="TextBox 29"/>
          <p:cNvSpPr txBox="1"/>
          <p:nvPr/>
        </p:nvSpPr>
        <p:spPr>
          <a:xfrm>
            <a:off x="6324600" y="2286001"/>
            <a:ext cx="1752600" cy="646331"/>
          </a:xfrm>
          <a:prstGeom prst="rect">
            <a:avLst/>
          </a:prstGeom>
          <a:noFill/>
        </p:spPr>
        <p:txBody>
          <a:bodyPr wrap="square" rtlCol="0">
            <a:spAutoFit/>
          </a:bodyPr>
          <a:lstStyle/>
          <a:p>
            <a:r>
              <a:rPr lang="en-US" sz="3600" dirty="0" smtClean="0">
                <a:latin typeface="Helvetica Neue"/>
                <a:cs typeface="Helvetica Neue"/>
              </a:rPr>
              <a:t>+ H  O</a:t>
            </a:r>
            <a:endParaRPr lang="en-US" sz="3600" dirty="0">
              <a:latin typeface="Helvetica Neue"/>
              <a:cs typeface="Helvetica Neue"/>
            </a:endParaRPr>
          </a:p>
        </p:txBody>
      </p:sp>
      <p:sp>
        <p:nvSpPr>
          <p:cNvPr id="31" name="TextBox 30"/>
          <p:cNvSpPr txBox="1"/>
          <p:nvPr/>
        </p:nvSpPr>
        <p:spPr>
          <a:xfrm>
            <a:off x="5638800" y="2590800"/>
            <a:ext cx="1295400" cy="523220"/>
          </a:xfrm>
          <a:prstGeom prst="rect">
            <a:avLst/>
          </a:prstGeom>
          <a:noFill/>
        </p:spPr>
        <p:txBody>
          <a:bodyPr wrap="square" rtlCol="0">
            <a:spAutoFit/>
          </a:bodyPr>
          <a:lstStyle/>
          <a:p>
            <a:r>
              <a:rPr lang="en-US" sz="2800" dirty="0" smtClean="0">
                <a:latin typeface="Helvetica Neue"/>
                <a:cs typeface="Helvetica Neue"/>
              </a:rPr>
              <a:t>2 </a:t>
            </a:r>
            <a:r>
              <a:rPr lang="en-US" sz="2800" b="0" dirty="0" smtClean="0">
                <a:latin typeface="Helvetica Neue"/>
                <a:cs typeface="Helvetica Neue"/>
              </a:rPr>
              <a:t>(g)</a:t>
            </a:r>
            <a:endParaRPr lang="en-US" sz="2800" b="0" dirty="0">
              <a:latin typeface="Helvetica Neue"/>
              <a:cs typeface="Helvetica Neue"/>
            </a:endParaRPr>
          </a:p>
        </p:txBody>
      </p:sp>
      <p:sp>
        <p:nvSpPr>
          <p:cNvPr id="32" name="TextBox 31"/>
          <p:cNvSpPr txBox="1"/>
          <p:nvPr/>
        </p:nvSpPr>
        <p:spPr>
          <a:xfrm>
            <a:off x="7086600" y="2590800"/>
            <a:ext cx="1295400" cy="523220"/>
          </a:xfrm>
          <a:prstGeom prst="rect">
            <a:avLst/>
          </a:prstGeom>
          <a:noFill/>
        </p:spPr>
        <p:txBody>
          <a:bodyPr wrap="square" rtlCol="0">
            <a:spAutoFit/>
          </a:bodyPr>
          <a:lstStyle/>
          <a:p>
            <a:r>
              <a:rPr lang="en-US" sz="2800" dirty="0" smtClean="0">
                <a:latin typeface="Helvetica Neue"/>
                <a:cs typeface="Helvetica Neue"/>
              </a:rPr>
              <a:t>2    </a:t>
            </a:r>
            <a:r>
              <a:rPr lang="en-US" sz="2800" b="0" dirty="0" smtClean="0">
                <a:latin typeface="Helvetica Neue"/>
                <a:cs typeface="Helvetica Neue"/>
              </a:rPr>
              <a:t>(g)</a:t>
            </a:r>
            <a:endParaRPr lang="en-US" sz="2800" b="0" dirty="0">
              <a:latin typeface="Helvetica Neue"/>
              <a:cs typeface="Helvetica Neue"/>
            </a:endParaRPr>
          </a:p>
        </p:txBody>
      </p:sp>
      <p:sp>
        <p:nvSpPr>
          <p:cNvPr id="33" name="TextBox 18"/>
          <p:cNvSpPr txBox="1">
            <a:spLocks noChangeArrowheads="1"/>
          </p:cNvSpPr>
          <p:nvPr/>
        </p:nvSpPr>
        <p:spPr bwMode="auto">
          <a:xfrm>
            <a:off x="3962400" y="1828800"/>
            <a:ext cx="2209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r" eaLnBrk="1" hangingPunct="1"/>
            <a:r>
              <a:rPr lang="en-US" sz="1600" b="0" dirty="0" smtClean="0">
                <a:latin typeface="Helvetica Neue" charset="0"/>
              </a:rPr>
              <a:t>Heat used to do work</a:t>
            </a:r>
            <a:endParaRPr lang="en-US" sz="1600" b="0" dirty="0">
              <a:latin typeface="Helvetica Neue" charset="0"/>
            </a:endParaRPr>
          </a:p>
        </p:txBody>
      </p:sp>
      <p:sp>
        <p:nvSpPr>
          <p:cNvPr id="8" name="Up Arrow 7"/>
          <p:cNvSpPr/>
          <p:nvPr/>
        </p:nvSpPr>
        <p:spPr>
          <a:xfrm>
            <a:off x="4191000" y="2286000"/>
            <a:ext cx="228600" cy="22860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nergy-losschart.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1981200"/>
            <a:ext cx="8915400" cy="2514600"/>
          </a:xfrm>
          <a:prstGeom prst="rect">
            <a:avLst/>
          </a:prstGeom>
        </p:spPr>
      </p:pic>
      <p:sp>
        <p:nvSpPr>
          <p:cNvPr id="19458" name="Rectangle 41"/>
          <p:cNvSpPr>
            <a:spLocks noChangeArrowheads="1"/>
          </p:cNvSpPr>
          <p:nvPr/>
        </p:nvSpPr>
        <p:spPr bwMode="auto">
          <a:xfrm>
            <a:off x="0" y="4724400"/>
            <a:ext cx="9144000" cy="21336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19459" name="Rectangle 6"/>
          <p:cNvSpPr>
            <a:spLocks/>
          </p:cNvSpPr>
          <p:nvPr/>
        </p:nvSpPr>
        <p:spPr bwMode="auto">
          <a:xfrm>
            <a:off x="533400" y="51054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a:cs typeface="Helvetica Neue"/>
                <a:sym typeface="Arial" charset="0"/>
              </a:rPr>
              <a:t>Activity </a:t>
            </a:r>
            <a:r>
              <a:rPr lang="en-US" sz="2000" b="0" dirty="0">
                <a:latin typeface="Helvetica Neue"/>
                <a:cs typeface="Helvetica Neue"/>
                <a:sym typeface="Arial" charset="0"/>
              </a:rPr>
              <a:t>(5)</a:t>
            </a:r>
          </a:p>
          <a:p>
            <a:pPr marL="39688"/>
            <a:endParaRPr lang="en-US" b="0" dirty="0">
              <a:latin typeface="Helvetica Neue"/>
              <a:cs typeface="Helvetica Neue"/>
              <a:sym typeface="Arial" charset="0"/>
            </a:endParaRPr>
          </a:p>
          <a:p>
            <a:pPr marL="39688"/>
            <a:r>
              <a:rPr lang="en-US" b="0" dirty="0">
                <a:latin typeface="Helvetica Neue"/>
                <a:cs typeface="Helvetica Neue"/>
              </a:rPr>
              <a:t>Consider the uses of electricity in a technological society. Come up with a design principle that would minimize the energy losses, toxins and CO</a:t>
            </a:r>
            <a:r>
              <a:rPr lang="en-US" b="0" baseline="-25000" dirty="0">
                <a:latin typeface="Helvetica Neue"/>
                <a:cs typeface="Helvetica Neue"/>
              </a:rPr>
              <a:t>2</a:t>
            </a:r>
            <a:r>
              <a:rPr lang="en-US" b="0" dirty="0">
                <a:latin typeface="Helvetica Neue"/>
                <a:cs typeface="Helvetica Neue"/>
              </a:rPr>
              <a:t> emissions.</a:t>
            </a:r>
          </a:p>
          <a:p>
            <a:pPr marL="39688"/>
            <a:endParaRPr lang="en-US" b="0" dirty="0">
              <a:latin typeface="Helvetica Neue"/>
              <a:cs typeface="Helvetica Neue"/>
              <a:sym typeface="Arial" charset="0"/>
            </a:endParaRPr>
          </a:p>
        </p:txBody>
      </p:sp>
      <p:sp>
        <p:nvSpPr>
          <p:cNvPr id="19460" name="Title 1"/>
          <p:cNvSpPr>
            <a:spLocks noGrp="1"/>
          </p:cNvSpPr>
          <p:nvPr>
            <p:ph type="title"/>
          </p:nvPr>
        </p:nvSpPr>
        <p:spPr>
          <a:xfrm>
            <a:off x="0" y="762000"/>
            <a:ext cx="9144000" cy="1219200"/>
          </a:xfrm>
        </p:spPr>
        <p:txBody>
          <a:bodyPr/>
          <a:lstStyle/>
          <a:p>
            <a:pPr algn="ctr" eaLnBrk="1" hangingPunct="1"/>
            <a:r>
              <a:rPr lang="en-US" dirty="0" smtClean="0">
                <a:solidFill>
                  <a:srgbClr val="008375"/>
                </a:solidFill>
              </a:rPr>
              <a:t>Low efficiency and health hazards</a:t>
            </a:r>
            <a:endParaRPr lang="en-US" dirty="0"/>
          </a:p>
        </p:txBody>
      </p:sp>
      <p:sp>
        <p:nvSpPr>
          <p:cNvPr id="19461" name="TextBox 8"/>
          <p:cNvSpPr txBox="1">
            <a:spLocks noChangeArrowheads="1"/>
          </p:cNvSpPr>
          <p:nvPr/>
        </p:nvSpPr>
        <p:spPr bwMode="auto">
          <a:xfrm>
            <a:off x="762000" y="4114800"/>
            <a:ext cx="1828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400" b="0">
                <a:solidFill>
                  <a:srgbClr val="008375"/>
                </a:solidFill>
                <a:latin typeface="Helvetica Neue" charset="0"/>
              </a:rPr>
              <a:t>Coal fired plant</a:t>
            </a:r>
          </a:p>
        </p:txBody>
      </p:sp>
      <p:sp>
        <p:nvSpPr>
          <p:cNvPr id="19462" name="TextBox 9"/>
          <p:cNvSpPr txBox="1">
            <a:spLocks noChangeArrowheads="1"/>
          </p:cNvSpPr>
          <p:nvPr/>
        </p:nvSpPr>
        <p:spPr bwMode="auto">
          <a:xfrm>
            <a:off x="6096000" y="3886200"/>
            <a:ext cx="2743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ECAA23"/>
                </a:solidFill>
                <a:latin typeface="Helvetica Neue" charset="0"/>
              </a:rPr>
              <a:t>Household electricity</a:t>
            </a:r>
          </a:p>
        </p:txBody>
      </p:sp>
      <p:sp>
        <p:nvSpPr>
          <p:cNvPr id="19463" name="TextBox 18"/>
          <p:cNvSpPr txBox="1">
            <a:spLocks noChangeArrowheads="1"/>
          </p:cNvSpPr>
          <p:nvPr/>
        </p:nvSpPr>
        <p:spPr bwMode="auto">
          <a:xfrm>
            <a:off x="152400" y="3505200"/>
            <a:ext cx="2209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r" eaLnBrk="1" hangingPunct="1"/>
            <a:r>
              <a:rPr lang="en-US" sz="1600" b="0">
                <a:latin typeface="Helvetica Neue" charset="0"/>
              </a:rPr>
              <a:t>Conversion from chemical to thermal</a:t>
            </a:r>
          </a:p>
        </p:txBody>
      </p:sp>
      <p:sp>
        <p:nvSpPr>
          <p:cNvPr id="19464" name="TextBox 27"/>
          <p:cNvSpPr txBox="1">
            <a:spLocks noChangeArrowheads="1"/>
          </p:cNvSpPr>
          <p:nvPr/>
        </p:nvSpPr>
        <p:spPr bwMode="auto">
          <a:xfrm>
            <a:off x="3200400" y="4114800"/>
            <a:ext cx="2209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dirty="0">
                <a:solidFill>
                  <a:srgbClr val="E96D35"/>
                </a:solidFill>
                <a:latin typeface="Helvetica Neue"/>
                <a:cs typeface="Helvetica Neue"/>
              </a:rPr>
              <a:t>Energy losses</a:t>
            </a:r>
          </a:p>
        </p:txBody>
      </p:sp>
      <p:sp>
        <p:nvSpPr>
          <p:cNvPr id="19465" name="TextBox 31"/>
          <p:cNvSpPr txBox="1">
            <a:spLocks noChangeArrowheads="1"/>
          </p:cNvSpPr>
          <p:nvPr/>
        </p:nvSpPr>
        <p:spPr bwMode="auto">
          <a:xfrm>
            <a:off x="685800" y="1828800"/>
            <a:ext cx="220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600" b="0" dirty="0" err="1">
                <a:latin typeface="Helvetica Neue" charset="0"/>
              </a:rPr>
              <a:t>biotoxins</a:t>
            </a:r>
            <a:r>
              <a:rPr lang="en-US" sz="1600" b="0" dirty="0">
                <a:latin typeface="Helvetica Neue" charset="0"/>
              </a:rPr>
              <a:t> &amp; CO</a:t>
            </a:r>
            <a:r>
              <a:rPr lang="en-US" sz="1600" b="0" baseline="-25000" dirty="0">
                <a:latin typeface="Helvetica Neue" charset="0"/>
              </a:rPr>
              <a:t>2</a:t>
            </a:r>
          </a:p>
        </p:txBody>
      </p:sp>
      <p:sp>
        <p:nvSpPr>
          <p:cNvPr id="6178" name="Text Box 34"/>
          <p:cNvSpPr txBox="1">
            <a:spLocks noChangeArrowheads="1"/>
          </p:cNvSpPr>
          <p:nvPr/>
        </p:nvSpPr>
        <p:spPr bwMode="auto">
          <a:xfrm>
            <a:off x="6781800" y="1828800"/>
            <a:ext cx="990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endParaRPr lang="en-US" b="0"/>
          </a:p>
        </p:txBody>
      </p:sp>
      <p:sp>
        <p:nvSpPr>
          <p:cNvPr id="6174" name="Text Box 30"/>
          <p:cNvSpPr txBox="1">
            <a:spLocks noChangeArrowheads="1"/>
          </p:cNvSpPr>
          <p:nvPr/>
        </p:nvSpPr>
        <p:spPr bwMode="auto">
          <a:xfrm>
            <a:off x="3962400" y="2819400"/>
            <a:ext cx="990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900" b="0" dirty="0">
                <a:solidFill>
                  <a:srgbClr val="303030"/>
                </a:solidFill>
                <a:latin typeface="Helvetica Neue" charset="0"/>
              </a:rPr>
              <a:t>thermal to mechanical</a:t>
            </a:r>
            <a:endParaRPr lang="en-US" b="0" dirty="0"/>
          </a:p>
        </p:txBody>
      </p:sp>
      <p:sp>
        <p:nvSpPr>
          <p:cNvPr id="6175" name="Text Box 31"/>
          <p:cNvSpPr txBox="1">
            <a:spLocks noChangeArrowheads="1"/>
          </p:cNvSpPr>
          <p:nvPr/>
        </p:nvSpPr>
        <p:spPr bwMode="auto">
          <a:xfrm>
            <a:off x="4724400" y="2819400"/>
            <a:ext cx="1371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900" b="0" dirty="0">
                <a:solidFill>
                  <a:srgbClr val="303030"/>
                </a:solidFill>
                <a:latin typeface="Helvetica Neue" charset="0"/>
              </a:rPr>
              <a:t>Mechanical </a:t>
            </a:r>
          </a:p>
          <a:p>
            <a:pPr>
              <a:defRPr/>
            </a:pPr>
            <a:r>
              <a:rPr lang="en-US" sz="900" b="0" dirty="0">
                <a:solidFill>
                  <a:srgbClr val="303030"/>
                </a:solidFill>
                <a:latin typeface="Helvetica Neue" charset="0"/>
              </a:rPr>
              <a:t>to electrical</a:t>
            </a:r>
            <a:endParaRPr lang="en-US" b="0" dirty="0"/>
          </a:p>
        </p:txBody>
      </p:sp>
      <p:sp>
        <p:nvSpPr>
          <p:cNvPr id="6176" name="Text Box 32"/>
          <p:cNvSpPr txBox="1">
            <a:spLocks noChangeArrowheads="1"/>
          </p:cNvSpPr>
          <p:nvPr/>
        </p:nvSpPr>
        <p:spPr bwMode="auto">
          <a:xfrm>
            <a:off x="6324600" y="2819400"/>
            <a:ext cx="7620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b="0">
                <a:solidFill>
                  <a:srgbClr val="303030"/>
                </a:solidFill>
                <a:latin typeface="Helvetica Neue" charset="0"/>
              </a:rPr>
              <a:t>distributed</a:t>
            </a:r>
          </a:p>
        </p:txBody>
      </p:sp>
      <p:sp>
        <p:nvSpPr>
          <p:cNvPr id="6177" name="Text Box 33"/>
          <p:cNvSpPr txBox="1">
            <a:spLocks noChangeArrowheads="1"/>
          </p:cNvSpPr>
          <p:nvPr/>
        </p:nvSpPr>
        <p:spPr bwMode="auto">
          <a:xfrm>
            <a:off x="8001000" y="2819400"/>
            <a:ext cx="8382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b="0" dirty="0">
                <a:solidFill>
                  <a:srgbClr val="303030"/>
                </a:solidFill>
                <a:latin typeface="Helvetica Neue" charset="0"/>
                <a:cs typeface="Arial" charset="0"/>
              </a:rPr>
              <a:t>consumed</a:t>
            </a:r>
          </a:p>
        </p:txBody>
      </p:sp>
      <p:sp>
        <p:nvSpPr>
          <p:cNvPr id="6179" name="Text Box 35"/>
          <p:cNvSpPr txBox="1">
            <a:spLocks noChangeArrowheads="1"/>
          </p:cNvSpPr>
          <p:nvPr/>
        </p:nvSpPr>
        <p:spPr bwMode="auto">
          <a:xfrm>
            <a:off x="7334250" y="2819400"/>
            <a:ext cx="742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900" b="0" dirty="0">
                <a:solidFill>
                  <a:srgbClr val="303030"/>
                </a:solidFill>
                <a:latin typeface="Helvetica Neue" charset="0"/>
              </a:rPr>
              <a:t>conversion</a:t>
            </a:r>
          </a:p>
        </p:txBody>
      </p:sp>
      <p:sp>
        <p:nvSpPr>
          <p:cNvPr id="19472" name="TextBox 7"/>
          <p:cNvSpPr txBox="1">
            <a:spLocks noChangeArrowheads="1"/>
          </p:cNvSpPr>
          <p:nvPr/>
        </p:nvSpPr>
        <p:spPr bwMode="auto">
          <a:xfrm>
            <a:off x="5486400" y="2695575"/>
            <a:ext cx="8382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600" b="0" dirty="0">
                <a:latin typeface="Helvetica Neue"/>
                <a:cs typeface="Helvetica Neue"/>
              </a:rPr>
              <a:t>Energy stored</a:t>
            </a:r>
          </a:p>
        </p:txBody>
      </p:sp>
      <p:sp>
        <p:nvSpPr>
          <p:cNvPr id="19473" name="TextBox 26"/>
          <p:cNvSpPr txBox="1">
            <a:spLocks noChangeArrowheads="1"/>
          </p:cNvSpPr>
          <p:nvPr/>
        </p:nvSpPr>
        <p:spPr bwMode="auto">
          <a:xfrm>
            <a:off x="3276600" y="2224088"/>
            <a:ext cx="2209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dirty="0">
                <a:latin typeface="Helvetica Neue"/>
                <a:cs typeface="Helvetica Neue"/>
              </a:rPr>
              <a:t>Conversions</a:t>
            </a:r>
          </a:p>
        </p:txBody>
      </p:sp>
      <p:sp>
        <p:nvSpPr>
          <p:cNvPr id="6173" name="Text Box 29"/>
          <p:cNvSpPr txBox="1">
            <a:spLocks noChangeArrowheads="1"/>
          </p:cNvSpPr>
          <p:nvPr/>
        </p:nvSpPr>
        <p:spPr bwMode="auto">
          <a:xfrm>
            <a:off x="2895600" y="2819400"/>
            <a:ext cx="1066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000" b="0" dirty="0">
                <a:solidFill>
                  <a:srgbClr val="303030"/>
                </a:solidFill>
                <a:latin typeface="Helvetica Neue" charset="0"/>
                <a:cs typeface="Arial" charset="0"/>
              </a:rPr>
              <a:t>generated</a:t>
            </a:r>
          </a:p>
        </p:txBody>
      </p:sp>
      <p:sp>
        <p:nvSpPr>
          <p:cNvPr id="24" name="Rectangle 31"/>
          <p:cNvSpPr txBox="1">
            <a:spLocks noChangeArrowheads="1"/>
          </p:cNvSpPr>
          <p:nvPr/>
        </p:nvSpPr>
        <p:spPr bwMode="auto">
          <a:xfrm>
            <a:off x="4953000" y="0"/>
            <a:ext cx="41148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kern="1200">
                <a:solidFill>
                  <a:srgbClr val="404040"/>
                </a:solidFill>
                <a:latin typeface="Helvetica Neue" charset="0"/>
                <a:ea typeface="ＭＳ Ｐゴシック" charset="0"/>
                <a:cs typeface="ＭＳ Ｐゴシック" charset="0"/>
              </a:defRPr>
            </a:lvl1pPr>
            <a:lvl2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2pPr>
            <a:lvl3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3pPr>
            <a:lvl4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4pPr>
            <a:lvl5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5pPr>
            <a:lvl6pPr marL="457200" algn="l" rtl="0" fontAlgn="base">
              <a:spcBef>
                <a:spcPct val="0"/>
              </a:spcBef>
              <a:spcAft>
                <a:spcPct val="0"/>
              </a:spcAft>
              <a:defRPr sz="2400">
                <a:solidFill>
                  <a:schemeClr val="bg1"/>
                </a:solidFill>
                <a:latin typeface="Helvetica Neue" charset="0"/>
                <a:ea typeface="ＭＳ Ｐゴシック" charset="0"/>
                <a:cs typeface="ＭＳ Ｐゴシック" charset="0"/>
              </a:defRPr>
            </a:lvl6pPr>
            <a:lvl7pPr marL="914400" algn="l" rtl="0" fontAlgn="base">
              <a:spcBef>
                <a:spcPct val="0"/>
              </a:spcBef>
              <a:spcAft>
                <a:spcPct val="0"/>
              </a:spcAft>
              <a:defRPr sz="2400">
                <a:solidFill>
                  <a:schemeClr val="bg1"/>
                </a:solidFill>
                <a:latin typeface="Helvetica Neue" charset="0"/>
                <a:ea typeface="ＭＳ Ｐゴシック" charset="0"/>
                <a:cs typeface="ＭＳ Ｐゴシック" charset="0"/>
              </a:defRPr>
            </a:lvl7pPr>
            <a:lvl8pPr marL="1371600" algn="l" rtl="0" fontAlgn="base">
              <a:spcBef>
                <a:spcPct val="0"/>
              </a:spcBef>
              <a:spcAft>
                <a:spcPct val="0"/>
              </a:spcAft>
              <a:defRPr sz="2400">
                <a:solidFill>
                  <a:schemeClr val="bg1"/>
                </a:solidFill>
                <a:latin typeface="Helvetica Neue" charset="0"/>
                <a:ea typeface="ＭＳ Ｐゴシック" charset="0"/>
                <a:cs typeface="ＭＳ Ｐゴシック" charset="0"/>
              </a:defRPr>
            </a:lvl8pPr>
            <a:lvl9pPr marL="1828800" algn="l" rtl="0" fontAlgn="base">
              <a:spcBef>
                <a:spcPct val="0"/>
              </a:spcBef>
              <a:spcAft>
                <a:spcPct val="0"/>
              </a:spcAft>
              <a:defRPr sz="2400">
                <a:solidFill>
                  <a:schemeClr val="bg1"/>
                </a:solidFill>
                <a:latin typeface="Helvetica Neue" charset="0"/>
                <a:ea typeface="ＭＳ Ｐゴシック" charset="0"/>
                <a:cs typeface="ＭＳ Ｐゴシック" charset="0"/>
              </a:defRPr>
            </a:lvl9pPr>
          </a:lstStyle>
          <a:p>
            <a:pPr algn="r" eaLnBrk="1" hangingPunct="1"/>
            <a:r>
              <a:rPr lang="en-US" sz="2000" b="0" dirty="0" smtClean="0">
                <a:ea typeface="华文细黑" charset="0"/>
                <a:cs typeface="华文细黑" charset="0"/>
                <a:sym typeface="Arial" charset="0"/>
              </a:rPr>
              <a:t>Impact of current methods</a:t>
            </a:r>
            <a:endParaRPr lang="en-US" sz="1800" b="0" dirty="0">
              <a:ea typeface="华文细黑" charset="0"/>
              <a:cs typeface="华文细黑" charset="0"/>
              <a:sym typeface="Arial" charset="0"/>
            </a:endParaRPr>
          </a:p>
        </p:txBody>
      </p:sp>
    </p:spTree>
    <p:extLst>
      <p:ext uri="{BB962C8B-B14F-4D97-AF65-F5344CB8AC3E}">
        <p14:creationId xmlns:p14="http://schemas.microsoft.com/office/powerpoint/2010/main" val="194864404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98" name="Picture 86" descr="energy-losschart2.ai                                           004A72BEMacintosh HD                   7C2609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657600"/>
            <a:ext cx="8915400" cy="2433638"/>
          </a:xfrm>
          <a:prstGeom prst="rect">
            <a:avLst/>
          </a:prstGeom>
          <a:noFill/>
          <a:extLst>
            <a:ext uri="{909E8E84-426E-40dd-AFC4-6F175D3DCCD1}">
              <a14:hiddenFill xmlns:a14="http://schemas.microsoft.com/office/drawing/2010/main">
                <a:solidFill>
                  <a:srgbClr val="FFFFFF"/>
                </a:solidFill>
              </a14:hiddenFill>
            </a:ext>
          </a:extLst>
        </p:spPr>
      </p:pic>
      <p:pic>
        <p:nvPicPr>
          <p:cNvPr id="13396" name="Picture 84" descr="arrow-orange.ai                                                00376549Macintosh HD                   7C2609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2838450"/>
            <a:ext cx="8382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397" name="Picture 85" descr="arrow-orange.ai                                                00376549Macintosh HD                   7C2609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124200"/>
            <a:ext cx="8382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13395" name="Picture 83" descr="arrow-orange.ai                                                00376549Macintosh HD                   7C2609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2514600"/>
            <a:ext cx="838200" cy="2095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200400" y="22225"/>
            <a:ext cx="5867400" cy="511175"/>
          </a:xfrm>
        </p:spPr>
        <p:txBody>
          <a:bodyPr>
            <a:normAutofit/>
          </a:bodyPr>
          <a:lstStyle/>
          <a:p>
            <a:pPr algn="r"/>
            <a:r>
              <a:rPr lang="en-US" sz="1800">
                <a:solidFill>
                  <a:srgbClr val="303030"/>
                </a:solidFill>
              </a:rPr>
              <a:t>Hazardous Air Pollutants from generating electricity</a:t>
            </a:r>
            <a:endParaRPr lang="en-US" sz="2000"/>
          </a:p>
        </p:txBody>
      </p:sp>
      <p:sp>
        <p:nvSpPr>
          <p:cNvPr id="13322" name="TextBox 12"/>
          <p:cNvSpPr txBox="1">
            <a:spLocks noChangeArrowheads="1"/>
          </p:cNvSpPr>
          <p:nvPr/>
        </p:nvSpPr>
        <p:spPr bwMode="auto">
          <a:xfrm>
            <a:off x="838200" y="1549400"/>
            <a:ext cx="35814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0" dirty="0">
                <a:latin typeface="Helvetica Neue" charset="0"/>
              </a:rPr>
              <a:t>Acid gases, dioxins and furans, mercury, arsenic, beryllium, cadmium, chromium, nickel, selenium, manganese, lead, </a:t>
            </a:r>
            <a:r>
              <a:rPr lang="en-US" sz="1600" b="0" dirty="0" err="1">
                <a:latin typeface="Helvetica Neue" charset="0"/>
              </a:rPr>
              <a:t>polynuclear</a:t>
            </a:r>
            <a:r>
              <a:rPr lang="en-US" sz="1600" b="0" dirty="0">
                <a:latin typeface="Helvetica Neue" charset="0"/>
              </a:rPr>
              <a:t> aromatic hydrocarbons, radioisotopes, volatile organic compounds</a:t>
            </a:r>
          </a:p>
        </p:txBody>
      </p:sp>
      <p:sp>
        <p:nvSpPr>
          <p:cNvPr id="13323" name="TextBox 13"/>
          <p:cNvSpPr txBox="1">
            <a:spLocks noChangeArrowheads="1"/>
          </p:cNvSpPr>
          <p:nvPr/>
        </p:nvSpPr>
        <p:spPr bwMode="auto">
          <a:xfrm>
            <a:off x="5334000" y="1903413"/>
            <a:ext cx="350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b="0">
                <a:solidFill>
                  <a:srgbClr val="008375"/>
                </a:solidFill>
                <a:latin typeface="Helvetica Neue" charset="0"/>
              </a:rPr>
              <a:t>Range of known effects</a:t>
            </a:r>
          </a:p>
        </p:txBody>
      </p:sp>
      <p:sp>
        <p:nvSpPr>
          <p:cNvPr id="13324" name="TextBox 14"/>
          <p:cNvSpPr txBox="1">
            <a:spLocks noChangeArrowheads="1"/>
          </p:cNvSpPr>
          <p:nvPr/>
        </p:nvSpPr>
        <p:spPr bwMode="auto">
          <a:xfrm>
            <a:off x="5410200" y="2436813"/>
            <a:ext cx="30480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b="0">
                <a:latin typeface="Helvetica Neue" charset="0"/>
              </a:rPr>
              <a:t>Irritation </a:t>
            </a:r>
            <a:r>
              <a:rPr lang="en-US" b="0">
                <a:latin typeface="Helvetica Neue" charset="0"/>
                <a:sym typeface="Wingdings" charset="0"/>
              </a:rPr>
              <a:t>               brain </a:t>
            </a:r>
          </a:p>
          <a:p>
            <a:r>
              <a:rPr lang="en-US" b="0">
                <a:latin typeface="Helvetica Neue" charset="0"/>
                <a:sym typeface="Wingdings" charset="0"/>
              </a:rPr>
              <a:t>Damage</a:t>
            </a:r>
            <a:r>
              <a:rPr lang="en-US" b="0">
                <a:latin typeface="Helvetica Neue" charset="0"/>
              </a:rPr>
              <a:t>                </a:t>
            </a:r>
            <a:r>
              <a:rPr lang="en-US" b="0">
                <a:latin typeface="Helvetica Neue" charset="0"/>
                <a:sym typeface="Wingdings" charset="0"/>
              </a:rPr>
              <a:t>birth </a:t>
            </a:r>
          </a:p>
          <a:p>
            <a:r>
              <a:rPr lang="en-US" b="0">
                <a:latin typeface="Helvetica Neue" charset="0"/>
                <a:sym typeface="Wingdings" charset="0"/>
              </a:rPr>
              <a:t>Defects                 cancer</a:t>
            </a:r>
          </a:p>
        </p:txBody>
      </p:sp>
      <p:sp>
        <p:nvSpPr>
          <p:cNvPr id="13376" name="TextBox 8"/>
          <p:cNvSpPr txBox="1">
            <a:spLocks noChangeArrowheads="1"/>
          </p:cNvSpPr>
          <p:nvPr/>
        </p:nvSpPr>
        <p:spPr bwMode="auto">
          <a:xfrm>
            <a:off x="1600200" y="5257800"/>
            <a:ext cx="1828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400" b="0">
                <a:solidFill>
                  <a:srgbClr val="008375"/>
                </a:solidFill>
                <a:latin typeface="Helvetica Neue" charset="0"/>
              </a:rPr>
              <a:t>Coal fired plant</a:t>
            </a:r>
          </a:p>
        </p:txBody>
      </p:sp>
      <p:sp>
        <p:nvSpPr>
          <p:cNvPr id="13377" name="TextBox 9"/>
          <p:cNvSpPr txBox="1">
            <a:spLocks noChangeArrowheads="1"/>
          </p:cNvSpPr>
          <p:nvPr/>
        </p:nvSpPr>
        <p:spPr bwMode="auto">
          <a:xfrm>
            <a:off x="6096000" y="5500688"/>
            <a:ext cx="2743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b="0">
                <a:solidFill>
                  <a:srgbClr val="ECAA23"/>
                </a:solidFill>
                <a:latin typeface="Helvetica Neue" charset="0"/>
              </a:rPr>
              <a:t>Household electricity</a:t>
            </a:r>
          </a:p>
        </p:txBody>
      </p:sp>
      <p:sp>
        <p:nvSpPr>
          <p:cNvPr id="13379" name="TextBox 27"/>
          <p:cNvSpPr txBox="1">
            <a:spLocks noChangeArrowheads="1"/>
          </p:cNvSpPr>
          <p:nvPr/>
        </p:nvSpPr>
        <p:spPr bwMode="auto">
          <a:xfrm>
            <a:off x="3810000" y="5805488"/>
            <a:ext cx="2209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b="0">
                <a:solidFill>
                  <a:srgbClr val="E96D35"/>
                </a:solidFill>
              </a:rPr>
              <a:t>Energy losses</a:t>
            </a:r>
          </a:p>
        </p:txBody>
      </p:sp>
      <p:sp>
        <p:nvSpPr>
          <p:cNvPr id="13384" name="Text Box 72"/>
          <p:cNvSpPr txBox="1">
            <a:spLocks noChangeArrowheads="1"/>
          </p:cNvSpPr>
          <p:nvPr/>
        </p:nvSpPr>
        <p:spPr bwMode="auto">
          <a:xfrm>
            <a:off x="6400800" y="4572000"/>
            <a:ext cx="8382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900" b="0">
                <a:solidFill>
                  <a:srgbClr val="303030"/>
                </a:solidFill>
                <a:latin typeface="Helvetica Neue" charset="0"/>
                <a:cs typeface="Arial" charset="0"/>
              </a:rPr>
              <a:t>consumed</a:t>
            </a:r>
          </a:p>
        </p:txBody>
      </p:sp>
      <p:sp>
        <p:nvSpPr>
          <p:cNvPr id="13386" name="TextBox 7"/>
          <p:cNvSpPr txBox="1">
            <a:spLocks noChangeArrowheads="1"/>
          </p:cNvSpPr>
          <p:nvPr/>
        </p:nvSpPr>
        <p:spPr bwMode="auto">
          <a:xfrm>
            <a:off x="5486400" y="4495800"/>
            <a:ext cx="838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0"/>
              <a:t>Stock</a:t>
            </a:r>
          </a:p>
        </p:txBody>
      </p:sp>
      <p:sp>
        <p:nvSpPr>
          <p:cNvPr id="13388" name="Text Box 76"/>
          <p:cNvSpPr txBox="1">
            <a:spLocks noChangeArrowheads="1"/>
          </p:cNvSpPr>
          <p:nvPr/>
        </p:nvSpPr>
        <p:spPr bwMode="auto">
          <a:xfrm>
            <a:off x="4419600" y="4572000"/>
            <a:ext cx="1066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1000" b="0">
                <a:solidFill>
                  <a:srgbClr val="303030"/>
                </a:solidFill>
                <a:latin typeface="Helvetica Neue" charset="0"/>
                <a:cs typeface="Arial" charset="0"/>
              </a:rPr>
              <a:t>generated</a:t>
            </a:r>
          </a:p>
        </p:txBody>
      </p:sp>
      <p:sp>
        <p:nvSpPr>
          <p:cNvPr id="13389" name="Text Box 77"/>
          <p:cNvSpPr txBox="1">
            <a:spLocks noChangeArrowheads="1"/>
          </p:cNvSpPr>
          <p:nvPr/>
        </p:nvSpPr>
        <p:spPr bwMode="auto">
          <a:xfrm>
            <a:off x="1490663" y="4052888"/>
            <a:ext cx="7953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800">
                <a:latin typeface="Helvetica Neue" charset="0"/>
              </a:rPr>
              <a:t>Toxins to Air</a:t>
            </a:r>
          </a:p>
        </p:txBody>
      </p:sp>
      <p:sp>
        <p:nvSpPr>
          <p:cNvPr id="13390" name="Text Box 78"/>
          <p:cNvSpPr txBox="1">
            <a:spLocks noChangeArrowheads="1"/>
          </p:cNvSpPr>
          <p:nvPr/>
        </p:nvSpPr>
        <p:spPr bwMode="auto">
          <a:xfrm>
            <a:off x="3413125" y="4724400"/>
            <a:ext cx="4730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800">
                <a:latin typeface="Helvetica Neue" charset="0"/>
              </a:rPr>
              <a:t>Water</a:t>
            </a:r>
          </a:p>
        </p:txBody>
      </p:sp>
      <p:sp>
        <p:nvSpPr>
          <p:cNvPr id="13391" name="Text Box 79"/>
          <p:cNvSpPr txBox="1">
            <a:spLocks noChangeArrowheads="1"/>
          </p:cNvSpPr>
          <p:nvPr/>
        </p:nvSpPr>
        <p:spPr bwMode="auto">
          <a:xfrm>
            <a:off x="1479550" y="4891088"/>
            <a:ext cx="425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800">
                <a:latin typeface="Helvetica Neue" charset="0"/>
              </a:rPr>
              <a:t>Land</a:t>
            </a:r>
          </a:p>
        </p:txBody>
      </p:sp>
    </p:spTree>
    <p:extLst>
      <p:ext uri="{BB962C8B-B14F-4D97-AF65-F5344CB8AC3E}">
        <p14:creationId xmlns:p14="http://schemas.microsoft.com/office/powerpoint/2010/main" val="3895927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41"/>
          <p:cNvSpPr>
            <a:spLocks noChangeArrowheads="1"/>
          </p:cNvSpPr>
          <p:nvPr/>
        </p:nvSpPr>
        <p:spPr bwMode="auto">
          <a:xfrm>
            <a:off x="0" y="4800600"/>
            <a:ext cx="9144000" cy="20574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39940" name="Rectangle 6"/>
          <p:cNvSpPr>
            <a:spLocks/>
          </p:cNvSpPr>
          <p:nvPr/>
        </p:nvSpPr>
        <p:spPr bwMode="auto">
          <a:xfrm>
            <a:off x="228600" y="4953000"/>
            <a:ext cx="861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charset="0"/>
                <a:cs typeface="Arial" charset="0"/>
                <a:sym typeface="Arial" charset="0"/>
              </a:rPr>
              <a:t>Activity </a:t>
            </a:r>
            <a:r>
              <a:rPr lang="en-US" b="0" dirty="0">
                <a:latin typeface="Helvetica Neue" charset="0"/>
              </a:rPr>
              <a:t>(5-10 minutes) </a:t>
            </a:r>
          </a:p>
          <a:p>
            <a:pPr marL="39688"/>
            <a:endParaRPr lang="en-US" b="0" dirty="0">
              <a:latin typeface="Helvetica Neue"/>
              <a:cs typeface="Helvetica Neue"/>
            </a:endParaRPr>
          </a:p>
          <a:p>
            <a:pPr marL="39688"/>
            <a:r>
              <a:rPr lang="en-US" b="0" dirty="0">
                <a:latin typeface="Helvetica Neue"/>
                <a:cs typeface="Helvetica Neue"/>
              </a:rPr>
              <a:t>There is an argument that the developed nations should pay for the development of renewable technologies and give these technologies to developing nations because they are largely responsible for creating the problem of increased </a:t>
            </a:r>
            <a:r>
              <a:rPr lang="en-US" b="0" dirty="0" smtClean="0">
                <a:latin typeface="Helvetica Neue"/>
                <a:cs typeface="Helvetica Neue"/>
              </a:rPr>
              <a:t>CO</a:t>
            </a:r>
            <a:r>
              <a:rPr lang="en-US" b="0" baseline="-25000" dirty="0" smtClean="0">
                <a:latin typeface="Helvetica Neue"/>
                <a:cs typeface="Helvetica Neue"/>
              </a:rPr>
              <a:t>2</a:t>
            </a:r>
            <a:r>
              <a:rPr lang="en-US" b="0" dirty="0" smtClean="0">
                <a:latin typeface="Helvetica Neue"/>
                <a:cs typeface="Helvetica Neue"/>
              </a:rPr>
              <a:t>, the primary greenhouse gas, in </a:t>
            </a:r>
            <a:r>
              <a:rPr lang="en-US" b="0" dirty="0">
                <a:latin typeface="Helvetica Neue"/>
                <a:cs typeface="Helvetica Neue"/>
              </a:rPr>
              <a:t>the atmosphere.  What do you think of that argument?</a:t>
            </a:r>
          </a:p>
          <a:p>
            <a:pPr marL="39688"/>
            <a:endParaRPr lang="en-US" b="0" dirty="0"/>
          </a:p>
        </p:txBody>
      </p:sp>
      <p:sp>
        <p:nvSpPr>
          <p:cNvPr id="7" name="Title 1"/>
          <p:cNvSpPr txBox="1">
            <a:spLocks/>
          </p:cNvSpPr>
          <p:nvPr/>
        </p:nvSpPr>
        <p:spPr bwMode="auto">
          <a:xfrm>
            <a:off x="3962400" y="3124200"/>
            <a:ext cx="5105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lnSpc>
                <a:spcPct val="80000"/>
              </a:lnSpc>
            </a:pPr>
            <a:r>
              <a:rPr lang="en-US" sz="2000" b="0" dirty="0">
                <a:solidFill>
                  <a:srgbClr val="7A7A7A"/>
                </a:solidFill>
                <a:latin typeface="Helvetica Neue" charset="0"/>
              </a:rPr>
              <a:t>Burning fossil fuels </a:t>
            </a:r>
          </a:p>
          <a:p>
            <a:pPr eaLnBrk="1" hangingPunct="1">
              <a:lnSpc>
                <a:spcPct val="80000"/>
              </a:lnSpc>
            </a:pPr>
            <a:endParaRPr lang="en-US" sz="1600" b="0" dirty="0">
              <a:solidFill>
                <a:srgbClr val="7A7A7A"/>
              </a:solidFill>
              <a:latin typeface="Helvetica Neue" charset="0"/>
            </a:endParaRPr>
          </a:p>
          <a:p>
            <a:pPr eaLnBrk="1" hangingPunct="1">
              <a:lnSpc>
                <a:spcPct val="80000"/>
              </a:lnSpc>
            </a:pPr>
            <a:r>
              <a:rPr lang="en-US" sz="1600" b="0" dirty="0">
                <a:solidFill>
                  <a:srgbClr val="7A7A7A"/>
                </a:solidFill>
                <a:latin typeface="Helvetica Neue" charset="0"/>
              </a:rPr>
              <a:t>(O</a:t>
            </a:r>
            <a:r>
              <a:rPr lang="en-US" sz="1600" b="0" baseline="-25000" dirty="0">
                <a:solidFill>
                  <a:srgbClr val="7A7A7A"/>
                </a:solidFill>
                <a:latin typeface="Helvetica Neue" charset="0"/>
              </a:rPr>
              <a:t>2</a:t>
            </a:r>
            <a:r>
              <a:rPr lang="en-US" sz="1600" b="0" dirty="0">
                <a:solidFill>
                  <a:srgbClr val="7A7A7A"/>
                </a:solidFill>
                <a:latin typeface="Helvetica Neue" charset="0"/>
              </a:rPr>
              <a:t> + </a:t>
            </a:r>
            <a:r>
              <a:rPr lang="en-US" sz="1600" b="0" dirty="0" err="1">
                <a:solidFill>
                  <a:srgbClr val="7A7A7A"/>
                </a:solidFill>
                <a:latin typeface="Helvetica Neue" charset="0"/>
              </a:rPr>
              <a:t>C</a:t>
            </a:r>
            <a:r>
              <a:rPr lang="en-US" sz="1600" b="0" baseline="-25000" dirty="0" err="1">
                <a:solidFill>
                  <a:srgbClr val="7A7A7A"/>
                </a:solidFill>
                <a:latin typeface="Helvetica Neue" charset="0"/>
              </a:rPr>
              <a:t>x</a:t>
            </a:r>
            <a:r>
              <a:rPr lang="en-US" sz="1600" b="0" dirty="0" err="1">
                <a:solidFill>
                  <a:srgbClr val="7A7A7A"/>
                </a:solidFill>
                <a:latin typeface="Helvetica Neue" charset="0"/>
              </a:rPr>
              <a:t>H</a:t>
            </a:r>
            <a:r>
              <a:rPr lang="en-US" sz="1600" b="0" baseline="-25000" dirty="0" err="1">
                <a:solidFill>
                  <a:srgbClr val="7A7A7A"/>
                </a:solidFill>
                <a:latin typeface="Helvetica Neue" charset="0"/>
              </a:rPr>
              <a:t>y</a:t>
            </a:r>
            <a:r>
              <a:rPr lang="en-US" sz="1600" b="0" dirty="0">
                <a:solidFill>
                  <a:srgbClr val="7A7A7A"/>
                </a:solidFill>
                <a:latin typeface="Helvetica Neue" charset="0"/>
              </a:rPr>
              <a:t> compounds) </a:t>
            </a:r>
            <a:r>
              <a:rPr lang="en-US" sz="1600" b="0" dirty="0">
                <a:solidFill>
                  <a:srgbClr val="7A7A7A"/>
                </a:solidFill>
                <a:latin typeface="Helvetica Neue" charset="0"/>
                <a:sym typeface="Wingdings" charset="0"/>
              </a:rPr>
              <a:t></a:t>
            </a:r>
            <a:r>
              <a:rPr lang="en-US" sz="1600" b="0" dirty="0" smtClean="0">
                <a:solidFill>
                  <a:srgbClr val="7A7A7A"/>
                </a:solidFill>
                <a:latin typeface="Helvetica Neue" charset="0"/>
                <a:sym typeface="Wingdings" charset="0"/>
              </a:rPr>
              <a:t>CO</a:t>
            </a:r>
            <a:r>
              <a:rPr lang="en-US" sz="1600" b="0" baseline="-25000" dirty="0" smtClean="0">
                <a:solidFill>
                  <a:srgbClr val="7A7A7A"/>
                </a:solidFill>
                <a:latin typeface="Helvetica Neue" charset="0"/>
                <a:sym typeface="Wingdings" charset="0"/>
              </a:rPr>
              <a:t>2 </a:t>
            </a:r>
            <a:r>
              <a:rPr lang="en-US" sz="1600" b="0" dirty="0" smtClean="0">
                <a:solidFill>
                  <a:srgbClr val="7A7A7A"/>
                </a:solidFill>
                <a:latin typeface="Helvetica Neue" charset="0"/>
                <a:sym typeface="Wingdings" charset="0"/>
              </a:rPr>
              <a:t>+ other compounds</a:t>
            </a:r>
            <a:endParaRPr lang="en-US" sz="1600" b="0" baseline="-25000" dirty="0">
              <a:solidFill>
                <a:srgbClr val="7A7A7A"/>
              </a:solidFill>
            </a:endParaRPr>
          </a:p>
        </p:txBody>
      </p:sp>
      <p:sp>
        <p:nvSpPr>
          <p:cNvPr id="8" name="Title 1"/>
          <p:cNvSpPr txBox="1">
            <a:spLocks/>
          </p:cNvSpPr>
          <p:nvPr/>
        </p:nvSpPr>
        <p:spPr bwMode="auto">
          <a:xfrm>
            <a:off x="3200400" y="22225"/>
            <a:ext cx="586740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kern="1200">
                <a:solidFill>
                  <a:schemeClr val="bg1"/>
                </a:solidFill>
                <a:latin typeface="Helvetica Neue" charset="0"/>
                <a:ea typeface="ＭＳ Ｐゴシック" charset="0"/>
                <a:cs typeface="ＭＳ Ｐゴシック" charset="0"/>
              </a:defRPr>
            </a:lvl1pPr>
            <a:lvl2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2pPr>
            <a:lvl3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3pPr>
            <a:lvl4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4pPr>
            <a:lvl5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5pPr>
            <a:lvl6pPr marL="457200" algn="l" rtl="0" fontAlgn="base">
              <a:spcBef>
                <a:spcPct val="0"/>
              </a:spcBef>
              <a:spcAft>
                <a:spcPct val="0"/>
              </a:spcAft>
              <a:defRPr sz="2400">
                <a:solidFill>
                  <a:schemeClr val="bg1"/>
                </a:solidFill>
                <a:latin typeface="Helvetica Neue" charset="0"/>
                <a:ea typeface="ＭＳ Ｐゴシック" charset="0"/>
                <a:cs typeface="ＭＳ Ｐゴシック" charset="0"/>
              </a:defRPr>
            </a:lvl6pPr>
            <a:lvl7pPr marL="914400" algn="l" rtl="0" fontAlgn="base">
              <a:spcBef>
                <a:spcPct val="0"/>
              </a:spcBef>
              <a:spcAft>
                <a:spcPct val="0"/>
              </a:spcAft>
              <a:defRPr sz="2400">
                <a:solidFill>
                  <a:schemeClr val="bg1"/>
                </a:solidFill>
                <a:latin typeface="Helvetica Neue" charset="0"/>
                <a:ea typeface="ＭＳ Ｐゴシック" charset="0"/>
                <a:cs typeface="ＭＳ Ｐゴシック" charset="0"/>
              </a:defRPr>
            </a:lvl7pPr>
            <a:lvl8pPr marL="1371600" algn="l" rtl="0" fontAlgn="base">
              <a:spcBef>
                <a:spcPct val="0"/>
              </a:spcBef>
              <a:spcAft>
                <a:spcPct val="0"/>
              </a:spcAft>
              <a:defRPr sz="2400">
                <a:solidFill>
                  <a:schemeClr val="bg1"/>
                </a:solidFill>
                <a:latin typeface="Helvetica Neue" charset="0"/>
                <a:ea typeface="ＭＳ Ｐゴシック" charset="0"/>
                <a:cs typeface="ＭＳ Ｐゴシック" charset="0"/>
              </a:defRPr>
            </a:lvl8pPr>
            <a:lvl9pPr marL="1828800" algn="l" rtl="0" fontAlgn="base">
              <a:spcBef>
                <a:spcPct val="0"/>
              </a:spcBef>
              <a:spcAft>
                <a:spcPct val="0"/>
              </a:spcAft>
              <a:defRPr sz="2400">
                <a:solidFill>
                  <a:schemeClr val="bg1"/>
                </a:solidFill>
                <a:latin typeface="Helvetica Neue" charset="0"/>
                <a:ea typeface="ＭＳ Ｐゴシック" charset="0"/>
                <a:cs typeface="ＭＳ Ｐゴシック" charset="0"/>
              </a:defRPr>
            </a:lvl9pPr>
          </a:lstStyle>
          <a:p>
            <a:pPr algn="r" eaLnBrk="1" hangingPunct="1"/>
            <a:r>
              <a:rPr lang="en-US" sz="1800" b="0" dirty="0" smtClean="0">
                <a:solidFill>
                  <a:srgbClr val="404040"/>
                </a:solidFill>
              </a:rPr>
              <a:t>Retrieving chemical energy from fossil fuels</a:t>
            </a:r>
            <a:endParaRPr lang="en-US" sz="2000" b="0" dirty="0">
              <a:solidFill>
                <a:srgbClr val="404040"/>
              </a:solidFill>
            </a:endParaRPr>
          </a:p>
        </p:txBody>
      </p:sp>
      <p:pic>
        <p:nvPicPr>
          <p:cNvPr id="6" name="Picture 5" descr="global carbon emission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762000"/>
            <a:ext cx="8229600" cy="39624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p:cNvSpPr>
            <a:spLocks noGrp="1"/>
          </p:cNvSpPr>
          <p:nvPr>
            <p:ph type="title"/>
          </p:nvPr>
        </p:nvSpPr>
        <p:spPr>
          <a:xfrm>
            <a:off x="4038600" y="76200"/>
            <a:ext cx="5101771" cy="457200"/>
          </a:xfrm>
        </p:spPr>
        <p:txBody>
          <a:bodyPr/>
          <a:lstStyle/>
          <a:p>
            <a:pPr algn="r" eaLnBrk="1" hangingPunct="1"/>
            <a:r>
              <a:rPr lang="en-US" sz="2000" dirty="0" smtClean="0">
                <a:solidFill>
                  <a:srgbClr val="404040"/>
                </a:solidFill>
              </a:rPr>
              <a:t>Accumulation of CO</a:t>
            </a:r>
            <a:r>
              <a:rPr lang="en-US" sz="2000" baseline="-25000" dirty="0" smtClean="0">
                <a:solidFill>
                  <a:srgbClr val="404040"/>
                </a:solidFill>
              </a:rPr>
              <a:t>2</a:t>
            </a:r>
            <a:r>
              <a:rPr lang="en-US" sz="2000" dirty="0" smtClean="0">
                <a:solidFill>
                  <a:srgbClr val="404040"/>
                </a:solidFill>
              </a:rPr>
              <a:t> from fossil fuels</a:t>
            </a:r>
            <a:endParaRPr lang="en-US" sz="2000" dirty="0">
              <a:solidFill>
                <a:srgbClr val="404040"/>
              </a:solidFill>
            </a:endParaRPr>
          </a:p>
        </p:txBody>
      </p:sp>
      <p:pic>
        <p:nvPicPr>
          <p:cNvPr id="21" name="Picture 20" descr="carbon stora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762000"/>
            <a:ext cx="3395246" cy="5559182"/>
          </a:xfrm>
          <a:prstGeom prst="rect">
            <a:avLst/>
          </a:prstGeom>
        </p:spPr>
      </p:pic>
      <p:pic>
        <p:nvPicPr>
          <p:cNvPr id="3" name="Picture 2" descr="CO2-cyc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600" y="685800"/>
            <a:ext cx="5065945" cy="560241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descr="USCO2budget.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711200"/>
            <a:ext cx="9067800" cy="394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0" name="Title 3"/>
          <p:cNvSpPr>
            <a:spLocks noGrp="1"/>
          </p:cNvSpPr>
          <p:nvPr>
            <p:ph type="title"/>
          </p:nvPr>
        </p:nvSpPr>
        <p:spPr>
          <a:xfrm>
            <a:off x="3733800" y="0"/>
            <a:ext cx="5334000" cy="563563"/>
          </a:xfrm>
        </p:spPr>
        <p:txBody>
          <a:bodyPr/>
          <a:lstStyle/>
          <a:p>
            <a:pPr algn="r" eaLnBrk="1" hangingPunct="1"/>
            <a:r>
              <a:rPr lang="en-US" sz="2000" dirty="0"/>
              <a:t>Embedded CO</a:t>
            </a:r>
            <a:r>
              <a:rPr lang="en-US" sz="2000" baseline="-25000" dirty="0"/>
              <a:t>2</a:t>
            </a:r>
            <a:r>
              <a:rPr lang="en-US" sz="2000" dirty="0" smtClean="0"/>
              <a:t>: United States trade</a:t>
            </a:r>
            <a:endParaRPr lang="en-US" dirty="0"/>
          </a:p>
        </p:txBody>
      </p:sp>
      <p:sp>
        <p:nvSpPr>
          <p:cNvPr id="4" name="Rectangle 41"/>
          <p:cNvSpPr>
            <a:spLocks noChangeArrowheads="1"/>
          </p:cNvSpPr>
          <p:nvPr/>
        </p:nvSpPr>
        <p:spPr bwMode="auto">
          <a:xfrm>
            <a:off x="0" y="4953000"/>
            <a:ext cx="9144000" cy="19050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5" name="Rectangle 6"/>
          <p:cNvSpPr>
            <a:spLocks/>
          </p:cNvSpPr>
          <p:nvPr/>
        </p:nvSpPr>
        <p:spPr bwMode="auto">
          <a:xfrm>
            <a:off x="533400" y="51054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a:cs typeface="Helvetica Neue"/>
                <a:sym typeface="Arial" charset="0"/>
              </a:rPr>
              <a:t>Activity </a:t>
            </a:r>
          </a:p>
          <a:p>
            <a:pPr marL="39688"/>
            <a:r>
              <a:rPr lang="en-US" b="0" dirty="0">
                <a:latin typeface="Helvetica Neue"/>
                <a:cs typeface="Helvetica Neue"/>
              </a:rPr>
              <a:t>(5-10 minutes) </a:t>
            </a:r>
          </a:p>
          <a:p>
            <a:pPr marL="39688"/>
            <a:endParaRPr lang="en-US" b="0" dirty="0">
              <a:latin typeface="Helvetica Neue"/>
              <a:cs typeface="Helvetica Neue"/>
            </a:endParaRPr>
          </a:p>
          <a:p>
            <a:pPr marL="39688"/>
            <a:r>
              <a:rPr lang="en-US" b="0" dirty="0" smtClean="0">
                <a:latin typeface="Helvetica Neue"/>
                <a:cs typeface="Helvetica Neue"/>
              </a:rPr>
              <a:t>Notice the three largest arrows into the United States. How can CO</a:t>
            </a:r>
            <a:r>
              <a:rPr lang="en-US" b="0" baseline="-25000" dirty="0" smtClean="0">
                <a:latin typeface="Helvetica Neue"/>
                <a:cs typeface="Helvetica Neue"/>
              </a:rPr>
              <a:t>2</a:t>
            </a:r>
            <a:r>
              <a:rPr lang="en-US" b="0" dirty="0" smtClean="0">
                <a:latin typeface="Helvetica Neue"/>
                <a:cs typeface="Helvetica Neue"/>
              </a:rPr>
              <a:t> be “embedded” in goods and services?  What do you imagine these are?</a:t>
            </a:r>
            <a:endParaRPr lang="en-US" b="0" dirty="0">
              <a:latin typeface="Helvetica Neue"/>
              <a:cs typeface="Helvetica Neue"/>
            </a:endParaRPr>
          </a:p>
          <a:p>
            <a:pPr marL="39688"/>
            <a:endParaRPr lang="en-US" b="0" dirty="0"/>
          </a:p>
          <a:p>
            <a:pPr marL="39688"/>
            <a:endParaRPr lang="en-US" b="0" dirty="0">
              <a:latin typeface="Arial" charset="0"/>
              <a:cs typeface="Arial" charset="0"/>
              <a:sym typeface="Arial"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a:xfrm>
            <a:off x="2895600" y="0"/>
            <a:ext cx="6248400" cy="533400"/>
          </a:xfrm>
        </p:spPr>
        <p:txBody>
          <a:bodyPr/>
          <a:lstStyle/>
          <a:p>
            <a:pPr algn="r" eaLnBrk="1" hangingPunct="1"/>
            <a:r>
              <a:rPr lang="en-US" sz="1800" dirty="0">
                <a:solidFill>
                  <a:srgbClr val="303030"/>
                </a:solidFill>
              </a:rPr>
              <a:t>U.S. Primary Energy Consumption, </a:t>
            </a:r>
            <a:r>
              <a:rPr lang="en-US" sz="1800" dirty="0" smtClean="0">
                <a:solidFill>
                  <a:srgbClr val="303030"/>
                </a:solidFill>
              </a:rPr>
              <a:t>2010 </a:t>
            </a:r>
            <a:r>
              <a:rPr lang="en-US" sz="1800" dirty="0">
                <a:solidFill>
                  <a:srgbClr val="303030"/>
                </a:solidFill>
              </a:rPr>
              <a:t>(Quadrillion Btu)</a:t>
            </a:r>
            <a:endParaRPr lang="en-US" sz="1800" dirty="0"/>
          </a:p>
        </p:txBody>
      </p:sp>
      <p:pic>
        <p:nvPicPr>
          <p:cNvPr id="2" name="Picture 1" descr="energy-flow-ei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420229" y="-551572"/>
            <a:ext cx="4303543" cy="6858000"/>
          </a:xfrm>
          <a:prstGeom prst="rect">
            <a:avLst/>
          </a:prstGeom>
        </p:spPr>
      </p:pic>
      <p:sp>
        <p:nvSpPr>
          <p:cNvPr id="5" name="Rectangle 41"/>
          <p:cNvSpPr>
            <a:spLocks noChangeArrowheads="1"/>
          </p:cNvSpPr>
          <p:nvPr/>
        </p:nvSpPr>
        <p:spPr bwMode="auto">
          <a:xfrm>
            <a:off x="0" y="5105400"/>
            <a:ext cx="9144000" cy="17526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6" name="Rectangle 6"/>
          <p:cNvSpPr>
            <a:spLocks/>
          </p:cNvSpPr>
          <p:nvPr/>
        </p:nvSpPr>
        <p:spPr bwMode="auto">
          <a:xfrm>
            <a:off x="533400" y="52578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charset="0"/>
                <a:cs typeface="Arial" charset="0"/>
                <a:sym typeface="Arial" charset="0"/>
              </a:rPr>
              <a:t>Class Activity </a:t>
            </a:r>
            <a:r>
              <a:rPr lang="en-US" b="0" dirty="0">
                <a:latin typeface="Helvetica Neue" charset="0"/>
              </a:rPr>
              <a:t>(5 minutes) </a:t>
            </a:r>
          </a:p>
          <a:p>
            <a:pPr marL="39688"/>
            <a:endParaRPr lang="en-US" b="0" dirty="0"/>
          </a:p>
          <a:p>
            <a:pPr marL="39688"/>
            <a:r>
              <a:rPr lang="en-US" b="0" dirty="0" smtClean="0">
                <a:latin typeface="Helvetica Neue"/>
                <a:cs typeface="Helvetica Neue"/>
              </a:rPr>
              <a:t>What is the dominant energy resource in the US? </a:t>
            </a:r>
            <a:r>
              <a:rPr lang="en-US" b="0" dirty="0">
                <a:latin typeface="Helvetica Neue"/>
                <a:cs typeface="Helvetica Neue"/>
              </a:rPr>
              <a:t>What would it take to produce a radically different </a:t>
            </a:r>
            <a:r>
              <a:rPr lang="en-US" b="0" dirty="0" smtClean="0">
                <a:latin typeface="Helvetica Neue"/>
                <a:cs typeface="Helvetica Neue"/>
              </a:rPr>
              <a:t>flow, </a:t>
            </a:r>
            <a:r>
              <a:rPr lang="en-US" b="0" dirty="0">
                <a:latin typeface="Helvetica Neue"/>
                <a:cs typeface="Helvetica Neue"/>
              </a:rPr>
              <a:t>such as renewables being the dominant energy source?</a:t>
            </a:r>
          </a:p>
        </p:txBody>
      </p:sp>
    </p:spTree>
    <p:extLst>
      <p:ext uri="{BB962C8B-B14F-4D97-AF65-F5344CB8AC3E}">
        <p14:creationId xmlns:p14="http://schemas.microsoft.com/office/powerpoint/2010/main" val="61120473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62400" y="0"/>
            <a:ext cx="4953000" cy="563563"/>
          </a:xfrm>
        </p:spPr>
        <p:txBody>
          <a:bodyPr/>
          <a:lstStyle/>
          <a:p>
            <a:r>
              <a:rPr lang="en-US" dirty="0" smtClean="0"/>
              <a:t>Ecological footprint: tracking CO</a:t>
            </a:r>
            <a:r>
              <a:rPr lang="en-US" baseline="-25000" dirty="0" smtClean="0"/>
              <a:t>2</a:t>
            </a:r>
            <a:endParaRPr lang="en-US" baseline="-25000" dirty="0"/>
          </a:p>
        </p:txBody>
      </p:sp>
      <p:pic>
        <p:nvPicPr>
          <p:cNvPr id="5" name="Picture 9" descr="earth-footprint.pdf                                            009C4EF7Macintosh HD                   7C2601E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762000"/>
            <a:ext cx="8153400" cy="551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1751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6386" name="Rectangle 8"/>
          <p:cNvSpPr>
            <a:spLocks/>
          </p:cNvSpPr>
          <p:nvPr/>
        </p:nvSpPr>
        <p:spPr bwMode="auto">
          <a:xfrm>
            <a:off x="0" y="0"/>
            <a:ext cx="9144000" cy="68580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0">
              <a:solidFill>
                <a:srgbClr val="000000"/>
              </a:solidFill>
              <a:latin typeface="Arial" charset="0"/>
              <a:ea typeface="华文细黑" charset="0"/>
              <a:cs typeface="华文细黑" charset="0"/>
              <a:sym typeface="Arial" charset="0"/>
            </a:endParaRPr>
          </a:p>
        </p:txBody>
      </p:sp>
      <p:sp>
        <p:nvSpPr>
          <p:cNvPr id="16387"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fld id="{E2AB3E1B-8DE3-674E-A95E-1451A13A094E}" type="slidenum">
              <a:rPr lang="en-US" sz="1000" b="0">
                <a:solidFill>
                  <a:srgbClr val="898989"/>
                </a:solidFill>
                <a:latin typeface="Helvetica Neue" charset="0"/>
                <a:cs typeface="Lucida Grande" charset="0"/>
                <a:sym typeface="Lucida Grande" charset="0"/>
              </a:rPr>
              <a:pPr algn="ctr" eaLnBrk="1" hangingPunct="1"/>
              <a:t>2</a:t>
            </a:fld>
            <a:endParaRPr lang="en-US" sz="1200" b="0">
              <a:solidFill>
                <a:srgbClr val="898989"/>
              </a:solidFill>
              <a:latin typeface="Lucida Grande" charset="0"/>
              <a:cs typeface="Lucida Grande" charset="0"/>
              <a:sym typeface="Lucida Grande" charset="0"/>
            </a:endParaRPr>
          </a:p>
        </p:txBody>
      </p:sp>
      <p:sp>
        <p:nvSpPr>
          <p:cNvPr id="16388" name="Rectangle 8"/>
          <p:cNvSpPr>
            <a:spLocks noGrp="1" noChangeArrowheads="1"/>
          </p:cNvSpPr>
          <p:nvPr>
            <p:ph type="title" idx="4294967295"/>
          </p:nvPr>
        </p:nvSpPr>
        <p:spPr>
          <a:xfrm>
            <a:off x="0" y="2560638"/>
            <a:ext cx="9144000" cy="944562"/>
          </a:xfrm>
        </p:spPr>
        <p:txBody>
          <a:bodyPr/>
          <a:lstStyle/>
          <a:p>
            <a:pPr algn="ctr" eaLnBrk="1" hangingPunct="1"/>
            <a:r>
              <a:rPr lang="en-US" sz="4400" dirty="0">
                <a:solidFill>
                  <a:srgbClr val="008375"/>
                </a:solidFill>
              </a:rPr>
              <a:t>Energy Basics</a:t>
            </a:r>
            <a:endParaRPr lang="en-US" sz="4400"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descr="carbon-bath.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1143000"/>
            <a:ext cx="8915400" cy="503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0" y="6581775"/>
            <a:ext cx="9144000" cy="276225"/>
          </a:xfrm>
          <a:prstGeom prst="rect">
            <a:avLst/>
          </a:prstGeom>
          <a:solidFill>
            <a:schemeClr val="bg1">
              <a:lumMod val="95000"/>
            </a:schemeClr>
          </a:solidFill>
        </p:spPr>
        <p:txBody>
          <a:bodyPr>
            <a:spAutoFit/>
          </a:bodyPr>
          <a:lstStyle>
            <a:lvl1pPr eaLnBrk="0" hangingPunct="0">
              <a:defRPr sz="2400" baseline="-25000">
                <a:solidFill>
                  <a:schemeClr val="tx1"/>
                </a:solidFill>
                <a:latin typeface="Arial" charset="0"/>
                <a:ea typeface="ＭＳ Ｐゴシック" charset="0"/>
                <a:cs typeface="ＭＳ Ｐゴシック" charset="0"/>
              </a:defRPr>
            </a:lvl1pPr>
            <a:lvl2pPr marL="37931725" indent="-37474525" eaLnBrk="0" hangingPunct="0">
              <a:defRPr sz="2400" baseline="-25000">
                <a:solidFill>
                  <a:schemeClr val="tx1"/>
                </a:solidFill>
                <a:latin typeface="Arial" charset="0"/>
                <a:ea typeface="ＭＳ Ｐゴシック" charset="0"/>
              </a:defRPr>
            </a:lvl2pPr>
            <a:lvl3pPr eaLnBrk="0" hangingPunct="0">
              <a:defRPr sz="2400" baseline="-25000">
                <a:solidFill>
                  <a:schemeClr val="tx1"/>
                </a:solidFill>
                <a:latin typeface="Arial" charset="0"/>
                <a:ea typeface="ＭＳ Ｐゴシック" charset="0"/>
              </a:defRPr>
            </a:lvl3pPr>
            <a:lvl4pPr eaLnBrk="0" hangingPunct="0">
              <a:defRPr sz="2400" baseline="-25000">
                <a:solidFill>
                  <a:schemeClr val="tx1"/>
                </a:solidFill>
                <a:latin typeface="Arial" charset="0"/>
                <a:ea typeface="ＭＳ Ｐゴシック" charset="0"/>
              </a:defRPr>
            </a:lvl4pPr>
            <a:lvl5pPr eaLnBrk="0" hangingPunct="0">
              <a:defRPr sz="2400" baseline="-25000">
                <a:solidFill>
                  <a:schemeClr val="tx1"/>
                </a:solidFill>
                <a:latin typeface="Arial" charset="0"/>
                <a:ea typeface="ＭＳ Ｐゴシック" charset="0"/>
              </a:defRPr>
            </a:lvl5pPr>
            <a:lvl6pPr marL="457200" eaLnBrk="0" fontAlgn="base" hangingPunct="0">
              <a:spcBef>
                <a:spcPct val="0"/>
              </a:spcBef>
              <a:spcAft>
                <a:spcPct val="0"/>
              </a:spcAft>
              <a:defRPr sz="2400" baseline="-25000">
                <a:solidFill>
                  <a:schemeClr val="tx1"/>
                </a:solidFill>
                <a:latin typeface="Arial" charset="0"/>
                <a:ea typeface="ＭＳ Ｐゴシック" charset="0"/>
              </a:defRPr>
            </a:lvl6pPr>
            <a:lvl7pPr marL="914400" eaLnBrk="0" fontAlgn="base" hangingPunct="0">
              <a:spcBef>
                <a:spcPct val="0"/>
              </a:spcBef>
              <a:spcAft>
                <a:spcPct val="0"/>
              </a:spcAft>
              <a:defRPr sz="2400" baseline="-25000">
                <a:solidFill>
                  <a:schemeClr val="tx1"/>
                </a:solidFill>
                <a:latin typeface="Arial" charset="0"/>
                <a:ea typeface="ＭＳ Ｐゴシック" charset="0"/>
              </a:defRPr>
            </a:lvl7pPr>
            <a:lvl8pPr marL="1371600" eaLnBrk="0" fontAlgn="base" hangingPunct="0">
              <a:spcBef>
                <a:spcPct val="0"/>
              </a:spcBef>
              <a:spcAft>
                <a:spcPct val="0"/>
              </a:spcAft>
              <a:defRPr sz="2400" baseline="-25000">
                <a:solidFill>
                  <a:schemeClr val="tx1"/>
                </a:solidFill>
                <a:latin typeface="Arial" charset="0"/>
                <a:ea typeface="ＭＳ Ｐゴシック" charset="0"/>
              </a:defRPr>
            </a:lvl8pPr>
            <a:lvl9pPr marL="1828800" eaLnBrk="0" fontAlgn="base" hangingPunct="0">
              <a:spcBef>
                <a:spcPct val="0"/>
              </a:spcBef>
              <a:spcAft>
                <a:spcPct val="0"/>
              </a:spcAft>
              <a:defRPr sz="2400" baseline="-25000">
                <a:solidFill>
                  <a:schemeClr val="tx1"/>
                </a:solidFill>
                <a:latin typeface="Arial" charset="0"/>
                <a:ea typeface="ＭＳ Ｐゴシック" charset="0"/>
              </a:defRPr>
            </a:lvl9pPr>
          </a:lstStyle>
          <a:p>
            <a:pPr algn="ctr" eaLnBrk="1" hangingPunct="1">
              <a:defRPr/>
            </a:pPr>
            <a:r>
              <a:rPr lang="en-US" sz="1800" dirty="0"/>
              <a:t>http://</a:t>
            </a:r>
            <a:r>
              <a:rPr lang="en-US" sz="1800" dirty="0" err="1"/>
              <a:t>ngm.nationalgeographic.com</a:t>
            </a:r>
            <a:r>
              <a:rPr lang="en-US" sz="1800" dirty="0"/>
              <a:t>/big-idea/05/carbon-bath</a:t>
            </a:r>
          </a:p>
        </p:txBody>
      </p:sp>
      <p:sp>
        <p:nvSpPr>
          <p:cNvPr id="14339" name="Rectangle 34"/>
          <p:cNvSpPr txBox="1">
            <a:spLocks/>
          </p:cNvSpPr>
          <p:nvPr/>
        </p:nvSpPr>
        <p:spPr bwMode="auto">
          <a:xfrm>
            <a:off x="3810000" y="128588"/>
            <a:ext cx="5181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anchor="ctr"/>
          <a:lstStyle>
            <a:lvl1pPr algn="r" eaLnBrk="0" hangingPunct="0">
              <a:defRPr sz="2400" baseline="-25000">
                <a:solidFill>
                  <a:schemeClr val="tx1"/>
                </a:solidFill>
                <a:latin typeface="Arial" charset="0"/>
                <a:ea typeface="ＭＳ Ｐゴシック" charset="0"/>
                <a:cs typeface="ＭＳ Ｐゴシック" charset="0"/>
              </a:defRPr>
            </a:lvl1pPr>
            <a:lvl2pPr marL="742950" indent="-285750" algn="r" eaLnBrk="0" hangingPunct="0">
              <a:defRPr sz="2400" baseline="-25000">
                <a:solidFill>
                  <a:schemeClr val="tx1"/>
                </a:solidFill>
                <a:latin typeface="Arial" charset="0"/>
                <a:ea typeface="ＭＳ Ｐゴシック" charset="0"/>
              </a:defRPr>
            </a:lvl2pPr>
            <a:lvl3pPr marL="1143000" indent="-228600" algn="r" eaLnBrk="0" hangingPunct="0">
              <a:defRPr sz="2400" baseline="-25000">
                <a:solidFill>
                  <a:schemeClr val="tx1"/>
                </a:solidFill>
                <a:latin typeface="Arial" charset="0"/>
                <a:ea typeface="ＭＳ Ｐゴシック" charset="0"/>
              </a:defRPr>
            </a:lvl3pPr>
            <a:lvl4pPr marL="1600200" indent="-228600" algn="r" eaLnBrk="0" hangingPunct="0">
              <a:defRPr sz="2400" baseline="-25000">
                <a:solidFill>
                  <a:schemeClr val="tx1"/>
                </a:solidFill>
                <a:latin typeface="Arial" charset="0"/>
                <a:ea typeface="ＭＳ Ｐゴシック" charset="0"/>
              </a:defRPr>
            </a:lvl4pPr>
            <a:lvl5pPr marL="2057400" indent="-228600" algn="r" eaLnBrk="0" hangingPunct="0">
              <a:defRPr sz="2400" baseline="-25000">
                <a:solidFill>
                  <a:schemeClr val="tx1"/>
                </a:solidFill>
                <a:latin typeface="Arial" charset="0"/>
                <a:ea typeface="ＭＳ Ｐゴシック" charset="0"/>
              </a:defRPr>
            </a:lvl5pPr>
            <a:lvl6pPr marL="2514600" indent="-228600" algn="r" eaLnBrk="0" fontAlgn="base" hangingPunct="0">
              <a:spcBef>
                <a:spcPct val="0"/>
              </a:spcBef>
              <a:spcAft>
                <a:spcPct val="0"/>
              </a:spcAft>
              <a:defRPr sz="2400" baseline="-25000">
                <a:solidFill>
                  <a:schemeClr val="tx1"/>
                </a:solidFill>
                <a:latin typeface="Arial" charset="0"/>
                <a:ea typeface="ＭＳ Ｐゴシック" charset="0"/>
              </a:defRPr>
            </a:lvl6pPr>
            <a:lvl7pPr marL="2971800" indent="-228600" algn="r" eaLnBrk="0" fontAlgn="base" hangingPunct="0">
              <a:spcBef>
                <a:spcPct val="0"/>
              </a:spcBef>
              <a:spcAft>
                <a:spcPct val="0"/>
              </a:spcAft>
              <a:defRPr sz="2400" baseline="-25000">
                <a:solidFill>
                  <a:schemeClr val="tx1"/>
                </a:solidFill>
                <a:latin typeface="Arial" charset="0"/>
                <a:ea typeface="ＭＳ Ｐゴシック" charset="0"/>
              </a:defRPr>
            </a:lvl7pPr>
            <a:lvl8pPr marL="3429000" indent="-228600" algn="r" eaLnBrk="0" fontAlgn="base" hangingPunct="0">
              <a:spcBef>
                <a:spcPct val="0"/>
              </a:spcBef>
              <a:spcAft>
                <a:spcPct val="0"/>
              </a:spcAft>
              <a:defRPr sz="2400" baseline="-25000">
                <a:solidFill>
                  <a:schemeClr val="tx1"/>
                </a:solidFill>
                <a:latin typeface="Arial" charset="0"/>
                <a:ea typeface="ＭＳ Ｐゴシック" charset="0"/>
              </a:defRPr>
            </a:lvl8pPr>
            <a:lvl9pPr marL="3886200" indent="-228600" algn="r" eaLnBrk="0" fontAlgn="base" hangingPunct="0">
              <a:spcBef>
                <a:spcPct val="0"/>
              </a:spcBef>
              <a:spcAft>
                <a:spcPct val="0"/>
              </a:spcAft>
              <a:defRPr sz="2400" baseline="-25000">
                <a:solidFill>
                  <a:schemeClr val="tx1"/>
                </a:solidFill>
                <a:latin typeface="Arial" charset="0"/>
                <a:ea typeface="ＭＳ Ｐゴシック" charset="0"/>
              </a:defRPr>
            </a:lvl9pPr>
          </a:lstStyle>
          <a:p>
            <a:r>
              <a:rPr lang="en-US" sz="2000" b="0" baseline="0" dirty="0" smtClean="0">
                <a:solidFill>
                  <a:srgbClr val="404040"/>
                </a:solidFill>
                <a:latin typeface="Helvetica Neue" charset="0"/>
              </a:rPr>
              <a:t>Accumulation of CO</a:t>
            </a:r>
            <a:r>
              <a:rPr lang="en-US" sz="2000" b="0" dirty="0" smtClean="0">
                <a:solidFill>
                  <a:srgbClr val="404040"/>
                </a:solidFill>
                <a:latin typeface="Helvetica Neue" charset="0"/>
              </a:rPr>
              <a:t>2</a:t>
            </a:r>
            <a:r>
              <a:rPr lang="en-US" sz="2000" b="0" baseline="0" dirty="0" smtClean="0">
                <a:solidFill>
                  <a:srgbClr val="404040"/>
                </a:solidFill>
                <a:latin typeface="Helvetica Neue" charset="0"/>
              </a:rPr>
              <a:t> from Human Activity</a:t>
            </a:r>
            <a:endParaRPr lang="en-US" sz="2000" b="0" baseline="0" dirty="0">
              <a:solidFill>
                <a:srgbClr val="404040"/>
              </a:solidFill>
              <a:latin typeface="Helvetica Neue" charset="0"/>
            </a:endParaRPr>
          </a:p>
        </p:txBody>
      </p:sp>
      <p:sp>
        <p:nvSpPr>
          <p:cNvPr id="5" name="Rectangle 3"/>
          <p:cNvSpPr>
            <a:spLocks noChangeArrowheads="1"/>
          </p:cNvSpPr>
          <p:nvPr/>
        </p:nvSpPr>
        <p:spPr bwMode="auto">
          <a:xfrm>
            <a:off x="4038600" y="5857806"/>
            <a:ext cx="4495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r"/>
            <a:r>
              <a:rPr lang="en-US" sz="1000" b="0" i="1" baseline="0" dirty="0">
                <a:latin typeface="Helvetica Neue"/>
                <a:cs typeface="Helvetica Neue"/>
              </a:rPr>
              <a:t>Source: </a:t>
            </a:r>
            <a:r>
              <a:rPr lang="en-US" sz="1000" b="0" i="1" baseline="0" dirty="0" smtClean="0">
                <a:latin typeface="Helvetica Neue"/>
                <a:cs typeface="Helvetica Neue"/>
              </a:rPr>
              <a:t>National Geographic, by Nigel Holmes; used with permission</a:t>
            </a:r>
            <a:endParaRPr lang="en-US" sz="1800" b="0" baseline="0" dirty="0">
              <a:latin typeface="Helvetica Neue"/>
              <a:cs typeface="Helvetica Neue"/>
            </a:endParaRPr>
          </a:p>
        </p:txBody>
      </p:sp>
    </p:spTree>
    <p:extLst>
      <p:ext uri="{BB962C8B-B14F-4D97-AF65-F5344CB8AC3E}">
        <p14:creationId xmlns:p14="http://schemas.microsoft.com/office/powerpoint/2010/main" val="5820805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8130" name="Rectangle 8"/>
          <p:cNvSpPr>
            <a:spLocks/>
          </p:cNvSpPr>
          <p:nvPr/>
        </p:nvSpPr>
        <p:spPr bwMode="auto">
          <a:xfrm>
            <a:off x="0" y="0"/>
            <a:ext cx="9144000" cy="68580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0">
              <a:solidFill>
                <a:srgbClr val="000000"/>
              </a:solidFill>
              <a:latin typeface="Arial" charset="0"/>
              <a:ea typeface="华文细黑" charset="0"/>
              <a:cs typeface="华文细黑" charset="0"/>
              <a:sym typeface="Arial" charset="0"/>
            </a:endParaRPr>
          </a:p>
        </p:txBody>
      </p:sp>
      <p:sp>
        <p:nvSpPr>
          <p:cNvPr id="48131"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fld id="{F6AD1CC9-47AF-5148-94EE-70D995ADFF9B}" type="slidenum">
              <a:rPr lang="en-US" sz="1000" b="0">
                <a:solidFill>
                  <a:srgbClr val="898989"/>
                </a:solidFill>
                <a:latin typeface="Helvetica Neue" charset="0"/>
                <a:cs typeface="Lucida Grande" charset="0"/>
                <a:sym typeface="Lucida Grande" charset="0"/>
              </a:rPr>
              <a:pPr algn="ctr" eaLnBrk="1" hangingPunct="1"/>
              <a:t>21</a:t>
            </a:fld>
            <a:endParaRPr lang="en-US" sz="1200" b="0">
              <a:solidFill>
                <a:srgbClr val="898989"/>
              </a:solidFill>
              <a:latin typeface="Lucida Grande" charset="0"/>
              <a:cs typeface="Lucida Grande" charset="0"/>
              <a:sym typeface="Lucida Grande" charset="0"/>
            </a:endParaRPr>
          </a:p>
        </p:txBody>
      </p:sp>
      <p:sp>
        <p:nvSpPr>
          <p:cNvPr id="48132" name="Title 3"/>
          <p:cNvSpPr>
            <a:spLocks noGrp="1"/>
          </p:cNvSpPr>
          <p:nvPr>
            <p:ph type="ctrTitle"/>
          </p:nvPr>
        </p:nvSpPr>
        <p:spPr>
          <a:xfrm>
            <a:off x="0" y="2209800"/>
            <a:ext cx="9144000" cy="1295400"/>
          </a:xfrm>
        </p:spPr>
        <p:txBody>
          <a:bodyPr/>
          <a:lstStyle/>
          <a:p>
            <a:pPr algn="ctr" eaLnBrk="1" hangingPunct="1"/>
            <a:r>
              <a:rPr lang="en-US" sz="4400">
                <a:solidFill>
                  <a:srgbClr val="008375"/>
                </a:solidFill>
              </a:rPr>
              <a:t>Renewable Energy</a:t>
            </a:r>
            <a:endParaRPr lang="en-US"/>
          </a:p>
        </p:txBody>
      </p:sp>
      <p:sp>
        <p:nvSpPr>
          <p:cNvPr id="21509" name="Text Box 5"/>
          <p:cNvSpPr txBox="1">
            <a:spLocks noChangeArrowheads="1"/>
          </p:cNvSpPr>
          <p:nvPr/>
        </p:nvSpPr>
        <p:spPr bwMode="auto">
          <a:xfrm>
            <a:off x="3641725" y="23955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1" name="Rectangle 41"/>
          <p:cNvSpPr>
            <a:spLocks noChangeArrowheads="1"/>
          </p:cNvSpPr>
          <p:nvPr/>
        </p:nvSpPr>
        <p:spPr bwMode="auto">
          <a:xfrm>
            <a:off x="0" y="4724400"/>
            <a:ext cx="9144000" cy="21336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12318" name="Line 30"/>
          <p:cNvSpPr>
            <a:spLocks noChangeShapeType="1"/>
          </p:cNvSpPr>
          <p:nvPr/>
        </p:nvSpPr>
        <p:spPr bwMode="auto">
          <a:xfrm>
            <a:off x="5257800" y="3962400"/>
            <a:ext cx="1371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295" name="Rectangle 6"/>
          <p:cNvSpPr>
            <a:spLocks/>
          </p:cNvSpPr>
          <p:nvPr/>
        </p:nvSpPr>
        <p:spPr bwMode="auto">
          <a:xfrm>
            <a:off x="533400" y="49530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charset="0"/>
                <a:cs typeface="Arial" charset="0"/>
                <a:sym typeface="Arial" charset="0"/>
              </a:rPr>
              <a:t>Activity </a:t>
            </a:r>
            <a:r>
              <a:rPr lang="en-US" b="0" dirty="0">
                <a:latin typeface="Helvetica Neue" charset="0"/>
              </a:rPr>
              <a:t>(5 minutes) </a:t>
            </a:r>
          </a:p>
          <a:p>
            <a:pPr marL="39688"/>
            <a:endParaRPr lang="en-US" b="0" dirty="0">
              <a:latin typeface="Helvetica Neue" charset="0"/>
            </a:endParaRPr>
          </a:p>
          <a:p>
            <a:pPr marL="39688" eaLnBrk="0" hangingPunct="0"/>
            <a:r>
              <a:rPr lang="en-US" b="0" dirty="0">
                <a:latin typeface="Helvetica Neue" charset="0"/>
              </a:rPr>
              <a:t>The rate of anthropogenic energy use of all resources is thousands times smaller than the rate of solar energy incident on accessible land. However only about 10% of the global power comes from incoming solar radiation. Discuss the factors that keep the proportion of global power sources as they are.</a:t>
            </a:r>
          </a:p>
        </p:txBody>
      </p:sp>
      <p:sp>
        <p:nvSpPr>
          <p:cNvPr id="12289" name="Title 1"/>
          <p:cNvSpPr>
            <a:spLocks noGrp="1"/>
          </p:cNvSpPr>
          <p:nvPr>
            <p:ph type="title"/>
          </p:nvPr>
        </p:nvSpPr>
        <p:spPr/>
        <p:txBody>
          <a:bodyPr/>
          <a:lstStyle/>
          <a:p>
            <a:pPr algn="r"/>
            <a:r>
              <a:rPr lang="en-US" sz="2000">
                <a:solidFill>
                  <a:srgbClr val="303030"/>
                </a:solidFill>
              </a:rPr>
              <a:t>Global Energy Flow Picture</a:t>
            </a:r>
            <a:endParaRPr lang="en-US"/>
          </a:p>
        </p:txBody>
      </p:sp>
      <p:sp>
        <p:nvSpPr>
          <p:cNvPr id="12293" name="TextBox 6"/>
          <p:cNvSpPr txBox="1">
            <a:spLocks noChangeArrowheads="1"/>
          </p:cNvSpPr>
          <p:nvPr/>
        </p:nvSpPr>
        <p:spPr bwMode="auto">
          <a:xfrm>
            <a:off x="6629400" y="3429000"/>
            <a:ext cx="2057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b="0" dirty="0" smtClean="0">
                <a:solidFill>
                  <a:srgbClr val="B6B6B6"/>
                </a:solidFill>
              </a:rPr>
              <a:t>~</a:t>
            </a:r>
            <a:r>
              <a:rPr lang="en-US" b="0" dirty="0" smtClean="0">
                <a:solidFill>
                  <a:srgbClr val="B6B6B6"/>
                </a:solidFill>
              </a:rPr>
              <a:t>65</a:t>
            </a:r>
            <a:r>
              <a:rPr lang="en-US" b="0" dirty="0" smtClean="0">
                <a:solidFill>
                  <a:srgbClr val="B6B6B6"/>
                </a:solidFill>
              </a:rPr>
              <a:t>% </a:t>
            </a:r>
            <a:r>
              <a:rPr lang="en-US" b="0" dirty="0">
                <a:solidFill>
                  <a:srgbClr val="B6B6B6"/>
                </a:solidFill>
              </a:rPr>
              <a:t>fossil fuels</a:t>
            </a:r>
          </a:p>
        </p:txBody>
      </p:sp>
      <p:sp>
        <p:nvSpPr>
          <p:cNvPr id="12297" name="Rectangle 9"/>
          <p:cNvSpPr>
            <a:spLocks noChangeArrowheads="1"/>
          </p:cNvSpPr>
          <p:nvPr/>
        </p:nvSpPr>
        <p:spPr bwMode="auto">
          <a:xfrm>
            <a:off x="685800" y="1143000"/>
            <a:ext cx="1752600" cy="2819400"/>
          </a:xfrm>
          <a:prstGeom prst="rect">
            <a:avLst/>
          </a:prstGeom>
          <a:solidFill>
            <a:srgbClr val="EB992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solidFill>
                <a:srgbClr val="EB9920"/>
              </a:solidFill>
            </a:endParaRPr>
          </a:p>
        </p:txBody>
      </p:sp>
      <p:sp>
        <p:nvSpPr>
          <p:cNvPr id="12296" name="Text Box 8"/>
          <p:cNvSpPr txBox="1">
            <a:spLocks noChangeArrowheads="1"/>
          </p:cNvSpPr>
          <p:nvPr/>
        </p:nvSpPr>
        <p:spPr bwMode="auto">
          <a:xfrm>
            <a:off x="990600" y="1524000"/>
            <a:ext cx="14478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1600" b="0">
                <a:latin typeface="Helvetica Neue" charset="0"/>
              </a:rPr>
              <a:t>89 x 10</a:t>
            </a:r>
            <a:r>
              <a:rPr lang="en-US" sz="1600" b="0" baseline="30000">
                <a:latin typeface="Helvetica Neue" charset="0"/>
              </a:rPr>
              <a:t>15</a:t>
            </a:r>
            <a:r>
              <a:rPr lang="en-US" sz="1600" b="0">
                <a:latin typeface="Helvetica Neue" charset="0"/>
              </a:rPr>
              <a:t>W</a:t>
            </a:r>
            <a:endParaRPr lang="en-US" sz="1600">
              <a:latin typeface="Helvetica Neue" charset="0"/>
            </a:endParaRPr>
          </a:p>
          <a:p>
            <a:pPr>
              <a:spcBef>
                <a:spcPct val="50000"/>
              </a:spcBef>
            </a:pPr>
            <a:r>
              <a:rPr lang="en-US" sz="1600">
                <a:latin typeface="Helvetica Neue" charset="0"/>
              </a:rPr>
              <a:t>Incident</a:t>
            </a:r>
          </a:p>
          <a:p>
            <a:pPr>
              <a:spcBef>
                <a:spcPct val="50000"/>
              </a:spcBef>
            </a:pPr>
            <a:r>
              <a:rPr lang="en-US" sz="1600">
                <a:latin typeface="Helvetica Neue" charset="0"/>
              </a:rPr>
              <a:t>Solar Energy </a:t>
            </a:r>
            <a:br>
              <a:rPr lang="en-US" sz="1600">
                <a:latin typeface="Helvetica Neue" charset="0"/>
              </a:rPr>
            </a:br>
            <a:r>
              <a:rPr lang="en-US" sz="1600">
                <a:latin typeface="Helvetica Neue" charset="0"/>
              </a:rPr>
              <a:t>on earth surface</a:t>
            </a:r>
          </a:p>
        </p:txBody>
      </p:sp>
      <p:sp>
        <p:nvSpPr>
          <p:cNvPr id="12305" name="Rectangle 17"/>
          <p:cNvSpPr>
            <a:spLocks noChangeArrowheads="1"/>
          </p:cNvSpPr>
          <p:nvPr/>
        </p:nvSpPr>
        <p:spPr bwMode="auto">
          <a:xfrm>
            <a:off x="2438400" y="1143000"/>
            <a:ext cx="101600" cy="3048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12306" name="Rectangle 18"/>
          <p:cNvSpPr>
            <a:spLocks noChangeArrowheads="1"/>
          </p:cNvSpPr>
          <p:nvPr/>
        </p:nvSpPr>
        <p:spPr bwMode="auto">
          <a:xfrm>
            <a:off x="2438400" y="1371600"/>
            <a:ext cx="203200" cy="3048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12307" name="Rectangle 19"/>
          <p:cNvSpPr>
            <a:spLocks noChangeArrowheads="1"/>
          </p:cNvSpPr>
          <p:nvPr/>
        </p:nvSpPr>
        <p:spPr bwMode="auto">
          <a:xfrm>
            <a:off x="2438400" y="1676400"/>
            <a:ext cx="304800" cy="3048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12308" name="Rectangle 20"/>
          <p:cNvSpPr>
            <a:spLocks noChangeArrowheads="1"/>
          </p:cNvSpPr>
          <p:nvPr/>
        </p:nvSpPr>
        <p:spPr bwMode="auto">
          <a:xfrm>
            <a:off x="2438400" y="1981200"/>
            <a:ext cx="406400" cy="3048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12309" name="Rectangle 21"/>
          <p:cNvSpPr>
            <a:spLocks noChangeArrowheads="1"/>
          </p:cNvSpPr>
          <p:nvPr/>
        </p:nvSpPr>
        <p:spPr bwMode="auto">
          <a:xfrm>
            <a:off x="2438400" y="2286000"/>
            <a:ext cx="609600" cy="3048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12311" name="Rectangle 23"/>
          <p:cNvSpPr>
            <a:spLocks noChangeArrowheads="1"/>
          </p:cNvSpPr>
          <p:nvPr/>
        </p:nvSpPr>
        <p:spPr bwMode="auto">
          <a:xfrm>
            <a:off x="2438400" y="2590800"/>
            <a:ext cx="812800" cy="3048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12312" name="Rectangle 24"/>
          <p:cNvSpPr>
            <a:spLocks noChangeArrowheads="1"/>
          </p:cNvSpPr>
          <p:nvPr/>
        </p:nvSpPr>
        <p:spPr bwMode="auto">
          <a:xfrm>
            <a:off x="2438400" y="2895600"/>
            <a:ext cx="1016000" cy="3048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12313" name="Rectangle 25"/>
          <p:cNvSpPr>
            <a:spLocks noChangeArrowheads="1"/>
          </p:cNvSpPr>
          <p:nvPr/>
        </p:nvSpPr>
        <p:spPr bwMode="auto">
          <a:xfrm>
            <a:off x="2438400" y="3200400"/>
            <a:ext cx="1219200" cy="3048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12314" name="Rectangle 26"/>
          <p:cNvSpPr>
            <a:spLocks noChangeArrowheads="1"/>
          </p:cNvSpPr>
          <p:nvPr/>
        </p:nvSpPr>
        <p:spPr bwMode="auto">
          <a:xfrm>
            <a:off x="2438400" y="3505200"/>
            <a:ext cx="1422400" cy="3048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12319" name="Text Box 31"/>
          <p:cNvSpPr txBox="1">
            <a:spLocks noChangeArrowheads="1"/>
          </p:cNvSpPr>
          <p:nvPr/>
        </p:nvSpPr>
        <p:spPr bwMode="auto">
          <a:xfrm>
            <a:off x="6629400" y="3810000"/>
            <a:ext cx="2438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1200" dirty="0">
                <a:solidFill>
                  <a:srgbClr val="303030"/>
                </a:solidFill>
                <a:latin typeface="Helvetica Neue" charset="0"/>
              </a:rPr>
              <a:t>Human use ~</a:t>
            </a:r>
            <a:r>
              <a:rPr lang="en-US" sz="1200" dirty="0" smtClean="0">
                <a:solidFill>
                  <a:srgbClr val="303030"/>
                </a:solidFill>
                <a:latin typeface="Helvetica Neue" charset="0"/>
              </a:rPr>
              <a:t>18 </a:t>
            </a:r>
            <a:r>
              <a:rPr lang="en-US" sz="1200" dirty="0">
                <a:solidFill>
                  <a:srgbClr val="303030"/>
                </a:solidFill>
                <a:latin typeface="Helvetica Neue" charset="0"/>
              </a:rPr>
              <a:t>x 10</a:t>
            </a:r>
            <a:r>
              <a:rPr lang="en-US" sz="1200" baseline="30000" dirty="0">
                <a:solidFill>
                  <a:srgbClr val="303030"/>
                </a:solidFill>
                <a:latin typeface="Helvetica Neue" charset="0"/>
              </a:rPr>
              <a:t>12 </a:t>
            </a:r>
            <a:r>
              <a:rPr lang="en-US" sz="1200" dirty="0">
                <a:solidFill>
                  <a:srgbClr val="303030"/>
                </a:solidFill>
                <a:latin typeface="Helvetica Neue" charset="0"/>
              </a:rPr>
              <a:t>W</a:t>
            </a:r>
          </a:p>
        </p:txBody>
      </p:sp>
      <p:sp>
        <p:nvSpPr>
          <p:cNvPr id="12331" name="AutoShape 43"/>
          <p:cNvSpPr>
            <a:spLocks noChangeArrowheads="1"/>
          </p:cNvSpPr>
          <p:nvPr/>
        </p:nvSpPr>
        <p:spPr bwMode="auto">
          <a:xfrm>
            <a:off x="457200" y="990600"/>
            <a:ext cx="457200" cy="3124200"/>
          </a:xfrm>
          <a:prstGeom prst="diamond">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351" name="Line 63"/>
          <p:cNvSpPr>
            <a:spLocks noChangeShapeType="1"/>
          </p:cNvSpPr>
          <p:nvPr/>
        </p:nvSpPr>
        <p:spPr bwMode="auto">
          <a:xfrm>
            <a:off x="5197475" y="3810000"/>
            <a:ext cx="138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354" name="Line 66"/>
          <p:cNvSpPr>
            <a:spLocks noChangeShapeType="1"/>
          </p:cNvSpPr>
          <p:nvPr/>
        </p:nvSpPr>
        <p:spPr bwMode="auto">
          <a:xfrm>
            <a:off x="5167313" y="3835400"/>
            <a:ext cx="2016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355" name="Line 67"/>
          <p:cNvSpPr>
            <a:spLocks noChangeShapeType="1"/>
          </p:cNvSpPr>
          <p:nvPr/>
        </p:nvSpPr>
        <p:spPr bwMode="auto">
          <a:xfrm>
            <a:off x="5186363" y="3859213"/>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356" name="Line 68"/>
          <p:cNvSpPr>
            <a:spLocks noChangeShapeType="1"/>
          </p:cNvSpPr>
          <p:nvPr/>
        </p:nvSpPr>
        <p:spPr bwMode="auto">
          <a:xfrm>
            <a:off x="5218113" y="3903663"/>
            <a:ext cx="2714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357" name="Line 69"/>
          <p:cNvSpPr>
            <a:spLocks noChangeShapeType="1"/>
          </p:cNvSpPr>
          <p:nvPr/>
        </p:nvSpPr>
        <p:spPr bwMode="auto">
          <a:xfrm>
            <a:off x="5180013" y="3924300"/>
            <a:ext cx="3524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358" name="Line 70"/>
          <p:cNvSpPr>
            <a:spLocks noChangeShapeType="1"/>
          </p:cNvSpPr>
          <p:nvPr/>
        </p:nvSpPr>
        <p:spPr bwMode="auto">
          <a:xfrm>
            <a:off x="5207000" y="3943350"/>
            <a:ext cx="431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359" name="Line 71"/>
          <p:cNvSpPr>
            <a:spLocks noChangeShapeType="1"/>
          </p:cNvSpPr>
          <p:nvPr/>
        </p:nvSpPr>
        <p:spPr bwMode="auto">
          <a:xfrm>
            <a:off x="5226050" y="3883025"/>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317" name="Rectangle 29"/>
          <p:cNvSpPr>
            <a:spLocks noChangeArrowheads="1"/>
          </p:cNvSpPr>
          <p:nvPr/>
        </p:nvSpPr>
        <p:spPr bwMode="auto">
          <a:xfrm>
            <a:off x="2438400" y="3810000"/>
            <a:ext cx="2844800" cy="152400"/>
          </a:xfrm>
          <a:prstGeom prst="rect">
            <a:avLst/>
          </a:prstGeom>
          <a:solidFill>
            <a:srgbClr val="EE7757"/>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Tree>
    <p:extLst>
      <p:ext uri="{BB962C8B-B14F-4D97-AF65-F5344CB8AC3E}">
        <p14:creationId xmlns:p14="http://schemas.microsoft.com/office/powerpoint/2010/main" val="10565313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41"/>
          <p:cNvSpPr>
            <a:spLocks noChangeArrowheads="1"/>
          </p:cNvSpPr>
          <p:nvPr/>
        </p:nvSpPr>
        <p:spPr bwMode="auto">
          <a:xfrm>
            <a:off x="0" y="5105400"/>
            <a:ext cx="9144000" cy="17526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50178" name="Title 1"/>
          <p:cNvSpPr>
            <a:spLocks noGrp="1"/>
          </p:cNvSpPr>
          <p:nvPr>
            <p:ph type="title"/>
          </p:nvPr>
        </p:nvSpPr>
        <p:spPr>
          <a:xfrm>
            <a:off x="4648200" y="34925"/>
            <a:ext cx="4419600" cy="498475"/>
          </a:xfrm>
        </p:spPr>
        <p:txBody>
          <a:bodyPr/>
          <a:lstStyle/>
          <a:p>
            <a:pPr algn="r" eaLnBrk="1" hangingPunct="1"/>
            <a:r>
              <a:rPr lang="en-US" sz="2000" dirty="0">
                <a:solidFill>
                  <a:srgbClr val="404040"/>
                </a:solidFill>
              </a:rPr>
              <a:t>Renewable Energy Resources</a:t>
            </a:r>
            <a:endParaRPr lang="en-US" dirty="0">
              <a:solidFill>
                <a:srgbClr val="404040"/>
              </a:solidFill>
            </a:endParaRPr>
          </a:p>
        </p:txBody>
      </p:sp>
      <p:sp>
        <p:nvSpPr>
          <p:cNvPr id="50180" name="Rectangle 6"/>
          <p:cNvSpPr>
            <a:spLocks/>
          </p:cNvSpPr>
          <p:nvPr/>
        </p:nvSpPr>
        <p:spPr bwMode="auto">
          <a:xfrm>
            <a:off x="533400" y="53340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charset="0"/>
                <a:cs typeface="Arial" charset="0"/>
                <a:sym typeface="Arial" charset="0"/>
              </a:rPr>
              <a:t>Class Activity </a:t>
            </a:r>
            <a:r>
              <a:rPr lang="en-US" b="0" dirty="0">
                <a:latin typeface="Helvetica Neue" charset="0"/>
              </a:rPr>
              <a:t>(5-10 minutes) </a:t>
            </a:r>
          </a:p>
          <a:p>
            <a:pPr marL="39688"/>
            <a:endParaRPr lang="en-US" b="0" dirty="0"/>
          </a:p>
          <a:p>
            <a:pPr marL="39688"/>
            <a:r>
              <a:rPr lang="en-US" b="0" dirty="0">
                <a:latin typeface="Helvetica Neue"/>
                <a:cs typeface="Helvetica Neue"/>
              </a:rPr>
              <a:t>It is said that the only true renewable </a:t>
            </a:r>
            <a:r>
              <a:rPr lang="en-US" b="0" i="1" dirty="0">
                <a:latin typeface="Helvetica Neue"/>
                <a:cs typeface="Helvetica Neue"/>
              </a:rPr>
              <a:t>source</a:t>
            </a:r>
            <a:r>
              <a:rPr lang="en-US" b="0" dirty="0">
                <a:latin typeface="Helvetica Neue"/>
                <a:cs typeface="Helvetica Neue"/>
              </a:rPr>
              <a:t> of energy for earth is the sun, that in fact the sun is the source of all but geothermal.  Critique the accuracy of this statement.</a:t>
            </a:r>
          </a:p>
        </p:txBody>
      </p:sp>
      <p:pic>
        <p:nvPicPr>
          <p:cNvPr id="2" name="Picture 1" descr="biomas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3400"/>
            <a:ext cx="9144000" cy="45720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41"/>
          <p:cNvSpPr>
            <a:spLocks noChangeArrowheads="1"/>
          </p:cNvSpPr>
          <p:nvPr/>
        </p:nvSpPr>
        <p:spPr bwMode="auto">
          <a:xfrm>
            <a:off x="0" y="5029200"/>
            <a:ext cx="9144000" cy="18288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54274" name="Title 1"/>
          <p:cNvSpPr>
            <a:spLocks noGrp="1"/>
          </p:cNvSpPr>
          <p:nvPr>
            <p:ph type="title"/>
          </p:nvPr>
        </p:nvSpPr>
        <p:spPr/>
        <p:txBody>
          <a:bodyPr/>
          <a:lstStyle/>
          <a:p>
            <a:pPr algn="r" eaLnBrk="1" hangingPunct="1"/>
            <a:r>
              <a:rPr lang="en-US" sz="2000" dirty="0" smtClean="0">
                <a:solidFill>
                  <a:srgbClr val="404040"/>
                </a:solidFill>
              </a:rPr>
              <a:t>Biomass types</a:t>
            </a:r>
            <a:endParaRPr lang="en-US" dirty="0">
              <a:solidFill>
                <a:srgbClr val="404040"/>
              </a:solidFill>
            </a:endParaRPr>
          </a:p>
        </p:txBody>
      </p:sp>
      <p:sp>
        <p:nvSpPr>
          <p:cNvPr id="54278" name="Rectangle 6"/>
          <p:cNvSpPr>
            <a:spLocks/>
          </p:cNvSpPr>
          <p:nvPr/>
        </p:nvSpPr>
        <p:spPr bwMode="auto">
          <a:xfrm>
            <a:off x="533400" y="5257800"/>
            <a:ext cx="8305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charset="0"/>
                <a:cs typeface="Arial" charset="0"/>
                <a:sym typeface="Arial" charset="0"/>
              </a:rPr>
              <a:t>Class Activity </a:t>
            </a:r>
            <a:r>
              <a:rPr lang="en-US" b="0" dirty="0">
                <a:latin typeface="Helvetica Neue" charset="0"/>
              </a:rPr>
              <a:t>(5 minutes) </a:t>
            </a:r>
          </a:p>
          <a:p>
            <a:pPr marL="39688"/>
            <a:endParaRPr lang="en-US" b="0" dirty="0">
              <a:latin typeface="Helvetica Neue"/>
              <a:cs typeface="Helvetica Neue"/>
            </a:endParaRPr>
          </a:p>
          <a:p>
            <a:pPr marL="39688"/>
            <a:r>
              <a:rPr lang="en-US" b="0" dirty="0">
                <a:latin typeface="Helvetica Neue"/>
                <a:cs typeface="Helvetica Neue"/>
              </a:rPr>
              <a:t>Choose one of the biomass fuels and describe the possible unintended consequences of using it on a wide scale or over the long term?</a:t>
            </a:r>
          </a:p>
        </p:txBody>
      </p:sp>
      <p:pic>
        <p:nvPicPr>
          <p:cNvPr id="8" name="Picture 13" descr="biomass2.ai                                                    00376549Macintosh HD                   7C2609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762000"/>
            <a:ext cx="5638800" cy="402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0" y="-76200"/>
            <a:ext cx="4724400" cy="685800"/>
          </a:xfrm>
        </p:spPr>
        <p:txBody>
          <a:bodyPr/>
          <a:lstStyle/>
          <a:p>
            <a:r>
              <a:rPr lang="en-US" dirty="0" smtClean="0">
                <a:solidFill>
                  <a:srgbClr val="404040"/>
                </a:solidFill>
              </a:rPr>
              <a:t>Water consumption: electricity</a:t>
            </a:r>
            <a:endParaRPr lang="en-US" dirty="0">
              <a:solidFill>
                <a:srgbClr val="404040"/>
              </a:solidFill>
            </a:endParaRPr>
          </a:p>
        </p:txBody>
      </p:sp>
      <p:pic>
        <p:nvPicPr>
          <p:cNvPr id="3" name="Picture 2" descr="renewable transformati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371600"/>
            <a:ext cx="6396984" cy="3700153"/>
          </a:xfrm>
          <a:prstGeom prst="rect">
            <a:avLst/>
          </a:prstGeom>
        </p:spPr>
      </p:pic>
    </p:spTree>
    <p:extLst>
      <p:ext uri="{BB962C8B-B14F-4D97-AF65-F5344CB8AC3E}">
        <p14:creationId xmlns:p14="http://schemas.microsoft.com/office/powerpoint/2010/main" val="2878237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0" y="-76200"/>
            <a:ext cx="4724400" cy="685800"/>
          </a:xfrm>
        </p:spPr>
        <p:txBody>
          <a:bodyPr/>
          <a:lstStyle/>
          <a:p>
            <a:r>
              <a:rPr lang="en-US" dirty="0" smtClean="0">
                <a:solidFill>
                  <a:srgbClr val="404040"/>
                </a:solidFill>
              </a:rPr>
              <a:t>Water consumption: electricity</a:t>
            </a:r>
            <a:endParaRPr lang="en-US" dirty="0">
              <a:solidFill>
                <a:srgbClr val="404040"/>
              </a:solidFill>
            </a:endParaRPr>
          </a:p>
        </p:txBody>
      </p:sp>
      <p:pic>
        <p:nvPicPr>
          <p:cNvPr id="3" name="Picture 2" descr="renewable transformati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1295400"/>
            <a:ext cx="2286000" cy="1322272"/>
          </a:xfrm>
          <a:prstGeom prst="rect">
            <a:avLst/>
          </a:prstGeom>
        </p:spPr>
      </p:pic>
      <p:pic>
        <p:nvPicPr>
          <p:cNvPr id="4" name="Picture 3" descr="electric water us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95400"/>
            <a:ext cx="6290653" cy="4364445"/>
          </a:xfrm>
          <a:prstGeom prst="rect">
            <a:avLst/>
          </a:prstGeom>
        </p:spPr>
      </p:pic>
    </p:spTree>
    <p:extLst>
      <p:ext uri="{BB962C8B-B14F-4D97-AF65-F5344CB8AC3E}">
        <p14:creationId xmlns:p14="http://schemas.microsoft.com/office/powerpoint/2010/main" val="14218660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257800" y="0"/>
            <a:ext cx="3733800" cy="563563"/>
          </a:xfrm>
        </p:spPr>
        <p:txBody>
          <a:bodyPr/>
          <a:lstStyle/>
          <a:p>
            <a:r>
              <a:rPr lang="en-US" dirty="0" smtClean="0">
                <a:solidFill>
                  <a:srgbClr val="404040"/>
                </a:solidFill>
              </a:rPr>
              <a:t>Water consumption: fuels</a:t>
            </a:r>
            <a:endParaRPr lang="en-US" dirty="0">
              <a:solidFill>
                <a:srgbClr val="404040"/>
              </a:solidFill>
            </a:endParaRPr>
          </a:p>
        </p:txBody>
      </p:sp>
      <p:pic>
        <p:nvPicPr>
          <p:cNvPr id="15" name="Picture 14" descr="oil water use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3859" y="762000"/>
            <a:ext cx="4370541" cy="5699380"/>
          </a:xfrm>
          <a:prstGeom prst="rect">
            <a:avLst/>
          </a:prstGeom>
        </p:spPr>
      </p:pic>
      <p:pic>
        <p:nvPicPr>
          <p:cNvPr id="13" name="Picture 12" descr="oil transformatio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66800"/>
            <a:ext cx="3048000" cy="1746607"/>
          </a:xfrm>
          <a:prstGeom prst="rect">
            <a:avLst/>
          </a:prstGeom>
        </p:spPr>
      </p:pic>
      <p:sp>
        <p:nvSpPr>
          <p:cNvPr id="5" name="Rectangle 41"/>
          <p:cNvSpPr>
            <a:spLocks noChangeArrowheads="1"/>
          </p:cNvSpPr>
          <p:nvPr/>
        </p:nvSpPr>
        <p:spPr bwMode="auto">
          <a:xfrm>
            <a:off x="0" y="3429000"/>
            <a:ext cx="3886200" cy="34290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6" name="Rectangle 6"/>
          <p:cNvSpPr>
            <a:spLocks/>
          </p:cNvSpPr>
          <p:nvPr/>
        </p:nvSpPr>
        <p:spPr bwMode="auto">
          <a:xfrm>
            <a:off x="533400" y="3771900"/>
            <a:ext cx="28194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charset="0"/>
                <a:cs typeface="Arial" charset="0"/>
                <a:sym typeface="Arial" charset="0"/>
              </a:rPr>
              <a:t>Class Activity </a:t>
            </a:r>
            <a:endParaRPr lang="en-US" sz="2000" dirty="0" smtClean="0">
              <a:latin typeface="Helvetica Neue" charset="0"/>
              <a:cs typeface="Arial" charset="0"/>
              <a:sym typeface="Arial" charset="0"/>
            </a:endParaRPr>
          </a:p>
          <a:p>
            <a:pPr marL="39688"/>
            <a:r>
              <a:rPr lang="en-US" b="0" dirty="0" smtClean="0">
                <a:latin typeface="Helvetica Neue" charset="0"/>
              </a:rPr>
              <a:t>(</a:t>
            </a:r>
            <a:r>
              <a:rPr lang="en-US" b="0" dirty="0">
                <a:latin typeface="Helvetica Neue" charset="0"/>
              </a:rPr>
              <a:t>5 minutes) </a:t>
            </a:r>
          </a:p>
          <a:p>
            <a:pPr marL="39688"/>
            <a:endParaRPr lang="en-US" b="0" dirty="0">
              <a:latin typeface="Helvetica Neue"/>
              <a:cs typeface="Helvetica Neue"/>
            </a:endParaRPr>
          </a:p>
          <a:p>
            <a:pPr marL="39688"/>
            <a:r>
              <a:rPr lang="en-US" b="0" dirty="0" smtClean="0">
                <a:latin typeface="Helvetica Neue"/>
                <a:cs typeface="Helvetica Neue"/>
              </a:rPr>
              <a:t>What conclusions do you draw from this data set?</a:t>
            </a:r>
            <a:endParaRPr lang="en-US" b="0" dirty="0">
              <a:latin typeface="Helvetica Neue"/>
              <a:cs typeface="Helvetica Neue"/>
            </a:endParaRPr>
          </a:p>
        </p:txBody>
      </p:sp>
    </p:spTree>
    <p:extLst>
      <p:ext uri="{BB962C8B-B14F-4D97-AF65-F5344CB8AC3E}">
        <p14:creationId xmlns:p14="http://schemas.microsoft.com/office/powerpoint/2010/main" val="4097140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8130" name="Rectangle 8"/>
          <p:cNvSpPr>
            <a:spLocks/>
          </p:cNvSpPr>
          <p:nvPr/>
        </p:nvSpPr>
        <p:spPr bwMode="auto">
          <a:xfrm>
            <a:off x="0" y="0"/>
            <a:ext cx="9144000" cy="68580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0">
              <a:solidFill>
                <a:srgbClr val="000000"/>
              </a:solidFill>
              <a:latin typeface="Arial" charset="0"/>
              <a:ea typeface="华文细黑" charset="0"/>
              <a:cs typeface="华文细黑" charset="0"/>
              <a:sym typeface="Arial" charset="0"/>
            </a:endParaRPr>
          </a:p>
        </p:txBody>
      </p:sp>
      <p:sp>
        <p:nvSpPr>
          <p:cNvPr id="48131"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fld id="{F6AD1CC9-47AF-5148-94EE-70D995ADFF9B}" type="slidenum">
              <a:rPr lang="en-US" sz="1000" b="0">
                <a:solidFill>
                  <a:srgbClr val="898989"/>
                </a:solidFill>
                <a:latin typeface="Helvetica Neue" charset="0"/>
                <a:cs typeface="Lucida Grande" charset="0"/>
                <a:sym typeface="Lucida Grande" charset="0"/>
              </a:rPr>
              <a:pPr algn="ctr" eaLnBrk="1" hangingPunct="1"/>
              <a:t>28</a:t>
            </a:fld>
            <a:endParaRPr lang="en-US" sz="1200" b="0">
              <a:solidFill>
                <a:srgbClr val="898989"/>
              </a:solidFill>
              <a:latin typeface="Lucida Grande" charset="0"/>
              <a:cs typeface="Lucida Grande" charset="0"/>
              <a:sym typeface="Lucida Grande" charset="0"/>
            </a:endParaRPr>
          </a:p>
        </p:txBody>
      </p:sp>
      <p:sp>
        <p:nvSpPr>
          <p:cNvPr id="48132" name="Title 3"/>
          <p:cNvSpPr>
            <a:spLocks noGrp="1"/>
          </p:cNvSpPr>
          <p:nvPr>
            <p:ph type="ctrTitle"/>
          </p:nvPr>
        </p:nvSpPr>
        <p:spPr>
          <a:xfrm>
            <a:off x="0" y="2209800"/>
            <a:ext cx="9144000" cy="1295400"/>
          </a:xfrm>
        </p:spPr>
        <p:txBody>
          <a:bodyPr/>
          <a:lstStyle/>
          <a:p>
            <a:pPr algn="ctr" eaLnBrk="1" hangingPunct="1"/>
            <a:r>
              <a:rPr lang="en-US" sz="4400" dirty="0" smtClean="0">
                <a:solidFill>
                  <a:srgbClr val="008375"/>
                </a:solidFill>
              </a:rPr>
              <a:t>Strategies</a:t>
            </a:r>
            <a:endParaRPr lang="en-US" dirty="0"/>
          </a:p>
        </p:txBody>
      </p:sp>
      <p:sp>
        <p:nvSpPr>
          <p:cNvPr id="21509" name="Text Box 5"/>
          <p:cNvSpPr txBox="1">
            <a:spLocks noChangeArrowheads="1"/>
          </p:cNvSpPr>
          <p:nvPr/>
        </p:nvSpPr>
        <p:spPr bwMode="auto">
          <a:xfrm>
            <a:off x="3641725" y="23955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p>
        </p:txBody>
      </p:sp>
    </p:spTree>
    <p:extLst>
      <p:ext uri="{BB962C8B-B14F-4D97-AF65-F5344CB8AC3E}">
        <p14:creationId xmlns:p14="http://schemas.microsoft.com/office/powerpoint/2010/main" val="296774026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5"/>
          <p:cNvSpPr>
            <a:spLocks/>
          </p:cNvSpPr>
          <p:nvPr/>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a:endParaRPr lang="en-US" sz="1800" baseline="0"/>
          </a:p>
        </p:txBody>
      </p:sp>
      <p:pic>
        <p:nvPicPr>
          <p:cNvPr id="2048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293813"/>
            <a:ext cx="3048000" cy="228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0483"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657600"/>
            <a:ext cx="3886200"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048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338263"/>
            <a:ext cx="2438400" cy="209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0485" name="Oval 3"/>
          <p:cNvSpPr>
            <a:spLocks/>
          </p:cNvSpPr>
          <p:nvPr/>
        </p:nvSpPr>
        <p:spPr bwMode="auto">
          <a:xfrm>
            <a:off x="1854200" y="546100"/>
            <a:ext cx="1244600" cy="825500"/>
          </a:xfrm>
          <a:prstGeom prst="ellipse">
            <a:avLst/>
          </a:prstGeom>
          <a:solidFill>
            <a:srgbClr val="FFFFFF">
              <a:alpha val="76077"/>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pPr algn="r"/>
            <a:endParaRPr lang="en-US" sz="1800" baseline="0"/>
          </a:p>
        </p:txBody>
      </p:sp>
      <p:sp>
        <p:nvSpPr>
          <p:cNvPr id="20486" name="Line 5"/>
          <p:cNvSpPr>
            <a:spLocks noChangeShapeType="1"/>
          </p:cNvSpPr>
          <p:nvPr/>
        </p:nvSpPr>
        <p:spPr bwMode="auto">
          <a:xfrm>
            <a:off x="4572000" y="647700"/>
            <a:ext cx="4763" cy="6070600"/>
          </a:xfrm>
          <a:prstGeom prst="line">
            <a:avLst/>
          </a:prstGeom>
          <a:noFill/>
          <a:ln w="25400">
            <a:solidFill>
              <a:schemeClr val="bg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0487" name="Line 6"/>
          <p:cNvSpPr>
            <a:spLocks noChangeShapeType="1"/>
          </p:cNvSpPr>
          <p:nvPr/>
        </p:nvSpPr>
        <p:spPr bwMode="auto">
          <a:xfrm rot="10800000">
            <a:off x="838200" y="3657600"/>
            <a:ext cx="7505700" cy="0"/>
          </a:xfrm>
          <a:prstGeom prst="line">
            <a:avLst/>
          </a:prstGeom>
          <a:noFill/>
          <a:ln w="25400">
            <a:solidFill>
              <a:schemeClr val="bg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20488" name="Group 7"/>
          <p:cNvGrpSpPr>
            <a:grpSpLocks/>
          </p:cNvGrpSpPr>
          <p:nvPr/>
        </p:nvGrpSpPr>
        <p:grpSpPr bwMode="auto">
          <a:xfrm>
            <a:off x="533400" y="4800600"/>
            <a:ext cx="3824288" cy="1449388"/>
            <a:chOff x="0" y="0"/>
            <a:chExt cx="2497" cy="946"/>
          </a:xfrm>
        </p:grpSpPr>
        <p:pic>
          <p:nvPicPr>
            <p:cNvPr id="20503"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61" cy="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0504"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5" y="0"/>
              <a:ext cx="1262" cy="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20489" name="Rectangle 10"/>
          <p:cNvSpPr>
            <a:spLocks/>
          </p:cNvSpPr>
          <p:nvPr/>
        </p:nvSpPr>
        <p:spPr bwMode="auto">
          <a:xfrm>
            <a:off x="111125" y="3733800"/>
            <a:ext cx="4648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4000" baseline="0" dirty="0">
                <a:solidFill>
                  <a:srgbClr val="679FAA"/>
                </a:solidFill>
                <a:latin typeface="Helvetica Neue" charset="0"/>
                <a:cs typeface="Helvetica Neue" charset="0"/>
                <a:sym typeface="Helvetica Neue" charset="0"/>
              </a:rPr>
              <a:t>Material</a:t>
            </a:r>
            <a:endParaRPr lang="en-US" sz="4400" baseline="0" dirty="0">
              <a:solidFill>
                <a:srgbClr val="679FAA"/>
              </a:solidFill>
              <a:latin typeface="Helvetica Neue" charset="0"/>
              <a:cs typeface="Helvetica Neue" charset="0"/>
              <a:sym typeface="Helvetica Neue" charset="0"/>
            </a:endParaRPr>
          </a:p>
        </p:txBody>
      </p:sp>
      <p:sp>
        <p:nvSpPr>
          <p:cNvPr id="20490" name="Rectangle 11"/>
          <p:cNvSpPr>
            <a:spLocks/>
          </p:cNvSpPr>
          <p:nvPr/>
        </p:nvSpPr>
        <p:spPr bwMode="auto">
          <a:xfrm>
            <a:off x="654050" y="5854700"/>
            <a:ext cx="3441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2000" b="0" i="1" baseline="0" dirty="0">
                <a:solidFill>
                  <a:srgbClr val="404040"/>
                </a:solidFill>
                <a:latin typeface="Helvetica Neue" charset="0"/>
                <a:cs typeface="Helvetica Neue Light" charset="0"/>
                <a:sym typeface="Helvetica Neue Light" charset="0"/>
              </a:rPr>
              <a:t>objects</a:t>
            </a:r>
          </a:p>
        </p:txBody>
      </p:sp>
      <p:sp>
        <p:nvSpPr>
          <p:cNvPr id="20491" name="Rectangle 13"/>
          <p:cNvSpPr>
            <a:spLocks/>
          </p:cNvSpPr>
          <p:nvPr/>
        </p:nvSpPr>
        <p:spPr bwMode="auto">
          <a:xfrm>
            <a:off x="5646292" y="6245423"/>
            <a:ext cx="17090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2000" b="0" i="1" baseline="0" dirty="0">
                <a:solidFill>
                  <a:srgbClr val="404040"/>
                </a:solidFill>
                <a:latin typeface="Helvetica Neue" charset="0"/>
                <a:cs typeface="Helvetica Neue Light" charset="0"/>
                <a:sym typeface="Helvetica Neue Light" charset="0"/>
              </a:rPr>
              <a:t>subject-object</a:t>
            </a:r>
          </a:p>
        </p:txBody>
      </p:sp>
      <p:sp>
        <p:nvSpPr>
          <p:cNvPr id="20492" name="Rectangle 14"/>
          <p:cNvSpPr>
            <a:spLocks/>
          </p:cNvSpPr>
          <p:nvPr/>
        </p:nvSpPr>
        <p:spPr bwMode="auto">
          <a:xfrm>
            <a:off x="5486400" y="3810000"/>
            <a:ext cx="2057400" cy="457200"/>
          </a:xfrm>
          <a:prstGeom prst="rect">
            <a:avLst/>
          </a:prstGeom>
          <a:gradFill rotWithShape="0">
            <a:gsLst>
              <a:gs pos="0">
                <a:srgbClr val="FFFFFF">
                  <a:alpha val="87000"/>
                </a:srgbClr>
              </a:gs>
              <a:gs pos="100000">
                <a:srgbClr val="B7B7B7">
                  <a:alpha val="87000"/>
                </a:srgbClr>
              </a:gs>
            </a:gsLst>
            <a:path path="rect">
              <a:fillToRect l="50301" t="51469" r="49699" b="48531"/>
            </a:path>
          </a:gra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pPr algn="r"/>
            <a:endParaRPr lang="en-US" sz="1800" baseline="0">
              <a:solidFill>
                <a:schemeClr val="bg1"/>
              </a:solidFill>
            </a:endParaRPr>
          </a:p>
        </p:txBody>
      </p:sp>
      <p:sp>
        <p:nvSpPr>
          <p:cNvPr id="20493" name="Rectangle 15"/>
          <p:cNvSpPr>
            <a:spLocks/>
          </p:cNvSpPr>
          <p:nvPr/>
        </p:nvSpPr>
        <p:spPr bwMode="auto">
          <a:xfrm>
            <a:off x="5544009" y="3753247"/>
            <a:ext cx="203902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4000" baseline="0" dirty="0">
                <a:solidFill>
                  <a:srgbClr val="679FAA"/>
                </a:solidFill>
                <a:latin typeface="Helvetica Neue" charset="0"/>
                <a:cs typeface="Helvetica Neue" charset="0"/>
                <a:sym typeface="Helvetica Neue" charset="0"/>
              </a:rPr>
              <a:t>Efficient</a:t>
            </a:r>
            <a:endParaRPr lang="en-US" sz="4400" baseline="0" dirty="0">
              <a:solidFill>
                <a:srgbClr val="679FAA"/>
              </a:solidFill>
              <a:latin typeface="Helvetica Neue" charset="0"/>
              <a:cs typeface="Helvetica Neue" charset="0"/>
              <a:sym typeface="Helvetica Neue" charset="0"/>
            </a:endParaRPr>
          </a:p>
        </p:txBody>
      </p:sp>
      <p:sp>
        <p:nvSpPr>
          <p:cNvPr id="20494" name="Rectangle 16"/>
          <p:cNvSpPr>
            <a:spLocks/>
          </p:cNvSpPr>
          <p:nvPr/>
        </p:nvSpPr>
        <p:spPr bwMode="auto">
          <a:xfrm>
            <a:off x="1976900" y="552847"/>
            <a:ext cx="11674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4000" baseline="0" dirty="0">
                <a:solidFill>
                  <a:srgbClr val="679FAA"/>
                </a:solidFill>
                <a:latin typeface="Helvetica Neue" charset="0"/>
                <a:cs typeface="Helvetica Neue" charset="0"/>
                <a:sym typeface="Helvetica Neue" charset="0"/>
              </a:rPr>
              <a:t>Final</a:t>
            </a:r>
            <a:endParaRPr lang="en-US" sz="4400" b="1" baseline="0" dirty="0">
              <a:solidFill>
                <a:srgbClr val="679FAA"/>
              </a:solidFill>
              <a:latin typeface="Helvetica Neue" charset="0"/>
              <a:cs typeface="Helvetica Neue" charset="0"/>
              <a:sym typeface="Helvetica Neue" charset="0"/>
            </a:endParaRPr>
          </a:p>
        </p:txBody>
      </p:sp>
      <p:sp>
        <p:nvSpPr>
          <p:cNvPr id="20495" name="Rectangle 17"/>
          <p:cNvSpPr>
            <a:spLocks/>
          </p:cNvSpPr>
          <p:nvPr/>
        </p:nvSpPr>
        <p:spPr bwMode="auto">
          <a:xfrm>
            <a:off x="825500" y="2895600"/>
            <a:ext cx="3441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2000" i="1" baseline="0" dirty="0">
                <a:solidFill>
                  <a:srgbClr val="404040"/>
                </a:solidFill>
                <a:latin typeface="Helvetica Neue Light" charset="0"/>
                <a:cs typeface="Helvetica Neue Light" charset="0"/>
                <a:sym typeface="Helvetica Neue Light" charset="0"/>
              </a:rPr>
              <a:t>transpersonal</a:t>
            </a:r>
          </a:p>
        </p:txBody>
      </p:sp>
      <p:sp>
        <p:nvSpPr>
          <p:cNvPr id="20496" name="Rectangle 18"/>
          <p:cNvSpPr>
            <a:spLocks/>
          </p:cNvSpPr>
          <p:nvPr/>
        </p:nvSpPr>
        <p:spPr bwMode="auto">
          <a:xfrm>
            <a:off x="5786984" y="540147"/>
            <a:ext cx="170864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4000" baseline="0" dirty="0">
                <a:solidFill>
                  <a:srgbClr val="679FAA"/>
                </a:solidFill>
                <a:latin typeface="Helvetica Neue" charset="0"/>
                <a:cs typeface="Helvetica Neue" charset="0"/>
                <a:sym typeface="Helvetica Neue" charset="0"/>
              </a:rPr>
              <a:t>Formal</a:t>
            </a:r>
            <a:endParaRPr lang="en-US" sz="4400" b="1" baseline="0" dirty="0">
              <a:solidFill>
                <a:srgbClr val="679FAA"/>
              </a:solidFill>
              <a:latin typeface="Helvetica Neue" charset="0"/>
              <a:cs typeface="Helvetica Neue" charset="0"/>
              <a:sym typeface="Helvetica Neue" charset="0"/>
            </a:endParaRPr>
          </a:p>
        </p:txBody>
      </p:sp>
      <p:sp>
        <p:nvSpPr>
          <p:cNvPr id="20497" name="Rectangle 19"/>
          <p:cNvSpPr>
            <a:spLocks/>
          </p:cNvSpPr>
          <p:nvPr/>
        </p:nvSpPr>
        <p:spPr bwMode="auto">
          <a:xfrm>
            <a:off x="4800600" y="2882900"/>
            <a:ext cx="3441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2000" b="0" i="1" baseline="0" dirty="0">
                <a:solidFill>
                  <a:srgbClr val="404040"/>
                </a:solidFill>
                <a:latin typeface="Helvetica Neue" charset="0"/>
                <a:cs typeface="Helvetica Neue Light" charset="0"/>
                <a:sym typeface="Helvetica Neue Light" charset="0"/>
              </a:rPr>
              <a:t>subject-subject</a:t>
            </a:r>
          </a:p>
        </p:txBody>
      </p:sp>
      <p:sp>
        <p:nvSpPr>
          <p:cNvPr id="20498" name="Rectangle 20"/>
          <p:cNvSpPr>
            <a:spLocks/>
          </p:cNvSpPr>
          <p:nvPr/>
        </p:nvSpPr>
        <p:spPr bwMode="auto">
          <a:xfrm rot="-5400000">
            <a:off x="8238332" y="5934868"/>
            <a:ext cx="15367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1200" baseline="0">
                <a:solidFill>
                  <a:schemeClr val="bg2"/>
                </a:solidFill>
                <a:latin typeface="Helvetica Neue Light" charset="0"/>
                <a:cs typeface="Helvetica Neue Light" charset="0"/>
                <a:sym typeface="Helvetica Neue Light" charset="0"/>
              </a:rPr>
              <a:t> Aristotle, Roger Burton</a:t>
            </a:r>
          </a:p>
        </p:txBody>
      </p:sp>
      <p:sp>
        <p:nvSpPr>
          <p:cNvPr id="20499" name="Rectangle 21"/>
          <p:cNvSpPr>
            <a:spLocks/>
          </p:cNvSpPr>
          <p:nvPr/>
        </p:nvSpPr>
        <p:spPr bwMode="auto">
          <a:xfrm>
            <a:off x="1624418" y="4431526"/>
            <a:ext cx="15724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baseline="0" dirty="0">
                <a:solidFill>
                  <a:srgbClr val="EB9920"/>
                </a:solidFill>
                <a:latin typeface="Helvetica Neue" charset="0"/>
                <a:cs typeface="Helvetica Neue Bold Condensed" charset="0"/>
                <a:sym typeface="Helvetica Neue Bold Condensed" charset="0"/>
              </a:rPr>
              <a:t>natural</a:t>
            </a:r>
            <a:r>
              <a:rPr lang="en-US" baseline="0" dirty="0">
                <a:solidFill>
                  <a:srgbClr val="CD4C2C"/>
                </a:solidFill>
                <a:latin typeface="Helvetica Neue" charset="0"/>
                <a:cs typeface="Helvetica Neue Bold Condensed" charset="0"/>
                <a:sym typeface="Helvetica Neue Bold Condensed" charset="0"/>
              </a:rPr>
              <a:t> </a:t>
            </a:r>
            <a:r>
              <a:rPr lang="en-US" baseline="0" dirty="0">
                <a:solidFill>
                  <a:srgbClr val="EB9920"/>
                </a:solidFill>
                <a:latin typeface="Helvetica Neue" charset="0"/>
                <a:cs typeface="Helvetica Neue Bold Condensed" charset="0"/>
                <a:sym typeface="Helvetica Neue Bold Condensed" charset="0"/>
              </a:rPr>
              <a:t>capital</a:t>
            </a:r>
          </a:p>
        </p:txBody>
      </p:sp>
      <p:sp>
        <p:nvSpPr>
          <p:cNvPr id="20500" name="Rectangle 22"/>
          <p:cNvSpPr>
            <a:spLocks/>
          </p:cNvSpPr>
          <p:nvPr/>
        </p:nvSpPr>
        <p:spPr bwMode="auto">
          <a:xfrm>
            <a:off x="5965862" y="4371201"/>
            <a:ext cx="11413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baseline="0" dirty="0">
                <a:solidFill>
                  <a:srgbClr val="EB9920"/>
                </a:solidFill>
                <a:latin typeface="Helvetica Neue" charset="0"/>
                <a:cs typeface="Helvetica Neue Bold Condensed" charset="0"/>
                <a:sym typeface="Helvetica Neue Bold Condensed" charset="0"/>
              </a:rPr>
              <a:t>processes</a:t>
            </a:r>
            <a:endParaRPr lang="en-US" sz="2800" baseline="0" dirty="0">
              <a:solidFill>
                <a:srgbClr val="EB9920"/>
              </a:solidFill>
              <a:latin typeface="Helvetica Neue Bold Condensed" charset="0"/>
              <a:cs typeface="Helvetica Neue Bold Condensed" charset="0"/>
              <a:sym typeface="Helvetica Neue Bold Condensed" charset="0"/>
            </a:endParaRPr>
          </a:p>
        </p:txBody>
      </p:sp>
      <p:sp>
        <p:nvSpPr>
          <p:cNvPr id="20501" name="Rectangle 23"/>
          <p:cNvSpPr>
            <a:spLocks/>
          </p:cNvSpPr>
          <p:nvPr/>
        </p:nvSpPr>
        <p:spPr bwMode="auto">
          <a:xfrm>
            <a:off x="6272240" y="1107301"/>
            <a:ext cx="7349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baseline="0" dirty="0">
                <a:solidFill>
                  <a:srgbClr val="EB9920"/>
                </a:solidFill>
                <a:latin typeface="Helvetica Neue" charset="0"/>
                <a:cs typeface="Helvetica Neue Bold Condensed" charset="0"/>
                <a:sym typeface="Helvetica Neue Bold Condensed" charset="0"/>
              </a:rPr>
              <a:t>design</a:t>
            </a:r>
            <a:endParaRPr lang="en-US" sz="2800" baseline="0" dirty="0">
              <a:solidFill>
                <a:srgbClr val="EB9920"/>
              </a:solidFill>
              <a:latin typeface="Helvetica Neue Bold Condensed" charset="0"/>
              <a:cs typeface="Helvetica Neue Bold Condensed" charset="0"/>
              <a:sym typeface="Helvetica Neue Bold Condensed" charset="0"/>
            </a:endParaRPr>
          </a:p>
        </p:txBody>
      </p:sp>
      <p:sp>
        <p:nvSpPr>
          <p:cNvPr id="20502" name="Rectangle 24"/>
          <p:cNvSpPr>
            <a:spLocks/>
          </p:cNvSpPr>
          <p:nvPr/>
        </p:nvSpPr>
        <p:spPr bwMode="auto">
          <a:xfrm>
            <a:off x="2225074" y="1120001"/>
            <a:ext cx="677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baseline="0" dirty="0">
                <a:solidFill>
                  <a:srgbClr val="EB9920"/>
                </a:solidFill>
                <a:latin typeface="Helvetica Neue" charset="0"/>
                <a:cs typeface="Helvetica Neue Bold Condensed" charset="0"/>
                <a:sym typeface="Helvetica Neue Bold Condensed" charset="0"/>
              </a:rPr>
              <a:t>intent</a:t>
            </a:r>
            <a:endParaRPr lang="en-US" i="1" baseline="0" dirty="0">
              <a:solidFill>
                <a:srgbClr val="EB9920"/>
              </a:solidFill>
              <a:latin typeface="Helvetica Neue" charset="0"/>
              <a:cs typeface="Helvetica Neue Bold Condensed" charset="0"/>
              <a:sym typeface="Helvetica Neue Bold Condensed" charset="0"/>
            </a:endParaRPr>
          </a:p>
        </p:txBody>
      </p:sp>
    </p:spTree>
    <p:extLst>
      <p:ext uri="{BB962C8B-B14F-4D97-AF65-F5344CB8AC3E}">
        <p14:creationId xmlns:p14="http://schemas.microsoft.com/office/powerpoint/2010/main" val="164887368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ypesofenergy.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609600"/>
            <a:ext cx="8229600" cy="5384800"/>
          </a:xfrm>
          <a:prstGeom prst="rect">
            <a:avLst/>
          </a:prstGeom>
        </p:spPr>
      </p:pic>
      <p:sp>
        <p:nvSpPr>
          <p:cNvPr id="2" name="Title 1"/>
          <p:cNvSpPr>
            <a:spLocks noGrp="1"/>
          </p:cNvSpPr>
          <p:nvPr>
            <p:ph type="title"/>
          </p:nvPr>
        </p:nvSpPr>
        <p:spPr>
          <a:xfrm>
            <a:off x="5257800" y="0"/>
            <a:ext cx="4114800" cy="563563"/>
          </a:xfrm>
        </p:spPr>
        <p:txBody>
          <a:bodyPr/>
          <a:lstStyle/>
          <a:p>
            <a:r>
              <a:rPr lang="en-US" dirty="0" smtClean="0">
                <a:solidFill>
                  <a:srgbClr val="404040"/>
                </a:solidFill>
              </a:rPr>
              <a:t>Types of energetic forces</a:t>
            </a:r>
            <a:endParaRPr lang="en-US" dirty="0">
              <a:solidFill>
                <a:srgbClr val="404040"/>
              </a:solidFill>
            </a:endParaRPr>
          </a:p>
        </p:txBody>
      </p:sp>
      <p:sp>
        <p:nvSpPr>
          <p:cNvPr id="5" name="Rectangle 41"/>
          <p:cNvSpPr>
            <a:spLocks noChangeArrowheads="1"/>
          </p:cNvSpPr>
          <p:nvPr/>
        </p:nvSpPr>
        <p:spPr bwMode="auto">
          <a:xfrm>
            <a:off x="0" y="5715000"/>
            <a:ext cx="9144000" cy="11430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6" name="Rectangle 6"/>
          <p:cNvSpPr>
            <a:spLocks/>
          </p:cNvSpPr>
          <p:nvPr/>
        </p:nvSpPr>
        <p:spPr bwMode="auto">
          <a:xfrm>
            <a:off x="457200" y="5791200"/>
            <a:ext cx="8305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a:cs typeface="Helvetica Neue"/>
                <a:sym typeface="Arial" charset="0"/>
              </a:rPr>
              <a:t>Activity </a:t>
            </a:r>
            <a:r>
              <a:rPr lang="en-US" sz="2000" b="0" dirty="0">
                <a:latin typeface="Helvetica Neue"/>
                <a:cs typeface="Helvetica Neue"/>
                <a:sym typeface="Arial" charset="0"/>
              </a:rPr>
              <a:t>(</a:t>
            </a:r>
            <a:r>
              <a:rPr lang="en-US" sz="2000" b="0" dirty="0" smtClean="0">
                <a:latin typeface="Helvetica Neue"/>
                <a:cs typeface="Helvetica Neue"/>
                <a:sym typeface="Arial" charset="0"/>
              </a:rPr>
              <a:t>5 minutes)</a:t>
            </a:r>
            <a:endParaRPr lang="en-US" sz="2000" b="0" dirty="0">
              <a:latin typeface="Helvetica Neue"/>
              <a:cs typeface="Helvetica Neue"/>
              <a:sym typeface="Arial" charset="0"/>
            </a:endParaRPr>
          </a:p>
          <a:p>
            <a:pPr marL="39688"/>
            <a:endParaRPr lang="en-US" b="0" dirty="0">
              <a:latin typeface="Helvetica Neue"/>
              <a:cs typeface="Helvetica Neue"/>
              <a:sym typeface="Arial" charset="0"/>
            </a:endParaRPr>
          </a:p>
          <a:p>
            <a:pPr marL="39688"/>
            <a:r>
              <a:rPr lang="en-US" b="0" dirty="0" smtClean="0">
                <a:latin typeface="Helvetica Neue"/>
                <a:cs typeface="Helvetica Neue"/>
              </a:rPr>
              <a:t>What is the difference between an energy source and an energy resource?</a:t>
            </a:r>
            <a:endParaRPr lang="en-US" b="0" dirty="0">
              <a:latin typeface="Helvetica Neue"/>
              <a:cs typeface="Helvetica Neue"/>
            </a:endParaRPr>
          </a:p>
          <a:p>
            <a:pPr marL="39688"/>
            <a:endParaRPr lang="en-US" b="0" dirty="0">
              <a:latin typeface="Arial" charset="0"/>
              <a:cs typeface="Arial" charset="0"/>
              <a:sym typeface="Arial" charset="0"/>
            </a:endParaRPr>
          </a:p>
        </p:txBody>
      </p:sp>
    </p:spTree>
    <p:extLst>
      <p:ext uri="{BB962C8B-B14F-4D97-AF65-F5344CB8AC3E}">
        <p14:creationId xmlns:p14="http://schemas.microsoft.com/office/powerpoint/2010/main" val="325060768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p:cNvSpPr>
          <p:nvPr/>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a:endParaRPr lang="en-US" sz="1800" baseline="0"/>
          </a:p>
        </p:txBody>
      </p:sp>
      <p:pic>
        <p:nvPicPr>
          <p:cNvPr id="21506" name="Picture 3"/>
          <p:cNvPicPr>
            <a:picLocks noChangeAspect="1" noChangeArrowheads="1"/>
          </p:cNvPicPr>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4953000" y="1293813"/>
            <a:ext cx="3048000" cy="2287587"/>
          </a:xfrm>
          <a:prstGeom prst="rect">
            <a:avLst/>
          </a:prstGeom>
          <a:noFill/>
          <a:ln>
            <a:noFill/>
          </a:ln>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1507" name="Picture 4"/>
          <p:cNvPicPr>
            <a:picLocks noChangeAspect="1" noChangeArrowheads="1"/>
          </p:cNvPicPr>
          <p:nvPr/>
        </p:nvPicPr>
        <p:blipFill>
          <a:blip r:embed="rId4">
            <a:alphaModFix amt="30000"/>
            <a:extLst>
              <a:ext uri="{28A0092B-C50C-407E-A947-70E740481C1C}">
                <a14:useLocalDpi xmlns:a14="http://schemas.microsoft.com/office/drawing/2010/main" val="0"/>
              </a:ext>
            </a:extLst>
          </a:blip>
          <a:srcRect/>
          <a:stretch>
            <a:fillRect/>
          </a:stretch>
        </p:blipFill>
        <p:spPr bwMode="auto">
          <a:xfrm>
            <a:off x="4572000" y="3657600"/>
            <a:ext cx="3886200" cy="2914650"/>
          </a:xfrm>
          <a:prstGeom prst="rect">
            <a:avLst/>
          </a:prstGeom>
          <a:noFill/>
          <a:ln>
            <a:noFill/>
          </a:ln>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1508" name="Picture 5"/>
          <p:cNvPicPr>
            <a:picLocks noChangeAspect="1" noChangeArrowheads="1"/>
          </p:cNvPicPr>
          <p:nvPr/>
        </p:nvPicPr>
        <p:blipFill>
          <a:blip r:embed="rId5">
            <a:alphaModFix amt="29000"/>
            <a:extLst>
              <a:ext uri="{28A0092B-C50C-407E-A947-70E740481C1C}">
                <a14:useLocalDpi xmlns:a14="http://schemas.microsoft.com/office/drawing/2010/main" val="0"/>
              </a:ext>
            </a:extLst>
          </a:blip>
          <a:srcRect/>
          <a:stretch>
            <a:fillRect/>
          </a:stretch>
        </p:blipFill>
        <p:spPr bwMode="auto">
          <a:xfrm>
            <a:off x="1295400" y="1338263"/>
            <a:ext cx="2438400" cy="2090737"/>
          </a:xfrm>
          <a:prstGeom prst="rect">
            <a:avLst/>
          </a:prstGeom>
          <a:noFill/>
          <a:ln>
            <a:noFill/>
          </a:ln>
          <a:extLst>
            <a:ext uri="{909E8E84-426E-40dd-AFC4-6F175D3DCCD1}">
              <a14:hiddenFill xmlns:a14="http://schemas.microsoft.com/office/drawing/2010/main">
                <a:solidFill>
                  <a:srgbClr val="FFFFFF">
                    <a:alpha val="29019"/>
                  </a:srgbClr>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1509" name="Oval 6"/>
          <p:cNvSpPr>
            <a:spLocks/>
          </p:cNvSpPr>
          <p:nvPr/>
        </p:nvSpPr>
        <p:spPr bwMode="auto">
          <a:xfrm>
            <a:off x="1854200" y="546100"/>
            <a:ext cx="1244600" cy="825500"/>
          </a:xfrm>
          <a:prstGeom prst="ellipse">
            <a:avLst/>
          </a:prstGeom>
          <a:solidFill>
            <a:srgbClr val="FFFFFF">
              <a:alpha val="76077"/>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pPr algn="r"/>
            <a:endParaRPr lang="en-US" sz="1800" baseline="0"/>
          </a:p>
        </p:txBody>
      </p:sp>
      <p:sp>
        <p:nvSpPr>
          <p:cNvPr id="21510" name="Line 7"/>
          <p:cNvSpPr>
            <a:spLocks noChangeShapeType="1"/>
          </p:cNvSpPr>
          <p:nvPr/>
        </p:nvSpPr>
        <p:spPr bwMode="auto">
          <a:xfrm>
            <a:off x="4572000" y="647700"/>
            <a:ext cx="4763" cy="6070600"/>
          </a:xfrm>
          <a:prstGeom prst="line">
            <a:avLst/>
          </a:prstGeom>
          <a:noFill/>
          <a:ln w="25400">
            <a:solidFill>
              <a:schemeClr val="bg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1511" name="Line 8"/>
          <p:cNvSpPr>
            <a:spLocks noChangeShapeType="1"/>
          </p:cNvSpPr>
          <p:nvPr/>
        </p:nvSpPr>
        <p:spPr bwMode="auto">
          <a:xfrm rot="10800000">
            <a:off x="838200" y="3657600"/>
            <a:ext cx="7505700" cy="0"/>
          </a:xfrm>
          <a:prstGeom prst="line">
            <a:avLst/>
          </a:prstGeom>
          <a:noFill/>
          <a:ln w="25400">
            <a:solidFill>
              <a:schemeClr val="bg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21512" name="Group 9"/>
          <p:cNvGrpSpPr>
            <a:grpSpLocks/>
          </p:cNvGrpSpPr>
          <p:nvPr/>
        </p:nvGrpSpPr>
        <p:grpSpPr bwMode="auto">
          <a:xfrm>
            <a:off x="533400" y="4800600"/>
            <a:ext cx="3824288" cy="1449388"/>
            <a:chOff x="0" y="0"/>
            <a:chExt cx="2497" cy="946"/>
          </a:xfrm>
        </p:grpSpPr>
        <p:pic>
          <p:nvPicPr>
            <p:cNvPr id="21529" name="Picture 10"/>
            <p:cNvPicPr>
              <a:picLocks noChangeAspect="1" noChangeArrowheads="1"/>
            </p:cNvPicPr>
            <p:nvPr/>
          </p:nvPicPr>
          <p:blipFill>
            <a:blip r:embed="rId6">
              <a:alphaModFix amt="32000"/>
              <a:extLst>
                <a:ext uri="{28A0092B-C50C-407E-A947-70E740481C1C}">
                  <a14:useLocalDpi xmlns:a14="http://schemas.microsoft.com/office/drawing/2010/main" val="0"/>
                </a:ext>
              </a:extLst>
            </a:blip>
            <a:srcRect/>
            <a:stretch>
              <a:fillRect/>
            </a:stretch>
          </p:blipFill>
          <p:spPr bwMode="auto">
            <a:xfrm>
              <a:off x="0" y="0"/>
              <a:ext cx="1261" cy="946"/>
            </a:xfrm>
            <a:prstGeom prst="rect">
              <a:avLst/>
            </a:prstGeom>
            <a:noFill/>
            <a:ln>
              <a:noFill/>
            </a:ln>
            <a:extLst>
              <a:ext uri="{909E8E84-426E-40dd-AFC4-6F175D3DCCD1}">
                <a14:hiddenFill xmlns:a14="http://schemas.microsoft.com/office/drawing/2010/main">
                  <a:solidFill>
                    <a:srgbClr val="FFFFFF">
                      <a:alpha val="32156"/>
                    </a:srgbClr>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1530" name="Picture 11"/>
            <p:cNvPicPr>
              <a:picLocks noChangeAspect="1" noChangeArrowheads="1"/>
            </p:cNvPicPr>
            <p:nvPr/>
          </p:nvPicPr>
          <p:blipFill>
            <a:blip r:embed="rId6">
              <a:alphaModFix amt="32000"/>
              <a:extLst>
                <a:ext uri="{28A0092B-C50C-407E-A947-70E740481C1C}">
                  <a14:useLocalDpi xmlns:a14="http://schemas.microsoft.com/office/drawing/2010/main" val="0"/>
                </a:ext>
              </a:extLst>
            </a:blip>
            <a:srcRect/>
            <a:stretch>
              <a:fillRect/>
            </a:stretch>
          </p:blipFill>
          <p:spPr bwMode="auto">
            <a:xfrm>
              <a:off x="1235" y="0"/>
              <a:ext cx="1262" cy="946"/>
            </a:xfrm>
            <a:prstGeom prst="rect">
              <a:avLst/>
            </a:prstGeom>
            <a:noFill/>
            <a:ln>
              <a:noFill/>
            </a:ln>
            <a:extLst>
              <a:ext uri="{909E8E84-426E-40dd-AFC4-6F175D3DCCD1}">
                <a14:hiddenFill xmlns:a14="http://schemas.microsoft.com/office/drawing/2010/main">
                  <a:solidFill>
                    <a:srgbClr val="FFFFFF">
                      <a:alpha val="32156"/>
                    </a:srgbClr>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85001" name="Rectangle 12"/>
          <p:cNvSpPr>
            <a:spLocks/>
          </p:cNvSpPr>
          <p:nvPr/>
        </p:nvSpPr>
        <p:spPr bwMode="auto">
          <a:xfrm>
            <a:off x="111125" y="3733800"/>
            <a:ext cx="4648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defRPr/>
            </a:pPr>
            <a:r>
              <a:rPr lang="en-US" sz="4000" baseline="0" dirty="0">
                <a:solidFill>
                  <a:srgbClr val="679FAA"/>
                </a:solidFill>
                <a:latin typeface="Helvetica Neue" charset="0"/>
                <a:cs typeface="Helvetica Neue" charset="0"/>
                <a:sym typeface="Helvetica Neue" charset="0"/>
              </a:rPr>
              <a:t>natural capital</a:t>
            </a:r>
            <a:endParaRPr lang="en-US" sz="4400" baseline="0" dirty="0">
              <a:solidFill>
                <a:srgbClr val="679FAA"/>
              </a:solidFill>
              <a:latin typeface="Helvetica Neue" charset="0"/>
              <a:cs typeface="Helvetica Neue" charset="0"/>
              <a:sym typeface="Helvetica Neue" charset="0"/>
            </a:endParaRPr>
          </a:p>
        </p:txBody>
      </p:sp>
      <p:sp>
        <p:nvSpPr>
          <p:cNvPr id="85002" name="Rectangle 17"/>
          <p:cNvSpPr>
            <a:spLocks/>
          </p:cNvSpPr>
          <p:nvPr/>
        </p:nvSpPr>
        <p:spPr bwMode="auto">
          <a:xfrm>
            <a:off x="1959298" y="559197"/>
            <a:ext cx="141064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defRPr/>
            </a:pPr>
            <a:r>
              <a:rPr lang="en-US" sz="4000" baseline="0" dirty="0">
                <a:solidFill>
                  <a:srgbClr val="679FAA"/>
                </a:solidFill>
                <a:latin typeface="Helvetica Neue" charset="0"/>
                <a:cs typeface="Helvetica Neue" charset="0"/>
                <a:sym typeface="Helvetica Neue" charset="0"/>
              </a:rPr>
              <a:t>intent</a:t>
            </a:r>
            <a:endParaRPr lang="en-US" sz="4400" b="1" baseline="0" dirty="0">
              <a:solidFill>
                <a:srgbClr val="679FAA"/>
              </a:solidFill>
              <a:latin typeface="Helvetica Neue" charset="0"/>
              <a:cs typeface="Helvetica Neue" charset="0"/>
              <a:sym typeface="Helvetica Neue" charset="0"/>
            </a:endParaRPr>
          </a:p>
        </p:txBody>
      </p:sp>
      <p:sp>
        <p:nvSpPr>
          <p:cNvPr id="85003" name="Rectangle 19"/>
          <p:cNvSpPr>
            <a:spLocks/>
          </p:cNvSpPr>
          <p:nvPr/>
        </p:nvSpPr>
        <p:spPr bwMode="auto">
          <a:xfrm>
            <a:off x="5802462" y="546497"/>
            <a:ext cx="163323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defRPr/>
            </a:pPr>
            <a:r>
              <a:rPr lang="en-US" sz="4000" baseline="0" dirty="0">
                <a:solidFill>
                  <a:srgbClr val="679FAA"/>
                </a:solidFill>
                <a:latin typeface="Helvetica Neue" charset="0"/>
                <a:cs typeface="Helvetica Neue" charset="0"/>
                <a:sym typeface="Helvetica Neue" charset="0"/>
              </a:rPr>
              <a:t>design</a:t>
            </a:r>
            <a:endParaRPr lang="en-US" sz="4400" b="1" baseline="0" dirty="0">
              <a:solidFill>
                <a:srgbClr val="679FAA"/>
              </a:solidFill>
              <a:latin typeface="Helvetica Neue" charset="0"/>
              <a:cs typeface="Helvetica Neue" charset="0"/>
              <a:sym typeface="Helvetica Neue" charset="0"/>
            </a:endParaRPr>
          </a:p>
        </p:txBody>
      </p:sp>
      <p:sp>
        <p:nvSpPr>
          <p:cNvPr id="21516" name="Rectangle 36"/>
          <p:cNvSpPr>
            <a:spLocks/>
          </p:cNvSpPr>
          <p:nvPr/>
        </p:nvSpPr>
        <p:spPr bwMode="auto">
          <a:xfrm rot="-5400000">
            <a:off x="7905750" y="5538788"/>
            <a:ext cx="2141538"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1200" baseline="0">
                <a:solidFill>
                  <a:schemeClr val="bg2"/>
                </a:solidFill>
                <a:latin typeface="Helvetica Neue Light" charset="0"/>
                <a:cs typeface="Helvetica Neue Light" charset="0"/>
                <a:sym typeface="Helvetica Neue Light" charset="0"/>
              </a:rPr>
              <a:t>Roger Burton, Donella Meadows</a:t>
            </a:r>
          </a:p>
        </p:txBody>
      </p:sp>
      <p:sp>
        <p:nvSpPr>
          <p:cNvPr id="85005" name="Oval 39"/>
          <p:cNvSpPr>
            <a:spLocks/>
          </p:cNvSpPr>
          <p:nvPr/>
        </p:nvSpPr>
        <p:spPr bwMode="auto">
          <a:xfrm>
            <a:off x="2462213" y="4906963"/>
            <a:ext cx="381000" cy="381000"/>
          </a:xfrm>
          <a:prstGeom prst="ellipse">
            <a:avLst/>
          </a:prstGeom>
          <a:solidFill>
            <a:srgbClr val="367464"/>
          </a:solidFill>
          <a:ln>
            <a:noFill/>
          </a:ln>
          <a:extLst/>
        </p:spPr>
        <p:txBody>
          <a:bodyPr lIns="0" tIns="0" rIns="0" bIns="0"/>
          <a:lstStyle/>
          <a:p>
            <a:pPr algn="r">
              <a:defRPr/>
            </a:pPr>
            <a:endParaRPr lang="en-US" sz="1800" baseline="0"/>
          </a:p>
        </p:txBody>
      </p:sp>
      <p:sp>
        <p:nvSpPr>
          <p:cNvPr id="85006" name="Oval 42"/>
          <p:cNvSpPr>
            <a:spLocks/>
          </p:cNvSpPr>
          <p:nvPr/>
        </p:nvSpPr>
        <p:spPr bwMode="auto">
          <a:xfrm>
            <a:off x="4876800" y="4957763"/>
            <a:ext cx="495300" cy="452437"/>
          </a:xfrm>
          <a:prstGeom prst="ellipse">
            <a:avLst/>
          </a:prstGeom>
          <a:solidFill>
            <a:srgbClr val="367464"/>
          </a:solidFill>
          <a:ln>
            <a:noFill/>
          </a:ln>
          <a:extLst/>
        </p:spPr>
        <p:txBody>
          <a:bodyPr lIns="0" tIns="0" rIns="0" bIns="0"/>
          <a:lstStyle/>
          <a:p>
            <a:pPr algn="r">
              <a:defRPr/>
            </a:pPr>
            <a:endParaRPr lang="en-US" sz="1800" baseline="0"/>
          </a:p>
        </p:txBody>
      </p:sp>
      <p:sp>
        <p:nvSpPr>
          <p:cNvPr id="85007" name="Oval 44"/>
          <p:cNvSpPr>
            <a:spLocks/>
          </p:cNvSpPr>
          <p:nvPr/>
        </p:nvSpPr>
        <p:spPr bwMode="auto">
          <a:xfrm>
            <a:off x="1676400" y="1625600"/>
            <a:ext cx="1816100" cy="1803400"/>
          </a:xfrm>
          <a:prstGeom prst="ellipse">
            <a:avLst/>
          </a:prstGeom>
          <a:solidFill>
            <a:srgbClr val="367464"/>
          </a:solidFill>
          <a:ln>
            <a:noFill/>
          </a:ln>
          <a:extLst/>
        </p:spPr>
        <p:txBody>
          <a:bodyPr lIns="0" tIns="0" rIns="0" bIns="0"/>
          <a:lstStyle/>
          <a:p>
            <a:pPr algn="r">
              <a:defRPr/>
            </a:pPr>
            <a:endParaRPr lang="en-US" sz="1800" baseline="0">
              <a:solidFill>
                <a:srgbClr val="C6BDAD"/>
              </a:solidFill>
            </a:endParaRPr>
          </a:p>
        </p:txBody>
      </p:sp>
      <p:sp>
        <p:nvSpPr>
          <p:cNvPr id="85008" name="Oval 47"/>
          <p:cNvSpPr>
            <a:spLocks/>
          </p:cNvSpPr>
          <p:nvPr/>
        </p:nvSpPr>
        <p:spPr bwMode="auto">
          <a:xfrm>
            <a:off x="4724400" y="1435100"/>
            <a:ext cx="1079500" cy="1079500"/>
          </a:xfrm>
          <a:prstGeom prst="ellipse">
            <a:avLst/>
          </a:prstGeom>
          <a:solidFill>
            <a:srgbClr val="367464"/>
          </a:solidFill>
          <a:ln>
            <a:noFill/>
          </a:ln>
          <a:extLst/>
        </p:spPr>
        <p:txBody>
          <a:bodyPr lIns="0" tIns="0" rIns="0" bIns="0"/>
          <a:lstStyle/>
          <a:p>
            <a:pPr algn="r">
              <a:defRPr/>
            </a:pPr>
            <a:endParaRPr lang="en-US" sz="1800" baseline="0">
              <a:solidFill>
                <a:srgbClr val="367464"/>
              </a:solidFill>
            </a:endParaRPr>
          </a:p>
        </p:txBody>
      </p:sp>
      <p:sp>
        <p:nvSpPr>
          <p:cNvPr id="21521" name="Rectangle 48"/>
          <p:cNvSpPr>
            <a:spLocks/>
          </p:cNvSpPr>
          <p:nvPr/>
        </p:nvSpPr>
        <p:spPr bwMode="auto">
          <a:xfrm>
            <a:off x="4876800" y="1143000"/>
            <a:ext cx="3263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baseline="0" dirty="0">
                <a:solidFill>
                  <a:srgbClr val="DF5D43"/>
                </a:solidFill>
                <a:latin typeface="Helvetica Neue" charset="0"/>
                <a:cs typeface="Helvetica Neue Bold Condensed" charset="0"/>
                <a:sym typeface="Helvetica Neue Bold Condensed" charset="0"/>
              </a:rPr>
              <a:t>Redefining goals</a:t>
            </a:r>
          </a:p>
        </p:txBody>
      </p:sp>
      <p:sp>
        <p:nvSpPr>
          <p:cNvPr id="21522" name="Rectangle 45"/>
          <p:cNvSpPr>
            <a:spLocks/>
          </p:cNvSpPr>
          <p:nvPr/>
        </p:nvSpPr>
        <p:spPr bwMode="auto">
          <a:xfrm>
            <a:off x="228600" y="914400"/>
            <a:ext cx="1981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r"/>
            <a:r>
              <a:rPr lang="en-US" dirty="0" smtClean="0">
                <a:solidFill>
                  <a:srgbClr val="DF5D43"/>
                </a:solidFill>
                <a:latin typeface="Helvetica Neue" charset="0"/>
                <a:cs typeface="Helvetica Neue Bold Condensed" charset="0"/>
                <a:sym typeface="Helvetica Neue Bold Condensed" charset="0"/>
              </a:rPr>
              <a:t>Transcending paradigms</a:t>
            </a:r>
            <a:endParaRPr lang="en-US" baseline="0" dirty="0">
              <a:solidFill>
                <a:srgbClr val="DF5D43"/>
              </a:solidFill>
              <a:latin typeface="Helvetica Neue Bold Condensed" charset="0"/>
              <a:cs typeface="Helvetica Neue Bold Condensed" charset="0"/>
              <a:sym typeface="Helvetica Neue Bold Condensed" charset="0"/>
            </a:endParaRPr>
          </a:p>
        </p:txBody>
      </p:sp>
      <p:sp>
        <p:nvSpPr>
          <p:cNvPr id="85011" name="Oval 53"/>
          <p:cNvSpPr>
            <a:spLocks/>
          </p:cNvSpPr>
          <p:nvPr/>
        </p:nvSpPr>
        <p:spPr bwMode="auto">
          <a:xfrm>
            <a:off x="5562600" y="2514600"/>
            <a:ext cx="927100" cy="927100"/>
          </a:xfrm>
          <a:prstGeom prst="ellipse">
            <a:avLst/>
          </a:prstGeom>
          <a:solidFill>
            <a:srgbClr val="367464"/>
          </a:solidFill>
          <a:ln>
            <a:noFill/>
          </a:ln>
          <a:extLst/>
        </p:spPr>
        <p:txBody>
          <a:bodyPr lIns="0" tIns="0" rIns="0" bIns="0"/>
          <a:lstStyle/>
          <a:p>
            <a:pPr algn="r">
              <a:defRPr/>
            </a:pPr>
            <a:endParaRPr lang="en-US" sz="1800" baseline="0"/>
          </a:p>
        </p:txBody>
      </p:sp>
      <p:sp>
        <p:nvSpPr>
          <p:cNvPr id="21524" name="Rectangle 52"/>
          <p:cNvSpPr>
            <a:spLocks/>
          </p:cNvSpPr>
          <p:nvPr/>
        </p:nvSpPr>
        <p:spPr bwMode="auto">
          <a:xfrm>
            <a:off x="5486400" y="2514600"/>
            <a:ext cx="2895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r"/>
            <a:r>
              <a:rPr lang="en-US" baseline="0" dirty="0">
                <a:solidFill>
                  <a:srgbClr val="DF5D43"/>
                </a:solidFill>
                <a:latin typeface="Helvetica Neue" charset="0"/>
                <a:cs typeface="Helvetica Neue Bold Condensed" charset="0"/>
                <a:sym typeface="Helvetica Neue Bold Condensed" charset="0"/>
              </a:rPr>
              <a:t>Empowering </a:t>
            </a:r>
            <a:br>
              <a:rPr lang="en-US" baseline="0" dirty="0">
                <a:solidFill>
                  <a:srgbClr val="DF5D43"/>
                </a:solidFill>
                <a:latin typeface="Helvetica Neue" charset="0"/>
                <a:cs typeface="Helvetica Neue Bold Condensed" charset="0"/>
                <a:sym typeface="Helvetica Neue Bold Condensed" charset="0"/>
              </a:rPr>
            </a:br>
            <a:r>
              <a:rPr lang="en-US" baseline="0" dirty="0">
                <a:solidFill>
                  <a:srgbClr val="DF5D43"/>
                </a:solidFill>
                <a:latin typeface="Helvetica Neue" charset="0"/>
                <a:cs typeface="Helvetica Neue Bold Condensed" charset="0"/>
                <a:sym typeface="Helvetica Neue Bold Condensed" charset="0"/>
              </a:rPr>
              <a:t>    self-organization</a:t>
            </a:r>
            <a:endParaRPr lang="en-US" baseline="0" dirty="0">
              <a:solidFill>
                <a:srgbClr val="DF5D43"/>
              </a:solidFill>
              <a:latin typeface="Helvetica Neue Bold Condensed" charset="0"/>
              <a:cs typeface="Helvetica Neue Bold Condensed" charset="0"/>
              <a:sym typeface="Helvetica Neue Bold Condensed" charset="0"/>
            </a:endParaRPr>
          </a:p>
        </p:txBody>
      </p:sp>
      <p:sp>
        <p:nvSpPr>
          <p:cNvPr id="21525" name="Rectangle 41"/>
          <p:cNvSpPr>
            <a:spLocks/>
          </p:cNvSpPr>
          <p:nvPr/>
        </p:nvSpPr>
        <p:spPr bwMode="auto">
          <a:xfrm>
            <a:off x="4800600" y="5334000"/>
            <a:ext cx="3263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baseline="0" dirty="0">
                <a:solidFill>
                  <a:srgbClr val="DF5D43"/>
                </a:solidFill>
                <a:latin typeface="Helvetica Neue" charset="0"/>
                <a:cs typeface="Helvetica Neue Bold Condensed" charset="0"/>
                <a:sym typeface="Helvetica Neue Bold Condensed" charset="0"/>
              </a:rPr>
              <a:t>Changing System Rules</a:t>
            </a:r>
          </a:p>
        </p:txBody>
      </p:sp>
      <p:sp>
        <p:nvSpPr>
          <p:cNvPr id="21526" name="Rectangle 38"/>
          <p:cNvSpPr>
            <a:spLocks/>
          </p:cNvSpPr>
          <p:nvPr/>
        </p:nvSpPr>
        <p:spPr bwMode="auto">
          <a:xfrm>
            <a:off x="177800" y="4495800"/>
            <a:ext cx="2489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r"/>
            <a:r>
              <a:rPr lang="en-US" baseline="0" dirty="0">
                <a:solidFill>
                  <a:srgbClr val="DF5D43"/>
                </a:solidFill>
                <a:latin typeface="Helvetica Neue" charset="0"/>
                <a:cs typeface="Helvetica Neue Bold Condensed" charset="0"/>
                <a:sym typeface="Helvetica Neue Bold Condensed" charset="0"/>
              </a:rPr>
              <a:t>Altering numbers, stocks and flows</a:t>
            </a:r>
          </a:p>
        </p:txBody>
      </p:sp>
      <p:sp>
        <p:nvSpPr>
          <p:cNvPr id="28" name="Oval 42"/>
          <p:cNvSpPr>
            <a:spLocks/>
          </p:cNvSpPr>
          <p:nvPr/>
        </p:nvSpPr>
        <p:spPr bwMode="auto">
          <a:xfrm>
            <a:off x="5562600" y="3568700"/>
            <a:ext cx="723900" cy="698500"/>
          </a:xfrm>
          <a:prstGeom prst="ellipse">
            <a:avLst/>
          </a:prstGeom>
          <a:solidFill>
            <a:srgbClr val="367464"/>
          </a:solidFill>
          <a:ln>
            <a:noFill/>
          </a:ln>
          <a:extLst/>
        </p:spPr>
        <p:txBody>
          <a:bodyPr lIns="0" tIns="0" rIns="0" bIns="0"/>
          <a:lstStyle/>
          <a:p>
            <a:pPr algn="r">
              <a:defRPr/>
            </a:pPr>
            <a:endParaRPr lang="en-US" sz="1800" baseline="0"/>
          </a:p>
        </p:txBody>
      </p:sp>
      <p:sp>
        <p:nvSpPr>
          <p:cNvPr id="85015" name="AutoShape 50"/>
          <p:cNvSpPr>
            <a:spLocks/>
          </p:cNvSpPr>
          <p:nvPr/>
        </p:nvSpPr>
        <p:spPr bwMode="auto">
          <a:xfrm>
            <a:off x="2971800" y="1752600"/>
            <a:ext cx="2843213" cy="4191000"/>
          </a:xfrm>
          <a:prstGeom prst="curvedLeftArrow">
            <a:avLst>
              <a:gd name="adj1" fmla="val 29481"/>
              <a:gd name="adj2" fmla="val 58961"/>
              <a:gd name="adj3" fmla="val 33333"/>
            </a:avLst>
          </a:prstGeom>
          <a:solidFill>
            <a:srgbClr val="EBE9DA"/>
          </a:solidFill>
          <a:ln>
            <a:solidFill>
              <a:srgbClr val="404040"/>
            </a:solidFill>
          </a:ln>
          <a:extLst/>
        </p:spPr>
        <p:txBody>
          <a:bodyPr wrap="none" anchor="ctr"/>
          <a:lstStyle/>
          <a:p>
            <a:pPr algn="r">
              <a:defRPr/>
            </a:pPr>
            <a:endParaRPr lang="en-US" sz="1800" baseline="0">
              <a:ln>
                <a:solidFill>
                  <a:srgbClr val="000000"/>
                </a:solidFill>
              </a:ln>
              <a:solidFill>
                <a:srgbClr val="EBE9DA"/>
              </a:solidFill>
            </a:endParaRPr>
          </a:p>
        </p:txBody>
      </p:sp>
      <p:sp>
        <p:nvSpPr>
          <p:cNvPr id="85016" name="Rectangle 16"/>
          <p:cNvSpPr>
            <a:spLocks/>
          </p:cNvSpPr>
          <p:nvPr/>
        </p:nvSpPr>
        <p:spPr bwMode="auto">
          <a:xfrm>
            <a:off x="5565232" y="3870722"/>
            <a:ext cx="252679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defRPr/>
            </a:pPr>
            <a:r>
              <a:rPr lang="en-US" sz="4000" baseline="0" dirty="0">
                <a:solidFill>
                  <a:srgbClr val="679FAA"/>
                </a:solidFill>
                <a:latin typeface="Helvetica Neue" charset="0"/>
                <a:cs typeface="Helvetica Neue" charset="0"/>
                <a:sym typeface="Helvetica Neue" charset="0"/>
              </a:rPr>
              <a:t>processes</a:t>
            </a:r>
            <a:endParaRPr lang="en-US" sz="4400" baseline="0" dirty="0">
              <a:solidFill>
                <a:srgbClr val="679FAA"/>
              </a:solidFill>
              <a:latin typeface="Helvetica Neue" charset="0"/>
              <a:cs typeface="Helvetica Neue" charset="0"/>
              <a:sym typeface="Helvetica Neue" charset="0"/>
            </a:endParaRPr>
          </a:p>
        </p:txBody>
      </p:sp>
      <p:sp>
        <p:nvSpPr>
          <p:cNvPr id="29" name="Rectangle 41"/>
          <p:cNvSpPr>
            <a:spLocks/>
          </p:cNvSpPr>
          <p:nvPr/>
        </p:nvSpPr>
        <p:spPr bwMode="auto">
          <a:xfrm>
            <a:off x="6400800" y="3581400"/>
            <a:ext cx="2514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r>
              <a:rPr lang="en-US" baseline="0" dirty="0" smtClean="0">
                <a:solidFill>
                  <a:srgbClr val="DF5D43"/>
                </a:solidFill>
                <a:latin typeface="Helvetica Neue" charset="0"/>
                <a:cs typeface="Helvetica Neue Bold Condensed" charset="0"/>
                <a:sym typeface="Helvetica Neue Bold Condensed" charset="0"/>
              </a:rPr>
              <a:t>Enabling</a:t>
            </a:r>
            <a:r>
              <a:rPr lang="en-US" dirty="0" smtClean="0">
                <a:solidFill>
                  <a:srgbClr val="DF5D43"/>
                </a:solidFill>
                <a:latin typeface="Helvetica Neue" charset="0"/>
                <a:cs typeface="Helvetica Neue Bold Condensed" charset="0"/>
                <a:sym typeface="Helvetica Neue Bold Condensed" charset="0"/>
              </a:rPr>
              <a:t> access to information</a:t>
            </a:r>
            <a:endParaRPr lang="en-US" baseline="0" dirty="0">
              <a:solidFill>
                <a:srgbClr val="DF5D43"/>
              </a:solidFill>
              <a:latin typeface="Helvetica Neue" charset="0"/>
              <a:cs typeface="Helvetica Neue Bold Condensed" charset="0"/>
              <a:sym typeface="Helvetica Neue Bold Condensed" charset="0"/>
            </a:endParaRPr>
          </a:p>
        </p:txBody>
      </p:sp>
    </p:spTree>
    <p:extLst>
      <p:ext uri="{BB962C8B-B14F-4D97-AF65-F5344CB8AC3E}">
        <p14:creationId xmlns:p14="http://schemas.microsoft.com/office/powerpoint/2010/main" val="139586511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sz="2000"/>
              <a:t>Meadow</a:t>
            </a:r>
            <a:r>
              <a:rPr lang="ja-JP" altLang="en-US" sz="2000">
                <a:latin typeface="Arial"/>
              </a:rPr>
              <a:t>’</a:t>
            </a:r>
            <a:r>
              <a:rPr lang="en-US" sz="2000"/>
              <a:t>s Hierarchy of interventions</a:t>
            </a:r>
          </a:p>
        </p:txBody>
      </p:sp>
      <p:pic>
        <p:nvPicPr>
          <p:cNvPr id="5" name="Picture 4" descr="meadows intervention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1620645"/>
            <a:ext cx="9829800" cy="4551555"/>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txBox="1">
            <a:spLocks/>
          </p:cNvSpPr>
          <p:nvPr/>
        </p:nvSpPr>
        <p:spPr bwMode="auto">
          <a:xfrm>
            <a:off x="533400" y="3200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lnSpc>
                <a:spcPct val="90000"/>
              </a:lnSpc>
            </a:pPr>
            <a:r>
              <a:rPr lang="en-US" sz="4400" b="0">
                <a:solidFill>
                  <a:srgbClr val="008375"/>
                </a:solidFill>
                <a:latin typeface="Helvetica Neue" charset="0"/>
              </a:rPr>
              <a:t>I    =   P   x   A   x   T</a:t>
            </a:r>
          </a:p>
        </p:txBody>
      </p:sp>
      <p:sp>
        <p:nvSpPr>
          <p:cNvPr id="69634" name="Rectangle 5"/>
          <p:cNvSpPr>
            <a:spLocks noGrp="1" noChangeArrowheads="1"/>
          </p:cNvSpPr>
          <p:nvPr>
            <p:ph type="title" idx="4294967295"/>
          </p:nvPr>
        </p:nvSpPr>
        <p:spPr/>
        <p:txBody>
          <a:bodyPr/>
          <a:lstStyle/>
          <a:p>
            <a:pPr algn="r" eaLnBrk="1" hangingPunct="1"/>
            <a:r>
              <a:rPr lang="en-US" sz="2000" dirty="0">
                <a:solidFill>
                  <a:srgbClr val="404040"/>
                </a:solidFill>
              </a:rPr>
              <a:t>Expand Design Domain</a:t>
            </a:r>
            <a:endParaRPr lang="en-US" dirty="0">
              <a:solidFill>
                <a:srgbClr val="404040"/>
              </a:solidFill>
            </a:endParaRPr>
          </a:p>
        </p:txBody>
      </p:sp>
      <p:sp>
        <p:nvSpPr>
          <p:cNvPr id="31768" name="Rectangle 24"/>
          <p:cNvSpPr>
            <a:spLocks noChangeArrowheads="1"/>
          </p:cNvSpPr>
          <p:nvPr/>
        </p:nvSpPr>
        <p:spPr bwMode="auto">
          <a:xfrm>
            <a:off x="1066800" y="1219200"/>
            <a:ext cx="7086600" cy="1676400"/>
          </a:xfrm>
          <a:prstGeom prst="rect">
            <a:avLst/>
          </a:prstGeom>
          <a:solidFill>
            <a:srgbClr val="EEEC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solidFill>
                <a:prstClr val="black"/>
              </a:solidFill>
            </a:endParaRPr>
          </a:p>
        </p:txBody>
      </p:sp>
      <p:sp>
        <p:nvSpPr>
          <p:cNvPr id="69636" name="TextBox 8"/>
          <p:cNvSpPr txBox="1">
            <a:spLocks noChangeArrowheads="1"/>
          </p:cNvSpPr>
          <p:nvPr/>
        </p:nvSpPr>
        <p:spPr bwMode="auto">
          <a:xfrm>
            <a:off x="1371600" y="1828800"/>
            <a:ext cx="29416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Impact   </a:t>
            </a:r>
            <a:r>
              <a:rPr lang="en-US" sz="1800">
                <a:solidFill>
                  <a:srgbClr val="EE7757"/>
                </a:solidFill>
                <a:latin typeface="Helvetica Neue" charset="0"/>
                <a:ea typeface="华文细黑" charset="0"/>
                <a:cs typeface="华文细黑" charset="0"/>
                <a:sym typeface="Arial" charset="0"/>
              </a:rPr>
              <a:t>=</a:t>
            </a:r>
            <a:r>
              <a:rPr lang="en-US" sz="1800" b="0">
                <a:solidFill>
                  <a:srgbClr val="2E2E2E"/>
                </a:solidFill>
                <a:latin typeface="Helvetica Neue" charset="0"/>
                <a:ea typeface="华文细黑" charset="0"/>
                <a:cs typeface="华文细黑" charset="0"/>
                <a:sym typeface="Arial" charset="0"/>
              </a:rPr>
              <a:t>   Population     </a:t>
            </a:r>
            <a:r>
              <a:rPr lang="en-US" sz="1800">
                <a:solidFill>
                  <a:srgbClr val="EE7757"/>
                </a:solidFill>
                <a:latin typeface="Helvetica Neue" charset="0"/>
                <a:ea typeface="华文细黑" charset="0"/>
                <a:cs typeface="华文细黑" charset="0"/>
                <a:sym typeface="Arial" charset="0"/>
              </a:rPr>
              <a:t>x</a:t>
            </a:r>
          </a:p>
        </p:txBody>
      </p:sp>
      <p:cxnSp>
        <p:nvCxnSpPr>
          <p:cNvPr id="69637" name="Straight Connector 10"/>
          <p:cNvCxnSpPr>
            <a:cxnSpLocks noChangeShapeType="1"/>
          </p:cNvCxnSpPr>
          <p:nvPr/>
        </p:nvCxnSpPr>
        <p:spPr bwMode="auto">
          <a:xfrm>
            <a:off x="4495800" y="2057400"/>
            <a:ext cx="1219200" cy="0"/>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69638" name="TextBox 11"/>
          <p:cNvSpPr txBox="1">
            <a:spLocks noChangeArrowheads="1"/>
          </p:cNvSpPr>
          <p:nvPr/>
        </p:nvSpPr>
        <p:spPr bwMode="auto">
          <a:xfrm>
            <a:off x="4419600" y="1323975"/>
            <a:ext cx="13716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800" b="0">
                <a:solidFill>
                  <a:srgbClr val="2E2E2E"/>
                </a:solidFill>
                <a:latin typeface="Helvetica Neue" charset="0"/>
                <a:ea typeface="华文细黑" charset="0"/>
                <a:cs typeface="华文细黑" charset="0"/>
                <a:sym typeface="Arial" charset="0"/>
              </a:rPr>
              <a:t>Economic</a:t>
            </a:r>
          </a:p>
          <a:p>
            <a:pPr algn="ctr" eaLnBrk="1" hangingPunct="1"/>
            <a:r>
              <a:rPr lang="en-US" sz="1800" b="0">
                <a:solidFill>
                  <a:srgbClr val="2E2E2E"/>
                </a:solidFill>
                <a:latin typeface="Helvetica Neue" charset="0"/>
                <a:ea typeface="华文细黑" charset="0"/>
                <a:cs typeface="华文细黑" charset="0"/>
                <a:sym typeface="Arial" charset="0"/>
              </a:rPr>
              <a:t>Good</a:t>
            </a:r>
          </a:p>
          <a:p>
            <a:pPr algn="ctr" eaLnBrk="1" hangingPunct="1"/>
            <a:endParaRPr lang="en-US" sz="1800" b="0">
              <a:solidFill>
                <a:srgbClr val="2E2E2E"/>
              </a:solidFill>
              <a:latin typeface="Helvetica Neue" charset="0"/>
              <a:ea typeface="华文细黑" charset="0"/>
              <a:cs typeface="华文细黑" charset="0"/>
              <a:sym typeface="Arial" charset="0"/>
            </a:endParaRPr>
          </a:p>
          <a:p>
            <a:pPr algn="ctr" eaLnBrk="1" hangingPunct="1"/>
            <a:r>
              <a:rPr lang="en-US" sz="1800" b="0">
                <a:solidFill>
                  <a:srgbClr val="2E2E2E"/>
                </a:solidFill>
                <a:latin typeface="Helvetica Neue" charset="0"/>
                <a:ea typeface="华文细黑" charset="0"/>
                <a:cs typeface="华文细黑" charset="0"/>
                <a:sym typeface="Arial" charset="0"/>
              </a:rPr>
              <a:t>population</a:t>
            </a:r>
          </a:p>
        </p:txBody>
      </p:sp>
      <p:sp>
        <p:nvSpPr>
          <p:cNvPr id="69639" name="TextBox 11"/>
          <p:cNvSpPr txBox="1">
            <a:spLocks noChangeArrowheads="1"/>
          </p:cNvSpPr>
          <p:nvPr/>
        </p:nvSpPr>
        <p:spPr bwMode="auto">
          <a:xfrm>
            <a:off x="6400800" y="1524000"/>
            <a:ext cx="13716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800" b="0">
                <a:solidFill>
                  <a:srgbClr val="2E2E2E"/>
                </a:solidFill>
                <a:latin typeface="Helvetica Neue" charset="0"/>
                <a:ea typeface="华文细黑" charset="0"/>
                <a:cs typeface="华文细黑" charset="0"/>
                <a:sym typeface="Arial" charset="0"/>
              </a:rPr>
              <a:t>Pollutant</a:t>
            </a:r>
          </a:p>
          <a:p>
            <a:pPr algn="ctr" eaLnBrk="1" hangingPunct="1"/>
            <a:endParaRPr lang="en-US" sz="1800" b="0">
              <a:solidFill>
                <a:srgbClr val="2E2E2E"/>
              </a:solidFill>
              <a:latin typeface="Helvetica Neue" charset="0"/>
              <a:ea typeface="华文细黑" charset="0"/>
              <a:cs typeface="华文细黑" charset="0"/>
              <a:sym typeface="Arial" charset="0"/>
            </a:endParaRPr>
          </a:p>
          <a:p>
            <a:pPr algn="ctr" eaLnBrk="1" hangingPunct="1"/>
            <a:r>
              <a:rPr lang="en-US" sz="1800" b="0">
                <a:solidFill>
                  <a:srgbClr val="2E2E2E"/>
                </a:solidFill>
                <a:latin typeface="Helvetica Neue" charset="0"/>
                <a:ea typeface="华文细黑" charset="0"/>
                <a:cs typeface="华文细黑" charset="0"/>
                <a:sym typeface="Arial" charset="0"/>
              </a:rPr>
              <a:t>Economic</a:t>
            </a:r>
          </a:p>
          <a:p>
            <a:pPr algn="ctr" eaLnBrk="1" hangingPunct="1"/>
            <a:r>
              <a:rPr lang="en-US" sz="1800" b="0">
                <a:solidFill>
                  <a:srgbClr val="2E2E2E"/>
                </a:solidFill>
                <a:latin typeface="Helvetica Neue" charset="0"/>
                <a:ea typeface="华文细黑" charset="0"/>
                <a:cs typeface="华文细黑" charset="0"/>
                <a:sym typeface="Arial" charset="0"/>
              </a:rPr>
              <a:t>good</a:t>
            </a:r>
          </a:p>
        </p:txBody>
      </p:sp>
      <p:sp>
        <p:nvSpPr>
          <p:cNvPr id="31776" name="Text Box 32"/>
          <p:cNvSpPr txBox="1">
            <a:spLocks noChangeArrowheads="1"/>
          </p:cNvSpPr>
          <p:nvPr/>
        </p:nvSpPr>
        <p:spPr bwMode="auto">
          <a:xfrm>
            <a:off x="6018213" y="1827213"/>
            <a:ext cx="3063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EE7757"/>
                </a:solidFill>
                <a:latin typeface="Helvetica Neue" charset="0"/>
                <a:ea typeface="华文细黑" charset="0"/>
                <a:cs typeface="华文细黑" charset="0"/>
                <a:sym typeface="Arial" charset="0"/>
              </a:rPr>
              <a:t>x</a:t>
            </a:r>
            <a:endParaRPr lang="en-US" b="0">
              <a:solidFill>
                <a:srgbClr val="2E2E2E"/>
              </a:solidFill>
              <a:latin typeface="Helvetica Neue" charset="0"/>
              <a:ea typeface="华文细黑" charset="0"/>
              <a:cs typeface="华文细黑" charset="0"/>
              <a:sym typeface="Arial" charset="0"/>
            </a:endParaRPr>
          </a:p>
        </p:txBody>
      </p:sp>
      <p:cxnSp>
        <p:nvCxnSpPr>
          <p:cNvPr id="69641" name="Straight Connector 10"/>
          <p:cNvCxnSpPr>
            <a:cxnSpLocks noChangeShapeType="1"/>
          </p:cNvCxnSpPr>
          <p:nvPr/>
        </p:nvCxnSpPr>
        <p:spPr bwMode="auto">
          <a:xfrm>
            <a:off x="6477000" y="2057400"/>
            <a:ext cx="1219200" cy="0"/>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11" name="Rectangle 41"/>
          <p:cNvSpPr>
            <a:spLocks noChangeArrowheads="1"/>
          </p:cNvSpPr>
          <p:nvPr/>
        </p:nvSpPr>
        <p:spPr bwMode="auto">
          <a:xfrm>
            <a:off x="0" y="5029200"/>
            <a:ext cx="9144000" cy="18288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12" name="Rectangle 6"/>
          <p:cNvSpPr>
            <a:spLocks/>
          </p:cNvSpPr>
          <p:nvPr/>
        </p:nvSpPr>
        <p:spPr bwMode="auto">
          <a:xfrm>
            <a:off x="533400" y="5257800"/>
            <a:ext cx="8305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charset="0"/>
                <a:cs typeface="Arial" charset="0"/>
                <a:sym typeface="Arial" charset="0"/>
              </a:rPr>
              <a:t>Class Activity </a:t>
            </a:r>
            <a:r>
              <a:rPr lang="en-US" b="0" dirty="0">
                <a:latin typeface="Helvetica Neue" charset="0"/>
              </a:rPr>
              <a:t>(5 minutes) </a:t>
            </a:r>
          </a:p>
          <a:p>
            <a:pPr marL="39688"/>
            <a:endParaRPr lang="en-US" b="0" dirty="0">
              <a:latin typeface="Helvetica Neue"/>
              <a:cs typeface="Helvetica Neue"/>
            </a:endParaRPr>
          </a:p>
          <a:p>
            <a:pPr marL="39688"/>
            <a:r>
              <a:rPr lang="en-US" b="0" dirty="0" smtClean="0">
                <a:latin typeface="Helvetica Neue"/>
                <a:cs typeface="Helvetica Neue"/>
              </a:rPr>
              <a:t>Research global population projections. If we continue with business as usual, using industrial-era technologies and practices, what is likely to be the impact trend, using the IPAT relationship? </a:t>
            </a:r>
            <a:endParaRPr lang="en-US" b="0" dirty="0">
              <a:latin typeface="Helvetica Neue"/>
              <a:cs typeface="Helvetica Neue"/>
            </a:endParaRPr>
          </a:p>
        </p:txBody>
      </p:sp>
    </p:spTree>
    <p:extLst>
      <p:ext uri="{BB962C8B-B14F-4D97-AF65-F5344CB8AC3E}">
        <p14:creationId xmlns:p14="http://schemas.microsoft.com/office/powerpoint/2010/main" val="195386922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12" descr="impact-chart.ai                                                00376549Macintosh HD                   7C2609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8" name="TextBox 8"/>
          <p:cNvSpPr txBox="1">
            <a:spLocks noChangeArrowheads="1"/>
          </p:cNvSpPr>
          <p:nvPr/>
        </p:nvSpPr>
        <p:spPr bwMode="auto">
          <a:xfrm>
            <a:off x="990600" y="4248150"/>
            <a:ext cx="28146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Impact   </a:t>
            </a:r>
            <a:r>
              <a:rPr lang="en-US" sz="1800">
                <a:solidFill>
                  <a:srgbClr val="EE7757"/>
                </a:solidFill>
                <a:latin typeface="Helvetica Neue" charset="0"/>
                <a:ea typeface="华文细黑" charset="0"/>
                <a:cs typeface="华文细黑" charset="0"/>
                <a:sym typeface="Arial" charset="0"/>
              </a:rPr>
              <a:t>=</a:t>
            </a:r>
            <a:r>
              <a:rPr lang="en-US" sz="1800" b="0">
                <a:solidFill>
                  <a:srgbClr val="2E2E2E"/>
                </a:solidFill>
                <a:latin typeface="Helvetica Neue" charset="0"/>
                <a:ea typeface="华文细黑" charset="0"/>
                <a:cs typeface="华文细黑" charset="0"/>
                <a:sym typeface="Arial" charset="0"/>
              </a:rPr>
              <a:t>   Population   </a:t>
            </a:r>
            <a:r>
              <a:rPr lang="en-US" sz="1800">
                <a:solidFill>
                  <a:srgbClr val="EE7757"/>
                </a:solidFill>
                <a:latin typeface="Helvetica Neue" charset="0"/>
                <a:ea typeface="华文细黑" charset="0"/>
                <a:cs typeface="华文细黑" charset="0"/>
                <a:sym typeface="Arial" charset="0"/>
              </a:rPr>
              <a:t>x</a:t>
            </a:r>
          </a:p>
        </p:txBody>
      </p:sp>
      <p:cxnSp>
        <p:nvCxnSpPr>
          <p:cNvPr id="70659" name="Straight Connector 10"/>
          <p:cNvCxnSpPr>
            <a:cxnSpLocks noChangeShapeType="1"/>
          </p:cNvCxnSpPr>
          <p:nvPr/>
        </p:nvCxnSpPr>
        <p:spPr bwMode="auto">
          <a:xfrm>
            <a:off x="3886200" y="4476750"/>
            <a:ext cx="1066800" cy="0"/>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70660" name="TextBox 11"/>
          <p:cNvSpPr txBox="1">
            <a:spLocks noChangeArrowheads="1"/>
          </p:cNvSpPr>
          <p:nvPr/>
        </p:nvSpPr>
        <p:spPr bwMode="auto">
          <a:xfrm>
            <a:off x="3657600" y="3810000"/>
            <a:ext cx="12954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800" b="0">
                <a:solidFill>
                  <a:srgbClr val="2E2E2E"/>
                </a:solidFill>
                <a:latin typeface="Helvetica Neue" charset="0"/>
                <a:ea typeface="华文细黑" charset="0"/>
                <a:cs typeface="华文细黑" charset="0"/>
                <a:sym typeface="Arial" charset="0"/>
              </a:rPr>
              <a:t>Economic</a:t>
            </a:r>
          </a:p>
          <a:p>
            <a:pPr algn="ctr" eaLnBrk="1" hangingPunct="1"/>
            <a:r>
              <a:rPr lang="en-US" sz="1800" b="0">
                <a:solidFill>
                  <a:srgbClr val="2E2E2E"/>
                </a:solidFill>
                <a:latin typeface="Helvetica Neue" charset="0"/>
                <a:ea typeface="华文细黑" charset="0"/>
                <a:cs typeface="华文细黑" charset="0"/>
                <a:sym typeface="Arial" charset="0"/>
              </a:rPr>
              <a:t>Good</a:t>
            </a:r>
          </a:p>
          <a:p>
            <a:pPr algn="ctr" eaLnBrk="1" hangingPunct="1"/>
            <a:endParaRPr lang="en-US" sz="1800" b="0">
              <a:solidFill>
                <a:srgbClr val="2E2E2E"/>
              </a:solidFill>
              <a:latin typeface="Helvetica Neue" charset="0"/>
              <a:ea typeface="华文细黑" charset="0"/>
              <a:cs typeface="华文细黑" charset="0"/>
              <a:sym typeface="Arial" charset="0"/>
            </a:endParaRPr>
          </a:p>
          <a:p>
            <a:pPr algn="ctr" eaLnBrk="1" hangingPunct="1"/>
            <a:r>
              <a:rPr lang="en-US" sz="1800" b="0">
                <a:solidFill>
                  <a:srgbClr val="2E2E2E"/>
                </a:solidFill>
                <a:latin typeface="Helvetica Neue" charset="0"/>
                <a:ea typeface="华文细黑" charset="0"/>
                <a:cs typeface="华文细黑" charset="0"/>
                <a:sym typeface="Arial" charset="0"/>
              </a:rPr>
              <a:t>population</a:t>
            </a:r>
          </a:p>
        </p:txBody>
      </p:sp>
      <p:sp>
        <p:nvSpPr>
          <p:cNvPr id="70661" name="TextBox 11"/>
          <p:cNvSpPr txBox="1">
            <a:spLocks noChangeArrowheads="1"/>
          </p:cNvSpPr>
          <p:nvPr/>
        </p:nvSpPr>
        <p:spPr bwMode="auto">
          <a:xfrm>
            <a:off x="5334000" y="3895725"/>
            <a:ext cx="12954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800" b="0" dirty="0">
                <a:solidFill>
                  <a:srgbClr val="2E2E2E"/>
                </a:solidFill>
                <a:latin typeface="Helvetica Neue" charset="0"/>
                <a:ea typeface="华文细黑" charset="0"/>
                <a:cs typeface="华文细黑" charset="0"/>
                <a:sym typeface="Arial" charset="0"/>
              </a:rPr>
              <a:t>Pollutant</a:t>
            </a:r>
          </a:p>
          <a:p>
            <a:pPr algn="ctr" eaLnBrk="1" hangingPunct="1"/>
            <a:endParaRPr lang="en-US" sz="1800" b="0" dirty="0">
              <a:solidFill>
                <a:srgbClr val="2E2E2E"/>
              </a:solidFill>
              <a:latin typeface="Helvetica Neue" charset="0"/>
              <a:ea typeface="华文细黑" charset="0"/>
              <a:cs typeface="华文细黑" charset="0"/>
              <a:sym typeface="Arial" charset="0"/>
            </a:endParaRPr>
          </a:p>
          <a:p>
            <a:pPr algn="ctr" eaLnBrk="1" hangingPunct="1"/>
            <a:r>
              <a:rPr lang="en-US" sz="1800" b="0" dirty="0">
                <a:solidFill>
                  <a:srgbClr val="2E2E2E"/>
                </a:solidFill>
                <a:latin typeface="Helvetica Neue" charset="0"/>
                <a:ea typeface="华文细黑" charset="0"/>
                <a:cs typeface="华文细黑" charset="0"/>
                <a:sym typeface="Arial" charset="0"/>
              </a:rPr>
              <a:t>Economic</a:t>
            </a:r>
          </a:p>
          <a:p>
            <a:pPr algn="ctr" eaLnBrk="1" hangingPunct="1"/>
            <a:r>
              <a:rPr lang="en-US" sz="1800" b="0" dirty="0">
                <a:solidFill>
                  <a:srgbClr val="2E2E2E"/>
                </a:solidFill>
                <a:latin typeface="Helvetica Neue" charset="0"/>
                <a:ea typeface="华文细黑" charset="0"/>
                <a:cs typeface="华文细黑" charset="0"/>
                <a:sym typeface="Arial" charset="0"/>
              </a:rPr>
              <a:t>good</a:t>
            </a:r>
          </a:p>
        </p:txBody>
      </p:sp>
      <p:sp>
        <p:nvSpPr>
          <p:cNvPr id="32776" name="Text Box 8"/>
          <p:cNvSpPr txBox="1">
            <a:spLocks noChangeArrowheads="1"/>
          </p:cNvSpPr>
          <p:nvPr/>
        </p:nvSpPr>
        <p:spPr bwMode="auto">
          <a:xfrm>
            <a:off x="5029200" y="4267200"/>
            <a:ext cx="306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EE7757"/>
                </a:solidFill>
                <a:latin typeface="Helvetica Neue" charset="0"/>
                <a:ea typeface="华文细黑" charset="0"/>
                <a:cs typeface="华文细黑" charset="0"/>
                <a:sym typeface="Arial" charset="0"/>
              </a:rPr>
              <a:t>x</a:t>
            </a:r>
            <a:endParaRPr lang="en-US" b="0">
              <a:solidFill>
                <a:srgbClr val="2E2E2E"/>
              </a:solidFill>
              <a:latin typeface="Helvetica Neue" charset="0"/>
              <a:ea typeface="华文细黑" charset="0"/>
              <a:cs typeface="华文细黑" charset="0"/>
              <a:sym typeface="Arial" charset="0"/>
            </a:endParaRPr>
          </a:p>
        </p:txBody>
      </p:sp>
      <p:cxnSp>
        <p:nvCxnSpPr>
          <p:cNvPr id="70663" name="Straight Connector 10"/>
          <p:cNvCxnSpPr>
            <a:cxnSpLocks noChangeShapeType="1"/>
          </p:cNvCxnSpPr>
          <p:nvPr/>
        </p:nvCxnSpPr>
        <p:spPr bwMode="auto">
          <a:xfrm>
            <a:off x="5410200" y="4475163"/>
            <a:ext cx="1173163" cy="1587"/>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9" name="Rectangle 5"/>
          <p:cNvSpPr txBox="1">
            <a:spLocks noChangeArrowheads="1"/>
          </p:cNvSpPr>
          <p:nvPr/>
        </p:nvSpPr>
        <p:spPr bwMode="auto">
          <a:xfrm>
            <a:off x="4800600" y="0"/>
            <a:ext cx="41148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kern="1200">
                <a:solidFill>
                  <a:schemeClr val="bg1"/>
                </a:solidFill>
                <a:latin typeface="Helvetica Neue" charset="0"/>
                <a:ea typeface="ＭＳ Ｐゴシック" charset="0"/>
                <a:cs typeface="ＭＳ Ｐゴシック" charset="0"/>
              </a:defRPr>
            </a:lvl1pPr>
            <a:lvl2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2pPr>
            <a:lvl3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3pPr>
            <a:lvl4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4pPr>
            <a:lvl5pPr algn="l" rtl="0" eaLnBrk="0" fontAlgn="base" hangingPunct="0">
              <a:spcBef>
                <a:spcPct val="0"/>
              </a:spcBef>
              <a:spcAft>
                <a:spcPct val="0"/>
              </a:spcAft>
              <a:defRPr sz="2400">
                <a:solidFill>
                  <a:schemeClr val="bg1"/>
                </a:solidFill>
                <a:latin typeface="Helvetica Neue" charset="0"/>
                <a:ea typeface="ＭＳ Ｐゴシック" charset="0"/>
                <a:cs typeface="ＭＳ Ｐゴシック" charset="0"/>
              </a:defRPr>
            </a:lvl5pPr>
            <a:lvl6pPr marL="457200" algn="l" rtl="0" fontAlgn="base">
              <a:spcBef>
                <a:spcPct val="0"/>
              </a:spcBef>
              <a:spcAft>
                <a:spcPct val="0"/>
              </a:spcAft>
              <a:defRPr sz="2400">
                <a:solidFill>
                  <a:schemeClr val="bg1"/>
                </a:solidFill>
                <a:latin typeface="Helvetica Neue" charset="0"/>
                <a:ea typeface="ＭＳ Ｐゴシック" charset="0"/>
                <a:cs typeface="ＭＳ Ｐゴシック" charset="0"/>
              </a:defRPr>
            </a:lvl6pPr>
            <a:lvl7pPr marL="914400" algn="l" rtl="0" fontAlgn="base">
              <a:spcBef>
                <a:spcPct val="0"/>
              </a:spcBef>
              <a:spcAft>
                <a:spcPct val="0"/>
              </a:spcAft>
              <a:defRPr sz="2400">
                <a:solidFill>
                  <a:schemeClr val="bg1"/>
                </a:solidFill>
                <a:latin typeface="Helvetica Neue" charset="0"/>
                <a:ea typeface="ＭＳ Ｐゴシック" charset="0"/>
                <a:cs typeface="ＭＳ Ｐゴシック" charset="0"/>
              </a:defRPr>
            </a:lvl7pPr>
            <a:lvl8pPr marL="1371600" algn="l" rtl="0" fontAlgn="base">
              <a:spcBef>
                <a:spcPct val="0"/>
              </a:spcBef>
              <a:spcAft>
                <a:spcPct val="0"/>
              </a:spcAft>
              <a:defRPr sz="2400">
                <a:solidFill>
                  <a:schemeClr val="bg1"/>
                </a:solidFill>
                <a:latin typeface="Helvetica Neue" charset="0"/>
                <a:ea typeface="ＭＳ Ｐゴシック" charset="0"/>
                <a:cs typeface="ＭＳ Ｐゴシック" charset="0"/>
              </a:defRPr>
            </a:lvl8pPr>
            <a:lvl9pPr marL="1828800" algn="l" rtl="0" fontAlgn="base">
              <a:spcBef>
                <a:spcPct val="0"/>
              </a:spcBef>
              <a:spcAft>
                <a:spcPct val="0"/>
              </a:spcAft>
              <a:defRPr sz="2400">
                <a:solidFill>
                  <a:schemeClr val="bg1"/>
                </a:solidFill>
                <a:latin typeface="Helvetica Neue" charset="0"/>
                <a:ea typeface="ＭＳ Ｐゴシック" charset="0"/>
                <a:cs typeface="ＭＳ Ｐゴシック" charset="0"/>
              </a:defRPr>
            </a:lvl9pPr>
          </a:lstStyle>
          <a:p>
            <a:pPr algn="r" eaLnBrk="1" hangingPunct="1"/>
            <a:r>
              <a:rPr lang="en-US" sz="2000" b="0" dirty="0" smtClean="0">
                <a:solidFill>
                  <a:srgbClr val="404040"/>
                </a:solidFill>
              </a:rPr>
              <a:t>Expand Design Domain</a:t>
            </a:r>
            <a:endParaRPr lang="en-US" b="0" dirty="0">
              <a:solidFill>
                <a:srgbClr val="404040"/>
              </a:solidFill>
            </a:endParaRPr>
          </a:p>
        </p:txBody>
      </p:sp>
    </p:spTree>
    <p:extLst>
      <p:ext uri="{BB962C8B-B14F-4D97-AF65-F5344CB8AC3E}">
        <p14:creationId xmlns:p14="http://schemas.microsoft.com/office/powerpoint/2010/main" val="302873786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Potential technology impacts</a:t>
            </a:r>
            <a:endParaRPr lang="en-US" dirty="0"/>
          </a:p>
        </p:txBody>
      </p:sp>
      <p:pic>
        <p:nvPicPr>
          <p:cNvPr id="3" name="Picture 2" descr="energyloss-chart.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685800"/>
            <a:ext cx="9144000" cy="5397500"/>
          </a:xfrm>
          <a:prstGeom prst="rect">
            <a:avLst/>
          </a:prstGeom>
        </p:spPr>
      </p:pic>
      <p:sp>
        <p:nvSpPr>
          <p:cNvPr id="2" name="TextBox 1"/>
          <p:cNvSpPr txBox="1"/>
          <p:nvPr/>
        </p:nvSpPr>
        <p:spPr>
          <a:xfrm>
            <a:off x="457200" y="5599093"/>
            <a:ext cx="7924800" cy="954107"/>
          </a:xfrm>
          <a:prstGeom prst="rect">
            <a:avLst/>
          </a:prstGeom>
          <a:noFill/>
        </p:spPr>
        <p:txBody>
          <a:bodyPr wrap="square" rtlCol="0">
            <a:spAutoFit/>
          </a:bodyPr>
          <a:lstStyle/>
          <a:p>
            <a:pPr eaLnBrk="1" fontAlgn="auto" hangingPunct="1">
              <a:spcBef>
                <a:spcPts val="0"/>
              </a:spcBef>
              <a:spcAft>
                <a:spcPts val="0"/>
              </a:spcAft>
              <a:defRPr/>
            </a:pPr>
            <a:r>
              <a:rPr lang="en-US" sz="1400" b="0" dirty="0">
                <a:latin typeface="Helvetica Neue"/>
                <a:cs typeface="Helvetica Neue"/>
              </a:rPr>
              <a:t>Cullen, J.M. and </a:t>
            </a:r>
            <a:r>
              <a:rPr lang="en-US" sz="1400" b="0" dirty="0" err="1">
                <a:latin typeface="Helvetica Neue"/>
                <a:cs typeface="Helvetica Neue"/>
              </a:rPr>
              <a:t>Allwood</a:t>
            </a:r>
            <a:r>
              <a:rPr lang="en-US" sz="1400" b="0" dirty="0">
                <a:latin typeface="Helvetica Neue"/>
                <a:cs typeface="Helvetica Neue"/>
              </a:rPr>
              <a:t>, J.M. (2010) The efficient use of energy: tracing the global flow of energy from fuel to service, Energy Policy, 38 75-8 </a:t>
            </a:r>
          </a:p>
          <a:p>
            <a:pPr eaLnBrk="1" fontAlgn="auto" hangingPunct="1">
              <a:spcBef>
                <a:spcPts val="0"/>
              </a:spcBef>
              <a:spcAft>
                <a:spcPts val="0"/>
              </a:spcAft>
              <a:defRPr/>
            </a:pPr>
            <a:r>
              <a:rPr lang="en-US" sz="1400" b="0" dirty="0">
                <a:latin typeface="Helvetica Neue"/>
                <a:cs typeface="Helvetica Neue"/>
              </a:rPr>
              <a:t>Used with permission.</a:t>
            </a:r>
          </a:p>
          <a:p>
            <a:endParaRPr lang="en-US" sz="1400" b="0">
              <a:latin typeface="Helvetica Neue"/>
              <a:cs typeface="Helvetica Neue"/>
            </a:endParaRPr>
          </a:p>
        </p:txBody>
      </p:sp>
    </p:spTree>
    <p:extLst>
      <p:ext uri="{BB962C8B-B14F-4D97-AF65-F5344CB8AC3E}">
        <p14:creationId xmlns:p14="http://schemas.microsoft.com/office/powerpoint/2010/main" val="8380647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a:xfrm>
            <a:off x="2895600" y="0"/>
            <a:ext cx="6248400" cy="533400"/>
          </a:xfrm>
        </p:spPr>
        <p:txBody>
          <a:bodyPr/>
          <a:lstStyle/>
          <a:p>
            <a:pPr algn="r" eaLnBrk="1" hangingPunct="1"/>
            <a:r>
              <a:rPr lang="en-US" sz="1800" dirty="0" smtClean="0">
                <a:solidFill>
                  <a:srgbClr val="303030"/>
                </a:solidFill>
              </a:rPr>
              <a:t>Global energy flow, 2005</a:t>
            </a:r>
            <a:endParaRPr lang="en-US" sz="1800" dirty="0"/>
          </a:p>
        </p:txBody>
      </p:sp>
      <p:pic>
        <p:nvPicPr>
          <p:cNvPr id="2" name="Picture 1" descr="120701 Scale.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533400"/>
            <a:ext cx="8839200" cy="603986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ursourc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066800"/>
            <a:ext cx="7186168" cy="5416710"/>
          </a:xfrm>
          <a:prstGeom prst="rect">
            <a:avLst/>
          </a:prstGeom>
        </p:spPr>
      </p:pic>
      <p:sp>
        <p:nvSpPr>
          <p:cNvPr id="2" name="Title 1"/>
          <p:cNvSpPr>
            <a:spLocks noGrp="1"/>
          </p:cNvSpPr>
          <p:nvPr>
            <p:ph type="title"/>
          </p:nvPr>
        </p:nvSpPr>
        <p:spPr>
          <a:xfrm>
            <a:off x="3581400" y="0"/>
            <a:ext cx="5334000" cy="563563"/>
          </a:xfrm>
        </p:spPr>
        <p:txBody>
          <a:bodyPr>
            <a:normAutofit fontScale="90000"/>
          </a:bodyPr>
          <a:lstStyle/>
          <a:p>
            <a:pPr algn="r" eaLnBrk="1" hangingPunct="1">
              <a:defRPr/>
            </a:pPr>
            <a:r>
              <a:rPr lang="en-US" sz="2000" dirty="0">
                <a:solidFill>
                  <a:srgbClr val="404040"/>
                </a:solidFill>
              </a:rPr>
              <a:t>Replenishment timescale for energy resources</a:t>
            </a:r>
          </a:p>
        </p:txBody>
      </p:sp>
      <p:sp>
        <p:nvSpPr>
          <p:cNvPr id="18435" name="TextBox 8"/>
          <p:cNvSpPr txBox="1">
            <a:spLocks noChangeArrowheads="1"/>
          </p:cNvSpPr>
          <p:nvPr/>
        </p:nvSpPr>
        <p:spPr bwMode="auto">
          <a:xfrm>
            <a:off x="6400800" y="609600"/>
            <a:ext cx="2438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dirty="0">
                <a:solidFill>
                  <a:srgbClr val="008375"/>
                </a:solidFill>
                <a:latin typeface="Helvetica Neue" charset="0"/>
                <a:ea typeface="华文细黑" charset="0"/>
                <a:cs typeface="华文细黑" charset="0"/>
                <a:sym typeface="Arial" charset="0"/>
              </a:rPr>
              <a:t>Historical t</a:t>
            </a:r>
            <a:r>
              <a:rPr lang="en-US" sz="1800" b="0" dirty="0" smtClean="0">
                <a:solidFill>
                  <a:srgbClr val="008375"/>
                </a:solidFill>
                <a:latin typeface="Helvetica Neue" charset="0"/>
                <a:ea typeface="华文细黑" charset="0"/>
                <a:cs typeface="华文细黑" charset="0"/>
                <a:sym typeface="Arial" charset="0"/>
              </a:rPr>
              <a:t>ime </a:t>
            </a:r>
            <a:r>
              <a:rPr lang="en-US" sz="1800" b="0" dirty="0">
                <a:solidFill>
                  <a:srgbClr val="008375"/>
                </a:solidFill>
                <a:latin typeface="Helvetica Neue" charset="0"/>
                <a:ea typeface="华文细黑" charset="0"/>
                <a:cs typeface="华文细黑" charset="0"/>
                <a:sym typeface="Arial" charset="0"/>
              </a:rPr>
              <a:t>scale</a:t>
            </a:r>
          </a:p>
        </p:txBody>
      </p:sp>
      <p:sp>
        <p:nvSpPr>
          <p:cNvPr id="18436" name="TextBox 8"/>
          <p:cNvSpPr txBox="1">
            <a:spLocks noChangeArrowheads="1"/>
          </p:cNvSpPr>
          <p:nvPr/>
        </p:nvSpPr>
        <p:spPr bwMode="auto">
          <a:xfrm>
            <a:off x="0" y="2895600"/>
            <a:ext cx="1447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800" b="0">
                <a:solidFill>
                  <a:srgbClr val="008375"/>
                </a:solidFill>
                <a:latin typeface="Helvetica Neue" charset="0"/>
                <a:ea typeface="华文细黑" charset="0"/>
                <a:cs typeface="华文细黑" charset="0"/>
                <a:sym typeface="Arial" charset="0"/>
              </a:rPr>
              <a:t>Log (time)</a:t>
            </a:r>
          </a:p>
          <a:p>
            <a:pPr algn="ctr" eaLnBrk="1" hangingPunct="1"/>
            <a:r>
              <a:rPr lang="en-US" sz="1400" b="0">
                <a:solidFill>
                  <a:srgbClr val="B6B6B6"/>
                </a:solidFill>
                <a:latin typeface="Helvetica Neue" charset="0"/>
                <a:ea typeface="华文细黑" charset="0"/>
                <a:cs typeface="华文细黑" charset="0"/>
                <a:sym typeface="Arial" charset="0"/>
              </a:rPr>
              <a:t>seconds</a:t>
            </a:r>
          </a:p>
        </p:txBody>
      </p:sp>
    </p:spTree>
    <p:extLst>
      <p:ext uri="{BB962C8B-B14F-4D97-AF65-F5344CB8AC3E}">
        <p14:creationId xmlns:p14="http://schemas.microsoft.com/office/powerpoint/2010/main" val="227840257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pPr algn="r" eaLnBrk="1" hangingPunct="1"/>
            <a:r>
              <a:rPr lang="en-US" sz="2000" dirty="0">
                <a:solidFill>
                  <a:srgbClr val="404040"/>
                </a:solidFill>
              </a:rPr>
              <a:t>The Earth at Night</a:t>
            </a:r>
            <a:endParaRPr lang="en-US" dirty="0">
              <a:solidFill>
                <a:srgbClr val="404040"/>
              </a:solidFill>
            </a:endParaRPr>
          </a:p>
        </p:txBody>
      </p:sp>
      <p:sp>
        <p:nvSpPr>
          <p:cNvPr id="17410" name="Content Placeholder 2"/>
          <p:cNvSpPr>
            <a:spLocks noGrp="1"/>
          </p:cNvSpPr>
          <p:nvPr>
            <p:ph idx="1"/>
          </p:nvPr>
        </p:nvSpPr>
        <p:spPr/>
        <p:txBody>
          <a:bodyPr/>
          <a:lstStyle/>
          <a:p>
            <a:pPr eaLnBrk="1" hangingPunct="1"/>
            <a:endParaRPr lang="en-US"/>
          </a:p>
          <a:p>
            <a:pPr eaLnBrk="1" hangingPunct="1"/>
            <a:endParaRPr lang="en-US"/>
          </a:p>
          <a:p>
            <a:pPr eaLnBrk="1" hangingPunct="1"/>
            <a:endParaRPr lang="en-US"/>
          </a:p>
          <a:p>
            <a:pPr eaLnBrk="1" hangingPunct="1"/>
            <a:endParaRPr lang="en-US"/>
          </a:p>
          <a:p>
            <a:pPr eaLnBrk="1" hangingPunct="1"/>
            <a:endParaRPr lang="en-US"/>
          </a:p>
          <a:p>
            <a:pPr eaLnBrk="1" hangingPunct="1"/>
            <a:endParaRPr lang="en-US"/>
          </a:p>
        </p:txBody>
      </p:sp>
      <p:pic>
        <p:nvPicPr>
          <p:cNvPr id="17411" name="Picture 2" descr="See Explanation.  Clicking on the picture will download&#10; the highest resolution version availabl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676400"/>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Reserves v. Resource base</a:t>
            </a:r>
            <a:endParaRPr lang="en-US" dirty="0"/>
          </a:p>
        </p:txBody>
      </p:sp>
      <p:pic>
        <p:nvPicPr>
          <p:cNvPr id="5" name="Picture 4" descr="reserv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066800"/>
            <a:ext cx="7709756" cy="5382476"/>
          </a:xfrm>
          <a:prstGeom prst="rect">
            <a:avLst/>
          </a:prstGeom>
        </p:spPr>
      </p:pic>
    </p:spTree>
    <p:extLst>
      <p:ext uri="{BB962C8B-B14F-4D97-AF65-F5344CB8AC3E}">
        <p14:creationId xmlns:p14="http://schemas.microsoft.com/office/powerpoint/2010/main" val="86636208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8674" name="Rectangle 8"/>
          <p:cNvSpPr>
            <a:spLocks/>
          </p:cNvSpPr>
          <p:nvPr/>
        </p:nvSpPr>
        <p:spPr bwMode="auto">
          <a:xfrm>
            <a:off x="0" y="0"/>
            <a:ext cx="9144000" cy="68580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0">
              <a:solidFill>
                <a:srgbClr val="000000"/>
              </a:solidFill>
              <a:latin typeface="Arial" charset="0"/>
              <a:ea typeface="华文细黑" charset="0"/>
              <a:cs typeface="华文细黑" charset="0"/>
              <a:sym typeface="Arial" charset="0"/>
            </a:endParaRPr>
          </a:p>
        </p:txBody>
      </p:sp>
      <p:sp>
        <p:nvSpPr>
          <p:cNvPr id="28675"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fld id="{E8AF4AF3-D3DF-0146-9C84-447A6B2CD740}" type="slidenum">
              <a:rPr lang="en-US" sz="1000" b="0">
                <a:solidFill>
                  <a:srgbClr val="898989"/>
                </a:solidFill>
                <a:latin typeface="Helvetica Neue" charset="0"/>
                <a:cs typeface="Lucida Grande" charset="0"/>
                <a:sym typeface="Lucida Grande" charset="0"/>
              </a:rPr>
              <a:pPr algn="ctr" eaLnBrk="1" hangingPunct="1"/>
              <a:t>7</a:t>
            </a:fld>
            <a:endParaRPr lang="en-US" sz="1200" b="0">
              <a:solidFill>
                <a:srgbClr val="898989"/>
              </a:solidFill>
              <a:latin typeface="Lucida Grande" charset="0"/>
              <a:cs typeface="Lucida Grande" charset="0"/>
              <a:sym typeface="Lucida Grande" charset="0"/>
            </a:endParaRPr>
          </a:p>
        </p:txBody>
      </p:sp>
      <p:sp>
        <p:nvSpPr>
          <p:cNvPr id="28676" name="Title 3"/>
          <p:cNvSpPr>
            <a:spLocks noGrp="1"/>
          </p:cNvSpPr>
          <p:nvPr>
            <p:ph type="ctrTitle"/>
          </p:nvPr>
        </p:nvSpPr>
        <p:spPr/>
        <p:txBody>
          <a:bodyPr/>
          <a:lstStyle/>
          <a:p>
            <a:pPr algn="ctr" eaLnBrk="1" hangingPunct="1"/>
            <a:r>
              <a:rPr lang="en-US" sz="4400">
                <a:solidFill>
                  <a:srgbClr val="008375"/>
                </a:solidFill>
              </a:rPr>
              <a:t>Energy Use</a:t>
            </a:r>
            <a:endParaRPr lang="en-US"/>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p:cNvSpPr>
          <p:nvPr/>
        </p:nvSpPr>
        <p:spPr bwMode="auto">
          <a:xfrm>
            <a:off x="4267200" y="3276600"/>
            <a:ext cx="838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lgn="ctr"/>
            <a:r>
              <a:rPr lang="en-US" b="0" dirty="0" smtClean="0">
                <a:solidFill>
                  <a:srgbClr val="B6B6B6"/>
                </a:solidFill>
                <a:cs typeface="Arial" charset="0"/>
              </a:rPr>
              <a:t>or</a:t>
            </a:r>
            <a:endParaRPr lang="en-US" dirty="0">
              <a:solidFill>
                <a:srgbClr val="CD4C2C"/>
              </a:solidFill>
              <a:cs typeface="Arial" charset="0"/>
            </a:endParaRPr>
          </a:p>
        </p:txBody>
      </p:sp>
      <p:sp>
        <p:nvSpPr>
          <p:cNvPr id="21508" name="TextBox 25"/>
          <p:cNvSpPr txBox="1">
            <a:spLocks noChangeArrowheads="1"/>
          </p:cNvSpPr>
          <p:nvPr/>
        </p:nvSpPr>
        <p:spPr bwMode="auto">
          <a:xfrm>
            <a:off x="6384925" y="4876800"/>
            <a:ext cx="10842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400" b="0">
                <a:solidFill>
                  <a:srgbClr val="E96D35"/>
                </a:solidFill>
                <a:latin typeface="Helvetica Neue" charset="0"/>
                <a:ea typeface="华文细黑" charset="0"/>
                <a:cs typeface="华文细黑" charset="0"/>
                <a:sym typeface="Arial" charset="0"/>
              </a:rPr>
              <a:t>consumed</a:t>
            </a:r>
            <a:endParaRPr lang="en-US" sz="1400" b="0">
              <a:solidFill>
                <a:srgbClr val="000000"/>
              </a:solidFill>
              <a:latin typeface="Helvetica Neue" charset="0"/>
              <a:ea typeface="华文细黑" charset="0"/>
              <a:cs typeface="华文细黑" charset="0"/>
              <a:sym typeface="Arial" charset="0"/>
            </a:endParaRPr>
          </a:p>
        </p:txBody>
      </p:sp>
      <p:sp>
        <p:nvSpPr>
          <p:cNvPr id="21509" name="TextBox 29"/>
          <p:cNvSpPr txBox="1">
            <a:spLocks noChangeArrowheads="1"/>
          </p:cNvSpPr>
          <p:nvPr/>
        </p:nvSpPr>
        <p:spPr bwMode="auto">
          <a:xfrm>
            <a:off x="3663950" y="4876800"/>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400" b="0">
                <a:solidFill>
                  <a:srgbClr val="E96D35"/>
                </a:solidFill>
                <a:latin typeface="Helvetica Neue" charset="0"/>
                <a:ea typeface="华文细黑" charset="0"/>
                <a:cs typeface="华文细黑" charset="0"/>
                <a:sym typeface="Arial" charset="0"/>
              </a:rPr>
              <a:t>generated</a:t>
            </a:r>
            <a:endParaRPr lang="en-US" sz="1400" b="0">
              <a:solidFill>
                <a:srgbClr val="CD4C2C"/>
              </a:solidFill>
              <a:latin typeface="Helvetica Neue" charset="0"/>
              <a:ea typeface="华文细黑" charset="0"/>
              <a:cs typeface="华文细黑" charset="0"/>
              <a:sym typeface="Arial" charset="0"/>
            </a:endParaRPr>
          </a:p>
        </p:txBody>
      </p:sp>
      <p:sp>
        <p:nvSpPr>
          <p:cNvPr id="21510" name="TextBox 8"/>
          <p:cNvSpPr txBox="1">
            <a:spLocks noChangeArrowheads="1"/>
          </p:cNvSpPr>
          <p:nvPr/>
        </p:nvSpPr>
        <p:spPr bwMode="auto">
          <a:xfrm>
            <a:off x="5410200" y="4114800"/>
            <a:ext cx="958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amount</a:t>
            </a:r>
          </a:p>
        </p:txBody>
      </p:sp>
      <p:cxnSp>
        <p:nvCxnSpPr>
          <p:cNvPr id="21511" name="Straight Connector 10"/>
          <p:cNvCxnSpPr>
            <a:cxnSpLocks noChangeShapeType="1"/>
          </p:cNvCxnSpPr>
          <p:nvPr/>
        </p:nvCxnSpPr>
        <p:spPr bwMode="auto">
          <a:xfrm>
            <a:off x="5356225" y="4495800"/>
            <a:ext cx="914400" cy="1588"/>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21512" name="TextBox 11"/>
          <p:cNvSpPr txBox="1">
            <a:spLocks noChangeArrowheads="1"/>
          </p:cNvSpPr>
          <p:nvPr/>
        </p:nvSpPr>
        <p:spPr bwMode="auto">
          <a:xfrm>
            <a:off x="5508625" y="4495800"/>
            <a:ext cx="619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year</a:t>
            </a:r>
          </a:p>
        </p:txBody>
      </p:sp>
      <p:sp>
        <p:nvSpPr>
          <p:cNvPr id="21513" name="Double Bracket 12"/>
          <p:cNvSpPr>
            <a:spLocks noChangeArrowheads="1"/>
          </p:cNvSpPr>
          <p:nvPr/>
        </p:nvSpPr>
        <p:spPr bwMode="auto">
          <a:xfrm>
            <a:off x="5257800" y="4038600"/>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0"/>
          </a:p>
        </p:txBody>
      </p:sp>
      <p:sp>
        <p:nvSpPr>
          <p:cNvPr id="21514" name="TextBox 8"/>
          <p:cNvSpPr txBox="1">
            <a:spLocks noChangeArrowheads="1"/>
          </p:cNvSpPr>
          <p:nvPr/>
        </p:nvSpPr>
        <p:spPr bwMode="auto">
          <a:xfrm>
            <a:off x="2692400" y="4114800"/>
            <a:ext cx="958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amount</a:t>
            </a:r>
          </a:p>
        </p:txBody>
      </p:sp>
      <p:cxnSp>
        <p:nvCxnSpPr>
          <p:cNvPr id="21515" name="Straight Connector 10"/>
          <p:cNvCxnSpPr>
            <a:cxnSpLocks noChangeShapeType="1"/>
          </p:cNvCxnSpPr>
          <p:nvPr/>
        </p:nvCxnSpPr>
        <p:spPr bwMode="auto">
          <a:xfrm>
            <a:off x="2667000" y="4495800"/>
            <a:ext cx="914400" cy="1588"/>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21516" name="TextBox 11"/>
          <p:cNvSpPr txBox="1">
            <a:spLocks noChangeArrowheads="1"/>
          </p:cNvSpPr>
          <p:nvPr/>
        </p:nvSpPr>
        <p:spPr bwMode="auto">
          <a:xfrm>
            <a:off x="2809875" y="4495800"/>
            <a:ext cx="619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year</a:t>
            </a:r>
          </a:p>
        </p:txBody>
      </p:sp>
      <p:sp>
        <p:nvSpPr>
          <p:cNvPr id="21517" name="Double Bracket 12"/>
          <p:cNvSpPr>
            <a:spLocks noChangeArrowheads="1"/>
          </p:cNvSpPr>
          <p:nvPr/>
        </p:nvSpPr>
        <p:spPr bwMode="auto">
          <a:xfrm>
            <a:off x="2514600" y="4038600"/>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0"/>
          </a:p>
        </p:txBody>
      </p:sp>
      <p:sp>
        <p:nvSpPr>
          <p:cNvPr id="21518" name="TextBox 13"/>
          <p:cNvSpPr txBox="1">
            <a:spLocks noChangeArrowheads="1"/>
          </p:cNvSpPr>
          <p:nvPr/>
        </p:nvSpPr>
        <p:spPr bwMode="auto">
          <a:xfrm>
            <a:off x="4191000" y="3962400"/>
            <a:ext cx="10731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5400" b="0" dirty="0">
                <a:solidFill>
                  <a:srgbClr val="B6B6B6"/>
                </a:solidFill>
                <a:latin typeface="Symbol" charset="0"/>
                <a:ea typeface="华文细黑" charset="0"/>
                <a:cs typeface="华文细黑" charset="0"/>
                <a:sym typeface="Arial" charset="0"/>
              </a:rPr>
              <a:t>=</a:t>
            </a:r>
            <a:endParaRPr lang="en-US" sz="4000" b="0" dirty="0">
              <a:solidFill>
                <a:srgbClr val="105454"/>
              </a:solidFill>
              <a:latin typeface="Symbol" charset="0"/>
              <a:ea typeface="华文细黑" charset="0"/>
              <a:cs typeface="华文细黑" charset="0"/>
              <a:sym typeface="Arial" charset="0"/>
            </a:endParaRPr>
          </a:p>
        </p:txBody>
      </p:sp>
      <p:sp>
        <p:nvSpPr>
          <p:cNvPr id="21519" name="Rectangle 27"/>
          <p:cNvSpPr>
            <a:spLocks/>
          </p:cNvSpPr>
          <p:nvPr/>
        </p:nvSpPr>
        <p:spPr bwMode="auto">
          <a:xfrm>
            <a:off x="3733800" y="1905000"/>
            <a:ext cx="1828800" cy="10668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0"/>
          </a:p>
        </p:txBody>
      </p:sp>
      <p:sp>
        <p:nvSpPr>
          <p:cNvPr id="21521" name="AutoShape 8"/>
          <p:cNvSpPr>
            <a:spLocks/>
          </p:cNvSpPr>
          <p:nvPr/>
        </p:nvSpPr>
        <p:spPr bwMode="auto">
          <a:xfrm>
            <a:off x="5562600" y="1905000"/>
            <a:ext cx="1371600" cy="990600"/>
          </a:xfrm>
          <a:prstGeom prst="rightArrow">
            <a:avLst>
              <a:gd name="adj1" fmla="val 50000"/>
              <a:gd name="adj2" fmla="val 32308"/>
            </a:avLst>
          </a:prstGeom>
          <a:solidFill>
            <a:srgbClr val="EE775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200" b="0" dirty="0">
                <a:solidFill>
                  <a:srgbClr val="FFFFFF"/>
                </a:solidFill>
                <a:cs typeface="Arial" charset="0"/>
              </a:rPr>
              <a:t>   consumed</a:t>
            </a:r>
            <a:endParaRPr lang="en-US" sz="1000" b="0" dirty="0">
              <a:solidFill>
                <a:srgbClr val="FFFFFF"/>
              </a:solidFill>
              <a:cs typeface="Arial" charset="0"/>
            </a:endParaRPr>
          </a:p>
        </p:txBody>
      </p:sp>
      <p:sp>
        <p:nvSpPr>
          <p:cNvPr id="21522" name="TextBox 28"/>
          <p:cNvSpPr txBox="1">
            <a:spLocks noChangeArrowheads="1"/>
          </p:cNvSpPr>
          <p:nvPr/>
        </p:nvSpPr>
        <p:spPr bwMode="auto">
          <a:xfrm>
            <a:off x="3733800" y="2147888"/>
            <a:ext cx="1828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2000" b="0">
                <a:solidFill>
                  <a:srgbClr val="008375"/>
                </a:solidFill>
              </a:rPr>
              <a:t>stock</a:t>
            </a:r>
            <a:endParaRPr lang="en-US" sz="1800" b="0">
              <a:solidFill>
                <a:srgbClr val="E96D35"/>
              </a:solidFill>
            </a:endParaRPr>
          </a:p>
        </p:txBody>
      </p:sp>
      <p:sp>
        <p:nvSpPr>
          <p:cNvPr id="21525" name="Rectangle 31"/>
          <p:cNvSpPr>
            <a:spLocks noGrp="1" noChangeArrowheads="1"/>
          </p:cNvSpPr>
          <p:nvPr>
            <p:ph type="title" idx="4294967295"/>
          </p:nvPr>
        </p:nvSpPr>
        <p:spPr>
          <a:xfrm>
            <a:off x="3200400" y="0"/>
            <a:ext cx="5867400" cy="563563"/>
          </a:xfrm>
        </p:spPr>
        <p:txBody>
          <a:bodyPr/>
          <a:lstStyle/>
          <a:p>
            <a:pPr algn="r" eaLnBrk="1" hangingPunct="1"/>
            <a:r>
              <a:rPr lang="en-US" sz="2000" dirty="0" smtClean="0">
                <a:ea typeface="华文细黑" charset="0"/>
                <a:cs typeface="华文细黑" charset="0"/>
                <a:sym typeface="Arial" charset="0"/>
              </a:rPr>
              <a:t>Balanced use of resources</a:t>
            </a:r>
            <a:endParaRPr lang="en-US" sz="1800" dirty="0">
              <a:solidFill>
                <a:srgbClr val="404040"/>
              </a:solidFill>
              <a:ea typeface="华文细黑" charset="0"/>
              <a:cs typeface="华文细黑" charset="0"/>
              <a:sym typeface="Arial" charset="0"/>
            </a:endParaRPr>
          </a:p>
        </p:txBody>
      </p:sp>
      <p:sp>
        <p:nvSpPr>
          <p:cNvPr id="23" name="AutoShape 8"/>
          <p:cNvSpPr>
            <a:spLocks/>
          </p:cNvSpPr>
          <p:nvPr/>
        </p:nvSpPr>
        <p:spPr bwMode="auto">
          <a:xfrm>
            <a:off x="2370667" y="1905000"/>
            <a:ext cx="1371600" cy="990600"/>
          </a:xfrm>
          <a:prstGeom prst="rightArrow">
            <a:avLst>
              <a:gd name="adj1" fmla="val 50000"/>
              <a:gd name="adj2" fmla="val 32308"/>
            </a:avLst>
          </a:prstGeom>
          <a:solidFill>
            <a:srgbClr val="EE775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200" b="0" dirty="0">
                <a:solidFill>
                  <a:srgbClr val="FFFFFF"/>
                </a:solidFill>
                <a:cs typeface="Arial" charset="0"/>
              </a:rPr>
              <a:t>   </a:t>
            </a:r>
            <a:r>
              <a:rPr lang="en-US" sz="1200" b="0" dirty="0" smtClean="0">
                <a:solidFill>
                  <a:srgbClr val="FFFFFF"/>
                </a:solidFill>
                <a:cs typeface="Arial" charset="0"/>
              </a:rPr>
              <a:t>generated</a:t>
            </a:r>
            <a:endParaRPr lang="en-US" sz="1000" b="0" dirty="0">
              <a:solidFill>
                <a:srgbClr val="FFFFFF"/>
              </a:solidFill>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41"/>
          <p:cNvSpPr>
            <a:spLocks noChangeArrowheads="1"/>
          </p:cNvSpPr>
          <p:nvPr/>
        </p:nvSpPr>
        <p:spPr bwMode="auto">
          <a:xfrm>
            <a:off x="0" y="4724400"/>
            <a:ext cx="9144000" cy="2133600"/>
          </a:xfrm>
          <a:prstGeom prst="rect">
            <a:avLst/>
          </a:prstGeom>
          <a:solidFill>
            <a:schemeClr val="bg2"/>
          </a:solidFill>
          <a:ln w="9525">
            <a:solidFill>
              <a:schemeClr val="bg2"/>
            </a:solidFill>
            <a:miter lim="800000"/>
            <a:headEnd/>
            <a:tailEnd/>
          </a:ln>
        </p:spPr>
        <p:txBody>
          <a:bodyPr wrap="none" anchor="ctr"/>
          <a:lstStyle/>
          <a:p>
            <a:pPr algn="r"/>
            <a:endParaRPr lang="en-US" b="0">
              <a:latin typeface="Arial" charset="0"/>
            </a:endParaRPr>
          </a:p>
        </p:txBody>
      </p:sp>
      <p:sp>
        <p:nvSpPr>
          <p:cNvPr id="21506" name="Rectangle 6"/>
          <p:cNvSpPr>
            <a:spLocks/>
          </p:cNvSpPr>
          <p:nvPr/>
        </p:nvSpPr>
        <p:spPr bwMode="auto">
          <a:xfrm>
            <a:off x="533400" y="51054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dirty="0">
                <a:latin typeface="Helvetica Neue"/>
                <a:cs typeface="Helvetica Neue"/>
                <a:sym typeface="Arial" charset="0"/>
              </a:rPr>
              <a:t>Activity </a:t>
            </a:r>
            <a:r>
              <a:rPr lang="en-US" b="0" dirty="0">
                <a:latin typeface="Helvetica Neue"/>
                <a:cs typeface="Helvetica Neue"/>
              </a:rPr>
              <a:t>(5-10 minutes) </a:t>
            </a:r>
            <a:endParaRPr lang="en-US" sz="2000" b="0" dirty="0">
              <a:latin typeface="Helvetica Neue"/>
              <a:cs typeface="Helvetica Neue"/>
              <a:sym typeface="Arial" charset="0"/>
            </a:endParaRPr>
          </a:p>
          <a:p>
            <a:pPr marL="39688"/>
            <a:endParaRPr lang="en-US" b="0" dirty="0">
              <a:latin typeface="Helvetica Neue"/>
              <a:cs typeface="Helvetica Neue"/>
            </a:endParaRPr>
          </a:p>
          <a:p>
            <a:pPr marL="39688"/>
            <a:r>
              <a:rPr lang="en-US" b="0" dirty="0">
                <a:latin typeface="Helvetica Neue"/>
                <a:cs typeface="Helvetica Neue"/>
              </a:rPr>
              <a:t>Fossil fuels (coal, natural gas, oil and petroleum) can theoretically be replenished.  Why is it considered a non-renewable energy source?</a:t>
            </a:r>
          </a:p>
          <a:p>
            <a:pPr marL="39688"/>
            <a:endParaRPr lang="en-US" b="0" dirty="0">
              <a:latin typeface="Arial" charset="0"/>
              <a:cs typeface="Arial" charset="0"/>
              <a:sym typeface="Arial" charset="0"/>
            </a:endParaRPr>
          </a:p>
        </p:txBody>
      </p:sp>
      <p:sp>
        <p:nvSpPr>
          <p:cNvPr id="21507" name="Rectangle 4"/>
          <p:cNvSpPr>
            <a:spLocks/>
          </p:cNvSpPr>
          <p:nvPr/>
        </p:nvSpPr>
        <p:spPr bwMode="auto">
          <a:xfrm>
            <a:off x="4267200" y="2362200"/>
            <a:ext cx="838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lgn="ctr"/>
            <a:r>
              <a:rPr lang="en-US" b="0" dirty="0" smtClean="0">
                <a:solidFill>
                  <a:srgbClr val="B6B6B6"/>
                </a:solidFill>
                <a:cs typeface="Arial" charset="0"/>
              </a:rPr>
              <a:t>or</a:t>
            </a:r>
            <a:endParaRPr lang="en-US" dirty="0">
              <a:solidFill>
                <a:srgbClr val="CD4C2C"/>
              </a:solidFill>
              <a:cs typeface="Arial" charset="0"/>
            </a:endParaRPr>
          </a:p>
        </p:txBody>
      </p:sp>
      <p:sp>
        <p:nvSpPr>
          <p:cNvPr id="21508" name="TextBox 25"/>
          <p:cNvSpPr txBox="1">
            <a:spLocks noChangeArrowheads="1"/>
          </p:cNvSpPr>
          <p:nvPr/>
        </p:nvSpPr>
        <p:spPr bwMode="auto">
          <a:xfrm>
            <a:off x="6384925" y="3962400"/>
            <a:ext cx="10842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1400" b="0">
                <a:solidFill>
                  <a:srgbClr val="E96D35"/>
                </a:solidFill>
                <a:latin typeface="Helvetica Neue" charset="0"/>
                <a:ea typeface="华文细黑" charset="0"/>
                <a:cs typeface="华文细黑" charset="0"/>
                <a:sym typeface="Arial" charset="0"/>
              </a:rPr>
              <a:t>consumed</a:t>
            </a:r>
            <a:endParaRPr lang="en-US" sz="1400" b="0">
              <a:solidFill>
                <a:srgbClr val="000000"/>
              </a:solidFill>
              <a:latin typeface="Helvetica Neue" charset="0"/>
              <a:ea typeface="华文细黑" charset="0"/>
              <a:cs typeface="华文细黑" charset="0"/>
              <a:sym typeface="Arial" charset="0"/>
            </a:endParaRPr>
          </a:p>
        </p:txBody>
      </p:sp>
      <p:sp>
        <p:nvSpPr>
          <p:cNvPr id="21509" name="TextBox 29"/>
          <p:cNvSpPr txBox="1">
            <a:spLocks noChangeArrowheads="1"/>
          </p:cNvSpPr>
          <p:nvPr/>
        </p:nvSpPr>
        <p:spPr bwMode="auto">
          <a:xfrm>
            <a:off x="3663950" y="3962400"/>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400" b="0">
                <a:solidFill>
                  <a:srgbClr val="E96D35"/>
                </a:solidFill>
                <a:latin typeface="Helvetica Neue" charset="0"/>
                <a:ea typeface="华文细黑" charset="0"/>
                <a:cs typeface="华文细黑" charset="0"/>
                <a:sym typeface="Arial" charset="0"/>
              </a:rPr>
              <a:t>generated</a:t>
            </a:r>
            <a:endParaRPr lang="en-US" sz="1400" b="0">
              <a:solidFill>
                <a:srgbClr val="CD4C2C"/>
              </a:solidFill>
              <a:latin typeface="Helvetica Neue" charset="0"/>
              <a:ea typeface="华文细黑" charset="0"/>
              <a:cs typeface="华文细黑" charset="0"/>
              <a:sym typeface="Arial" charset="0"/>
            </a:endParaRPr>
          </a:p>
        </p:txBody>
      </p:sp>
      <p:sp>
        <p:nvSpPr>
          <p:cNvPr id="21510" name="TextBox 8"/>
          <p:cNvSpPr txBox="1">
            <a:spLocks noChangeArrowheads="1"/>
          </p:cNvSpPr>
          <p:nvPr/>
        </p:nvSpPr>
        <p:spPr bwMode="auto">
          <a:xfrm>
            <a:off x="5410200" y="3200400"/>
            <a:ext cx="958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amount</a:t>
            </a:r>
          </a:p>
        </p:txBody>
      </p:sp>
      <p:cxnSp>
        <p:nvCxnSpPr>
          <p:cNvPr id="21511" name="Straight Connector 10"/>
          <p:cNvCxnSpPr>
            <a:cxnSpLocks noChangeShapeType="1"/>
          </p:cNvCxnSpPr>
          <p:nvPr/>
        </p:nvCxnSpPr>
        <p:spPr bwMode="auto">
          <a:xfrm>
            <a:off x="5356225" y="3581400"/>
            <a:ext cx="914400" cy="1588"/>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21512" name="TextBox 11"/>
          <p:cNvSpPr txBox="1">
            <a:spLocks noChangeArrowheads="1"/>
          </p:cNvSpPr>
          <p:nvPr/>
        </p:nvSpPr>
        <p:spPr bwMode="auto">
          <a:xfrm>
            <a:off x="5508625" y="3581400"/>
            <a:ext cx="619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year</a:t>
            </a:r>
          </a:p>
        </p:txBody>
      </p:sp>
      <p:sp>
        <p:nvSpPr>
          <p:cNvPr id="21513" name="Double Bracket 12"/>
          <p:cNvSpPr>
            <a:spLocks noChangeArrowheads="1"/>
          </p:cNvSpPr>
          <p:nvPr/>
        </p:nvSpPr>
        <p:spPr bwMode="auto">
          <a:xfrm>
            <a:off x="5257800" y="3124200"/>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0"/>
          </a:p>
        </p:txBody>
      </p:sp>
      <p:sp>
        <p:nvSpPr>
          <p:cNvPr id="21514" name="TextBox 8"/>
          <p:cNvSpPr txBox="1">
            <a:spLocks noChangeArrowheads="1"/>
          </p:cNvSpPr>
          <p:nvPr/>
        </p:nvSpPr>
        <p:spPr bwMode="auto">
          <a:xfrm>
            <a:off x="2692400" y="3200400"/>
            <a:ext cx="958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amount</a:t>
            </a:r>
          </a:p>
        </p:txBody>
      </p:sp>
      <p:cxnSp>
        <p:nvCxnSpPr>
          <p:cNvPr id="21515" name="Straight Connector 10"/>
          <p:cNvCxnSpPr>
            <a:cxnSpLocks noChangeShapeType="1"/>
          </p:cNvCxnSpPr>
          <p:nvPr/>
        </p:nvCxnSpPr>
        <p:spPr bwMode="auto">
          <a:xfrm>
            <a:off x="2667000" y="3581400"/>
            <a:ext cx="914400" cy="1588"/>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21516" name="TextBox 11"/>
          <p:cNvSpPr txBox="1">
            <a:spLocks noChangeArrowheads="1"/>
          </p:cNvSpPr>
          <p:nvPr/>
        </p:nvSpPr>
        <p:spPr bwMode="auto">
          <a:xfrm>
            <a:off x="2809875" y="3581400"/>
            <a:ext cx="619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1800" b="0">
                <a:solidFill>
                  <a:srgbClr val="2E2E2E"/>
                </a:solidFill>
                <a:latin typeface="Helvetica Neue" charset="0"/>
                <a:ea typeface="华文细黑" charset="0"/>
                <a:cs typeface="华文细黑" charset="0"/>
                <a:sym typeface="Arial" charset="0"/>
              </a:rPr>
              <a:t>year</a:t>
            </a:r>
          </a:p>
        </p:txBody>
      </p:sp>
      <p:sp>
        <p:nvSpPr>
          <p:cNvPr id="21517" name="Double Bracket 12"/>
          <p:cNvSpPr>
            <a:spLocks noChangeArrowheads="1"/>
          </p:cNvSpPr>
          <p:nvPr/>
        </p:nvSpPr>
        <p:spPr bwMode="auto">
          <a:xfrm>
            <a:off x="2514600" y="3124200"/>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0"/>
          </a:p>
        </p:txBody>
      </p:sp>
      <p:sp>
        <p:nvSpPr>
          <p:cNvPr id="21518" name="TextBox 13"/>
          <p:cNvSpPr txBox="1">
            <a:spLocks noChangeArrowheads="1"/>
          </p:cNvSpPr>
          <p:nvPr/>
        </p:nvSpPr>
        <p:spPr bwMode="auto">
          <a:xfrm>
            <a:off x="4191000" y="3124200"/>
            <a:ext cx="1073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eaLnBrk="1" hangingPunct="1"/>
            <a:r>
              <a:rPr lang="en-US" sz="5400" b="0">
                <a:solidFill>
                  <a:srgbClr val="B6B6B6"/>
                </a:solidFill>
                <a:latin typeface="Symbol" charset="0"/>
                <a:ea typeface="华文细黑" charset="0"/>
                <a:cs typeface="华文细黑" charset="0"/>
                <a:sym typeface="Arial" charset="0"/>
              </a:rPr>
              <a:t>&lt;</a:t>
            </a:r>
            <a:endParaRPr lang="en-US" sz="4000" b="0">
              <a:solidFill>
                <a:srgbClr val="105454"/>
              </a:solidFill>
              <a:latin typeface="Symbol" charset="0"/>
              <a:ea typeface="华文细黑" charset="0"/>
              <a:cs typeface="华文细黑" charset="0"/>
              <a:sym typeface="Arial" charset="0"/>
            </a:endParaRPr>
          </a:p>
        </p:txBody>
      </p:sp>
      <p:sp>
        <p:nvSpPr>
          <p:cNvPr id="21519" name="Rectangle 27"/>
          <p:cNvSpPr>
            <a:spLocks/>
          </p:cNvSpPr>
          <p:nvPr/>
        </p:nvSpPr>
        <p:spPr bwMode="auto">
          <a:xfrm>
            <a:off x="3733800" y="990600"/>
            <a:ext cx="1828800" cy="10668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0"/>
          </a:p>
        </p:txBody>
      </p:sp>
      <p:sp>
        <p:nvSpPr>
          <p:cNvPr id="21520" name="AutoShape 8"/>
          <p:cNvSpPr>
            <a:spLocks/>
          </p:cNvSpPr>
          <p:nvPr/>
        </p:nvSpPr>
        <p:spPr bwMode="auto">
          <a:xfrm>
            <a:off x="2641600" y="1295400"/>
            <a:ext cx="1016000" cy="395288"/>
          </a:xfrm>
          <a:prstGeom prst="rightArrow">
            <a:avLst>
              <a:gd name="adj1" fmla="val 50000"/>
              <a:gd name="adj2" fmla="val 47300"/>
            </a:avLst>
          </a:prstGeom>
          <a:solidFill>
            <a:srgbClr val="EE775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200" b="0">
                <a:solidFill>
                  <a:schemeClr val="bg1"/>
                </a:solidFill>
                <a:cs typeface="Arial" charset="0"/>
              </a:rPr>
              <a:t> generated</a:t>
            </a:r>
          </a:p>
        </p:txBody>
      </p:sp>
      <p:sp>
        <p:nvSpPr>
          <p:cNvPr id="21521" name="AutoShape 8"/>
          <p:cNvSpPr>
            <a:spLocks/>
          </p:cNvSpPr>
          <p:nvPr/>
        </p:nvSpPr>
        <p:spPr bwMode="auto">
          <a:xfrm>
            <a:off x="5562600" y="990600"/>
            <a:ext cx="1371600" cy="990600"/>
          </a:xfrm>
          <a:prstGeom prst="rightArrow">
            <a:avLst>
              <a:gd name="adj1" fmla="val 50000"/>
              <a:gd name="adj2" fmla="val 32308"/>
            </a:avLst>
          </a:prstGeom>
          <a:solidFill>
            <a:srgbClr val="EE775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200" b="0">
                <a:solidFill>
                  <a:srgbClr val="FFFFFF"/>
                </a:solidFill>
                <a:cs typeface="Arial" charset="0"/>
              </a:rPr>
              <a:t>   consumed</a:t>
            </a:r>
            <a:endParaRPr lang="en-US" sz="1000" b="0">
              <a:solidFill>
                <a:srgbClr val="FFFFFF"/>
              </a:solidFill>
              <a:cs typeface="Arial" charset="0"/>
            </a:endParaRPr>
          </a:p>
        </p:txBody>
      </p:sp>
      <p:sp>
        <p:nvSpPr>
          <p:cNvPr id="21522" name="TextBox 28"/>
          <p:cNvSpPr txBox="1">
            <a:spLocks noChangeArrowheads="1"/>
          </p:cNvSpPr>
          <p:nvPr/>
        </p:nvSpPr>
        <p:spPr bwMode="auto">
          <a:xfrm>
            <a:off x="3733800" y="1233488"/>
            <a:ext cx="1828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Calibri" charset="0"/>
                <a:ea typeface="ＭＳ Ｐゴシック" charset="0"/>
                <a:cs typeface="ＭＳ Ｐゴシック" charset="0"/>
              </a:defRPr>
            </a:lvl1pPr>
            <a:lvl2pPr marL="742950" indent="-285750" eaLnBrk="0" hangingPunct="0">
              <a:defRPr sz="2400" b="1">
                <a:solidFill>
                  <a:schemeClr val="tx1"/>
                </a:solidFill>
                <a:latin typeface="Calibri" charset="0"/>
                <a:ea typeface="ＭＳ Ｐゴシック" charset="0"/>
              </a:defRPr>
            </a:lvl2pPr>
            <a:lvl3pPr marL="1143000" indent="-228600" eaLnBrk="0" hangingPunct="0">
              <a:defRPr sz="2400" b="1">
                <a:solidFill>
                  <a:schemeClr val="tx1"/>
                </a:solidFill>
                <a:latin typeface="Calibri" charset="0"/>
                <a:ea typeface="ＭＳ Ｐゴシック" charset="0"/>
              </a:defRPr>
            </a:lvl3pPr>
            <a:lvl4pPr marL="1600200" indent="-228600" eaLnBrk="0" hangingPunct="0">
              <a:defRPr sz="2400" b="1">
                <a:solidFill>
                  <a:schemeClr val="tx1"/>
                </a:solidFill>
                <a:latin typeface="Calibri" charset="0"/>
                <a:ea typeface="ＭＳ Ｐゴシック" charset="0"/>
              </a:defRPr>
            </a:lvl4pPr>
            <a:lvl5pPr marL="2057400" indent="-228600" eaLnBrk="0" hangingPunct="0">
              <a:defRPr sz="2400" b="1">
                <a:solidFill>
                  <a:schemeClr val="tx1"/>
                </a:solidFill>
                <a:latin typeface="Calibri" charset="0"/>
                <a:ea typeface="ＭＳ Ｐゴシック" charset="0"/>
              </a:defRPr>
            </a:lvl5pPr>
            <a:lvl6pPr marL="2514600" indent="-228600" eaLnBrk="0" fontAlgn="base" hangingPunct="0">
              <a:spcBef>
                <a:spcPct val="0"/>
              </a:spcBef>
              <a:spcAft>
                <a:spcPct val="0"/>
              </a:spcAft>
              <a:defRPr sz="2400" b="1">
                <a:solidFill>
                  <a:schemeClr val="tx1"/>
                </a:solidFill>
                <a:latin typeface="Calibri" charset="0"/>
                <a:ea typeface="ＭＳ Ｐゴシック" charset="0"/>
              </a:defRPr>
            </a:lvl6pPr>
            <a:lvl7pPr marL="2971800" indent="-228600" eaLnBrk="0" fontAlgn="base" hangingPunct="0">
              <a:spcBef>
                <a:spcPct val="0"/>
              </a:spcBef>
              <a:spcAft>
                <a:spcPct val="0"/>
              </a:spcAft>
              <a:defRPr sz="2400" b="1">
                <a:solidFill>
                  <a:schemeClr val="tx1"/>
                </a:solidFill>
                <a:latin typeface="Calibri" charset="0"/>
                <a:ea typeface="ＭＳ Ｐゴシック" charset="0"/>
              </a:defRPr>
            </a:lvl7pPr>
            <a:lvl8pPr marL="3429000" indent="-228600" eaLnBrk="0" fontAlgn="base" hangingPunct="0">
              <a:spcBef>
                <a:spcPct val="0"/>
              </a:spcBef>
              <a:spcAft>
                <a:spcPct val="0"/>
              </a:spcAft>
              <a:defRPr sz="2400" b="1">
                <a:solidFill>
                  <a:schemeClr val="tx1"/>
                </a:solidFill>
                <a:latin typeface="Calibri" charset="0"/>
                <a:ea typeface="ＭＳ Ｐゴシック" charset="0"/>
              </a:defRPr>
            </a:lvl8pPr>
            <a:lvl9pPr marL="3886200" indent="-228600" eaLnBrk="0" fontAlgn="base" hangingPunct="0">
              <a:spcBef>
                <a:spcPct val="0"/>
              </a:spcBef>
              <a:spcAft>
                <a:spcPct val="0"/>
              </a:spcAft>
              <a:defRPr sz="2400" b="1">
                <a:solidFill>
                  <a:schemeClr val="tx1"/>
                </a:solidFill>
                <a:latin typeface="Calibri" charset="0"/>
                <a:ea typeface="ＭＳ Ｐゴシック" charset="0"/>
              </a:defRPr>
            </a:lvl9pPr>
          </a:lstStyle>
          <a:p>
            <a:pPr algn="ctr" eaLnBrk="1" hangingPunct="1"/>
            <a:r>
              <a:rPr lang="en-US" sz="2000" b="0">
                <a:solidFill>
                  <a:srgbClr val="008375"/>
                </a:solidFill>
              </a:rPr>
              <a:t>stock</a:t>
            </a:r>
            <a:endParaRPr lang="en-US" sz="1800" b="0">
              <a:solidFill>
                <a:srgbClr val="E96D35"/>
              </a:solidFill>
            </a:endParaRPr>
          </a:p>
        </p:txBody>
      </p:sp>
      <p:sp>
        <p:nvSpPr>
          <p:cNvPr id="21523" name="Line 26"/>
          <p:cNvSpPr>
            <a:spLocks noChangeShapeType="1"/>
          </p:cNvSpPr>
          <p:nvPr/>
        </p:nvSpPr>
        <p:spPr bwMode="auto">
          <a:xfrm>
            <a:off x="1447800" y="2514600"/>
            <a:ext cx="2819400" cy="0"/>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524" name="Line 26"/>
          <p:cNvSpPr>
            <a:spLocks noChangeShapeType="1"/>
          </p:cNvSpPr>
          <p:nvPr/>
        </p:nvSpPr>
        <p:spPr bwMode="auto">
          <a:xfrm>
            <a:off x="5029200" y="2514600"/>
            <a:ext cx="2819400" cy="0"/>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525" name="Rectangle 31"/>
          <p:cNvSpPr>
            <a:spLocks noGrp="1" noChangeArrowheads="1"/>
          </p:cNvSpPr>
          <p:nvPr>
            <p:ph type="title" idx="4294967295"/>
          </p:nvPr>
        </p:nvSpPr>
        <p:spPr>
          <a:xfrm>
            <a:off x="3200400" y="0"/>
            <a:ext cx="5867400" cy="563563"/>
          </a:xfrm>
        </p:spPr>
        <p:txBody>
          <a:bodyPr/>
          <a:lstStyle/>
          <a:p>
            <a:pPr algn="r" eaLnBrk="1" hangingPunct="1"/>
            <a:r>
              <a:rPr lang="en-US" sz="2000" dirty="0" smtClean="0">
                <a:ea typeface="华文细黑" charset="0"/>
                <a:cs typeface="华文细黑" charset="0"/>
                <a:sym typeface="Arial" charset="0"/>
              </a:rPr>
              <a:t>Depleting non-renewable resources</a:t>
            </a:r>
            <a:endParaRPr lang="en-US" sz="1800" dirty="0">
              <a:solidFill>
                <a:srgbClr val="404040"/>
              </a:solidFill>
              <a:ea typeface="华文细黑" charset="0"/>
              <a:cs typeface="华文细黑" charset="0"/>
              <a:sym typeface="Arial" charset="0"/>
            </a:endParaRPr>
          </a:p>
        </p:txBody>
      </p:sp>
    </p:spTree>
    <p:extLst>
      <p:ext uri="{BB962C8B-B14F-4D97-AF65-F5344CB8AC3E}">
        <p14:creationId xmlns:p14="http://schemas.microsoft.com/office/powerpoint/2010/main" val="222401411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17422</TotalTime>
  <Words>7592</Words>
  <Application>Microsoft Macintosh PowerPoint</Application>
  <PresentationFormat>On-screen Show (4:3)</PresentationFormat>
  <Paragraphs>572</Paragraphs>
  <Slides>35</Slides>
  <Notes>34</Notes>
  <HiddenSlides>0</HiddenSlides>
  <MMClips>0</MMClips>
  <ScaleCrop>false</ScaleCrop>
  <HeadingPairs>
    <vt:vector size="4" baseType="variant">
      <vt:variant>
        <vt:lpstr>Theme</vt:lpstr>
      </vt:variant>
      <vt:variant>
        <vt:i4>3</vt:i4>
      </vt:variant>
      <vt:variant>
        <vt:lpstr>Slide Titles</vt:lpstr>
      </vt:variant>
      <vt:variant>
        <vt:i4>35</vt:i4>
      </vt:variant>
    </vt:vector>
  </HeadingPairs>
  <TitlesOfParts>
    <vt:vector size="38" baseType="lpstr">
      <vt:lpstr>Office Theme</vt:lpstr>
      <vt:lpstr>1_Office Theme</vt:lpstr>
      <vt:lpstr>2_Office Theme</vt:lpstr>
      <vt:lpstr>Storyboard</vt:lpstr>
      <vt:lpstr>Energy Basics</vt:lpstr>
      <vt:lpstr>Types of energetic forces</vt:lpstr>
      <vt:lpstr>Replenishment timescale for energy resources</vt:lpstr>
      <vt:lpstr>The Earth at Night</vt:lpstr>
      <vt:lpstr>Reserves v. Resource base</vt:lpstr>
      <vt:lpstr>Energy Use</vt:lpstr>
      <vt:lpstr>Balanced use of resources</vt:lpstr>
      <vt:lpstr>Depleting non-renewable resources</vt:lpstr>
      <vt:lpstr>Renewable Energy</vt:lpstr>
      <vt:lpstr>Global petroleum reserves: how long?</vt:lpstr>
      <vt:lpstr>Burning releases chemical energy</vt:lpstr>
      <vt:lpstr>Low efficiency and health hazards</vt:lpstr>
      <vt:lpstr>Hazardous Air Pollutants from generating electricity</vt:lpstr>
      <vt:lpstr>PowerPoint Presentation</vt:lpstr>
      <vt:lpstr>Accumulation of CO2 from fossil fuels</vt:lpstr>
      <vt:lpstr>Embedded CO2: United States trade</vt:lpstr>
      <vt:lpstr>U.S. Primary Energy Consumption, 2010 (Quadrillion Btu)</vt:lpstr>
      <vt:lpstr>Ecological footprint: tracking CO2</vt:lpstr>
      <vt:lpstr>PowerPoint Presentation</vt:lpstr>
      <vt:lpstr>Renewable Energy</vt:lpstr>
      <vt:lpstr>Global Energy Flow Picture</vt:lpstr>
      <vt:lpstr>Renewable Energy Resources</vt:lpstr>
      <vt:lpstr>Biomass types</vt:lpstr>
      <vt:lpstr>Water consumption: electricity</vt:lpstr>
      <vt:lpstr>Water consumption: electricity</vt:lpstr>
      <vt:lpstr>Water consumption: fuels</vt:lpstr>
      <vt:lpstr>Strategies</vt:lpstr>
      <vt:lpstr>PowerPoint Presentation</vt:lpstr>
      <vt:lpstr>PowerPoint Presentation</vt:lpstr>
      <vt:lpstr>Meadow’s Hierarchy of interventions</vt:lpstr>
      <vt:lpstr>Expand Design Domain</vt:lpstr>
      <vt:lpstr>PowerPoint Presentation</vt:lpstr>
      <vt:lpstr>Potential technology impacts</vt:lpstr>
      <vt:lpstr>Global energy flow, 2005</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MATERIALS</dc:title>
  <dc:creator>Daragh A Gibson</dc:creator>
  <cp:lastModifiedBy>Linda Vanasupa</cp:lastModifiedBy>
  <cp:revision>366</cp:revision>
  <dcterms:created xsi:type="dcterms:W3CDTF">2010-01-21T12:49:40Z</dcterms:created>
  <dcterms:modified xsi:type="dcterms:W3CDTF">2012-10-03T04:38:33Z</dcterms:modified>
</cp:coreProperties>
</file>