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xlsx" ContentType="application/vnd.openxmlformats-officedocument.spreadsheetml.sheet"/>
  <Default Extension="rels" ContentType="application/vnd.openxmlformats-package.relationships+xml"/>
  <Default Extension="vml" ContentType="application/vnd.openxmlformats-officedocument.vmlDrawing"/>
  <Default Extension="gif" ContentType="image/gif"/>
  <Default Extension="xlsb" ContentType="application/vnd.ms-excel.sheet.binary.macroEnabled.12"/>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
  </p:handoutMasterIdLst>
  <p:sldIdLst>
    <p:sldId id="256" r:id="rId2"/>
  </p:sldIdLst>
  <p:sldSz cx="43891200" cy="32918400"/>
  <p:notesSz cx="7019925" cy="9305925"/>
  <p:defaultTextStyle>
    <a:defPPr>
      <a:defRPr lang="en-US"/>
    </a:defPPr>
    <a:lvl1pPr algn="l" defTabSz="4387850" rtl="0" fontAlgn="base">
      <a:spcBef>
        <a:spcPct val="0"/>
      </a:spcBef>
      <a:spcAft>
        <a:spcPct val="0"/>
      </a:spcAft>
      <a:defRPr sz="8600" kern="1200">
        <a:solidFill>
          <a:schemeClr val="tx1"/>
        </a:solidFill>
        <a:latin typeface="Calibri" pitchFamily="34" charset="0"/>
        <a:ea typeface="MS PGothic" pitchFamily="34" charset="-128"/>
        <a:cs typeface="+mn-cs"/>
      </a:defRPr>
    </a:lvl1pPr>
    <a:lvl2pPr marL="2193925" indent="-1736725" algn="l" defTabSz="4387850" rtl="0" fontAlgn="base">
      <a:spcBef>
        <a:spcPct val="0"/>
      </a:spcBef>
      <a:spcAft>
        <a:spcPct val="0"/>
      </a:spcAft>
      <a:defRPr sz="8600" kern="1200">
        <a:solidFill>
          <a:schemeClr val="tx1"/>
        </a:solidFill>
        <a:latin typeface="Calibri" pitchFamily="34" charset="0"/>
        <a:ea typeface="MS PGothic" pitchFamily="34" charset="-128"/>
        <a:cs typeface="+mn-cs"/>
      </a:defRPr>
    </a:lvl2pPr>
    <a:lvl3pPr marL="4387850" indent="-3473450" algn="l" defTabSz="4387850" rtl="0" fontAlgn="base">
      <a:spcBef>
        <a:spcPct val="0"/>
      </a:spcBef>
      <a:spcAft>
        <a:spcPct val="0"/>
      </a:spcAft>
      <a:defRPr sz="8600" kern="1200">
        <a:solidFill>
          <a:schemeClr val="tx1"/>
        </a:solidFill>
        <a:latin typeface="Calibri" pitchFamily="34" charset="0"/>
        <a:ea typeface="MS PGothic" pitchFamily="34" charset="-128"/>
        <a:cs typeface="+mn-cs"/>
      </a:defRPr>
    </a:lvl3pPr>
    <a:lvl4pPr marL="6583363" indent="-5211763" algn="l" defTabSz="4387850" rtl="0" fontAlgn="base">
      <a:spcBef>
        <a:spcPct val="0"/>
      </a:spcBef>
      <a:spcAft>
        <a:spcPct val="0"/>
      </a:spcAft>
      <a:defRPr sz="8600" kern="1200">
        <a:solidFill>
          <a:schemeClr val="tx1"/>
        </a:solidFill>
        <a:latin typeface="Calibri" pitchFamily="34" charset="0"/>
        <a:ea typeface="MS PGothic" pitchFamily="34" charset="-128"/>
        <a:cs typeface="+mn-cs"/>
      </a:defRPr>
    </a:lvl4pPr>
    <a:lvl5pPr marL="8777288" indent="-6948488" algn="l" defTabSz="4387850" rtl="0" fontAlgn="base">
      <a:spcBef>
        <a:spcPct val="0"/>
      </a:spcBef>
      <a:spcAft>
        <a:spcPct val="0"/>
      </a:spcAft>
      <a:defRPr sz="8600" kern="1200">
        <a:solidFill>
          <a:schemeClr val="tx1"/>
        </a:solidFill>
        <a:latin typeface="Calibri" pitchFamily="34" charset="0"/>
        <a:ea typeface="MS PGothic" pitchFamily="34" charset="-128"/>
        <a:cs typeface="+mn-cs"/>
      </a:defRPr>
    </a:lvl5pPr>
    <a:lvl6pPr marL="2286000" algn="l" defTabSz="914400" rtl="0" eaLnBrk="1" latinLnBrk="0" hangingPunct="1">
      <a:defRPr sz="8600" kern="1200">
        <a:solidFill>
          <a:schemeClr val="tx1"/>
        </a:solidFill>
        <a:latin typeface="Calibri" pitchFamily="34" charset="0"/>
        <a:ea typeface="MS PGothic" pitchFamily="34" charset="-128"/>
        <a:cs typeface="+mn-cs"/>
      </a:defRPr>
    </a:lvl6pPr>
    <a:lvl7pPr marL="2743200" algn="l" defTabSz="914400" rtl="0" eaLnBrk="1" latinLnBrk="0" hangingPunct="1">
      <a:defRPr sz="8600" kern="1200">
        <a:solidFill>
          <a:schemeClr val="tx1"/>
        </a:solidFill>
        <a:latin typeface="Calibri" pitchFamily="34" charset="0"/>
        <a:ea typeface="MS PGothic" pitchFamily="34" charset="-128"/>
        <a:cs typeface="+mn-cs"/>
      </a:defRPr>
    </a:lvl7pPr>
    <a:lvl8pPr marL="3200400" algn="l" defTabSz="914400" rtl="0" eaLnBrk="1" latinLnBrk="0" hangingPunct="1">
      <a:defRPr sz="8600" kern="1200">
        <a:solidFill>
          <a:schemeClr val="tx1"/>
        </a:solidFill>
        <a:latin typeface="Calibri" pitchFamily="34" charset="0"/>
        <a:ea typeface="MS PGothic" pitchFamily="34" charset="-128"/>
        <a:cs typeface="+mn-cs"/>
      </a:defRPr>
    </a:lvl8pPr>
    <a:lvl9pPr marL="3657600" algn="l" defTabSz="914400" rtl="0" eaLnBrk="1" latinLnBrk="0" hangingPunct="1">
      <a:defRPr sz="8600" kern="1200">
        <a:solidFill>
          <a:schemeClr val="tx1"/>
        </a:solidFill>
        <a:latin typeface="Calibri"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58180" autoAdjust="0"/>
    <p:restoredTop sz="90600" autoAdjust="0"/>
  </p:normalViewPr>
  <p:slideViewPr>
    <p:cSldViewPr snapToGrid="0">
      <p:cViewPr>
        <p:scale>
          <a:sx n="33" d="100"/>
          <a:sy n="33" d="100"/>
        </p:scale>
        <p:origin x="-120" y="208"/>
      </p:cViewPr>
      <p:guideLst>
        <p:guide orient="horz" pos="10368"/>
        <p:guide pos="13824"/>
      </p:guideLst>
    </p:cSldViewPr>
  </p:slideViewPr>
  <p:notesTextViewPr>
    <p:cViewPr>
      <p:scale>
        <a:sx n="100" d="100"/>
        <a:sy n="100" d="100"/>
      </p:scale>
      <p:origin x="0" y="0"/>
    </p:cViewPr>
  </p:notesTextViewPr>
  <p:gridSpacing cx="228600" cy="228600"/>
</p:viewPr>
</file>

<file path=ppt/_rels/presentation.xml.rels><?xml version="1.0" encoding="UTF-8" standalone="yes"?>
<Relationships xmlns="http://schemas.openxmlformats.org/package/2006/relationships"><Relationship Id="rId3" Type="http://schemas.openxmlformats.org/officeDocument/2006/relationships/handoutMaster" Target="handoutMasters/handout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650" cy="465138"/>
          </a:xfrm>
          <a:prstGeom prst="rect">
            <a:avLst/>
          </a:prstGeom>
        </p:spPr>
        <p:txBody>
          <a:bodyPr vert="horz" lIns="93257" tIns="46629" rIns="93257" bIns="46629" rtlCol="0"/>
          <a:lstStyle>
            <a:lvl1pPr algn="l" defTabSz="4389120"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976688" y="0"/>
            <a:ext cx="3041650" cy="465138"/>
          </a:xfrm>
          <a:prstGeom prst="rect">
            <a:avLst/>
          </a:prstGeom>
        </p:spPr>
        <p:txBody>
          <a:bodyPr vert="horz" wrap="square" lIns="93257" tIns="46629" rIns="93257" bIns="46629" numCol="1" anchor="t" anchorCtr="0" compatLnSpc="1">
            <a:prstTxWarp prst="textNoShape">
              <a:avLst/>
            </a:prstTxWarp>
          </a:bodyPr>
          <a:lstStyle>
            <a:lvl1pPr algn="r">
              <a:defRPr sz="1200"/>
            </a:lvl1pPr>
          </a:lstStyle>
          <a:p>
            <a:fld id="{D00C0F0A-780E-4CC2-81D0-E27F06DC0081}" type="datetimeFigureOut">
              <a:rPr lang="en-US" altLang="en-US"/>
              <a:pPr/>
              <a:t>8/5/14</a:t>
            </a:fld>
            <a:endParaRPr lang="en-US" altLang="en-US"/>
          </a:p>
        </p:txBody>
      </p:sp>
      <p:sp>
        <p:nvSpPr>
          <p:cNvPr id="4" name="Footer Placeholder 3"/>
          <p:cNvSpPr>
            <a:spLocks noGrp="1"/>
          </p:cNvSpPr>
          <p:nvPr>
            <p:ph type="ftr" sz="quarter" idx="2"/>
          </p:nvPr>
        </p:nvSpPr>
        <p:spPr>
          <a:xfrm>
            <a:off x="0" y="8839200"/>
            <a:ext cx="3041650" cy="465138"/>
          </a:xfrm>
          <a:prstGeom prst="rect">
            <a:avLst/>
          </a:prstGeom>
        </p:spPr>
        <p:txBody>
          <a:bodyPr vert="horz" lIns="93257" tIns="46629" rIns="93257" bIns="46629" rtlCol="0" anchor="b"/>
          <a:lstStyle>
            <a:lvl1pPr algn="l" defTabSz="4389120"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976688" y="8839200"/>
            <a:ext cx="3041650" cy="465138"/>
          </a:xfrm>
          <a:prstGeom prst="rect">
            <a:avLst/>
          </a:prstGeom>
        </p:spPr>
        <p:txBody>
          <a:bodyPr vert="horz" wrap="square" lIns="93257" tIns="46629" rIns="93257" bIns="46629" numCol="1" anchor="b" anchorCtr="0" compatLnSpc="1">
            <a:prstTxWarp prst="textNoShape">
              <a:avLst/>
            </a:prstTxWarp>
          </a:bodyPr>
          <a:lstStyle>
            <a:lvl1pPr algn="r">
              <a:defRPr sz="1200"/>
            </a:lvl1pPr>
          </a:lstStyle>
          <a:p>
            <a:fld id="{6501CE1F-DDDD-42EB-AA38-42F9DDDB0791}" type="slidenum">
              <a:rPr lang="en-US" altLang="en-US"/>
              <a:pPr/>
              <a:t>‹#›</a:t>
            </a:fld>
            <a:endParaRPr lang="en-US" altLang="en-US"/>
          </a:p>
        </p:txBody>
      </p:sp>
    </p:spTree>
    <p:extLst>
      <p:ext uri="{BB962C8B-B14F-4D97-AF65-F5344CB8AC3E}">
        <p14:creationId xmlns:p14="http://schemas.microsoft.com/office/powerpoint/2010/main" val="135883666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A304C2E6-0715-4B3F-B414-5D56A9C19D16}" type="datetimeFigureOut">
              <a:rPr lang="en-US" altLang="en-US"/>
              <a:pPr/>
              <a:t>8/5/14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EC006E8-341C-4802-B0BC-D0106FDF866F}" type="slidenum">
              <a:rPr lang="en-US" altLang="en-US"/>
              <a:pPr/>
              <a:t>‹#›</a:t>
            </a:fld>
            <a:endParaRPr lang="en-US" altLang="en-US"/>
          </a:p>
        </p:txBody>
      </p:sp>
    </p:spTree>
    <p:extLst>
      <p:ext uri="{BB962C8B-B14F-4D97-AF65-F5344CB8AC3E}">
        <p14:creationId xmlns:p14="http://schemas.microsoft.com/office/powerpoint/2010/main" val="3526971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611FE51-2237-49E0-94C7-A403AABAE9F8}" type="datetimeFigureOut">
              <a:rPr lang="en-US" altLang="en-US"/>
              <a:pPr/>
              <a:t>8/5/14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0A90EF5-6464-4EE1-B699-D39A30A48F89}" type="slidenum">
              <a:rPr lang="en-US" altLang="en-US"/>
              <a:pPr/>
              <a:t>‹#›</a:t>
            </a:fld>
            <a:endParaRPr lang="en-US" altLang="en-US"/>
          </a:p>
        </p:txBody>
      </p:sp>
    </p:spTree>
    <p:extLst>
      <p:ext uri="{BB962C8B-B14F-4D97-AF65-F5344CB8AC3E}">
        <p14:creationId xmlns:p14="http://schemas.microsoft.com/office/powerpoint/2010/main" val="2286932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D658A1A-D4E3-4EC8-B18E-DC7603DA9FA1}" type="datetimeFigureOut">
              <a:rPr lang="en-US" altLang="en-US"/>
              <a:pPr/>
              <a:t>8/5/14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5506405-4BBD-48F9-837E-C730BE3D1153}" type="slidenum">
              <a:rPr lang="en-US" altLang="en-US"/>
              <a:pPr/>
              <a:t>‹#›</a:t>
            </a:fld>
            <a:endParaRPr lang="en-US" altLang="en-US"/>
          </a:p>
        </p:txBody>
      </p:sp>
    </p:spTree>
    <p:extLst>
      <p:ext uri="{BB962C8B-B14F-4D97-AF65-F5344CB8AC3E}">
        <p14:creationId xmlns:p14="http://schemas.microsoft.com/office/powerpoint/2010/main" val="6918556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880F211C-B52B-4D92-B209-17F1FEDD8410}" type="datetimeFigureOut">
              <a:rPr lang="en-US" altLang="en-US"/>
              <a:pPr/>
              <a:t>8/5/14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01DAC513-8A95-40C9-A7E1-F46A8D102893}" type="slidenum">
              <a:rPr lang="en-US" altLang="en-US"/>
              <a:pPr/>
              <a:t>‹#›</a:t>
            </a:fld>
            <a:endParaRPr lang="en-US" altLang="en-US"/>
          </a:p>
        </p:txBody>
      </p:sp>
    </p:spTree>
    <p:extLst>
      <p:ext uri="{BB962C8B-B14F-4D97-AF65-F5344CB8AC3E}">
        <p14:creationId xmlns:p14="http://schemas.microsoft.com/office/powerpoint/2010/main" val="2822081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2EC3FDE1-88E9-4356-B1EF-B81E4D1F0385}" type="datetimeFigureOut">
              <a:rPr lang="en-US" altLang="en-US"/>
              <a:pPr/>
              <a:t>8/5/14</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725CC95-28BF-4E70-8747-4BFA86B5699A}" type="slidenum">
              <a:rPr lang="en-US" altLang="en-US"/>
              <a:pPr/>
              <a:t>‹#›</a:t>
            </a:fld>
            <a:endParaRPr lang="en-US" altLang="en-US"/>
          </a:p>
        </p:txBody>
      </p:sp>
    </p:spTree>
    <p:extLst>
      <p:ext uri="{BB962C8B-B14F-4D97-AF65-F5344CB8AC3E}">
        <p14:creationId xmlns:p14="http://schemas.microsoft.com/office/powerpoint/2010/main" val="1439328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93823B22-E401-4C9A-AE57-80149ADA7A4B}" type="datetimeFigureOut">
              <a:rPr lang="en-US" altLang="en-US"/>
              <a:pPr/>
              <a:t>8/5/14</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B9BB0CB-9F08-4060-9697-86DC115B690B}" type="slidenum">
              <a:rPr lang="en-US" altLang="en-US"/>
              <a:pPr/>
              <a:t>‹#›</a:t>
            </a:fld>
            <a:endParaRPr lang="en-US" altLang="en-US"/>
          </a:p>
        </p:txBody>
      </p:sp>
    </p:spTree>
    <p:extLst>
      <p:ext uri="{BB962C8B-B14F-4D97-AF65-F5344CB8AC3E}">
        <p14:creationId xmlns:p14="http://schemas.microsoft.com/office/powerpoint/2010/main" val="1477339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FC095658-2F0F-408F-A87D-D1C1A18DCBB8}" type="datetimeFigureOut">
              <a:rPr lang="en-US" altLang="en-US"/>
              <a:pPr/>
              <a:t>8/5/14</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ED2C8DE-D3D2-4AA2-95AB-2F022A8B4AD6}" type="slidenum">
              <a:rPr lang="en-US" altLang="en-US"/>
              <a:pPr/>
              <a:t>‹#›</a:t>
            </a:fld>
            <a:endParaRPr lang="en-US" altLang="en-US"/>
          </a:p>
        </p:txBody>
      </p:sp>
    </p:spTree>
    <p:extLst>
      <p:ext uri="{BB962C8B-B14F-4D97-AF65-F5344CB8AC3E}">
        <p14:creationId xmlns:p14="http://schemas.microsoft.com/office/powerpoint/2010/main" val="2456500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E137A485-37CE-4A19-A559-EC6834CA6F95}" type="datetimeFigureOut">
              <a:rPr lang="en-US" altLang="en-US"/>
              <a:pPr/>
              <a:t>8/5/14</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A0428042-F648-4AA6-84C7-AD29727485A9}" type="slidenum">
              <a:rPr lang="en-US" altLang="en-US"/>
              <a:pPr/>
              <a:t>‹#›</a:t>
            </a:fld>
            <a:endParaRPr lang="en-US" altLang="en-US"/>
          </a:p>
        </p:txBody>
      </p:sp>
    </p:spTree>
    <p:extLst>
      <p:ext uri="{BB962C8B-B14F-4D97-AF65-F5344CB8AC3E}">
        <p14:creationId xmlns:p14="http://schemas.microsoft.com/office/powerpoint/2010/main" val="3791154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A51D3748-AA32-4C97-9976-C862C2162623}" type="datetimeFigureOut">
              <a:rPr lang="en-US" altLang="en-US"/>
              <a:pPr/>
              <a:t>8/5/14</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661C80E-51AA-4902-A9A1-C349D6762FA1}" type="slidenum">
              <a:rPr lang="en-US" altLang="en-US"/>
              <a:pPr/>
              <a:t>‹#›</a:t>
            </a:fld>
            <a:endParaRPr lang="en-US" altLang="en-US"/>
          </a:p>
        </p:txBody>
      </p:sp>
    </p:spTree>
    <p:extLst>
      <p:ext uri="{BB962C8B-B14F-4D97-AF65-F5344CB8AC3E}">
        <p14:creationId xmlns:p14="http://schemas.microsoft.com/office/powerpoint/2010/main" val="188209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4A2072DA-B463-4FDD-AFC0-FCF8E925D5D3}" type="datetimeFigureOut">
              <a:rPr lang="en-US" altLang="en-US"/>
              <a:pPr/>
              <a:t>8/5/14</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4A5764BE-0EFB-46D6-A04B-47E98A897BCD}" type="slidenum">
              <a:rPr lang="en-US" altLang="en-US"/>
              <a:pPr/>
              <a:t>‹#›</a:t>
            </a:fld>
            <a:endParaRPr lang="en-US" altLang="en-US"/>
          </a:p>
        </p:txBody>
      </p:sp>
    </p:spTree>
    <p:extLst>
      <p:ext uri="{BB962C8B-B14F-4D97-AF65-F5344CB8AC3E}">
        <p14:creationId xmlns:p14="http://schemas.microsoft.com/office/powerpoint/2010/main" val="4047625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rtlCol="0">
            <a:normAutofit/>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pPr lvl="0"/>
            <a:endParaRPr lang="en-US" noProof="0"/>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65E00305-2AED-4501-BA5E-BB59620DCB7E}" type="datetimeFigureOut">
              <a:rPr lang="en-US" altLang="en-US"/>
              <a:pPr/>
              <a:t>8/5/14</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F4B528B-6659-4E24-91E4-DE211E729C1E}" type="slidenum">
              <a:rPr lang="en-US" altLang="en-US"/>
              <a:pPr/>
              <a:t>‹#›</a:t>
            </a:fld>
            <a:endParaRPr lang="en-US" altLang="en-US"/>
          </a:p>
        </p:txBody>
      </p:sp>
    </p:spTree>
    <p:extLst>
      <p:ext uri="{BB962C8B-B14F-4D97-AF65-F5344CB8AC3E}">
        <p14:creationId xmlns:p14="http://schemas.microsoft.com/office/powerpoint/2010/main" val="8283636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193925" y="1317625"/>
            <a:ext cx="3950335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912" tIns="219456" rIns="438912" bIns="219456"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2193925" y="7680325"/>
            <a:ext cx="39503350" cy="2172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912" tIns="219456" rIns="438912" bIns="219456"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2193925" y="30510163"/>
            <a:ext cx="10242550" cy="1752600"/>
          </a:xfrm>
          <a:prstGeom prst="rect">
            <a:avLst/>
          </a:prstGeom>
        </p:spPr>
        <p:txBody>
          <a:bodyPr vert="horz" wrap="square" lIns="438912" tIns="219456" rIns="438912" bIns="219456" numCol="1" anchor="ctr" anchorCtr="0" compatLnSpc="1">
            <a:prstTxWarp prst="textNoShape">
              <a:avLst/>
            </a:prstTxWarp>
          </a:bodyPr>
          <a:lstStyle>
            <a:lvl1pPr>
              <a:defRPr sz="5800">
                <a:solidFill>
                  <a:srgbClr val="898989"/>
                </a:solidFill>
              </a:defRPr>
            </a:lvl1pPr>
          </a:lstStyle>
          <a:p>
            <a:fld id="{5017EA23-ACD4-4D76-820F-C260D6047519}" type="datetimeFigureOut">
              <a:rPr lang="en-US" altLang="en-US"/>
              <a:pPr/>
              <a:t>8/5/14</a:t>
            </a:fld>
            <a:endParaRPr lang="en-US" altLang="en-US"/>
          </a:p>
        </p:txBody>
      </p:sp>
      <p:sp>
        <p:nvSpPr>
          <p:cNvPr id="5" name="Footer Placeholder 4"/>
          <p:cNvSpPr>
            <a:spLocks noGrp="1"/>
          </p:cNvSpPr>
          <p:nvPr>
            <p:ph type="ftr" sz="quarter" idx="3"/>
          </p:nvPr>
        </p:nvSpPr>
        <p:spPr>
          <a:xfrm>
            <a:off x="14995525" y="30510163"/>
            <a:ext cx="13900150" cy="1752600"/>
          </a:xfrm>
          <a:prstGeom prst="rect">
            <a:avLst/>
          </a:prstGeom>
        </p:spPr>
        <p:txBody>
          <a:bodyPr vert="horz" lIns="438912" tIns="219456" rIns="438912" bIns="219456" rtlCol="0" anchor="ctr"/>
          <a:lstStyle>
            <a:lvl1pPr algn="ctr" defTabSz="4389120" fontAlgn="auto">
              <a:spcBef>
                <a:spcPts val="0"/>
              </a:spcBef>
              <a:spcAft>
                <a:spcPts val="0"/>
              </a:spcAft>
              <a:defRPr sz="58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31454725" y="30510163"/>
            <a:ext cx="10242550" cy="1752600"/>
          </a:xfrm>
          <a:prstGeom prst="rect">
            <a:avLst/>
          </a:prstGeom>
        </p:spPr>
        <p:txBody>
          <a:bodyPr vert="horz" wrap="square" lIns="438912" tIns="219456" rIns="438912" bIns="219456" numCol="1" anchor="ctr" anchorCtr="0" compatLnSpc="1">
            <a:prstTxWarp prst="textNoShape">
              <a:avLst/>
            </a:prstTxWarp>
          </a:bodyPr>
          <a:lstStyle>
            <a:lvl1pPr algn="r">
              <a:defRPr sz="5800">
                <a:solidFill>
                  <a:srgbClr val="898989"/>
                </a:solidFill>
              </a:defRPr>
            </a:lvl1pPr>
          </a:lstStyle>
          <a:p>
            <a:fld id="{6B7AF5DE-E0CB-49DF-8A70-DAADB9308331}"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7850" rtl="0" eaLnBrk="0" fontAlgn="base" hangingPunct="0">
        <a:spcBef>
          <a:spcPct val="0"/>
        </a:spcBef>
        <a:spcAft>
          <a:spcPct val="0"/>
        </a:spcAft>
        <a:defRPr sz="21100" kern="1200">
          <a:solidFill>
            <a:schemeClr val="tx1"/>
          </a:solidFill>
          <a:latin typeface="+mj-lt"/>
          <a:ea typeface="MS PGothic" pitchFamily="34" charset="-128"/>
          <a:cs typeface="+mj-cs"/>
        </a:defRPr>
      </a:lvl1pPr>
      <a:lvl2pPr algn="ctr" defTabSz="4387850" rtl="0" eaLnBrk="0" fontAlgn="base" hangingPunct="0">
        <a:spcBef>
          <a:spcPct val="0"/>
        </a:spcBef>
        <a:spcAft>
          <a:spcPct val="0"/>
        </a:spcAft>
        <a:defRPr sz="21100">
          <a:solidFill>
            <a:schemeClr val="tx1"/>
          </a:solidFill>
          <a:latin typeface="Calibri" pitchFamily="34" charset="0"/>
          <a:ea typeface="MS PGothic" pitchFamily="34" charset="-128"/>
        </a:defRPr>
      </a:lvl2pPr>
      <a:lvl3pPr algn="ctr" defTabSz="4387850" rtl="0" eaLnBrk="0" fontAlgn="base" hangingPunct="0">
        <a:spcBef>
          <a:spcPct val="0"/>
        </a:spcBef>
        <a:spcAft>
          <a:spcPct val="0"/>
        </a:spcAft>
        <a:defRPr sz="21100">
          <a:solidFill>
            <a:schemeClr val="tx1"/>
          </a:solidFill>
          <a:latin typeface="Calibri" pitchFamily="34" charset="0"/>
          <a:ea typeface="MS PGothic" pitchFamily="34" charset="-128"/>
        </a:defRPr>
      </a:lvl3pPr>
      <a:lvl4pPr algn="ctr" defTabSz="4387850" rtl="0" eaLnBrk="0" fontAlgn="base" hangingPunct="0">
        <a:spcBef>
          <a:spcPct val="0"/>
        </a:spcBef>
        <a:spcAft>
          <a:spcPct val="0"/>
        </a:spcAft>
        <a:defRPr sz="21100">
          <a:solidFill>
            <a:schemeClr val="tx1"/>
          </a:solidFill>
          <a:latin typeface="Calibri" pitchFamily="34" charset="0"/>
          <a:ea typeface="MS PGothic" pitchFamily="34" charset="-128"/>
        </a:defRPr>
      </a:lvl4pPr>
      <a:lvl5pPr algn="ctr" defTabSz="4387850" rtl="0" eaLnBrk="0" fontAlgn="base" hangingPunct="0">
        <a:spcBef>
          <a:spcPct val="0"/>
        </a:spcBef>
        <a:spcAft>
          <a:spcPct val="0"/>
        </a:spcAft>
        <a:defRPr sz="21100">
          <a:solidFill>
            <a:schemeClr val="tx1"/>
          </a:solidFill>
          <a:latin typeface="Calibri" pitchFamily="34" charset="0"/>
          <a:ea typeface="MS PGothic" pitchFamily="34" charset="-128"/>
        </a:defRPr>
      </a:lvl5pPr>
      <a:lvl6pPr marL="457200" algn="ctr" defTabSz="4387850" rtl="0" fontAlgn="base">
        <a:spcBef>
          <a:spcPct val="0"/>
        </a:spcBef>
        <a:spcAft>
          <a:spcPct val="0"/>
        </a:spcAft>
        <a:defRPr sz="21100">
          <a:solidFill>
            <a:schemeClr val="tx1"/>
          </a:solidFill>
          <a:latin typeface="Calibri" pitchFamily="34" charset="0"/>
        </a:defRPr>
      </a:lvl6pPr>
      <a:lvl7pPr marL="914400" algn="ctr" defTabSz="4387850" rtl="0" fontAlgn="base">
        <a:spcBef>
          <a:spcPct val="0"/>
        </a:spcBef>
        <a:spcAft>
          <a:spcPct val="0"/>
        </a:spcAft>
        <a:defRPr sz="21100">
          <a:solidFill>
            <a:schemeClr val="tx1"/>
          </a:solidFill>
          <a:latin typeface="Calibri" pitchFamily="34" charset="0"/>
        </a:defRPr>
      </a:lvl7pPr>
      <a:lvl8pPr marL="1371600" algn="ctr" defTabSz="4387850" rtl="0" fontAlgn="base">
        <a:spcBef>
          <a:spcPct val="0"/>
        </a:spcBef>
        <a:spcAft>
          <a:spcPct val="0"/>
        </a:spcAft>
        <a:defRPr sz="21100">
          <a:solidFill>
            <a:schemeClr val="tx1"/>
          </a:solidFill>
          <a:latin typeface="Calibri" pitchFamily="34" charset="0"/>
        </a:defRPr>
      </a:lvl8pPr>
      <a:lvl9pPr marL="1828800" algn="ctr" defTabSz="4387850" rtl="0" fontAlgn="base">
        <a:spcBef>
          <a:spcPct val="0"/>
        </a:spcBef>
        <a:spcAft>
          <a:spcPct val="0"/>
        </a:spcAft>
        <a:defRPr sz="21100">
          <a:solidFill>
            <a:schemeClr val="tx1"/>
          </a:solidFill>
          <a:latin typeface="Calibri" pitchFamily="34" charset="0"/>
        </a:defRPr>
      </a:lvl9pPr>
    </p:titleStyle>
    <p:bodyStyle>
      <a:lvl1pPr marL="1644650" indent="-1644650" algn="l" defTabSz="4387850" rtl="0" eaLnBrk="0" fontAlgn="base" hangingPunct="0">
        <a:spcBef>
          <a:spcPct val="20000"/>
        </a:spcBef>
        <a:spcAft>
          <a:spcPct val="0"/>
        </a:spcAft>
        <a:buFont typeface="Arial" pitchFamily="34" charset="0"/>
        <a:buChar char="•"/>
        <a:defRPr sz="15400" kern="1200">
          <a:solidFill>
            <a:schemeClr val="tx1"/>
          </a:solidFill>
          <a:latin typeface="+mn-lt"/>
          <a:ea typeface="MS PGothic" pitchFamily="34" charset="-128"/>
          <a:cs typeface="+mn-cs"/>
        </a:defRPr>
      </a:lvl1pPr>
      <a:lvl2pPr marL="3565525" indent="-1371600" algn="l" defTabSz="4387850" rtl="0" eaLnBrk="0" fontAlgn="base" hangingPunct="0">
        <a:spcBef>
          <a:spcPct val="20000"/>
        </a:spcBef>
        <a:spcAft>
          <a:spcPct val="0"/>
        </a:spcAft>
        <a:buFont typeface="Arial" pitchFamily="34" charset="0"/>
        <a:buChar char="–"/>
        <a:defRPr sz="13400" kern="1200">
          <a:solidFill>
            <a:schemeClr val="tx1"/>
          </a:solidFill>
          <a:latin typeface="+mn-lt"/>
          <a:ea typeface="MS PGothic" pitchFamily="34" charset="-128"/>
          <a:cs typeface="+mn-cs"/>
        </a:defRPr>
      </a:lvl2pPr>
      <a:lvl3pPr marL="5486400" indent="-1096963" algn="l" defTabSz="4387850" rtl="0" eaLnBrk="0" fontAlgn="base" hangingPunct="0">
        <a:spcBef>
          <a:spcPct val="20000"/>
        </a:spcBef>
        <a:spcAft>
          <a:spcPct val="0"/>
        </a:spcAft>
        <a:buFont typeface="Arial" pitchFamily="34" charset="0"/>
        <a:buChar char="•"/>
        <a:defRPr sz="11500" kern="1200">
          <a:solidFill>
            <a:schemeClr val="tx1"/>
          </a:solidFill>
          <a:latin typeface="+mn-lt"/>
          <a:ea typeface="MS PGothic" pitchFamily="34" charset="-128"/>
          <a:cs typeface="+mn-cs"/>
        </a:defRPr>
      </a:lvl3pPr>
      <a:lvl4pPr marL="7680325" indent="-1096963" algn="l" defTabSz="4387850" rtl="0" eaLnBrk="0" fontAlgn="base" hangingPunct="0">
        <a:spcBef>
          <a:spcPct val="20000"/>
        </a:spcBef>
        <a:spcAft>
          <a:spcPct val="0"/>
        </a:spcAft>
        <a:buFont typeface="Arial" pitchFamily="34" charset="0"/>
        <a:buChar char="–"/>
        <a:defRPr sz="9600" kern="1200">
          <a:solidFill>
            <a:schemeClr val="tx1"/>
          </a:solidFill>
          <a:latin typeface="+mn-lt"/>
          <a:ea typeface="MS PGothic" pitchFamily="34" charset="-128"/>
          <a:cs typeface="+mn-cs"/>
        </a:defRPr>
      </a:lvl4pPr>
      <a:lvl5pPr marL="9874250" indent="-1096963" algn="l" defTabSz="4387850" rtl="0" eaLnBrk="0" fontAlgn="base" hangingPunct="0">
        <a:spcBef>
          <a:spcPct val="20000"/>
        </a:spcBef>
        <a:spcAft>
          <a:spcPct val="0"/>
        </a:spcAft>
        <a:buFont typeface="Arial" pitchFamily="34" charset="0"/>
        <a:buChar char="»"/>
        <a:defRPr sz="9600" kern="1200">
          <a:solidFill>
            <a:schemeClr val="tx1"/>
          </a:solidFill>
          <a:latin typeface="+mn-lt"/>
          <a:ea typeface="MS PGothic" pitchFamily="34" charset="-128"/>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10.png"/><Relationship Id="rId20" Type="http://schemas.openxmlformats.org/officeDocument/2006/relationships/oleObject" Target="../embeddings/oleObject3.bin"/><Relationship Id="rId21" Type="http://schemas.openxmlformats.org/officeDocument/2006/relationships/package" Target="../embeddings/Microsoft_Excel_Sheet3.xlsx"/><Relationship Id="rId22" Type="http://schemas.openxmlformats.org/officeDocument/2006/relationships/image" Target="../media/image3.png"/><Relationship Id="rId23" Type="http://schemas.openxmlformats.org/officeDocument/2006/relationships/image" Target="../media/image15.png"/><Relationship Id="rId24" Type="http://schemas.openxmlformats.org/officeDocument/2006/relationships/image" Target="../media/image16.jpg"/><Relationship Id="rId25" Type="http://schemas.openxmlformats.org/officeDocument/2006/relationships/image" Target="../media/image17.jpg"/><Relationship Id="rId26" Type="http://schemas.openxmlformats.org/officeDocument/2006/relationships/image" Target="../media/image18.gif"/><Relationship Id="rId10" Type="http://schemas.openxmlformats.org/officeDocument/2006/relationships/image" Target="../media/image11.png"/><Relationship Id="rId11" Type="http://schemas.openxmlformats.org/officeDocument/2006/relationships/image" Target="../media/image12.png"/><Relationship Id="rId12" Type="http://schemas.openxmlformats.org/officeDocument/2006/relationships/image" Target="../media/image13.png"/><Relationship Id="rId13" Type="http://schemas.openxmlformats.org/officeDocument/2006/relationships/oleObject" Target="../embeddings/oleObject1.bin"/><Relationship Id="rId14" Type="http://schemas.openxmlformats.org/officeDocument/2006/relationships/package" Target="../embeddings/Microsoft_Excel_Binary_Worksheet1.xlsb"/><Relationship Id="rId15" Type="http://schemas.openxmlformats.org/officeDocument/2006/relationships/image" Target="../media/image1.png"/><Relationship Id="rId16" Type="http://schemas.openxmlformats.org/officeDocument/2006/relationships/oleObject" Target="../embeddings/oleObject2.bin"/><Relationship Id="rId17" Type="http://schemas.openxmlformats.org/officeDocument/2006/relationships/package" Target="../embeddings/Microsoft_Excel_Binary_Worksheet2.xlsb"/><Relationship Id="rId18" Type="http://schemas.openxmlformats.org/officeDocument/2006/relationships/image" Target="../media/image2.png"/><Relationship Id="rId19" Type="http://schemas.openxmlformats.org/officeDocument/2006/relationships/image" Target="../media/image14.jpg"/><Relationship Id="rId1" Type="http://schemas.openxmlformats.org/officeDocument/2006/relationships/vmlDrawing" Target="../drawings/vmlDrawing1.vml"/><Relationship Id="rId2" Type="http://schemas.openxmlformats.org/officeDocument/2006/relationships/slideLayout" Target="../slideLayouts/slideLayout1.xml"/><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00294" y="4887489"/>
            <a:ext cx="16432742" cy="11429801"/>
          </a:xfrm>
          <a:prstGeom prst="rect">
            <a:avLst/>
          </a:prstGeom>
        </p:spPr>
        <p:style>
          <a:lnRef idx="2">
            <a:schemeClr val="dk1"/>
          </a:lnRef>
          <a:fillRef idx="1">
            <a:schemeClr val="lt1"/>
          </a:fillRef>
          <a:effectRef idx="0">
            <a:schemeClr val="dk1"/>
          </a:effectRef>
          <a:fontRef idx="minor">
            <a:schemeClr val="dk1"/>
          </a:fontRef>
        </p:style>
        <p:txBody>
          <a:bodyPr/>
          <a:lstStyle>
            <a:lvl1pPr eaLnBrk="0" hangingPunct="0">
              <a:defRPr sz="8600">
                <a:solidFill>
                  <a:schemeClr val="tx1"/>
                </a:solidFill>
                <a:latin typeface="Calibri" pitchFamily="34" charset="0"/>
                <a:ea typeface="MS PGothic" pitchFamily="34" charset="-128"/>
              </a:defRPr>
            </a:lvl1pPr>
            <a:lvl2pPr marL="457200" eaLnBrk="0" hangingPunct="0">
              <a:defRPr sz="8600">
                <a:solidFill>
                  <a:schemeClr val="tx1"/>
                </a:solidFill>
                <a:latin typeface="Calibri" pitchFamily="34" charset="0"/>
                <a:ea typeface="MS PGothic" pitchFamily="34" charset="-128"/>
              </a:defRPr>
            </a:lvl2pPr>
            <a:lvl3pPr marL="1143000" indent="-228600" eaLnBrk="0" hangingPunct="0">
              <a:defRPr sz="8600">
                <a:solidFill>
                  <a:schemeClr val="tx1"/>
                </a:solidFill>
                <a:latin typeface="Calibri" pitchFamily="34" charset="0"/>
                <a:ea typeface="MS PGothic" pitchFamily="34" charset="-128"/>
              </a:defRPr>
            </a:lvl3pPr>
            <a:lvl4pPr marL="1600200" indent="-228600" eaLnBrk="0" hangingPunct="0">
              <a:defRPr sz="8600">
                <a:solidFill>
                  <a:schemeClr val="tx1"/>
                </a:solidFill>
                <a:latin typeface="Calibri" pitchFamily="34" charset="0"/>
                <a:ea typeface="MS PGothic" pitchFamily="34" charset="-128"/>
              </a:defRPr>
            </a:lvl4pPr>
            <a:lvl5pPr marL="2057400" indent="-228600" eaLnBrk="0" hangingPunct="0">
              <a:defRPr sz="8600">
                <a:solidFill>
                  <a:schemeClr val="tx1"/>
                </a:solidFill>
                <a:latin typeface="Calibri" pitchFamily="34" charset="0"/>
                <a:ea typeface="MS PGothic" pitchFamily="34" charset="-128"/>
              </a:defRPr>
            </a:lvl5pPr>
            <a:lvl6pPr marL="2514600" indent="-228600" defTabSz="4387850" eaLnBrk="0" fontAlgn="base" hangingPunct="0">
              <a:spcBef>
                <a:spcPct val="0"/>
              </a:spcBef>
              <a:spcAft>
                <a:spcPct val="0"/>
              </a:spcAft>
              <a:defRPr sz="8600">
                <a:solidFill>
                  <a:schemeClr val="tx1"/>
                </a:solidFill>
                <a:latin typeface="Calibri" pitchFamily="34" charset="0"/>
                <a:ea typeface="MS PGothic" pitchFamily="34" charset="-128"/>
              </a:defRPr>
            </a:lvl6pPr>
            <a:lvl7pPr marL="2971800" indent="-228600" defTabSz="4387850" eaLnBrk="0" fontAlgn="base" hangingPunct="0">
              <a:spcBef>
                <a:spcPct val="0"/>
              </a:spcBef>
              <a:spcAft>
                <a:spcPct val="0"/>
              </a:spcAft>
              <a:defRPr sz="8600">
                <a:solidFill>
                  <a:schemeClr val="tx1"/>
                </a:solidFill>
                <a:latin typeface="Calibri" pitchFamily="34" charset="0"/>
                <a:ea typeface="MS PGothic" pitchFamily="34" charset="-128"/>
              </a:defRPr>
            </a:lvl7pPr>
            <a:lvl8pPr marL="3429000" indent="-228600" defTabSz="4387850" eaLnBrk="0" fontAlgn="base" hangingPunct="0">
              <a:spcBef>
                <a:spcPct val="0"/>
              </a:spcBef>
              <a:spcAft>
                <a:spcPct val="0"/>
              </a:spcAft>
              <a:defRPr sz="8600">
                <a:solidFill>
                  <a:schemeClr val="tx1"/>
                </a:solidFill>
                <a:latin typeface="Calibri" pitchFamily="34" charset="0"/>
                <a:ea typeface="MS PGothic" pitchFamily="34" charset="-128"/>
              </a:defRPr>
            </a:lvl8pPr>
            <a:lvl9pPr marL="3886200" indent="-228600" defTabSz="4387850" eaLnBrk="0" fontAlgn="base" hangingPunct="0">
              <a:spcBef>
                <a:spcPct val="0"/>
              </a:spcBef>
              <a:spcAft>
                <a:spcPct val="0"/>
              </a:spcAft>
              <a:defRPr sz="8600">
                <a:solidFill>
                  <a:schemeClr val="tx1"/>
                </a:solidFill>
                <a:latin typeface="Calibri" pitchFamily="34" charset="0"/>
                <a:ea typeface="MS PGothic" pitchFamily="34" charset="-128"/>
              </a:defRPr>
            </a:lvl9pPr>
          </a:lstStyle>
          <a:p>
            <a:pPr algn="ctr" eaLnBrk="1" hangingPunct="1"/>
            <a:r>
              <a:rPr lang="en-US" altLang="en-US" sz="6000" u="sng" dirty="0" smtClean="0">
                <a:solidFill>
                  <a:srgbClr val="000000"/>
                </a:solidFill>
              </a:rPr>
              <a:t>Introduction</a:t>
            </a:r>
            <a:endParaRPr lang="en-US" altLang="ja-JP" sz="6000" dirty="0" smtClean="0">
              <a:solidFill>
                <a:srgbClr val="000000"/>
              </a:solidFill>
            </a:endParaRPr>
          </a:p>
          <a:p>
            <a:pPr marL="0" indent="0">
              <a:buNone/>
            </a:pPr>
            <a:r>
              <a:rPr lang="en-US" sz="3600" dirty="0">
                <a:cs typeface="Arial"/>
              </a:rPr>
              <a:t>Planetary Protection (PP) is a scientific discipline that aims </a:t>
            </a:r>
            <a:r>
              <a:rPr lang="en-US" sz="3600" dirty="0" smtClean="0">
                <a:cs typeface="Arial"/>
              </a:rPr>
              <a:t>to protect </a:t>
            </a:r>
            <a:r>
              <a:rPr lang="en-US" sz="3600" dirty="0">
                <a:cs typeface="Arial"/>
              </a:rPr>
              <a:t>other </a:t>
            </a:r>
            <a:r>
              <a:rPr lang="en-US" sz="3600" dirty="0" smtClean="0">
                <a:cs typeface="Arial"/>
              </a:rPr>
              <a:t>celestial bodies </a:t>
            </a:r>
            <a:r>
              <a:rPr lang="en-US" sz="3600" dirty="0">
                <a:cs typeface="Arial"/>
              </a:rPr>
              <a:t>from microorganisms found on </a:t>
            </a:r>
            <a:r>
              <a:rPr lang="en-US" sz="3600" dirty="0" smtClean="0">
                <a:cs typeface="Arial"/>
              </a:rPr>
              <a:t>Earth</a:t>
            </a:r>
            <a:r>
              <a:rPr lang="en-US" sz="3600" dirty="0">
                <a:cs typeface="Arial"/>
              </a:rPr>
              <a:t> </a:t>
            </a:r>
            <a:r>
              <a:rPr lang="en-US" sz="3600" dirty="0" smtClean="0">
                <a:cs typeface="Arial"/>
              </a:rPr>
              <a:t>by preventing </a:t>
            </a:r>
            <a:r>
              <a:rPr lang="en-US" sz="3600" dirty="0">
                <a:cs typeface="Arial"/>
              </a:rPr>
              <a:t>forward and backward contamination</a:t>
            </a:r>
            <a:r>
              <a:rPr lang="en-US" sz="3600" dirty="0" smtClean="0">
                <a:cs typeface="Arial"/>
              </a:rPr>
              <a:t>. </a:t>
            </a:r>
            <a:r>
              <a:rPr lang="en-US" sz="3600" dirty="0"/>
              <a:t>Forward contamination is bringing life from Earth to a given celestial body and backward contamination is preventing contamination of eventual sample return missions from Mars back to Earth. </a:t>
            </a:r>
            <a:r>
              <a:rPr lang="en-US" sz="3600" dirty="0" smtClean="0">
                <a:cs typeface="Arial"/>
              </a:rPr>
              <a:t>PP verifies that NASA </a:t>
            </a:r>
            <a:r>
              <a:rPr lang="en-US" sz="3600" dirty="0">
                <a:cs typeface="Arial"/>
              </a:rPr>
              <a:t>Planetary Protection r</a:t>
            </a:r>
            <a:r>
              <a:rPr lang="en-US" sz="3600" dirty="0" smtClean="0">
                <a:cs typeface="Arial"/>
              </a:rPr>
              <a:t>equirements are met in part via the NASA Standard Assay in order </a:t>
            </a:r>
            <a:r>
              <a:rPr lang="en-US" sz="3600" dirty="0" smtClean="0">
                <a:cs typeface="Arial"/>
              </a:rPr>
              <a:t>to support the </a:t>
            </a:r>
            <a:r>
              <a:rPr lang="en-US" sz="3600" dirty="0">
                <a:cs typeface="Arial"/>
              </a:rPr>
              <a:t>l</a:t>
            </a:r>
            <a:r>
              <a:rPr lang="en-US" sz="3600" dirty="0" smtClean="0">
                <a:cs typeface="Arial"/>
              </a:rPr>
              <a:t>aunch </a:t>
            </a:r>
            <a:r>
              <a:rPr lang="en-US" sz="3600" dirty="0">
                <a:cs typeface="Arial"/>
              </a:rPr>
              <a:t>a</a:t>
            </a:r>
            <a:r>
              <a:rPr lang="en-US" sz="3600" dirty="0" smtClean="0">
                <a:cs typeface="Arial"/>
              </a:rPr>
              <a:t>pproval process and </a:t>
            </a:r>
            <a:r>
              <a:rPr lang="en-US" sz="3600" dirty="0">
                <a:cs typeface="Arial"/>
              </a:rPr>
              <a:t>to comply with international </a:t>
            </a:r>
            <a:r>
              <a:rPr lang="en-US" sz="3600" dirty="0" smtClean="0">
                <a:cs typeface="Arial"/>
              </a:rPr>
              <a:t>law.</a:t>
            </a:r>
            <a:r>
              <a:rPr lang="en-US" sz="3600" dirty="0"/>
              <a:t> </a:t>
            </a:r>
            <a:r>
              <a:rPr lang="en-US" sz="3600" dirty="0" smtClean="0"/>
              <a:t>The </a:t>
            </a:r>
            <a:r>
              <a:rPr lang="en-US" sz="3600" dirty="0"/>
              <a:t>NASA Standard Assay verifies these </a:t>
            </a:r>
            <a:r>
              <a:rPr lang="en-US" sz="3600" dirty="0" err="1"/>
              <a:t>bioburden</a:t>
            </a:r>
            <a:r>
              <a:rPr lang="en-US" sz="3600" dirty="0"/>
              <a:t> requirements by quantifying any aerobic, heterotrophic, </a:t>
            </a:r>
            <a:r>
              <a:rPr lang="en-US" sz="3600" dirty="0" smtClean="0"/>
              <a:t>and </a:t>
            </a:r>
            <a:r>
              <a:rPr lang="en-US" sz="3600" dirty="0"/>
              <a:t>heat-shock resistant isolates. </a:t>
            </a:r>
            <a:endParaRPr lang="en-US" sz="3600" dirty="0" smtClean="0"/>
          </a:p>
          <a:p>
            <a:endParaRPr lang="en-US" sz="3600" dirty="0"/>
          </a:p>
          <a:p>
            <a:r>
              <a:rPr lang="en-US" sz="3600" dirty="0" smtClean="0"/>
              <a:t>ATP analysis is also used to prescreen surfaces for biological cleanliness. The more cells present on a surface, the higher the ATP (Adenosine Triphosphate) levels. To test for levels of ATP the NASA handbook recommends the Kikkoman </a:t>
            </a:r>
            <a:r>
              <a:rPr lang="en-US" sz="3600" dirty="0" err="1" smtClean="0"/>
              <a:t>HSPlus</a:t>
            </a:r>
            <a:r>
              <a:rPr lang="en-US" sz="3600" dirty="0" smtClean="0"/>
              <a:t> kit, which uses the firefly protein/enzyme combination of </a:t>
            </a:r>
            <a:r>
              <a:rPr lang="en-US" sz="3600" dirty="0" err="1" smtClean="0"/>
              <a:t>luciferin</a:t>
            </a:r>
            <a:r>
              <a:rPr lang="en-US" sz="3600" dirty="0" smtClean="0"/>
              <a:t> and luciferase to produce light proportional to the levels of ATP present. Kikkoman, a Japanese based company, manufactures the reagents for this analysis and ordering these reagents is a long lead item (8 weeks)! To potentially circumvent the long lead time a US commercially available device and reagent set (</a:t>
            </a:r>
            <a:r>
              <a:rPr lang="en-US" sz="3600" dirty="0" err="1" smtClean="0"/>
              <a:t>Promega</a:t>
            </a:r>
            <a:r>
              <a:rPr lang="en-US" sz="3600" dirty="0" smtClean="0"/>
              <a:t>) was compared to the currently employed Kikkoman system. </a:t>
            </a:r>
          </a:p>
        </p:txBody>
      </p:sp>
      <p:sp>
        <p:nvSpPr>
          <p:cNvPr id="40" name="Rectangle 39"/>
          <p:cNvSpPr/>
          <p:nvPr/>
        </p:nvSpPr>
        <p:spPr>
          <a:xfrm>
            <a:off x="28747681" y="4925975"/>
            <a:ext cx="14508530" cy="11160410"/>
          </a:xfrm>
          <a:prstGeom prst="rect">
            <a:avLst/>
          </a:prstGeom>
        </p:spPr>
        <p:style>
          <a:lnRef idx="2">
            <a:schemeClr val="dk1"/>
          </a:lnRef>
          <a:fillRef idx="1">
            <a:schemeClr val="lt1"/>
          </a:fillRef>
          <a:effectRef idx="0">
            <a:schemeClr val="dk1"/>
          </a:effectRef>
          <a:fontRef idx="minor">
            <a:schemeClr val="dk1"/>
          </a:fontRef>
        </p:style>
        <p:txBody>
          <a:bodyPr/>
          <a:lstStyle>
            <a:lvl1pPr eaLnBrk="0" hangingPunct="0">
              <a:defRPr sz="8600">
                <a:solidFill>
                  <a:schemeClr val="tx1"/>
                </a:solidFill>
                <a:latin typeface="Calibri" pitchFamily="34" charset="0"/>
                <a:ea typeface="MS PGothic" pitchFamily="34" charset="-128"/>
              </a:defRPr>
            </a:lvl1pPr>
            <a:lvl2pPr marL="742950" indent="-285750" eaLnBrk="0" hangingPunct="0">
              <a:defRPr sz="8600">
                <a:solidFill>
                  <a:schemeClr val="tx1"/>
                </a:solidFill>
                <a:latin typeface="Calibri" pitchFamily="34" charset="0"/>
                <a:ea typeface="MS PGothic" pitchFamily="34" charset="-128"/>
              </a:defRPr>
            </a:lvl2pPr>
            <a:lvl3pPr marL="1143000" indent="-228600" eaLnBrk="0" hangingPunct="0">
              <a:defRPr sz="8600">
                <a:solidFill>
                  <a:schemeClr val="tx1"/>
                </a:solidFill>
                <a:latin typeface="Calibri" pitchFamily="34" charset="0"/>
                <a:ea typeface="MS PGothic" pitchFamily="34" charset="-128"/>
              </a:defRPr>
            </a:lvl3pPr>
            <a:lvl4pPr marL="1600200" indent="-228600" eaLnBrk="0" hangingPunct="0">
              <a:defRPr sz="8600">
                <a:solidFill>
                  <a:schemeClr val="tx1"/>
                </a:solidFill>
                <a:latin typeface="Calibri" pitchFamily="34" charset="0"/>
                <a:ea typeface="MS PGothic" pitchFamily="34" charset="-128"/>
              </a:defRPr>
            </a:lvl4pPr>
            <a:lvl5pPr marL="2057400" indent="-228600" eaLnBrk="0" hangingPunct="0">
              <a:defRPr sz="8600">
                <a:solidFill>
                  <a:schemeClr val="tx1"/>
                </a:solidFill>
                <a:latin typeface="Calibri" pitchFamily="34" charset="0"/>
                <a:ea typeface="MS PGothic" pitchFamily="34" charset="-128"/>
              </a:defRPr>
            </a:lvl5pPr>
            <a:lvl6pPr marL="2514600" indent="-228600" defTabSz="4387850" eaLnBrk="0" fontAlgn="base" hangingPunct="0">
              <a:spcBef>
                <a:spcPct val="0"/>
              </a:spcBef>
              <a:spcAft>
                <a:spcPct val="0"/>
              </a:spcAft>
              <a:defRPr sz="8600">
                <a:solidFill>
                  <a:schemeClr val="tx1"/>
                </a:solidFill>
                <a:latin typeface="Calibri" pitchFamily="34" charset="0"/>
                <a:ea typeface="MS PGothic" pitchFamily="34" charset="-128"/>
              </a:defRPr>
            </a:lvl6pPr>
            <a:lvl7pPr marL="2971800" indent="-228600" defTabSz="4387850" eaLnBrk="0" fontAlgn="base" hangingPunct="0">
              <a:spcBef>
                <a:spcPct val="0"/>
              </a:spcBef>
              <a:spcAft>
                <a:spcPct val="0"/>
              </a:spcAft>
              <a:defRPr sz="8600">
                <a:solidFill>
                  <a:schemeClr val="tx1"/>
                </a:solidFill>
                <a:latin typeface="Calibri" pitchFamily="34" charset="0"/>
                <a:ea typeface="MS PGothic" pitchFamily="34" charset="-128"/>
              </a:defRPr>
            </a:lvl7pPr>
            <a:lvl8pPr marL="3429000" indent="-228600" defTabSz="4387850" eaLnBrk="0" fontAlgn="base" hangingPunct="0">
              <a:spcBef>
                <a:spcPct val="0"/>
              </a:spcBef>
              <a:spcAft>
                <a:spcPct val="0"/>
              </a:spcAft>
              <a:defRPr sz="8600">
                <a:solidFill>
                  <a:schemeClr val="tx1"/>
                </a:solidFill>
                <a:latin typeface="Calibri" pitchFamily="34" charset="0"/>
                <a:ea typeface="MS PGothic" pitchFamily="34" charset="-128"/>
              </a:defRPr>
            </a:lvl8pPr>
            <a:lvl9pPr marL="3886200" indent="-228600" defTabSz="4387850" eaLnBrk="0" fontAlgn="base" hangingPunct="0">
              <a:spcBef>
                <a:spcPct val="0"/>
              </a:spcBef>
              <a:spcAft>
                <a:spcPct val="0"/>
              </a:spcAft>
              <a:defRPr sz="8600">
                <a:solidFill>
                  <a:schemeClr val="tx1"/>
                </a:solidFill>
                <a:latin typeface="Calibri" pitchFamily="34" charset="0"/>
                <a:ea typeface="MS PGothic" pitchFamily="34" charset="-128"/>
              </a:defRPr>
            </a:lvl9pPr>
          </a:lstStyle>
          <a:p>
            <a:pPr algn="ctr" eaLnBrk="1" hangingPunct="1"/>
            <a:r>
              <a:rPr lang="en-US" altLang="ja-JP" sz="6000" u="sng" dirty="0" smtClean="0">
                <a:solidFill>
                  <a:srgbClr val="000000"/>
                </a:solidFill>
              </a:rPr>
              <a:t>Experimental Design</a:t>
            </a:r>
          </a:p>
          <a:p>
            <a:pPr algn="ctr" eaLnBrk="1" hangingPunct="1"/>
            <a:endParaRPr lang="en-US" altLang="ja-JP" sz="6000" u="sng" dirty="0">
              <a:solidFill>
                <a:srgbClr val="000000"/>
              </a:solidFill>
            </a:endParaRPr>
          </a:p>
        </p:txBody>
      </p:sp>
      <p:sp>
        <p:nvSpPr>
          <p:cNvPr id="41" name="Rectangle 40"/>
          <p:cNvSpPr/>
          <p:nvPr/>
        </p:nvSpPr>
        <p:spPr>
          <a:xfrm>
            <a:off x="500295" y="16471226"/>
            <a:ext cx="36290576" cy="12738262"/>
          </a:xfrm>
          <a:prstGeom prst="rect">
            <a:avLst/>
          </a:prstGeom>
        </p:spPr>
        <p:style>
          <a:lnRef idx="2">
            <a:schemeClr val="dk1"/>
          </a:lnRef>
          <a:fillRef idx="1">
            <a:schemeClr val="lt1"/>
          </a:fillRef>
          <a:effectRef idx="0">
            <a:schemeClr val="dk1"/>
          </a:effectRef>
          <a:fontRef idx="minor">
            <a:schemeClr val="dk1"/>
          </a:fontRef>
        </p:style>
        <p:txBody>
          <a:bodyPr/>
          <a:lstStyle/>
          <a:p>
            <a:pPr algn="ctr">
              <a:defRPr/>
            </a:pPr>
            <a:r>
              <a:rPr lang="en-US" sz="6000" u="sng" dirty="0" smtClean="0"/>
              <a:t>Results and Discussion</a:t>
            </a:r>
          </a:p>
          <a:p>
            <a:pPr algn="ctr">
              <a:defRPr/>
            </a:pPr>
            <a:endParaRPr lang="en-US" sz="6000" u="sng" dirty="0"/>
          </a:p>
          <a:p>
            <a:pPr algn="ctr">
              <a:defRPr/>
            </a:pPr>
            <a:endParaRPr lang="en-US" sz="6000" dirty="0"/>
          </a:p>
        </p:txBody>
      </p:sp>
      <p:sp>
        <p:nvSpPr>
          <p:cNvPr id="14340" name="Rectangle 5"/>
          <p:cNvSpPr>
            <a:spLocks noChangeArrowheads="1"/>
          </p:cNvSpPr>
          <p:nvPr/>
        </p:nvSpPr>
        <p:spPr bwMode="auto">
          <a:xfrm>
            <a:off x="0" y="177800"/>
            <a:ext cx="43891200" cy="4477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43" tIns="45614" rIns="91243" bIns="45614">
            <a:spAutoFit/>
          </a:bodyPr>
          <a:lstStyle>
            <a:lvl1pPr eaLnBrk="0" hangingPunct="0">
              <a:defRPr sz="8600">
                <a:solidFill>
                  <a:schemeClr val="tx1"/>
                </a:solidFill>
                <a:latin typeface="Calibri" pitchFamily="34" charset="0"/>
                <a:ea typeface="MS PGothic" pitchFamily="34" charset="-128"/>
              </a:defRPr>
            </a:lvl1pPr>
            <a:lvl2pPr marL="742950" indent="-285750" eaLnBrk="0" hangingPunct="0">
              <a:defRPr sz="8600">
                <a:solidFill>
                  <a:schemeClr val="tx1"/>
                </a:solidFill>
                <a:latin typeface="Calibri" pitchFamily="34" charset="0"/>
                <a:ea typeface="MS PGothic" pitchFamily="34" charset="-128"/>
              </a:defRPr>
            </a:lvl2pPr>
            <a:lvl3pPr marL="1143000" indent="-228600" eaLnBrk="0" hangingPunct="0">
              <a:defRPr sz="8600">
                <a:solidFill>
                  <a:schemeClr val="tx1"/>
                </a:solidFill>
                <a:latin typeface="Calibri" pitchFamily="34" charset="0"/>
                <a:ea typeface="MS PGothic" pitchFamily="34" charset="-128"/>
              </a:defRPr>
            </a:lvl3pPr>
            <a:lvl4pPr marL="1600200" indent="-228600" eaLnBrk="0" hangingPunct="0">
              <a:defRPr sz="8600">
                <a:solidFill>
                  <a:schemeClr val="tx1"/>
                </a:solidFill>
                <a:latin typeface="Calibri" pitchFamily="34" charset="0"/>
                <a:ea typeface="MS PGothic" pitchFamily="34" charset="-128"/>
              </a:defRPr>
            </a:lvl4pPr>
            <a:lvl5pPr marL="2057400" indent="-228600" eaLnBrk="0" hangingPunct="0">
              <a:defRPr sz="8600">
                <a:solidFill>
                  <a:schemeClr val="tx1"/>
                </a:solidFill>
                <a:latin typeface="Calibri" pitchFamily="34" charset="0"/>
                <a:ea typeface="MS PGothic" pitchFamily="34" charset="-128"/>
              </a:defRPr>
            </a:lvl5pPr>
            <a:lvl6pPr marL="2514600" indent="-228600" defTabSz="4387850" eaLnBrk="0" fontAlgn="base" hangingPunct="0">
              <a:spcBef>
                <a:spcPct val="0"/>
              </a:spcBef>
              <a:spcAft>
                <a:spcPct val="0"/>
              </a:spcAft>
              <a:defRPr sz="8600">
                <a:solidFill>
                  <a:schemeClr val="tx1"/>
                </a:solidFill>
                <a:latin typeface="Calibri" pitchFamily="34" charset="0"/>
                <a:ea typeface="MS PGothic" pitchFamily="34" charset="-128"/>
              </a:defRPr>
            </a:lvl6pPr>
            <a:lvl7pPr marL="2971800" indent="-228600" defTabSz="4387850" eaLnBrk="0" fontAlgn="base" hangingPunct="0">
              <a:spcBef>
                <a:spcPct val="0"/>
              </a:spcBef>
              <a:spcAft>
                <a:spcPct val="0"/>
              </a:spcAft>
              <a:defRPr sz="8600">
                <a:solidFill>
                  <a:schemeClr val="tx1"/>
                </a:solidFill>
                <a:latin typeface="Calibri" pitchFamily="34" charset="0"/>
                <a:ea typeface="MS PGothic" pitchFamily="34" charset="-128"/>
              </a:defRPr>
            </a:lvl7pPr>
            <a:lvl8pPr marL="3429000" indent="-228600" defTabSz="4387850" eaLnBrk="0" fontAlgn="base" hangingPunct="0">
              <a:spcBef>
                <a:spcPct val="0"/>
              </a:spcBef>
              <a:spcAft>
                <a:spcPct val="0"/>
              </a:spcAft>
              <a:defRPr sz="8600">
                <a:solidFill>
                  <a:schemeClr val="tx1"/>
                </a:solidFill>
                <a:latin typeface="Calibri" pitchFamily="34" charset="0"/>
                <a:ea typeface="MS PGothic" pitchFamily="34" charset="-128"/>
              </a:defRPr>
            </a:lvl8pPr>
            <a:lvl9pPr marL="3886200" indent="-228600" defTabSz="4387850" eaLnBrk="0" fontAlgn="base" hangingPunct="0">
              <a:spcBef>
                <a:spcPct val="0"/>
              </a:spcBef>
              <a:spcAft>
                <a:spcPct val="0"/>
              </a:spcAft>
              <a:defRPr sz="8600">
                <a:solidFill>
                  <a:schemeClr val="tx1"/>
                </a:solidFill>
                <a:latin typeface="Calibri" pitchFamily="34" charset="0"/>
                <a:ea typeface="MS PGothic" pitchFamily="34" charset="-128"/>
              </a:defRPr>
            </a:lvl9pPr>
          </a:lstStyle>
          <a:p>
            <a:pPr algn="ctr" eaLnBrk="1" hangingPunct="1">
              <a:spcBef>
                <a:spcPct val="50000"/>
              </a:spcBef>
            </a:pPr>
            <a:r>
              <a:rPr lang="en-US" altLang="en-US" sz="9600" b="1" dirty="0" smtClean="0">
                <a:latin typeface="Tahoma" pitchFamily="34" charset="0"/>
              </a:rPr>
              <a:t>Comparison of the </a:t>
            </a:r>
            <a:r>
              <a:rPr lang="en-US" altLang="en-US" sz="9600" b="1" dirty="0" err="1" smtClean="0">
                <a:latin typeface="Tahoma" pitchFamily="34" charset="0"/>
              </a:rPr>
              <a:t>Promega</a:t>
            </a:r>
            <a:r>
              <a:rPr lang="en-US" altLang="en-US" sz="9600" b="1" dirty="0" smtClean="0">
                <a:latin typeface="Tahoma" pitchFamily="34" charset="0"/>
              </a:rPr>
              <a:t> and Kikkoman ATP Devices</a:t>
            </a:r>
          </a:p>
          <a:p>
            <a:pPr algn="ctr" eaLnBrk="1" hangingPunct="1">
              <a:spcBef>
                <a:spcPct val="50000"/>
              </a:spcBef>
            </a:pPr>
            <a:r>
              <a:rPr lang="en-US" altLang="en-US" sz="5400" b="1" dirty="0" smtClean="0">
                <a:latin typeface="Tahoma" pitchFamily="34" charset="0"/>
              </a:rPr>
              <a:t>Ryan </a:t>
            </a:r>
            <a:r>
              <a:rPr lang="en-US" altLang="en-US" sz="5400" b="1" dirty="0" smtClean="0">
                <a:latin typeface="Tahoma" pitchFamily="34" charset="0"/>
              </a:rPr>
              <a:t>Hendrickson</a:t>
            </a:r>
            <a:r>
              <a:rPr lang="en-US" altLang="en-US" sz="5400" b="1" baseline="30000" dirty="0" smtClean="0">
                <a:latin typeface="Tahoma" pitchFamily="34" charset="0"/>
              </a:rPr>
              <a:t>1,2</a:t>
            </a:r>
            <a:r>
              <a:rPr lang="en-US" altLang="en-US" sz="5400" b="1" dirty="0" smtClean="0">
                <a:latin typeface="Tahoma" pitchFamily="34" charset="0"/>
              </a:rPr>
              <a:t>, </a:t>
            </a:r>
            <a:r>
              <a:rPr lang="en-US" altLang="en-US" sz="5400" b="1" dirty="0" err="1" smtClean="0">
                <a:latin typeface="Tahoma" pitchFamily="34" charset="0"/>
              </a:rPr>
              <a:t>Kasthuri</a:t>
            </a:r>
            <a:r>
              <a:rPr lang="en-US" altLang="en-US" sz="5400" b="1" dirty="0" smtClean="0">
                <a:latin typeface="Tahoma" pitchFamily="34" charset="0"/>
              </a:rPr>
              <a:t> Venkateswaran</a:t>
            </a:r>
            <a:r>
              <a:rPr lang="en-US" altLang="en-US" sz="5400" b="1" baseline="30000" dirty="0" smtClean="0">
                <a:latin typeface="Tahoma" pitchFamily="34" charset="0"/>
              </a:rPr>
              <a:t>2</a:t>
            </a:r>
            <a:r>
              <a:rPr lang="en-US" altLang="en-US" sz="5400" b="1" dirty="0" smtClean="0">
                <a:latin typeface="Tahoma" pitchFamily="34" charset="0"/>
              </a:rPr>
              <a:t>, James </a:t>
            </a:r>
            <a:r>
              <a:rPr lang="en-US" altLang="en-US" sz="5400" b="1" dirty="0">
                <a:latin typeface="Tahoma" pitchFamily="34" charset="0"/>
              </a:rPr>
              <a:t>N. Benardini</a:t>
            </a:r>
            <a:r>
              <a:rPr lang="en-US" altLang="en-US" sz="5400" b="1" baseline="30000" dirty="0">
                <a:latin typeface="Tahoma" pitchFamily="34" charset="0"/>
              </a:rPr>
              <a:t>2</a:t>
            </a:r>
            <a:r>
              <a:rPr lang="en-US" altLang="en-US" sz="5400" b="1" dirty="0">
                <a:latin typeface="Tahoma" pitchFamily="34" charset="0"/>
              </a:rPr>
              <a:t>  </a:t>
            </a:r>
            <a:endParaRPr lang="en-US" altLang="en-US" sz="5400" b="1" dirty="0" smtClean="0">
              <a:latin typeface="Tahoma" pitchFamily="34" charset="0"/>
            </a:endParaRPr>
          </a:p>
          <a:p>
            <a:pPr algn="ctr" eaLnBrk="1" hangingPunct="1">
              <a:spcBef>
                <a:spcPct val="50000"/>
              </a:spcBef>
            </a:pPr>
            <a:r>
              <a:rPr lang="en-US" altLang="en-US" sz="3600" b="1" baseline="30000" dirty="0">
                <a:latin typeface="Tahoma" pitchFamily="34" charset="0"/>
              </a:rPr>
              <a:t>1</a:t>
            </a:r>
            <a:r>
              <a:rPr lang="en-US" altLang="en-US" sz="3600" b="1" baseline="30000" dirty="0" smtClean="0">
                <a:latin typeface="Tahoma" pitchFamily="34" charset="0"/>
              </a:rPr>
              <a:t> </a:t>
            </a:r>
            <a:r>
              <a:rPr lang="en-US" altLang="en-US" sz="3600" b="1" dirty="0" smtClean="0">
                <a:latin typeface="Tahoma" pitchFamily="34" charset="0"/>
              </a:rPr>
              <a:t>Cal State University Northridge, 18111 </a:t>
            </a:r>
            <a:r>
              <a:rPr lang="en-US" altLang="en-US" sz="3600" b="1" dirty="0" err="1" smtClean="0">
                <a:latin typeface="Tahoma" pitchFamily="34" charset="0"/>
              </a:rPr>
              <a:t>Nordhoff</a:t>
            </a:r>
            <a:r>
              <a:rPr lang="en-US" altLang="en-US" sz="3600" b="1" dirty="0" smtClean="0">
                <a:latin typeface="Tahoma" pitchFamily="34" charset="0"/>
              </a:rPr>
              <a:t> Street, Northridge, </a:t>
            </a:r>
            <a:r>
              <a:rPr lang="en-US" altLang="en-US" sz="3600" b="1" dirty="0">
                <a:latin typeface="Tahoma" pitchFamily="34" charset="0"/>
              </a:rPr>
              <a:t>CA </a:t>
            </a:r>
            <a:r>
              <a:rPr lang="en-US" altLang="en-US" sz="3600" b="1" dirty="0" smtClean="0">
                <a:latin typeface="Tahoma" pitchFamily="34" charset="0"/>
              </a:rPr>
              <a:t>91330</a:t>
            </a:r>
            <a:endParaRPr lang="en-US" altLang="en-US" sz="3600" b="1" dirty="0">
              <a:latin typeface="Tahoma" pitchFamily="34" charset="0"/>
            </a:endParaRPr>
          </a:p>
          <a:p>
            <a:pPr algn="ctr" eaLnBrk="1" hangingPunct="1">
              <a:spcBef>
                <a:spcPct val="50000"/>
              </a:spcBef>
            </a:pPr>
            <a:r>
              <a:rPr lang="en-US" altLang="en-US" sz="3600" b="1" baseline="30000" dirty="0" smtClean="0">
                <a:latin typeface="Tahoma" pitchFamily="34" charset="0"/>
              </a:rPr>
              <a:t>2 </a:t>
            </a:r>
            <a:r>
              <a:rPr lang="en-US" altLang="en-US" sz="3600" b="1" dirty="0" smtClean="0">
                <a:latin typeface="Tahoma" pitchFamily="34" charset="0"/>
              </a:rPr>
              <a:t>Jet Propulsion Laboratory</a:t>
            </a:r>
            <a:r>
              <a:rPr lang="en-US" altLang="en-US" sz="3600" b="1" dirty="0" smtClean="0">
                <a:latin typeface="Tahoma" pitchFamily="34" charset="0"/>
              </a:rPr>
              <a:t>, California Institute of Technology </a:t>
            </a:r>
            <a:r>
              <a:rPr lang="en-US" altLang="en-US" sz="3600" b="1" dirty="0" smtClean="0">
                <a:latin typeface="Tahoma" pitchFamily="34" charset="0"/>
              </a:rPr>
              <a:t>4800 Oak Grove Drive, Pasadena, CA 91109</a:t>
            </a:r>
            <a:endParaRPr lang="en-US" altLang="en-US" sz="3600" b="1" dirty="0">
              <a:latin typeface="Tahoma" pitchFamily="34" charset="0"/>
            </a:endParaRPr>
          </a:p>
        </p:txBody>
      </p:sp>
      <p:pic>
        <p:nvPicPr>
          <p:cNvPr id="14344" name="Picture 23" descr="STAR-program-FINAL-VERSION_4x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8385" y="29372613"/>
            <a:ext cx="3353064" cy="2858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7" name="Rectangle 8"/>
          <p:cNvSpPr>
            <a:spLocks noChangeArrowheads="1"/>
          </p:cNvSpPr>
          <p:nvPr/>
        </p:nvSpPr>
        <p:spPr bwMode="auto">
          <a:xfrm>
            <a:off x="37137228" y="24899259"/>
            <a:ext cx="6753972" cy="4154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8600">
                <a:solidFill>
                  <a:schemeClr val="tx1"/>
                </a:solidFill>
                <a:latin typeface="Calibri" pitchFamily="34" charset="0"/>
                <a:ea typeface="MS PGothic" pitchFamily="34" charset="-128"/>
              </a:defRPr>
            </a:lvl1pPr>
            <a:lvl2pPr marL="742950" indent="-285750" eaLnBrk="0" hangingPunct="0">
              <a:defRPr sz="8600">
                <a:solidFill>
                  <a:schemeClr val="tx1"/>
                </a:solidFill>
                <a:latin typeface="Calibri" pitchFamily="34" charset="0"/>
                <a:ea typeface="MS PGothic" pitchFamily="34" charset="-128"/>
              </a:defRPr>
            </a:lvl2pPr>
            <a:lvl3pPr eaLnBrk="0" hangingPunct="0">
              <a:defRPr sz="8600">
                <a:solidFill>
                  <a:schemeClr val="tx1"/>
                </a:solidFill>
                <a:latin typeface="Calibri" pitchFamily="34" charset="0"/>
                <a:ea typeface="MS PGothic" pitchFamily="34" charset="-128"/>
              </a:defRPr>
            </a:lvl3pPr>
            <a:lvl4pPr marL="1600200" indent="-228600" eaLnBrk="0" hangingPunct="0">
              <a:defRPr sz="8600">
                <a:solidFill>
                  <a:schemeClr val="tx1"/>
                </a:solidFill>
                <a:latin typeface="Calibri" pitchFamily="34" charset="0"/>
                <a:ea typeface="MS PGothic" pitchFamily="34" charset="-128"/>
              </a:defRPr>
            </a:lvl4pPr>
            <a:lvl5pPr marL="2057400" indent="-228600" eaLnBrk="0" hangingPunct="0">
              <a:defRPr sz="8600">
                <a:solidFill>
                  <a:schemeClr val="tx1"/>
                </a:solidFill>
                <a:latin typeface="Calibri" pitchFamily="34" charset="0"/>
                <a:ea typeface="MS PGothic" pitchFamily="34" charset="-128"/>
              </a:defRPr>
            </a:lvl5pPr>
            <a:lvl6pPr marL="2514600" indent="-228600" defTabSz="4387850" eaLnBrk="0" fontAlgn="base" hangingPunct="0">
              <a:spcBef>
                <a:spcPct val="0"/>
              </a:spcBef>
              <a:spcAft>
                <a:spcPct val="0"/>
              </a:spcAft>
              <a:defRPr sz="8600">
                <a:solidFill>
                  <a:schemeClr val="tx1"/>
                </a:solidFill>
                <a:latin typeface="Calibri" pitchFamily="34" charset="0"/>
                <a:ea typeface="MS PGothic" pitchFamily="34" charset="-128"/>
              </a:defRPr>
            </a:lvl6pPr>
            <a:lvl7pPr marL="2971800" indent="-228600" defTabSz="4387850" eaLnBrk="0" fontAlgn="base" hangingPunct="0">
              <a:spcBef>
                <a:spcPct val="0"/>
              </a:spcBef>
              <a:spcAft>
                <a:spcPct val="0"/>
              </a:spcAft>
              <a:defRPr sz="8600">
                <a:solidFill>
                  <a:schemeClr val="tx1"/>
                </a:solidFill>
                <a:latin typeface="Calibri" pitchFamily="34" charset="0"/>
                <a:ea typeface="MS PGothic" pitchFamily="34" charset="-128"/>
              </a:defRPr>
            </a:lvl7pPr>
            <a:lvl8pPr marL="3429000" indent="-228600" defTabSz="4387850" eaLnBrk="0" fontAlgn="base" hangingPunct="0">
              <a:spcBef>
                <a:spcPct val="0"/>
              </a:spcBef>
              <a:spcAft>
                <a:spcPct val="0"/>
              </a:spcAft>
              <a:defRPr sz="8600">
                <a:solidFill>
                  <a:schemeClr val="tx1"/>
                </a:solidFill>
                <a:latin typeface="Calibri" pitchFamily="34" charset="0"/>
                <a:ea typeface="MS PGothic" pitchFamily="34" charset="-128"/>
              </a:defRPr>
            </a:lvl8pPr>
            <a:lvl9pPr marL="3886200" indent="-228600" defTabSz="4387850" eaLnBrk="0" fontAlgn="base" hangingPunct="0">
              <a:spcBef>
                <a:spcPct val="0"/>
              </a:spcBef>
              <a:spcAft>
                <a:spcPct val="0"/>
              </a:spcAft>
              <a:defRPr sz="8600">
                <a:solidFill>
                  <a:schemeClr val="tx1"/>
                </a:solidFill>
                <a:latin typeface="Calibri" pitchFamily="34" charset="0"/>
                <a:ea typeface="MS PGothic" pitchFamily="34" charset="-128"/>
              </a:defRPr>
            </a:lvl9pPr>
          </a:lstStyle>
          <a:p>
            <a:pPr marL="0" lvl="2" indent="0" eaLnBrk="1" hangingPunct="1"/>
            <a:r>
              <a:rPr lang="en-US" altLang="en-US" sz="2400" dirty="0"/>
              <a:t>This material is based upon work supported by the </a:t>
            </a:r>
            <a:r>
              <a:rPr lang="en-US" altLang="en-US" sz="2400" dirty="0" smtClean="0"/>
              <a:t>Chevron Corporation, Howard Hughes Medical Institute, the </a:t>
            </a:r>
            <a:r>
              <a:rPr lang="en-US" altLang="en-US" sz="2400" dirty="0"/>
              <a:t>National Marine Sanctuary </a:t>
            </a:r>
            <a:r>
              <a:rPr lang="en-US" altLang="en-US" sz="2400" dirty="0" smtClean="0"/>
              <a:t>Foundation, National </a:t>
            </a:r>
            <a:r>
              <a:rPr lang="en-US" altLang="en-US" sz="2400" dirty="0"/>
              <a:t>Science </a:t>
            </a:r>
            <a:r>
              <a:rPr lang="en-US" altLang="en-US" sz="2400" dirty="0" smtClean="0"/>
              <a:t>Foundation, and S.D. Bechtel, Jr. Foundation.</a:t>
            </a:r>
            <a:r>
              <a:rPr lang="en-US" altLang="en-US" sz="2400" dirty="0"/>
              <a:t> Any opinions, findings, and conclusions or recommendations expressed in this material are those of the authors and do not necessarily reflect the views of the funders.</a:t>
            </a:r>
          </a:p>
          <a:p>
            <a:pPr marL="0" lvl="2" indent="0" eaLnBrk="1" hangingPunct="1"/>
            <a:r>
              <a:rPr lang="en-US" altLang="en-US" sz="2400" dirty="0"/>
              <a:t>The STAR program is administered by the Cal Poly Center for Excellence in </a:t>
            </a:r>
            <a:r>
              <a:rPr lang="en-US" altLang="en-US" sz="2400" dirty="0" smtClean="0"/>
              <a:t>STEM </a:t>
            </a:r>
            <a:r>
              <a:rPr lang="en-US" altLang="en-US" sz="2400" dirty="0"/>
              <a:t>Education (</a:t>
            </a:r>
            <a:r>
              <a:rPr lang="en-US" altLang="en-US" sz="2400" dirty="0" smtClean="0"/>
              <a:t>CESAME</a:t>
            </a:r>
            <a:r>
              <a:rPr lang="en-US" altLang="en-US" sz="2400" dirty="0"/>
              <a:t>) on behalf of the California State University.</a:t>
            </a:r>
          </a:p>
        </p:txBody>
      </p:sp>
      <p:pic>
        <p:nvPicPr>
          <p:cNvPr id="14354" name="Picture 8" descr="CSU Logo"/>
          <p:cNvPicPr>
            <a:picLocks noChangeAspect="1" noChangeArrowheads="1"/>
          </p:cNvPicPr>
          <p:nvPr/>
        </p:nvPicPr>
        <p:blipFill>
          <a:blip r:embed="rId4">
            <a:extLst>
              <a:ext uri="{28A0092B-C50C-407E-A947-70E740481C1C}">
                <a14:useLocalDpi xmlns:a14="http://schemas.microsoft.com/office/drawing/2010/main" val="0"/>
              </a:ext>
            </a:extLst>
          </a:blip>
          <a:srcRect l="2087" t="14999" b="10144"/>
          <a:stretch>
            <a:fillRect/>
          </a:stretch>
        </p:blipFill>
        <p:spPr bwMode="auto">
          <a:xfrm>
            <a:off x="9659528" y="30239584"/>
            <a:ext cx="8972091" cy="1137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5" name="Picture 9" descr="NSFlogo.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990249" y="29401234"/>
            <a:ext cx="2666695" cy="2696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6" name="Picture 17"/>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6306452" y="29596721"/>
            <a:ext cx="3164218" cy="222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7" name="Picture 19"/>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8720917" y="29671297"/>
            <a:ext cx="4126779" cy="1847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8" name="Picture 1" descr="SDBJFoundation Logo_2 inches wide.pdf"/>
          <p:cNvPicPr>
            <a:picLocks noChangeAspect="1"/>
          </p:cNvPicPr>
          <p:nvPr/>
        </p:nvPicPr>
        <p:blipFill>
          <a:blip r:embed="rId8">
            <a:extLst>
              <a:ext uri="{28A0092B-C50C-407E-A947-70E740481C1C}">
                <a14:useLocalDpi xmlns:a14="http://schemas.microsoft.com/office/drawing/2010/main" val="0"/>
              </a:ext>
            </a:extLst>
          </a:blip>
          <a:srcRect l="6187" t="17632" r="6567" b="17633"/>
          <a:stretch>
            <a:fillRect/>
          </a:stretch>
        </p:blipFill>
        <p:spPr bwMode="auto">
          <a:xfrm>
            <a:off x="29247972" y="29783638"/>
            <a:ext cx="6468110" cy="2053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788231" y="30017654"/>
            <a:ext cx="4442838" cy="1492608"/>
          </a:xfrm>
          <a:prstGeom prst="rect">
            <a:avLst/>
          </a:prstGeom>
        </p:spPr>
      </p:pic>
      <p:pic>
        <p:nvPicPr>
          <p:cNvPr id="5" name="Picture 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5428710" y="29894733"/>
            <a:ext cx="3515230" cy="1715205"/>
          </a:xfrm>
          <a:prstGeom prst="rect">
            <a:avLst/>
          </a:prstGeom>
        </p:spPr>
      </p:pic>
      <p:pic>
        <p:nvPicPr>
          <p:cNvPr id="6" name="Picture 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3268525" y="29671298"/>
            <a:ext cx="1685960" cy="1884308"/>
          </a:xfrm>
          <a:prstGeom prst="rect">
            <a:avLst/>
          </a:prstGeom>
        </p:spPr>
      </p:pic>
      <p:sp>
        <p:nvSpPr>
          <p:cNvPr id="24" name="Rectangle 23"/>
          <p:cNvSpPr/>
          <p:nvPr/>
        </p:nvSpPr>
        <p:spPr>
          <a:xfrm>
            <a:off x="17279400" y="4925973"/>
            <a:ext cx="11044952" cy="11160411"/>
          </a:xfrm>
          <a:prstGeom prst="rect">
            <a:avLst/>
          </a:prstGeom>
        </p:spPr>
        <p:style>
          <a:lnRef idx="2">
            <a:schemeClr val="dk1"/>
          </a:lnRef>
          <a:fillRef idx="1">
            <a:schemeClr val="lt1"/>
          </a:fillRef>
          <a:effectRef idx="0">
            <a:schemeClr val="dk1"/>
          </a:effectRef>
          <a:fontRef idx="minor">
            <a:schemeClr val="dk1"/>
          </a:fontRef>
        </p:style>
        <p:txBody>
          <a:bodyPr/>
          <a:lstStyle>
            <a:lvl1pPr eaLnBrk="0" hangingPunct="0">
              <a:defRPr sz="8600">
                <a:solidFill>
                  <a:schemeClr val="tx1"/>
                </a:solidFill>
                <a:latin typeface="Calibri" pitchFamily="34" charset="0"/>
                <a:ea typeface="MS PGothic" pitchFamily="34" charset="-128"/>
              </a:defRPr>
            </a:lvl1pPr>
            <a:lvl2pPr marL="457200" eaLnBrk="0" hangingPunct="0">
              <a:defRPr sz="8600">
                <a:solidFill>
                  <a:schemeClr val="tx1"/>
                </a:solidFill>
                <a:latin typeface="Calibri" pitchFamily="34" charset="0"/>
                <a:ea typeface="MS PGothic" pitchFamily="34" charset="-128"/>
              </a:defRPr>
            </a:lvl2pPr>
            <a:lvl3pPr marL="1143000" indent="-228600" eaLnBrk="0" hangingPunct="0">
              <a:defRPr sz="8600">
                <a:solidFill>
                  <a:schemeClr val="tx1"/>
                </a:solidFill>
                <a:latin typeface="Calibri" pitchFamily="34" charset="0"/>
                <a:ea typeface="MS PGothic" pitchFamily="34" charset="-128"/>
              </a:defRPr>
            </a:lvl3pPr>
            <a:lvl4pPr marL="1600200" indent="-228600" eaLnBrk="0" hangingPunct="0">
              <a:defRPr sz="8600">
                <a:solidFill>
                  <a:schemeClr val="tx1"/>
                </a:solidFill>
                <a:latin typeface="Calibri" pitchFamily="34" charset="0"/>
                <a:ea typeface="MS PGothic" pitchFamily="34" charset="-128"/>
              </a:defRPr>
            </a:lvl4pPr>
            <a:lvl5pPr marL="2057400" indent="-228600" eaLnBrk="0" hangingPunct="0">
              <a:defRPr sz="8600">
                <a:solidFill>
                  <a:schemeClr val="tx1"/>
                </a:solidFill>
                <a:latin typeface="Calibri" pitchFamily="34" charset="0"/>
                <a:ea typeface="MS PGothic" pitchFamily="34" charset="-128"/>
              </a:defRPr>
            </a:lvl5pPr>
            <a:lvl6pPr marL="2514600" indent="-228600" defTabSz="4387850" eaLnBrk="0" fontAlgn="base" hangingPunct="0">
              <a:spcBef>
                <a:spcPct val="0"/>
              </a:spcBef>
              <a:spcAft>
                <a:spcPct val="0"/>
              </a:spcAft>
              <a:defRPr sz="8600">
                <a:solidFill>
                  <a:schemeClr val="tx1"/>
                </a:solidFill>
                <a:latin typeface="Calibri" pitchFamily="34" charset="0"/>
                <a:ea typeface="MS PGothic" pitchFamily="34" charset="-128"/>
              </a:defRPr>
            </a:lvl6pPr>
            <a:lvl7pPr marL="2971800" indent="-228600" defTabSz="4387850" eaLnBrk="0" fontAlgn="base" hangingPunct="0">
              <a:spcBef>
                <a:spcPct val="0"/>
              </a:spcBef>
              <a:spcAft>
                <a:spcPct val="0"/>
              </a:spcAft>
              <a:defRPr sz="8600">
                <a:solidFill>
                  <a:schemeClr val="tx1"/>
                </a:solidFill>
                <a:latin typeface="Calibri" pitchFamily="34" charset="0"/>
                <a:ea typeface="MS PGothic" pitchFamily="34" charset="-128"/>
              </a:defRPr>
            </a:lvl7pPr>
            <a:lvl8pPr marL="3429000" indent="-228600" defTabSz="4387850" eaLnBrk="0" fontAlgn="base" hangingPunct="0">
              <a:spcBef>
                <a:spcPct val="0"/>
              </a:spcBef>
              <a:spcAft>
                <a:spcPct val="0"/>
              </a:spcAft>
              <a:defRPr sz="8600">
                <a:solidFill>
                  <a:schemeClr val="tx1"/>
                </a:solidFill>
                <a:latin typeface="Calibri" pitchFamily="34" charset="0"/>
                <a:ea typeface="MS PGothic" pitchFamily="34" charset="-128"/>
              </a:defRPr>
            </a:lvl8pPr>
            <a:lvl9pPr marL="3886200" indent="-228600" defTabSz="4387850" eaLnBrk="0" fontAlgn="base" hangingPunct="0">
              <a:spcBef>
                <a:spcPct val="0"/>
              </a:spcBef>
              <a:spcAft>
                <a:spcPct val="0"/>
              </a:spcAft>
              <a:defRPr sz="8600">
                <a:solidFill>
                  <a:schemeClr val="tx1"/>
                </a:solidFill>
                <a:latin typeface="Calibri" pitchFamily="34" charset="0"/>
                <a:ea typeface="MS PGothic" pitchFamily="34" charset="-128"/>
              </a:defRPr>
            </a:lvl9pPr>
          </a:lstStyle>
          <a:p>
            <a:pPr algn="ctr" eaLnBrk="1" hangingPunct="1"/>
            <a:r>
              <a:rPr lang="en-US" altLang="ja-JP" sz="6000" u="sng" dirty="0" smtClean="0">
                <a:solidFill>
                  <a:srgbClr val="000000"/>
                </a:solidFill>
              </a:rPr>
              <a:t>Goal</a:t>
            </a:r>
            <a:endParaRPr lang="en-US" altLang="ja-JP" sz="6000" dirty="0">
              <a:solidFill>
                <a:srgbClr val="000000"/>
              </a:solidFill>
            </a:endParaRPr>
          </a:p>
          <a:p>
            <a:pPr marL="571500" indent="-571500" eaLnBrk="1" hangingPunct="1">
              <a:buFont typeface="Wingdings" charset="2"/>
              <a:buChar char="§"/>
            </a:pPr>
            <a:r>
              <a:rPr lang="en-US" sz="4000" dirty="0" smtClean="0"/>
              <a:t>Technically evaluate </a:t>
            </a:r>
            <a:r>
              <a:rPr lang="en-US" sz="4000" dirty="0"/>
              <a:t>two commercially available rapid microbiological cleanliness assay systems (</a:t>
            </a:r>
            <a:r>
              <a:rPr lang="en-US" sz="4000" dirty="0" err="1"/>
              <a:t>Promega</a:t>
            </a:r>
            <a:r>
              <a:rPr lang="en-US" sz="4000" dirty="0"/>
              <a:t> vs. Kikkoman) </a:t>
            </a:r>
            <a:endParaRPr lang="en-US" sz="4000" dirty="0">
              <a:solidFill>
                <a:srgbClr val="000000"/>
              </a:solidFill>
            </a:endParaRPr>
          </a:p>
          <a:p>
            <a:pPr marL="571500" indent="-571500" eaLnBrk="1" hangingPunct="1">
              <a:buFont typeface="Wingdings" charset="2"/>
              <a:buChar char="§"/>
            </a:pPr>
            <a:r>
              <a:rPr lang="en-US" sz="4000" dirty="0" smtClean="0">
                <a:solidFill>
                  <a:srgbClr val="000000"/>
                </a:solidFill>
              </a:rPr>
              <a:t>Test assay systems in four different conditions</a:t>
            </a:r>
          </a:p>
          <a:p>
            <a:pPr marL="1200150" lvl="1" indent="-742950" eaLnBrk="1" hangingPunct="1">
              <a:buFont typeface="+mj-lt"/>
              <a:buAutoNum type="arabicPeriod"/>
            </a:pPr>
            <a:r>
              <a:rPr lang="en-US" sz="4000" dirty="0" smtClean="0">
                <a:solidFill>
                  <a:srgbClr val="000000"/>
                </a:solidFill>
              </a:rPr>
              <a:t>Serial </a:t>
            </a:r>
            <a:r>
              <a:rPr lang="en-US" sz="4000" dirty="0">
                <a:solidFill>
                  <a:srgbClr val="000000"/>
                </a:solidFill>
              </a:rPr>
              <a:t>d</a:t>
            </a:r>
            <a:r>
              <a:rPr lang="en-US" sz="4000" dirty="0" smtClean="0">
                <a:solidFill>
                  <a:srgbClr val="000000"/>
                </a:solidFill>
              </a:rPr>
              <a:t>ilutions of </a:t>
            </a:r>
            <a:r>
              <a:rPr lang="en-US" sz="4000" i="1" dirty="0" smtClean="0">
                <a:solidFill>
                  <a:srgbClr val="000000"/>
                </a:solidFill>
              </a:rPr>
              <a:t>Staphylococcus </a:t>
            </a:r>
            <a:r>
              <a:rPr lang="en-US" sz="4000" i="1" dirty="0" err="1" smtClean="0">
                <a:solidFill>
                  <a:srgbClr val="000000"/>
                </a:solidFill>
              </a:rPr>
              <a:t>epidermidis</a:t>
            </a:r>
            <a:endParaRPr lang="en-US" sz="4000" i="1" dirty="0" smtClean="0">
              <a:solidFill>
                <a:srgbClr val="000000"/>
              </a:solidFill>
            </a:endParaRPr>
          </a:p>
          <a:p>
            <a:pPr marL="1200150" lvl="1" indent="-742950" eaLnBrk="1" hangingPunct="1">
              <a:buFont typeface="+mj-lt"/>
              <a:buAutoNum type="arabicPeriod"/>
            </a:pPr>
            <a:r>
              <a:rPr lang="en-US" sz="4000" dirty="0" smtClean="0"/>
              <a:t>Serial dilutions of ATP</a:t>
            </a:r>
          </a:p>
          <a:p>
            <a:pPr marL="1200150" lvl="1" indent="-742950" eaLnBrk="1" hangingPunct="1">
              <a:buFont typeface="+mj-lt"/>
              <a:buAutoNum type="arabicPeriod"/>
            </a:pPr>
            <a:r>
              <a:rPr lang="en-US" sz="4000" dirty="0" smtClean="0">
                <a:solidFill>
                  <a:srgbClr val="000000"/>
                </a:solidFill>
              </a:rPr>
              <a:t>Environmental sample analysis</a:t>
            </a:r>
          </a:p>
          <a:p>
            <a:pPr marL="1200150" lvl="1" indent="-742950" eaLnBrk="1" hangingPunct="1">
              <a:buFont typeface="+mj-lt"/>
              <a:buAutoNum type="arabicPeriod"/>
            </a:pPr>
            <a:r>
              <a:rPr lang="en-US" sz="4000" dirty="0" smtClean="0">
                <a:solidFill>
                  <a:srgbClr val="000000"/>
                </a:solidFill>
              </a:rPr>
              <a:t>Serial dilutions of </a:t>
            </a:r>
            <a:r>
              <a:rPr lang="en-US" sz="4000" i="1" dirty="0" err="1" smtClean="0">
                <a:solidFill>
                  <a:srgbClr val="000000"/>
                </a:solidFill>
              </a:rPr>
              <a:t>S.epidermidis</a:t>
            </a:r>
            <a:r>
              <a:rPr lang="en-US" sz="4000" dirty="0" smtClean="0">
                <a:solidFill>
                  <a:srgbClr val="000000"/>
                </a:solidFill>
              </a:rPr>
              <a:t> using only Kikkoman reagents</a:t>
            </a:r>
            <a:endParaRPr lang="en-US" sz="4000" dirty="0">
              <a:solidFill>
                <a:srgbClr val="000000"/>
              </a:solidFill>
            </a:endParaRPr>
          </a:p>
        </p:txBody>
      </p:sp>
      <p:pic>
        <p:nvPicPr>
          <p:cNvPr id="7" name="Picture 6" descr="Screen Shot 2014-07-17 at 9.28.30 AM.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4327882" y="7678592"/>
            <a:ext cx="3886902" cy="6214192"/>
          </a:xfrm>
          <a:prstGeom prst="rect">
            <a:avLst/>
          </a:prstGeom>
        </p:spPr>
      </p:pic>
      <p:sp>
        <p:nvSpPr>
          <p:cNvPr id="8" name="Rectangle 7"/>
          <p:cNvSpPr/>
          <p:nvPr/>
        </p:nvSpPr>
        <p:spPr>
          <a:xfrm>
            <a:off x="38918677" y="7119570"/>
            <a:ext cx="3798743" cy="3386607"/>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38984467" y="10850982"/>
            <a:ext cx="3732953" cy="3386607"/>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28978560" y="6850180"/>
            <a:ext cx="4271743" cy="1654819"/>
          </a:xfrm>
          <a:prstGeom prst="rect">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solidFill>
                  <a:schemeClr val="tx1"/>
                </a:solidFill>
              </a:rPr>
              <a:t>Serial dilutions of </a:t>
            </a:r>
            <a:r>
              <a:rPr lang="en-US" sz="3600" i="1" dirty="0" smtClean="0">
                <a:solidFill>
                  <a:schemeClr val="tx1"/>
                </a:solidFill>
              </a:rPr>
              <a:t>S. </a:t>
            </a:r>
            <a:r>
              <a:rPr lang="en-US" sz="3600" i="1" dirty="0" err="1" smtClean="0">
                <a:solidFill>
                  <a:schemeClr val="tx1"/>
                </a:solidFill>
              </a:rPr>
              <a:t>epidermidis</a:t>
            </a:r>
            <a:endParaRPr lang="en-US" sz="3600" dirty="0">
              <a:solidFill>
                <a:schemeClr val="tx1"/>
              </a:solidFill>
            </a:endParaRPr>
          </a:p>
        </p:txBody>
      </p:sp>
      <p:sp>
        <p:nvSpPr>
          <p:cNvPr id="42" name="Rectangle 41"/>
          <p:cNvSpPr/>
          <p:nvPr/>
        </p:nvSpPr>
        <p:spPr>
          <a:xfrm>
            <a:off x="28977024" y="8774392"/>
            <a:ext cx="4271743" cy="1845700"/>
          </a:xfrm>
          <a:prstGeom prst="rect">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solidFill>
                  <a:schemeClr val="tx1"/>
                </a:solidFill>
              </a:rPr>
              <a:t>Serial dilutions </a:t>
            </a:r>
            <a:r>
              <a:rPr lang="en-US" sz="3600" dirty="0">
                <a:solidFill>
                  <a:schemeClr val="tx1"/>
                </a:solidFill>
              </a:rPr>
              <a:t>of </a:t>
            </a:r>
            <a:r>
              <a:rPr lang="en-US" sz="3600" i="1" dirty="0">
                <a:solidFill>
                  <a:schemeClr val="tx1"/>
                </a:solidFill>
              </a:rPr>
              <a:t>S. </a:t>
            </a:r>
            <a:r>
              <a:rPr lang="en-US" sz="3600" i="1" dirty="0" err="1" smtClean="0">
                <a:solidFill>
                  <a:schemeClr val="tx1"/>
                </a:solidFill>
              </a:rPr>
              <a:t>epidermidis</a:t>
            </a:r>
            <a:r>
              <a:rPr lang="en-US" sz="3600" i="1" dirty="0" smtClean="0">
                <a:solidFill>
                  <a:schemeClr val="tx1"/>
                </a:solidFill>
              </a:rPr>
              <a:t> </a:t>
            </a:r>
            <a:r>
              <a:rPr lang="en-US" sz="3600" dirty="0" smtClean="0">
                <a:solidFill>
                  <a:schemeClr val="tx1"/>
                </a:solidFill>
              </a:rPr>
              <a:t>(Kikkoman reagents)</a:t>
            </a:r>
            <a:endParaRPr lang="en-US" sz="3600" dirty="0">
              <a:solidFill>
                <a:schemeClr val="tx1"/>
              </a:solidFill>
            </a:endParaRPr>
          </a:p>
        </p:txBody>
      </p:sp>
      <p:sp>
        <p:nvSpPr>
          <p:cNvPr id="43" name="Rectangle 42"/>
          <p:cNvSpPr/>
          <p:nvPr/>
        </p:nvSpPr>
        <p:spPr>
          <a:xfrm>
            <a:off x="28978561" y="10891018"/>
            <a:ext cx="4271743" cy="1654819"/>
          </a:xfrm>
          <a:prstGeom prst="rect">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solidFill>
                  <a:srgbClr val="000000"/>
                </a:solidFill>
              </a:rPr>
              <a:t>Serial dilutions </a:t>
            </a:r>
            <a:r>
              <a:rPr lang="en-US" sz="3600" dirty="0">
                <a:solidFill>
                  <a:srgbClr val="000000"/>
                </a:solidFill>
              </a:rPr>
              <a:t>of ATP concentrations</a:t>
            </a:r>
          </a:p>
        </p:txBody>
      </p:sp>
      <p:sp>
        <p:nvSpPr>
          <p:cNvPr id="44" name="Rectangle 43"/>
          <p:cNvSpPr/>
          <p:nvPr/>
        </p:nvSpPr>
        <p:spPr>
          <a:xfrm>
            <a:off x="28978560" y="12776742"/>
            <a:ext cx="4271743" cy="1654819"/>
          </a:xfrm>
          <a:prstGeom prst="rect">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solidFill>
                  <a:srgbClr val="000000"/>
                </a:solidFill>
              </a:rPr>
              <a:t>Building 98 floor samples</a:t>
            </a:r>
            <a:endParaRPr lang="en-US" sz="3600" dirty="0">
              <a:solidFill>
                <a:srgbClr val="000000"/>
              </a:solidFill>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2962358597"/>
              </p:ext>
            </p:extLst>
          </p:nvPr>
        </p:nvGraphicFramePr>
        <p:xfrm>
          <a:off x="12853714" y="17756593"/>
          <a:ext cx="12160999" cy="7527509"/>
        </p:xfrm>
        <a:graphic>
          <a:graphicData uri="http://schemas.openxmlformats.org/presentationml/2006/ole">
            <mc:AlternateContent xmlns:mc="http://schemas.openxmlformats.org/markup-compatibility/2006">
              <mc:Choice xmlns:v="urn:schemas-microsoft-com:vml" Requires="v">
                <p:oleObj spid="_x0000_s1165" name="Microsoft Excel Binary Worksheet" r:id="rId14" imgW="19011900" imgH="10947400" progId="Excel.SheetBinaryMacroEnabled.12">
                  <p:embed/>
                </p:oleObj>
              </mc:Choice>
              <mc:Fallback>
                <p:oleObj name="Microsoft Excel Binary Worksheet" r:id="rId14" imgW="19011900" imgH="10947400" progId="Excel.SheetBinaryMacroEnabled.12">
                  <p:embed/>
                  <p:pic>
                    <p:nvPicPr>
                      <p:cNvPr id="0" name=""/>
                      <p:cNvPicPr/>
                      <p:nvPr/>
                    </p:nvPicPr>
                    <p:blipFill>
                      <a:blip r:embed="rId15"/>
                      <a:stretch>
                        <a:fillRect/>
                      </a:stretch>
                    </p:blipFill>
                    <p:spPr>
                      <a:xfrm>
                        <a:off x="12853714" y="17756593"/>
                        <a:ext cx="12160999" cy="7527509"/>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18805869"/>
              </p:ext>
            </p:extLst>
          </p:nvPr>
        </p:nvGraphicFramePr>
        <p:xfrm>
          <a:off x="25130165" y="17731452"/>
          <a:ext cx="11545252" cy="7552650"/>
        </p:xfrm>
        <a:graphic>
          <a:graphicData uri="http://schemas.openxmlformats.org/presentationml/2006/ole">
            <mc:AlternateContent xmlns:mc="http://schemas.openxmlformats.org/markup-compatibility/2006">
              <mc:Choice xmlns:v="urn:schemas-microsoft-com:vml" Requires="v">
                <p:oleObj spid="_x0000_s1166" name="Microsoft Excel Binary Worksheet" r:id="rId17" imgW="19037300" imgH="10985500" progId="Excel.SheetBinaryMacroEnabled.12">
                  <p:embed/>
                </p:oleObj>
              </mc:Choice>
              <mc:Fallback>
                <p:oleObj name="Microsoft Excel Binary Worksheet" r:id="rId17" imgW="19037300" imgH="10985500" progId="Excel.SheetBinaryMacroEnabled.12">
                  <p:embed/>
                  <p:pic>
                    <p:nvPicPr>
                      <p:cNvPr id="0" name=""/>
                      <p:cNvPicPr/>
                      <p:nvPr/>
                    </p:nvPicPr>
                    <p:blipFill>
                      <a:blip r:embed="rId18"/>
                      <a:stretch>
                        <a:fillRect/>
                      </a:stretch>
                    </p:blipFill>
                    <p:spPr>
                      <a:xfrm>
                        <a:off x="25130165" y="17731452"/>
                        <a:ext cx="11545252" cy="7552650"/>
                      </a:xfrm>
                      <a:prstGeom prst="rect">
                        <a:avLst/>
                      </a:prstGeom>
                    </p:spPr>
                  </p:pic>
                </p:oleObj>
              </mc:Fallback>
            </mc:AlternateContent>
          </a:graphicData>
        </a:graphic>
      </p:graphicFrame>
      <p:pic>
        <p:nvPicPr>
          <p:cNvPr id="39" name="Picture 38" descr="Building 98 Layout.jpg"/>
          <p:cNvPicPr>
            <a:picLocks noChangeAspect="1"/>
          </p:cNvPicPr>
          <p:nvPr/>
        </p:nvPicPr>
        <p:blipFill rotWithShape="1">
          <a:blip r:embed="rId19">
            <a:extLst>
              <a:ext uri="{28A0092B-C50C-407E-A947-70E740481C1C}">
                <a14:useLocalDpi xmlns:a14="http://schemas.microsoft.com/office/drawing/2010/main" val="0"/>
              </a:ext>
            </a:extLst>
          </a:blip>
          <a:srcRect l="7777" t="8872" r="12667" b="18947"/>
          <a:stretch/>
        </p:blipFill>
        <p:spPr>
          <a:xfrm>
            <a:off x="33322331" y="18295377"/>
            <a:ext cx="3110453" cy="2193598"/>
          </a:xfrm>
          <a:prstGeom prst="rect">
            <a:avLst/>
          </a:prstGeom>
        </p:spPr>
      </p:pic>
      <p:graphicFrame>
        <p:nvGraphicFramePr>
          <p:cNvPr id="4" name="Object 3"/>
          <p:cNvGraphicFramePr>
            <a:graphicFrameLocks noChangeAspect="1"/>
          </p:cNvGraphicFramePr>
          <p:nvPr>
            <p:extLst>
              <p:ext uri="{D42A27DB-BD31-4B8C-83A1-F6EECF244321}">
                <p14:modId xmlns:p14="http://schemas.microsoft.com/office/powerpoint/2010/main" val="1702033904"/>
              </p:ext>
            </p:extLst>
          </p:nvPr>
        </p:nvGraphicFramePr>
        <p:xfrm>
          <a:off x="604421" y="17770926"/>
          <a:ext cx="12133839" cy="7490080"/>
        </p:xfrm>
        <a:graphic>
          <a:graphicData uri="http://schemas.openxmlformats.org/presentationml/2006/ole">
            <mc:AlternateContent xmlns:mc="http://schemas.openxmlformats.org/markup-compatibility/2006">
              <mc:Choice xmlns:v="urn:schemas-microsoft-com:vml" Requires="v">
                <p:oleObj spid="_x0000_s1167" name="Worksheet" r:id="rId21" imgW="18745200" imgH="10312400" progId="Excel.Sheet.12">
                  <p:embed/>
                </p:oleObj>
              </mc:Choice>
              <mc:Fallback>
                <p:oleObj name="Worksheet" r:id="rId21" imgW="18745200" imgH="10312400" progId="Excel.Sheet.12">
                  <p:embed/>
                  <p:pic>
                    <p:nvPicPr>
                      <p:cNvPr id="0" name=""/>
                      <p:cNvPicPr/>
                      <p:nvPr/>
                    </p:nvPicPr>
                    <p:blipFill>
                      <a:blip r:embed="rId22"/>
                      <a:stretch>
                        <a:fillRect/>
                      </a:stretch>
                    </p:blipFill>
                    <p:spPr>
                      <a:xfrm>
                        <a:off x="604421" y="17770926"/>
                        <a:ext cx="12133839" cy="7490080"/>
                      </a:xfrm>
                      <a:prstGeom prst="rect">
                        <a:avLst/>
                      </a:prstGeom>
                    </p:spPr>
                  </p:pic>
                </p:oleObj>
              </mc:Fallback>
            </mc:AlternateContent>
          </a:graphicData>
        </a:graphic>
      </p:graphicFrame>
      <p:sp>
        <p:nvSpPr>
          <p:cNvPr id="18" name="TextBox 17"/>
          <p:cNvSpPr txBox="1"/>
          <p:nvPr/>
        </p:nvSpPr>
        <p:spPr>
          <a:xfrm>
            <a:off x="885135" y="25582733"/>
            <a:ext cx="11737673" cy="341632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600" dirty="0" smtClean="0"/>
              <a:t>Two dilution series of </a:t>
            </a:r>
            <a:r>
              <a:rPr lang="en-US" sz="3600" i="1" dirty="0" smtClean="0"/>
              <a:t>24 hour S. </a:t>
            </a:r>
            <a:r>
              <a:rPr lang="en-US" sz="3600" i="1" dirty="0" err="1" smtClean="0"/>
              <a:t>epidermidis</a:t>
            </a:r>
            <a:r>
              <a:rPr lang="en-US" sz="3600" i="1" dirty="0" smtClean="0"/>
              <a:t> cultures </a:t>
            </a:r>
            <a:r>
              <a:rPr lang="en-US" sz="3600" dirty="0" smtClean="0"/>
              <a:t>were tested on both assays. The Kikkoman results were very similar, and both were unable to read the high levels of the 10^-1 dilutions. The two </a:t>
            </a:r>
            <a:r>
              <a:rPr lang="en-US" sz="3600" dirty="0" err="1" smtClean="0"/>
              <a:t>Promega</a:t>
            </a:r>
            <a:r>
              <a:rPr lang="en-US" sz="3600" dirty="0" smtClean="0"/>
              <a:t> results differed significantly because each trial used either the  Kikkoman specific reagents or the </a:t>
            </a:r>
            <a:r>
              <a:rPr lang="en-US" sz="3600" dirty="0" err="1" smtClean="0"/>
              <a:t>Promega</a:t>
            </a:r>
            <a:r>
              <a:rPr lang="en-US" sz="3600" dirty="0" smtClean="0"/>
              <a:t> specific reagents.</a:t>
            </a:r>
            <a:endParaRPr lang="en-US" sz="3600" dirty="0"/>
          </a:p>
        </p:txBody>
      </p:sp>
      <p:sp>
        <p:nvSpPr>
          <p:cNvPr id="38" name="TextBox 37"/>
          <p:cNvSpPr txBox="1"/>
          <p:nvPr/>
        </p:nvSpPr>
        <p:spPr>
          <a:xfrm>
            <a:off x="12776746" y="25581197"/>
            <a:ext cx="12276452" cy="341632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600" dirty="0" smtClean="0"/>
              <a:t>ATP dilutions were tested on both assays. Both assays showed similar slopes, however, the </a:t>
            </a:r>
            <a:r>
              <a:rPr lang="en-US" sz="3600" dirty="0" err="1" smtClean="0"/>
              <a:t>Promega</a:t>
            </a:r>
            <a:r>
              <a:rPr lang="en-US" sz="3600" dirty="0" smtClean="0"/>
              <a:t> device had a higher background for water, making the differences between water, 10^-12, and the 10^-11 indistinguishable. </a:t>
            </a:r>
            <a:r>
              <a:rPr lang="en-US" sz="3600" b="1" u="sng" dirty="0" smtClean="0"/>
              <a:t>The Kikkoman system had distinguishable results at lower concentrations</a:t>
            </a:r>
            <a:r>
              <a:rPr lang="en-US" sz="3600" dirty="0" smtClean="0"/>
              <a:t>, which is required for low biomass Planetary Protections samples.</a:t>
            </a:r>
            <a:endParaRPr lang="en-US" sz="3600" dirty="0"/>
          </a:p>
        </p:txBody>
      </p:sp>
      <p:sp>
        <p:nvSpPr>
          <p:cNvPr id="45" name="TextBox 44"/>
          <p:cNvSpPr txBox="1"/>
          <p:nvPr/>
        </p:nvSpPr>
        <p:spPr>
          <a:xfrm>
            <a:off x="24859240" y="25581198"/>
            <a:ext cx="11737673" cy="341632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600" dirty="0" smtClean="0"/>
              <a:t>Samples taken from the Building 98 lab were tested on both assays. The </a:t>
            </a:r>
            <a:r>
              <a:rPr lang="en-US" sz="3600" dirty="0" err="1" smtClean="0"/>
              <a:t>Promega</a:t>
            </a:r>
            <a:r>
              <a:rPr lang="en-US" sz="3600" dirty="0" smtClean="0"/>
              <a:t> device consistently had RLU levels approximately 5 times higher than the Kikkoman device. However, both assays showed accurate ATP levels at all the sample locations. Sample location 1 was located in front of the door to the lab and sample 6 was in the clean room.</a:t>
            </a:r>
            <a:endParaRPr lang="en-US" sz="3600" dirty="0"/>
          </a:p>
        </p:txBody>
      </p:sp>
      <p:pic>
        <p:nvPicPr>
          <p:cNvPr id="22" name="Picture 21" descr="Screen Shot 2014-07-22 at 10.03.48 AM.png"/>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18472404" y="11594098"/>
            <a:ext cx="7927740" cy="4072978"/>
          </a:xfrm>
          <a:prstGeom prst="rect">
            <a:avLst/>
          </a:prstGeom>
        </p:spPr>
      </p:pic>
      <p:pic>
        <p:nvPicPr>
          <p:cNvPr id="23" name="Picture 22" descr="Kikkoman-c100.jpg"/>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39022952" y="10831945"/>
            <a:ext cx="3694468" cy="3378200"/>
          </a:xfrm>
          <a:prstGeom prst="rect">
            <a:avLst/>
          </a:prstGeom>
        </p:spPr>
      </p:pic>
      <p:pic>
        <p:nvPicPr>
          <p:cNvPr id="25" name="Picture 24" descr="tube-luminometers-66279-2431789.jpg"/>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9022951" y="7199745"/>
            <a:ext cx="3724313" cy="3331143"/>
          </a:xfrm>
          <a:prstGeom prst="rect">
            <a:avLst/>
          </a:prstGeom>
        </p:spPr>
      </p:pic>
      <p:sp>
        <p:nvSpPr>
          <p:cNvPr id="2" name="TextBox 1"/>
          <p:cNvSpPr txBox="1"/>
          <p:nvPr/>
        </p:nvSpPr>
        <p:spPr>
          <a:xfrm>
            <a:off x="37117986" y="16471227"/>
            <a:ext cx="6138225" cy="8217635"/>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6000" u="sng" dirty="0" smtClean="0"/>
              <a:t>Conclusions</a:t>
            </a:r>
          </a:p>
          <a:p>
            <a:pPr algn="ctr"/>
            <a:r>
              <a:rPr lang="en-US" sz="3600" dirty="0" smtClean="0"/>
              <a:t>Technically due to the background levels of standard spacecraft processing, detection limits within the 1000 RLU or less levels are desirable. Given these two options the Kikkoman device is more technically sensitive at lower detection limits thus making it more feasible to resolve out environmental biomass levels compared to the </a:t>
            </a:r>
            <a:r>
              <a:rPr lang="en-US" sz="3600" dirty="0" err="1" smtClean="0"/>
              <a:t>Promega</a:t>
            </a:r>
            <a:r>
              <a:rPr lang="en-US" sz="3600" dirty="0" smtClean="0"/>
              <a:t> Device.</a:t>
            </a:r>
            <a:endParaRPr lang="en-US" sz="3600" dirty="0"/>
          </a:p>
        </p:txBody>
      </p:sp>
      <p:sp>
        <p:nvSpPr>
          <p:cNvPr id="16" name="Right Bracket 15"/>
          <p:cNvSpPr/>
          <p:nvPr/>
        </p:nvSpPr>
        <p:spPr>
          <a:xfrm>
            <a:off x="33288812" y="7619863"/>
            <a:ext cx="769684" cy="6042016"/>
          </a:xfrm>
          <a:prstGeom prst="righ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6" name="Right Bracket 25"/>
          <p:cNvSpPr/>
          <p:nvPr/>
        </p:nvSpPr>
        <p:spPr>
          <a:xfrm>
            <a:off x="33211844" y="9659524"/>
            <a:ext cx="846652" cy="2116630"/>
          </a:xfrm>
          <a:prstGeom prst="righ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4337" name="Straight Connector 14336"/>
          <p:cNvCxnSpPr>
            <a:stCxn id="26" idx="2"/>
          </p:cNvCxnSpPr>
          <p:nvPr/>
        </p:nvCxnSpPr>
        <p:spPr>
          <a:xfrm>
            <a:off x="34058496" y="10717839"/>
            <a:ext cx="962102" cy="173182"/>
          </a:xfrm>
          <a:prstGeom prst="line">
            <a:avLst/>
          </a:prstGeom>
        </p:spPr>
        <p:style>
          <a:lnRef idx="2">
            <a:schemeClr val="accent1"/>
          </a:lnRef>
          <a:fillRef idx="0">
            <a:schemeClr val="accent1"/>
          </a:fillRef>
          <a:effectRef idx="1">
            <a:schemeClr val="accent1"/>
          </a:effectRef>
          <a:fontRef idx="minor">
            <a:schemeClr val="tx1"/>
          </a:fontRef>
        </p:style>
      </p:cxnSp>
      <p:sp>
        <p:nvSpPr>
          <p:cNvPr id="14346" name="Left Bracket 14345"/>
          <p:cNvSpPr/>
          <p:nvPr/>
        </p:nvSpPr>
        <p:spPr>
          <a:xfrm>
            <a:off x="38561142" y="8697423"/>
            <a:ext cx="346358" cy="3732965"/>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4349" name="Straight Connector 14348"/>
          <p:cNvCxnSpPr>
            <a:stCxn id="14346" idx="1"/>
          </p:cNvCxnSpPr>
          <p:nvPr/>
        </p:nvCxnSpPr>
        <p:spPr>
          <a:xfrm flipH="1">
            <a:off x="37522069" y="10563906"/>
            <a:ext cx="1039073" cy="211663"/>
          </a:xfrm>
          <a:prstGeom prst="line">
            <a:avLst/>
          </a:prstGeom>
        </p:spPr>
        <p:style>
          <a:lnRef idx="2">
            <a:schemeClr val="accent1"/>
          </a:lnRef>
          <a:fillRef idx="0">
            <a:schemeClr val="accent1"/>
          </a:fillRef>
          <a:effectRef idx="1">
            <a:schemeClr val="accent1"/>
          </a:effectRef>
          <a:fontRef idx="minor">
            <a:schemeClr val="tx1"/>
          </a:fontRef>
        </p:style>
      </p:cxnSp>
      <p:sp>
        <p:nvSpPr>
          <p:cNvPr id="14359" name="Rectangle 14358"/>
          <p:cNvSpPr/>
          <p:nvPr/>
        </p:nvSpPr>
        <p:spPr>
          <a:xfrm>
            <a:off x="0" y="357862"/>
            <a:ext cx="4733553" cy="307777"/>
          </a:xfrm>
          <a:prstGeom prst="rect">
            <a:avLst/>
          </a:prstGeom>
        </p:spPr>
        <p:txBody>
          <a:bodyPr wrap="square">
            <a:spAutoFit/>
          </a:bodyPr>
          <a:lstStyle/>
          <a:p>
            <a:pPr eaLnBrk="1" hangingPunct="1"/>
            <a:r>
              <a:rPr lang="en-US" altLang="en-US" sz="1400" dirty="0">
                <a:latin typeface="Arial" pitchFamily="34" charset="0"/>
              </a:rPr>
              <a:t>National Aeronautics and Space Administration</a:t>
            </a:r>
          </a:p>
        </p:txBody>
      </p:sp>
      <p:pic>
        <p:nvPicPr>
          <p:cNvPr id="64" name="Picture 33" descr="http://upload.wikimedia.org/wikipedia/commons/2/25/Nasa-logo.gif"/>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39910113" y="554549"/>
            <a:ext cx="3201732" cy="274116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wrap="square" rtlCol="0">
        <a:spAutoFit/>
      </a:bodyPr>
      <a:lstStyle>
        <a:defPPr algn="ctr">
          <a:defRPr sz="5400" b="1" dirty="0"/>
        </a:defPPr>
      </a:lstStyle>
      <a:style>
        <a:lnRef idx="2">
          <a:schemeClr val="accent2"/>
        </a:lnRef>
        <a:fillRef idx="1">
          <a:schemeClr val="lt1"/>
        </a:fillRef>
        <a:effectRef idx="0">
          <a:schemeClr val="accent2"/>
        </a:effectRef>
        <a:fontRef idx="minor">
          <a:schemeClr val="dk1"/>
        </a:fontRef>
      </a: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11899</TotalTime>
  <Words>501</Words>
  <Application>Microsoft Macintosh PowerPoint</Application>
  <PresentationFormat>Custom</PresentationFormat>
  <Paragraphs>29</Paragraphs>
  <Slides>1</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vt:i4>
      </vt:variant>
    </vt:vector>
  </HeadingPairs>
  <TitlesOfParts>
    <vt:vector size="4" baseType="lpstr">
      <vt:lpstr>Office Theme</vt:lpstr>
      <vt:lpstr>Microsoft Excel Binary Worksheet</vt:lpstr>
      <vt:lpstr>Worksheet</vt:lpstr>
      <vt:lpstr>PowerPoint Presentation</vt:lpstr>
    </vt:vector>
  </TitlesOfParts>
  <Company>California Polytechnic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Bryan Rebar</dc:creator>
  <cp:lastModifiedBy>Ryan Hendrickson</cp:lastModifiedBy>
  <cp:revision>137</cp:revision>
  <dcterms:created xsi:type="dcterms:W3CDTF">2010-07-07T22:15:31Z</dcterms:created>
  <dcterms:modified xsi:type="dcterms:W3CDTF">2014-08-05T22:40:04Z</dcterms:modified>
</cp:coreProperties>
</file>