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8404800" cy="29260800"/>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15:guide id="1" orient="horz" pos="9216">
          <p15:clr>
            <a:srgbClr val="A4A3A4"/>
          </p15:clr>
        </p15:guide>
        <p15:guide id="2" pos="12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0" d="100"/>
          <a:sy n="20" d="100"/>
        </p:scale>
        <p:origin x="840" y="38"/>
      </p:cViewPr>
      <p:guideLst>
        <p:guide orient="horz" pos="9216"/>
        <p:guide pos="12096"/>
      </p:guideLst>
    </p:cSldViewPr>
  </p:slid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34292343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dirty="0"/>
          </a:p>
        </p:txBody>
      </p:sp>
      <p:sp>
        <p:nvSpPr>
          <p:cNvPr id="78" name="Shape 78"/>
          <p:cNvSpPr>
            <a:spLocks noGrp="1" noRot="1" noChangeAspect="1"/>
          </p:cNvSpPr>
          <p:nvPr>
            <p:ph type="sldImg" idx="2"/>
          </p:nvPr>
        </p:nvSpPr>
        <p:spPr>
          <a:xfrm>
            <a:off x="1177925" y="685800"/>
            <a:ext cx="45021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545717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sp>
        <p:nvSpPr>
          <p:cNvPr id="18" name="Shape 18"/>
          <p:cNvSpPr txBox="1">
            <a:spLocks noGrp="1"/>
          </p:cNvSpPr>
          <p:nvPr>
            <p:ph type="ctrTitle"/>
          </p:nvPr>
        </p:nvSpPr>
        <p:spPr>
          <a:xfrm>
            <a:off x="2879725" y="9090025"/>
            <a:ext cx="32645350" cy="6272212"/>
          </a:xfrm>
          <a:prstGeom prst="rect">
            <a:avLst/>
          </a:prstGeom>
          <a:noFill/>
          <a:ln>
            <a:noFill/>
          </a:ln>
        </p:spPr>
        <p:txBody>
          <a:bodyPr lIns="91425" tIns="91425" rIns="91425" bIns="91425" anchor="t"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19" name="Shape 19"/>
          <p:cNvSpPr txBox="1">
            <a:spLocks noGrp="1"/>
          </p:cNvSpPr>
          <p:nvPr>
            <p:ph type="subTitle" idx="1"/>
          </p:nvPr>
        </p:nvSpPr>
        <p:spPr>
          <a:xfrm>
            <a:off x="5761037" y="16581437"/>
            <a:ext cx="26882723" cy="7477124"/>
          </a:xfrm>
          <a:prstGeom prst="rect">
            <a:avLst/>
          </a:prstGeom>
          <a:noFill/>
          <a:ln>
            <a:noFill/>
          </a:ln>
        </p:spPr>
        <p:txBody>
          <a:bodyPr lIns="91425" tIns="91425" rIns="91425" bIns="91425" anchor="t" anchorCtr="0"/>
          <a:lstStyle>
            <a:lvl1pPr marL="0" marR="0" indent="0" algn="ctr" rtl="0">
              <a:spcBef>
                <a:spcPts val="2700"/>
              </a:spcBef>
              <a:spcAft>
                <a:spcPts val="0"/>
              </a:spcAft>
              <a:buClr>
                <a:schemeClr val="dk1"/>
              </a:buClr>
              <a:buFont typeface="Arial"/>
              <a:buNone/>
              <a:defRPr/>
            </a:lvl1pPr>
            <a:lvl2pPr marL="457200" marR="0" indent="0" algn="ctr" rtl="0">
              <a:spcBef>
                <a:spcPts val="2360"/>
              </a:spcBef>
              <a:spcAft>
                <a:spcPts val="0"/>
              </a:spcAft>
              <a:buClr>
                <a:schemeClr val="dk1"/>
              </a:buClr>
              <a:buFont typeface="Arial"/>
              <a:buNone/>
              <a:defRPr/>
            </a:lvl2pPr>
            <a:lvl3pPr marL="914400" marR="0" indent="0" algn="ctr" rtl="0">
              <a:spcBef>
                <a:spcPts val="2020"/>
              </a:spcBef>
              <a:spcAft>
                <a:spcPts val="0"/>
              </a:spcAft>
              <a:buClr>
                <a:schemeClr val="dk1"/>
              </a:buClr>
              <a:buFont typeface="Arial"/>
              <a:buNone/>
              <a:defRPr/>
            </a:lvl3pPr>
            <a:lvl4pPr marL="1371600" marR="0" indent="0" algn="ctr" rtl="0">
              <a:spcBef>
                <a:spcPts val="1700"/>
              </a:spcBef>
              <a:spcAft>
                <a:spcPts val="0"/>
              </a:spcAft>
              <a:buClr>
                <a:schemeClr val="dk1"/>
              </a:buClr>
              <a:buFont typeface="Arial"/>
              <a:buNone/>
              <a:defRPr/>
            </a:lvl4pPr>
            <a:lvl5pPr marL="1828800" marR="0" indent="0" algn="ctr" rtl="0">
              <a:spcBef>
                <a:spcPts val="1700"/>
              </a:spcBef>
              <a:spcAft>
                <a:spcPts val="0"/>
              </a:spcAft>
              <a:buClr>
                <a:schemeClr val="dk1"/>
              </a:buClr>
              <a:buFont typeface="Arial"/>
              <a:buNone/>
              <a:defRPr/>
            </a:lvl5pPr>
            <a:lvl6pPr marL="2286000" marR="0" indent="0" algn="ctr" rtl="0">
              <a:spcBef>
                <a:spcPts val="1700"/>
              </a:spcBef>
              <a:spcAft>
                <a:spcPts val="0"/>
              </a:spcAft>
              <a:buClr>
                <a:schemeClr val="dk1"/>
              </a:buClr>
              <a:buFont typeface="Arial"/>
              <a:buNone/>
              <a:defRPr/>
            </a:lvl6pPr>
            <a:lvl7pPr marL="2743200" marR="0" indent="0" algn="ctr" rtl="0">
              <a:spcBef>
                <a:spcPts val="1700"/>
              </a:spcBef>
              <a:spcAft>
                <a:spcPts val="0"/>
              </a:spcAft>
              <a:buClr>
                <a:schemeClr val="dk1"/>
              </a:buClr>
              <a:buFont typeface="Arial"/>
              <a:buNone/>
              <a:defRPr/>
            </a:lvl7pPr>
            <a:lvl8pPr marL="3200400" marR="0" indent="0" algn="ctr" rtl="0">
              <a:spcBef>
                <a:spcPts val="1700"/>
              </a:spcBef>
              <a:spcAft>
                <a:spcPts val="0"/>
              </a:spcAft>
              <a:buClr>
                <a:schemeClr val="dk1"/>
              </a:buClr>
              <a:buFont typeface="Arial"/>
              <a:buNone/>
              <a:defRPr/>
            </a:lvl8pPr>
            <a:lvl9pPr marL="3657600" marR="0" indent="0" algn="ctr" rtl="0">
              <a:spcBef>
                <a:spcPts val="1700"/>
              </a:spcBef>
              <a:spcAft>
                <a:spcPts val="0"/>
              </a:spcAft>
              <a:buClr>
                <a:schemeClr val="dk1"/>
              </a:buClr>
              <a:buFont typeface="Arial"/>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3033713" y="18802350"/>
            <a:ext cx="32643762" cy="5811838"/>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9" name="Shape 49"/>
          <p:cNvSpPr txBox="1">
            <a:spLocks noGrp="1"/>
          </p:cNvSpPr>
          <p:nvPr>
            <p:ph type="body" idx="1"/>
          </p:nvPr>
        </p:nvSpPr>
        <p:spPr>
          <a:xfrm>
            <a:off x="3033713" y="12401550"/>
            <a:ext cx="32643762" cy="6400799"/>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920875" y="1171575"/>
            <a:ext cx="34563051" cy="4876799"/>
          </a:xfrm>
          <a:prstGeom prst="rect">
            <a:avLst/>
          </a:prstGeom>
          <a:noFill/>
          <a:ln>
            <a:noFill/>
          </a:ln>
        </p:spPr>
        <p:txBody>
          <a:bodyPr lIns="91425" tIns="91425" rIns="91425" bIns="91425" anchor="t"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52" name="Shape 52"/>
          <p:cNvSpPr txBox="1">
            <a:spLocks noGrp="1"/>
          </p:cNvSpPr>
          <p:nvPr>
            <p:ph type="body" idx="1"/>
          </p:nvPr>
        </p:nvSpPr>
        <p:spPr>
          <a:xfrm>
            <a:off x="1920875" y="6827838"/>
            <a:ext cx="34563051" cy="19310349"/>
          </a:xfrm>
          <a:prstGeom prst="rect">
            <a:avLst/>
          </a:prstGeom>
          <a:noFill/>
          <a:ln>
            <a:noFill/>
          </a:ln>
        </p:spPr>
        <p:txBody>
          <a:bodyPr lIns="91425" tIns="91425" rIns="91425" bIns="91425" anchor="t" anchorCtr="0"/>
          <a:lstStyle>
            <a:lvl1pPr marL="1449388" indent="-592138" algn="l" rtl="0">
              <a:spcBef>
                <a:spcPts val="2700"/>
              </a:spcBef>
              <a:spcAft>
                <a:spcPts val="0"/>
              </a:spcAft>
              <a:buClr>
                <a:schemeClr val="dk1"/>
              </a:buClr>
              <a:buFont typeface="Arial"/>
              <a:buChar char="•"/>
              <a:defRPr/>
            </a:lvl1pPr>
            <a:lvl2pPr marL="3141663" indent="-461963" algn="l" rtl="0">
              <a:spcBef>
                <a:spcPts val="2360"/>
              </a:spcBef>
              <a:spcAft>
                <a:spcPts val="0"/>
              </a:spcAft>
              <a:buClr>
                <a:schemeClr val="dk1"/>
              </a:buClr>
              <a:buFont typeface="Arial"/>
              <a:buChar char="–"/>
              <a:defRPr/>
            </a:lvl2pPr>
            <a:lvl3pPr marL="4833938" indent="-331787" algn="l" rtl="0">
              <a:spcBef>
                <a:spcPts val="2020"/>
              </a:spcBef>
              <a:spcAft>
                <a:spcPts val="0"/>
              </a:spcAft>
              <a:buClr>
                <a:schemeClr val="dk1"/>
              </a:buClr>
              <a:buFont typeface="Arial"/>
              <a:buChar char="•"/>
              <a:defRPr/>
            </a:lvl3pPr>
            <a:lvl4pPr marL="6765925" indent="-434975" algn="l" rtl="0">
              <a:spcBef>
                <a:spcPts val="1700"/>
              </a:spcBef>
              <a:spcAft>
                <a:spcPts val="0"/>
              </a:spcAft>
              <a:buClr>
                <a:schemeClr val="dk1"/>
              </a:buClr>
              <a:buFont typeface="Arial"/>
              <a:buChar char="–"/>
              <a:defRPr/>
            </a:lvl4pPr>
            <a:lvl5pPr marL="8699500" indent="-438150" algn="l" rtl="0">
              <a:spcBef>
                <a:spcPts val="1700"/>
              </a:spcBef>
              <a:spcAft>
                <a:spcPts val="0"/>
              </a:spcAft>
              <a:buClr>
                <a:schemeClr val="dk1"/>
              </a:buClr>
              <a:buFont typeface="Arial"/>
              <a:buChar char="»"/>
              <a:defRPr/>
            </a:lvl5pPr>
            <a:lvl6pPr marL="9156700" indent="-438150" algn="l" rtl="0">
              <a:spcBef>
                <a:spcPts val="1700"/>
              </a:spcBef>
              <a:spcAft>
                <a:spcPts val="0"/>
              </a:spcAft>
              <a:buClr>
                <a:schemeClr val="dk1"/>
              </a:buClr>
              <a:buFont typeface="Arial"/>
              <a:buChar char="»"/>
              <a:defRPr/>
            </a:lvl6pPr>
            <a:lvl7pPr marL="9613900" indent="-438150" algn="l" rtl="0">
              <a:spcBef>
                <a:spcPts val="1700"/>
              </a:spcBef>
              <a:spcAft>
                <a:spcPts val="0"/>
              </a:spcAft>
              <a:buClr>
                <a:schemeClr val="dk1"/>
              </a:buClr>
              <a:buFont typeface="Arial"/>
              <a:buChar char="»"/>
              <a:defRPr/>
            </a:lvl7pPr>
            <a:lvl8pPr marL="10071100" indent="-438150" algn="l" rtl="0">
              <a:spcBef>
                <a:spcPts val="1700"/>
              </a:spcBef>
              <a:spcAft>
                <a:spcPts val="0"/>
              </a:spcAft>
              <a:buClr>
                <a:schemeClr val="dk1"/>
              </a:buClr>
              <a:buFont typeface="Arial"/>
              <a:buChar char="»"/>
              <a:defRPr/>
            </a:lvl8pPr>
            <a:lvl9pPr marL="10528300" indent="-438150" algn="l" rtl="0">
              <a:spcBef>
                <a:spcPts val="1700"/>
              </a:spcBef>
              <a:spcAft>
                <a:spcPts val="0"/>
              </a:spcAft>
              <a:buClr>
                <a:schemeClr val="dk1"/>
              </a:buClr>
              <a:buFont typeface="Arial"/>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0"/>
        <p:cNvGrpSpPr/>
        <p:nvPr/>
      </p:nvGrpSpPr>
      <p:grpSpPr>
        <a:xfrm>
          <a:off x="0" y="0"/>
          <a:ext cx="0" cy="0"/>
          <a:chOff x="0" y="0"/>
          <a:chExt cx="0" cy="0"/>
        </a:xfrm>
      </p:grpSpPr>
      <p:sp>
        <p:nvSpPr>
          <p:cNvPr id="21" name="Shape 21"/>
          <p:cNvSpPr txBox="1">
            <a:spLocks noGrp="1"/>
          </p:cNvSpPr>
          <p:nvPr>
            <p:ph type="title"/>
          </p:nvPr>
        </p:nvSpPr>
        <p:spPr>
          <a:xfrm rot="5400000">
            <a:off x="19680237" y="9334500"/>
            <a:ext cx="24966613" cy="8640762"/>
          </a:xfrm>
          <a:prstGeom prst="rect">
            <a:avLst/>
          </a:prstGeom>
          <a:noFill/>
          <a:ln>
            <a:noFill/>
          </a:ln>
        </p:spPr>
        <p:txBody>
          <a:bodyPr lIns="91425" tIns="91425" rIns="91425" bIns="91425" anchor="t"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2" name="Shape 22"/>
          <p:cNvSpPr txBox="1">
            <a:spLocks noGrp="1"/>
          </p:cNvSpPr>
          <p:nvPr>
            <p:ph type="body" idx="1"/>
          </p:nvPr>
        </p:nvSpPr>
        <p:spPr>
          <a:xfrm rot="5400000">
            <a:off x="2322511" y="769937"/>
            <a:ext cx="24966613" cy="25769888"/>
          </a:xfrm>
          <a:prstGeom prst="rect">
            <a:avLst/>
          </a:prstGeom>
          <a:noFill/>
          <a:ln>
            <a:noFill/>
          </a:ln>
        </p:spPr>
        <p:txBody>
          <a:bodyPr lIns="91425" tIns="91425" rIns="91425" bIns="91425" anchor="t" anchorCtr="0"/>
          <a:lstStyle>
            <a:lvl1pPr marL="1449388" indent="-592138" algn="l" rtl="0">
              <a:spcBef>
                <a:spcPts val="2700"/>
              </a:spcBef>
              <a:spcAft>
                <a:spcPts val="0"/>
              </a:spcAft>
              <a:buClr>
                <a:schemeClr val="dk1"/>
              </a:buClr>
              <a:buFont typeface="Arial"/>
              <a:buChar char="•"/>
              <a:defRPr/>
            </a:lvl1pPr>
            <a:lvl2pPr marL="3141663" indent="-461963" algn="l" rtl="0">
              <a:spcBef>
                <a:spcPts val="2360"/>
              </a:spcBef>
              <a:spcAft>
                <a:spcPts val="0"/>
              </a:spcAft>
              <a:buClr>
                <a:schemeClr val="dk1"/>
              </a:buClr>
              <a:buFont typeface="Arial"/>
              <a:buChar char="–"/>
              <a:defRPr/>
            </a:lvl2pPr>
            <a:lvl3pPr marL="4833938" indent="-331787" algn="l" rtl="0">
              <a:spcBef>
                <a:spcPts val="2020"/>
              </a:spcBef>
              <a:spcAft>
                <a:spcPts val="0"/>
              </a:spcAft>
              <a:buClr>
                <a:schemeClr val="dk1"/>
              </a:buClr>
              <a:buFont typeface="Arial"/>
              <a:buChar char="•"/>
              <a:defRPr/>
            </a:lvl3pPr>
            <a:lvl4pPr marL="6765925" indent="-434975" algn="l" rtl="0">
              <a:spcBef>
                <a:spcPts val="1700"/>
              </a:spcBef>
              <a:spcAft>
                <a:spcPts val="0"/>
              </a:spcAft>
              <a:buClr>
                <a:schemeClr val="dk1"/>
              </a:buClr>
              <a:buFont typeface="Arial"/>
              <a:buChar char="–"/>
              <a:defRPr/>
            </a:lvl4pPr>
            <a:lvl5pPr marL="8699500" indent="-438150" algn="l" rtl="0">
              <a:spcBef>
                <a:spcPts val="1700"/>
              </a:spcBef>
              <a:spcAft>
                <a:spcPts val="0"/>
              </a:spcAft>
              <a:buClr>
                <a:schemeClr val="dk1"/>
              </a:buClr>
              <a:buFont typeface="Arial"/>
              <a:buChar char="»"/>
              <a:defRPr/>
            </a:lvl5pPr>
            <a:lvl6pPr marL="9156700" indent="-438150" algn="l" rtl="0">
              <a:spcBef>
                <a:spcPts val="1700"/>
              </a:spcBef>
              <a:spcAft>
                <a:spcPts val="0"/>
              </a:spcAft>
              <a:buClr>
                <a:schemeClr val="dk1"/>
              </a:buClr>
              <a:buFont typeface="Arial"/>
              <a:buChar char="»"/>
              <a:defRPr/>
            </a:lvl6pPr>
            <a:lvl7pPr marL="9613900" indent="-438150" algn="l" rtl="0">
              <a:spcBef>
                <a:spcPts val="1700"/>
              </a:spcBef>
              <a:spcAft>
                <a:spcPts val="0"/>
              </a:spcAft>
              <a:buClr>
                <a:schemeClr val="dk1"/>
              </a:buClr>
              <a:buFont typeface="Arial"/>
              <a:buChar char="»"/>
              <a:defRPr/>
            </a:lvl7pPr>
            <a:lvl8pPr marL="10071100" indent="-438150" algn="l" rtl="0">
              <a:spcBef>
                <a:spcPts val="1700"/>
              </a:spcBef>
              <a:spcAft>
                <a:spcPts val="0"/>
              </a:spcAft>
              <a:buClr>
                <a:schemeClr val="dk1"/>
              </a:buClr>
              <a:buFont typeface="Arial"/>
              <a:buChar char="»"/>
              <a:defRPr/>
            </a:lvl8pPr>
            <a:lvl9pPr marL="10528300" indent="-438150" algn="l" rtl="0">
              <a:spcBef>
                <a:spcPts val="1700"/>
              </a:spcBef>
              <a:spcAft>
                <a:spcPts val="0"/>
              </a:spcAft>
              <a:buClr>
                <a:schemeClr val="dk1"/>
              </a:buClr>
              <a:buFont typeface="Arial"/>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1920875" y="1171575"/>
            <a:ext cx="34563051" cy="4876799"/>
          </a:xfrm>
          <a:prstGeom prst="rect">
            <a:avLst/>
          </a:prstGeom>
          <a:noFill/>
          <a:ln>
            <a:noFill/>
          </a:ln>
        </p:spPr>
        <p:txBody>
          <a:bodyPr lIns="91425" tIns="91425" rIns="91425" bIns="91425" anchor="t"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5" name="Shape 25"/>
          <p:cNvSpPr txBox="1">
            <a:spLocks noGrp="1"/>
          </p:cNvSpPr>
          <p:nvPr>
            <p:ph type="body" idx="1"/>
          </p:nvPr>
        </p:nvSpPr>
        <p:spPr>
          <a:xfrm rot="5400000">
            <a:off x="9547224" y="-798512"/>
            <a:ext cx="19310349" cy="34563051"/>
          </a:xfrm>
          <a:prstGeom prst="rect">
            <a:avLst/>
          </a:prstGeom>
          <a:noFill/>
          <a:ln>
            <a:noFill/>
          </a:ln>
        </p:spPr>
        <p:txBody>
          <a:bodyPr lIns="91425" tIns="91425" rIns="91425" bIns="91425" anchor="t" anchorCtr="0"/>
          <a:lstStyle>
            <a:lvl1pPr marL="1449388" indent="-592138" algn="l" rtl="0">
              <a:spcBef>
                <a:spcPts val="2700"/>
              </a:spcBef>
              <a:spcAft>
                <a:spcPts val="0"/>
              </a:spcAft>
              <a:buClr>
                <a:schemeClr val="dk1"/>
              </a:buClr>
              <a:buFont typeface="Arial"/>
              <a:buChar char="•"/>
              <a:defRPr/>
            </a:lvl1pPr>
            <a:lvl2pPr marL="3141663" indent="-461963" algn="l" rtl="0">
              <a:spcBef>
                <a:spcPts val="2360"/>
              </a:spcBef>
              <a:spcAft>
                <a:spcPts val="0"/>
              </a:spcAft>
              <a:buClr>
                <a:schemeClr val="dk1"/>
              </a:buClr>
              <a:buFont typeface="Arial"/>
              <a:buChar char="–"/>
              <a:defRPr/>
            </a:lvl2pPr>
            <a:lvl3pPr marL="4833938" indent="-331787" algn="l" rtl="0">
              <a:spcBef>
                <a:spcPts val="2020"/>
              </a:spcBef>
              <a:spcAft>
                <a:spcPts val="0"/>
              </a:spcAft>
              <a:buClr>
                <a:schemeClr val="dk1"/>
              </a:buClr>
              <a:buFont typeface="Arial"/>
              <a:buChar char="•"/>
              <a:defRPr/>
            </a:lvl3pPr>
            <a:lvl4pPr marL="6765925" indent="-434975" algn="l" rtl="0">
              <a:spcBef>
                <a:spcPts val="1700"/>
              </a:spcBef>
              <a:spcAft>
                <a:spcPts val="0"/>
              </a:spcAft>
              <a:buClr>
                <a:schemeClr val="dk1"/>
              </a:buClr>
              <a:buFont typeface="Arial"/>
              <a:buChar char="–"/>
              <a:defRPr/>
            </a:lvl4pPr>
            <a:lvl5pPr marL="8699500" indent="-438150" algn="l" rtl="0">
              <a:spcBef>
                <a:spcPts val="1700"/>
              </a:spcBef>
              <a:spcAft>
                <a:spcPts val="0"/>
              </a:spcAft>
              <a:buClr>
                <a:schemeClr val="dk1"/>
              </a:buClr>
              <a:buFont typeface="Arial"/>
              <a:buChar char="»"/>
              <a:defRPr/>
            </a:lvl5pPr>
            <a:lvl6pPr marL="9156700" indent="-438150" algn="l" rtl="0">
              <a:spcBef>
                <a:spcPts val="1700"/>
              </a:spcBef>
              <a:spcAft>
                <a:spcPts val="0"/>
              </a:spcAft>
              <a:buClr>
                <a:schemeClr val="dk1"/>
              </a:buClr>
              <a:buFont typeface="Arial"/>
              <a:buChar char="»"/>
              <a:defRPr/>
            </a:lvl6pPr>
            <a:lvl7pPr marL="9613900" indent="-438150" algn="l" rtl="0">
              <a:spcBef>
                <a:spcPts val="1700"/>
              </a:spcBef>
              <a:spcAft>
                <a:spcPts val="0"/>
              </a:spcAft>
              <a:buClr>
                <a:schemeClr val="dk1"/>
              </a:buClr>
              <a:buFont typeface="Arial"/>
              <a:buChar char="»"/>
              <a:defRPr/>
            </a:lvl7pPr>
            <a:lvl8pPr marL="10071100" indent="-438150" algn="l" rtl="0">
              <a:spcBef>
                <a:spcPts val="1700"/>
              </a:spcBef>
              <a:spcAft>
                <a:spcPts val="0"/>
              </a:spcAft>
              <a:buClr>
                <a:schemeClr val="dk1"/>
              </a:buClr>
              <a:buFont typeface="Arial"/>
              <a:buChar char="»"/>
              <a:defRPr/>
            </a:lvl8pPr>
            <a:lvl9pPr marL="10528300" indent="-438150" algn="l" rtl="0">
              <a:spcBef>
                <a:spcPts val="1700"/>
              </a:spcBef>
              <a:spcAft>
                <a:spcPts val="0"/>
              </a:spcAft>
              <a:buClr>
                <a:schemeClr val="dk1"/>
              </a:buClr>
              <a:buFont typeface="Arial"/>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7527925" y="20481925"/>
            <a:ext cx="23042562" cy="2419350"/>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8" name="Shape 28"/>
          <p:cNvSpPr>
            <a:spLocks noGrp="1"/>
          </p:cNvSpPr>
          <p:nvPr>
            <p:ph type="pic" idx="2"/>
          </p:nvPr>
        </p:nvSpPr>
        <p:spPr>
          <a:xfrm>
            <a:off x="7527925" y="2614613"/>
            <a:ext cx="23042562" cy="17556162"/>
          </a:xfrm>
          <a:prstGeom prst="rect">
            <a:avLst/>
          </a:prstGeom>
          <a:noFill/>
          <a:ln>
            <a:noFill/>
          </a:ln>
        </p:spPr>
      </p:sp>
      <p:sp>
        <p:nvSpPr>
          <p:cNvPr id="29" name="Shape 29"/>
          <p:cNvSpPr txBox="1">
            <a:spLocks noGrp="1"/>
          </p:cNvSpPr>
          <p:nvPr>
            <p:ph type="body" idx="1"/>
          </p:nvPr>
        </p:nvSpPr>
        <p:spPr>
          <a:xfrm>
            <a:off x="7527925" y="22901275"/>
            <a:ext cx="23042562" cy="3433762"/>
          </a:xfrm>
          <a:prstGeom prst="rect">
            <a:avLst/>
          </a:prstGeom>
          <a:noFill/>
          <a:ln>
            <a:noFill/>
          </a:ln>
        </p:spPr>
        <p:txBody>
          <a:bodyPr lIns="91425" tIns="91425" rIns="91425" bIns="91425" anchor="t"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1920875" y="1165225"/>
            <a:ext cx="12634912" cy="4957762"/>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2" name="Shape 32"/>
          <p:cNvSpPr txBox="1">
            <a:spLocks noGrp="1"/>
          </p:cNvSpPr>
          <p:nvPr>
            <p:ph type="body" idx="1"/>
          </p:nvPr>
        </p:nvSpPr>
        <p:spPr>
          <a:xfrm>
            <a:off x="15014575" y="1165225"/>
            <a:ext cx="21469349" cy="2497296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3" name="Shape 33"/>
          <p:cNvSpPr txBox="1">
            <a:spLocks noGrp="1"/>
          </p:cNvSpPr>
          <p:nvPr>
            <p:ph type="body" idx="2"/>
          </p:nvPr>
        </p:nvSpPr>
        <p:spPr>
          <a:xfrm>
            <a:off x="1920875" y="6122987"/>
            <a:ext cx="12634912" cy="20015200"/>
          </a:xfrm>
          <a:prstGeom prst="rect">
            <a:avLst/>
          </a:prstGeom>
          <a:noFill/>
          <a:ln>
            <a:noFill/>
          </a:ln>
        </p:spPr>
        <p:txBody>
          <a:bodyPr lIns="91425" tIns="91425" rIns="91425" bIns="91425" anchor="t"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4"/>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1920875" y="1171575"/>
            <a:ext cx="34563051" cy="4876799"/>
          </a:xfrm>
          <a:prstGeom prst="rect">
            <a:avLst/>
          </a:prstGeom>
          <a:noFill/>
          <a:ln>
            <a:noFill/>
          </a:ln>
        </p:spPr>
        <p:txBody>
          <a:bodyPr lIns="91425" tIns="91425" rIns="91425" bIns="91425" anchor="t"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1920875" y="1171575"/>
            <a:ext cx="34563051" cy="48767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9" name="Shape 39"/>
          <p:cNvSpPr txBox="1">
            <a:spLocks noGrp="1"/>
          </p:cNvSpPr>
          <p:nvPr>
            <p:ph type="body" idx="1"/>
          </p:nvPr>
        </p:nvSpPr>
        <p:spPr>
          <a:xfrm>
            <a:off x="1920875" y="6550025"/>
            <a:ext cx="16968788" cy="2728913"/>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40" name="Shape 40"/>
          <p:cNvSpPr txBox="1">
            <a:spLocks noGrp="1"/>
          </p:cNvSpPr>
          <p:nvPr>
            <p:ph type="body" idx="2"/>
          </p:nvPr>
        </p:nvSpPr>
        <p:spPr>
          <a:xfrm>
            <a:off x="1920875" y="9278938"/>
            <a:ext cx="16968788" cy="1685925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1" name="Shape 41"/>
          <p:cNvSpPr txBox="1">
            <a:spLocks noGrp="1"/>
          </p:cNvSpPr>
          <p:nvPr>
            <p:ph type="body" idx="3"/>
          </p:nvPr>
        </p:nvSpPr>
        <p:spPr>
          <a:xfrm>
            <a:off x="19508787" y="6550025"/>
            <a:ext cx="16975137" cy="2728913"/>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42" name="Shape 42"/>
          <p:cNvSpPr txBox="1">
            <a:spLocks noGrp="1"/>
          </p:cNvSpPr>
          <p:nvPr>
            <p:ph type="body" idx="4"/>
          </p:nvPr>
        </p:nvSpPr>
        <p:spPr>
          <a:xfrm>
            <a:off x="19508787" y="9278938"/>
            <a:ext cx="16975137" cy="1685925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1920875" y="1171575"/>
            <a:ext cx="34563051" cy="4876799"/>
          </a:xfrm>
          <a:prstGeom prst="rect">
            <a:avLst/>
          </a:prstGeom>
          <a:noFill/>
          <a:ln>
            <a:noFill/>
          </a:ln>
        </p:spPr>
        <p:txBody>
          <a:bodyPr lIns="91425" tIns="91425" rIns="91425" bIns="91425" anchor="t"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45" name="Shape 45"/>
          <p:cNvSpPr txBox="1">
            <a:spLocks noGrp="1"/>
          </p:cNvSpPr>
          <p:nvPr>
            <p:ph type="body" idx="1"/>
          </p:nvPr>
        </p:nvSpPr>
        <p:spPr>
          <a:xfrm>
            <a:off x="1920875" y="6827838"/>
            <a:ext cx="17205325" cy="1931034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6" name="Shape 46"/>
          <p:cNvSpPr txBox="1">
            <a:spLocks noGrp="1"/>
          </p:cNvSpPr>
          <p:nvPr>
            <p:ph type="body" idx="2"/>
          </p:nvPr>
        </p:nvSpPr>
        <p:spPr>
          <a:xfrm>
            <a:off x="19278600" y="6827838"/>
            <a:ext cx="17205325" cy="1931034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Shape 4"/>
        <p:cNvGrpSpPr/>
        <p:nvPr/>
      </p:nvGrpSpPr>
      <p:grpSpPr>
        <a:xfrm>
          <a:off x="0" y="0"/>
          <a:ext cx="0" cy="0"/>
          <a:chOff x="0" y="0"/>
          <a:chExt cx="0" cy="0"/>
        </a:xfrm>
      </p:grpSpPr>
      <p:sp>
        <p:nvSpPr>
          <p:cNvPr id="5" name="Shape 5"/>
          <p:cNvSpPr txBox="1"/>
          <p:nvPr/>
        </p:nvSpPr>
        <p:spPr>
          <a:xfrm>
            <a:off x="0" y="0"/>
            <a:ext cx="38404801" cy="29260800"/>
          </a:xfrm>
          <a:prstGeom prst="rect">
            <a:avLst/>
          </a:prstGeom>
          <a:solidFill>
            <a:schemeClr val="dk1"/>
          </a:solidFill>
          <a:ln>
            <a:noFill/>
          </a:ln>
        </p:spPr>
        <p:txBody>
          <a:bodyPr lIns="91425" tIns="45700" rIns="91425" bIns="45700" anchor="ctr" anchorCtr="0">
            <a:noAutofit/>
          </a:bodyPr>
          <a:lstStyle/>
          <a:p>
            <a:pPr marL="0" marR="0" lvl="0" indent="0" algn="l" rtl="0">
              <a:lnSpc>
                <a:spcPct val="100000"/>
              </a:lnSpc>
              <a:spcBef>
                <a:spcPts val="0"/>
              </a:spcBef>
              <a:spcAft>
                <a:spcPts val="0"/>
              </a:spcAft>
              <a:buNone/>
            </a:pPr>
            <a:endParaRPr sz="2400" b="0" i="0" u="none" strike="noStrike" cap="none" baseline="0">
              <a:solidFill>
                <a:schemeClr val="dk1"/>
              </a:solidFill>
              <a:latin typeface="Arial"/>
              <a:ea typeface="Arial"/>
              <a:cs typeface="Arial"/>
              <a:sym typeface="Arial"/>
            </a:endParaRPr>
          </a:p>
        </p:txBody>
      </p:sp>
      <p:sp>
        <p:nvSpPr>
          <p:cNvPr id="6" name="Shape 6"/>
          <p:cNvSpPr txBox="1"/>
          <p:nvPr/>
        </p:nvSpPr>
        <p:spPr>
          <a:xfrm>
            <a:off x="1752600" y="2819400"/>
            <a:ext cx="8678862" cy="5794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lt1"/>
              </a:buClr>
              <a:buSzPct val="25000"/>
              <a:buFont typeface="Arial"/>
              <a:buNone/>
            </a:pPr>
            <a:r>
              <a:rPr lang="en-US" sz="3200" b="0" i="0" u="none" strike="noStrike" cap="none" baseline="0">
                <a:solidFill>
                  <a:schemeClr val="lt1"/>
                </a:solidFill>
                <a:latin typeface="Arial"/>
                <a:ea typeface="Arial"/>
                <a:cs typeface="Arial"/>
                <a:sym typeface="Arial"/>
              </a:rPr>
              <a:t>National Aeronautics and Space Administration</a:t>
            </a:r>
          </a:p>
        </p:txBody>
      </p:sp>
      <p:pic>
        <p:nvPicPr>
          <p:cNvPr id="7" name="Shape 7"/>
          <p:cNvPicPr preferRelativeResize="0"/>
          <p:nvPr/>
        </p:nvPicPr>
        <p:blipFill rotWithShape="1">
          <a:blip r:embed="rId13">
            <a:alphaModFix/>
          </a:blip>
          <a:srcRect/>
          <a:stretch/>
        </p:blipFill>
        <p:spPr>
          <a:xfrm>
            <a:off x="33985200" y="1524000"/>
            <a:ext cx="2895600" cy="2895600"/>
          </a:xfrm>
          <a:prstGeom prst="rect">
            <a:avLst/>
          </a:prstGeom>
          <a:noFill/>
          <a:ln>
            <a:noFill/>
          </a:ln>
        </p:spPr>
      </p:pic>
      <p:cxnSp>
        <p:nvCxnSpPr>
          <p:cNvPr id="8" name="Shape 8"/>
          <p:cNvCxnSpPr/>
          <p:nvPr/>
        </p:nvCxnSpPr>
        <p:spPr>
          <a:xfrm rot="10800000">
            <a:off x="914400" y="0"/>
            <a:ext cx="0" cy="457200"/>
          </a:xfrm>
          <a:prstGeom prst="straightConnector1">
            <a:avLst/>
          </a:prstGeom>
          <a:noFill/>
          <a:ln w="9525" cap="flat" cmpd="sng">
            <a:solidFill>
              <a:schemeClr val="lt1"/>
            </a:solidFill>
            <a:prstDash val="solid"/>
            <a:miter/>
            <a:headEnd type="none" w="med" len="med"/>
            <a:tailEnd type="none" w="med" len="med"/>
          </a:ln>
        </p:spPr>
      </p:cxnSp>
      <p:cxnSp>
        <p:nvCxnSpPr>
          <p:cNvPr id="9" name="Shape 9"/>
          <p:cNvCxnSpPr/>
          <p:nvPr/>
        </p:nvCxnSpPr>
        <p:spPr>
          <a:xfrm rot="10800000">
            <a:off x="0" y="914400"/>
            <a:ext cx="457200" cy="0"/>
          </a:xfrm>
          <a:prstGeom prst="straightConnector1">
            <a:avLst/>
          </a:prstGeom>
          <a:noFill/>
          <a:ln w="9525" cap="flat" cmpd="sng">
            <a:solidFill>
              <a:schemeClr val="lt1"/>
            </a:solidFill>
            <a:prstDash val="solid"/>
            <a:miter/>
            <a:headEnd type="none" w="med" len="med"/>
            <a:tailEnd type="none" w="med" len="med"/>
          </a:ln>
        </p:spPr>
      </p:cxnSp>
      <p:cxnSp>
        <p:nvCxnSpPr>
          <p:cNvPr id="10" name="Shape 10"/>
          <p:cNvCxnSpPr/>
          <p:nvPr/>
        </p:nvCxnSpPr>
        <p:spPr>
          <a:xfrm>
            <a:off x="37490400" y="0"/>
            <a:ext cx="0" cy="457200"/>
          </a:xfrm>
          <a:prstGeom prst="straightConnector1">
            <a:avLst/>
          </a:prstGeom>
          <a:noFill/>
          <a:ln w="9525" cap="flat" cmpd="sng">
            <a:solidFill>
              <a:schemeClr val="lt1"/>
            </a:solidFill>
            <a:prstDash val="solid"/>
            <a:miter/>
            <a:headEnd type="none" w="med" len="med"/>
            <a:tailEnd type="none" w="med" len="med"/>
          </a:ln>
        </p:spPr>
      </p:cxnSp>
      <p:cxnSp>
        <p:nvCxnSpPr>
          <p:cNvPr id="11" name="Shape 11"/>
          <p:cNvCxnSpPr/>
          <p:nvPr/>
        </p:nvCxnSpPr>
        <p:spPr>
          <a:xfrm rot="10800000">
            <a:off x="37947599" y="914400"/>
            <a:ext cx="457200" cy="0"/>
          </a:xfrm>
          <a:prstGeom prst="straightConnector1">
            <a:avLst/>
          </a:prstGeom>
          <a:noFill/>
          <a:ln w="9525" cap="flat" cmpd="sng">
            <a:solidFill>
              <a:schemeClr val="lt1"/>
            </a:solidFill>
            <a:prstDash val="solid"/>
            <a:miter/>
            <a:headEnd type="none" w="med" len="med"/>
            <a:tailEnd type="none" w="med" len="med"/>
          </a:ln>
        </p:spPr>
      </p:cxnSp>
      <p:cxnSp>
        <p:nvCxnSpPr>
          <p:cNvPr id="12" name="Shape 12"/>
          <p:cNvCxnSpPr/>
          <p:nvPr/>
        </p:nvCxnSpPr>
        <p:spPr>
          <a:xfrm rot="10800000">
            <a:off x="0" y="28346400"/>
            <a:ext cx="457200" cy="0"/>
          </a:xfrm>
          <a:prstGeom prst="straightConnector1">
            <a:avLst/>
          </a:prstGeom>
          <a:noFill/>
          <a:ln w="9525" cap="flat" cmpd="sng">
            <a:solidFill>
              <a:schemeClr val="lt1"/>
            </a:solidFill>
            <a:prstDash val="solid"/>
            <a:miter/>
            <a:headEnd type="none" w="med" len="med"/>
            <a:tailEnd type="none" w="med" len="med"/>
          </a:ln>
        </p:spPr>
      </p:cxnSp>
      <p:cxnSp>
        <p:nvCxnSpPr>
          <p:cNvPr id="13" name="Shape 13"/>
          <p:cNvCxnSpPr/>
          <p:nvPr/>
        </p:nvCxnSpPr>
        <p:spPr>
          <a:xfrm>
            <a:off x="914400" y="28803600"/>
            <a:ext cx="0" cy="457200"/>
          </a:xfrm>
          <a:prstGeom prst="straightConnector1">
            <a:avLst/>
          </a:prstGeom>
          <a:noFill/>
          <a:ln w="9525" cap="flat" cmpd="sng">
            <a:solidFill>
              <a:schemeClr val="lt1"/>
            </a:solidFill>
            <a:prstDash val="solid"/>
            <a:miter/>
            <a:headEnd type="none" w="med" len="med"/>
            <a:tailEnd type="none" w="med" len="med"/>
          </a:ln>
        </p:spPr>
      </p:cxnSp>
      <p:cxnSp>
        <p:nvCxnSpPr>
          <p:cNvPr id="14" name="Shape 14"/>
          <p:cNvCxnSpPr/>
          <p:nvPr/>
        </p:nvCxnSpPr>
        <p:spPr>
          <a:xfrm>
            <a:off x="37947600" y="28346400"/>
            <a:ext cx="457200" cy="0"/>
          </a:xfrm>
          <a:prstGeom prst="straightConnector1">
            <a:avLst/>
          </a:prstGeom>
          <a:noFill/>
          <a:ln w="9525" cap="flat" cmpd="sng">
            <a:solidFill>
              <a:schemeClr val="lt1"/>
            </a:solidFill>
            <a:prstDash val="solid"/>
            <a:miter/>
            <a:headEnd type="none" w="med" len="med"/>
            <a:tailEnd type="none" w="med" len="med"/>
          </a:ln>
        </p:spPr>
      </p:cxnSp>
      <p:cxnSp>
        <p:nvCxnSpPr>
          <p:cNvPr id="15" name="Shape 15"/>
          <p:cNvCxnSpPr/>
          <p:nvPr/>
        </p:nvCxnSpPr>
        <p:spPr>
          <a:xfrm>
            <a:off x="37490400" y="28803600"/>
            <a:ext cx="0" cy="457200"/>
          </a:xfrm>
          <a:prstGeom prst="straightConnector1">
            <a:avLst/>
          </a:prstGeom>
          <a:noFill/>
          <a:ln w="9525" cap="flat" cmpd="sng">
            <a:solidFill>
              <a:schemeClr val="lt1"/>
            </a:solidFill>
            <a:prstDash val="solid"/>
            <a:miter/>
            <a:headEnd type="none" w="med" len="med"/>
            <a:tailEnd type="none" w="med" len="med"/>
          </a:ln>
        </p:spPr>
      </p:cxnSp>
      <p:sp>
        <p:nvSpPr>
          <p:cNvPr id="16" name="Shape 16"/>
          <p:cNvSpPr txBox="1"/>
          <p:nvPr/>
        </p:nvSpPr>
        <p:spPr>
          <a:xfrm>
            <a:off x="1905000" y="26700162"/>
            <a:ext cx="3124199" cy="5794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lt1"/>
              </a:buClr>
              <a:buSzPct val="25000"/>
              <a:buFont typeface="Arial"/>
              <a:buNone/>
            </a:pPr>
            <a:r>
              <a:rPr lang="en-US" sz="3200" b="0" i="0" u="none" strike="noStrike" cap="none" baseline="0">
                <a:solidFill>
                  <a:schemeClr val="lt1"/>
                </a:solidFill>
                <a:latin typeface="Arial"/>
                <a:ea typeface="Arial"/>
                <a:cs typeface="Arial"/>
                <a:sym typeface="Arial"/>
              </a:rPr>
              <a:t>www.nasa.gov</a:t>
            </a: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jp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p:nvPr/>
        </p:nvSpPr>
        <p:spPr>
          <a:xfrm>
            <a:off x="26217346" y="6117370"/>
            <a:ext cx="3494999" cy="464347"/>
          </a:xfrm>
          <a:prstGeom prst="rect">
            <a:avLst/>
          </a:prstGeom>
          <a:solidFill>
            <a:schemeClr val="tx1"/>
          </a:solidFill>
          <a:ln w="9525" cap="flat" cmpd="sng">
            <a:noFill/>
            <a:prstDash val="solid"/>
            <a:round/>
            <a:headEnd type="none" w="med" len="med"/>
            <a:tailEnd type="none" w="med" len="med"/>
          </a:ln>
        </p:spPr>
        <p:txBody>
          <a:bodyPr lIns="91425" tIns="91425" rIns="91425" bIns="91425" anchor="t" anchorCtr="0">
            <a:noAutofit/>
          </a:bodyPr>
          <a:lstStyle/>
          <a:p>
            <a:pPr marL="0" marR="0" lvl="0" indent="0" algn="ctr" rtl="0">
              <a:lnSpc>
                <a:spcPct val="100000"/>
              </a:lnSpc>
              <a:spcBef>
                <a:spcPts val="0"/>
              </a:spcBef>
              <a:spcAft>
                <a:spcPts val="0"/>
              </a:spcAft>
              <a:buClr>
                <a:schemeClr val="lt1"/>
              </a:buClr>
              <a:buSzPct val="25000"/>
              <a:buFont typeface="Arial"/>
              <a:buNone/>
            </a:pPr>
            <a:r>
              <a:rPr lang="en-US" sz="2000" dirty="0">
                <a:solidFill>
                  <a:schemeClr val="lt1"/>
                </a:solidFill>
              </a:rPr>
              <a:t>Behavioral Tests</a:t>
            </a:r>
            <a:r>
              <a:rPr lang="en-US" sz="2000" baseline="30000" dirty="0">
                <a:solidFill>
                  <a:schemeClr val="lt1"/>
                </a:solidFill>
                <a:latin typeface="Times New Roman"/>
                <a:ea typeface="Times New Roman"/>
                <a:cs typeface="Times New Roman"/>
                <a:sym typeface="Times New Roman"/>
              </a:rPr>
              <a:t>2</a:t>
            </a:r>
          </a:p>
        </p:txBody>
      </p:sp>
      <p:sp>
        <p:nvSpPr>
          <p:cNvPr id="55" name="Shape 55"/>
          <p:cNvSpPr txBox="1"/>
          <p:nvPr/>
        </p:nvSpPr>
        <p:spPr>
          <a:xfrm>
            <a:off x="7140387" y="1074689"/>
            <a:ext cx="27012900" cy="1938336"/>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accent1"/>
              </a:buClr>
              <a:buSzPct val="25000"/>
              <a:buFont typeface="Times New Roman"/>
              <a:buNone/>
            </a:pPr>
            <a:r>
              <a:rPr lang="en-US" sz="6000" b="1" dirty="0" err="1" smtClean="0">
                <a:solidFill>
                  <a:schemeClr val="accent1"/>
                </a:solidFill>
                <a:latin typeface="Times New Roman"/>
                <a:ea typeface="Times New Roman"/>
                <a:cs typeface="Times New Roman"/>
                <a:sym typeface="Times New Roman"/>
              </a:rPr>
              <a:t>H</a:t>
            </a:r>
            <a:r>
              <a:rPr lang="en-US" sz="6000" b="1" i="0" u="none" strike="noStrike" cap="none" dirty="0" err="1" smtClean="0">
                <a:solidFill>
                  <a:schemeClr val="accent1"/>
                </a:solidFill>
                <a:latin typeface="Times New Roman"/>
                <a:ea typeface="Times New Roman"/>
                <a:cs typeface="Times New Roman"/>
                <a:sym typeface="Times New Roman"/>
              </a:rPr>
              <a:t>ypometabolic</a:t>
            </a:r>
            <a:r>
              <a:rPr lang="en-US" sz="6000" b="1" i="0" u="none" strike="noStrike" cap="none" dirty="0" smtClean="0">
                <a:solidFill>
                  <a:schemeClr val="accent1"/>
                </a:solidFill>
                <a:latin typeface="Times New Roman"/>
                <a:ea typeface="Times New Roman"/>
                <a:cs typeface="Times New Roman"/>
                <a:sym typeface="Times New Roman"/>
              </a:rPr>
              <a:t> Stasis in </a:t>
            </a:r>
            <a:r>
              <a:rPr lang="en-US" sz="6000" b="1" dirty="0" smtClean="0">
                <a:solidFill>
                  <a:schemeClr val="accent1"/>
                </a:solidFill>
                <a:latin typeface="Times New Roman"/>
                <a:ea typeface="Times New Roman"/>
                <a:cs typeface="Times New Roman"/>
                <a:sym typeface="Times New Roman"/>
              </a:rPr>
              <a:t>S</a:t>
            </a:r>
            <a:r>
              <a:rPr lang="en-US" sz="6000" b="1" i="0" u="none" strike="noStrike" cap="none" dirty="0" smtClean="0">
                <a:solidFill>
                  <a:schemeClr val="accent1"/>
                </a:solidFill>
                <a:latin typeface="Times New Roman"/>
                <a:ea typeface="Times New Roman"/>
                <a:cs typeface="Times New Roman"/>
                <a:sym typeface="Times New Roman"/>
              </a:rPr>
              <a:t>nails </a:t>
            </a:r>
            <a:r>
              <a:rPr lang="en-US" sz="6000" b="1" i="0" u="none" strike="noStrike" cap="none" baseline="0" dirty="0" smtClean="0">
                <a:solidFill>
                  <a:schemeClr val="accent1"/>
                </a:solidFill>
                <a:latin typeface="Times New Roman"/>
                <a:ea typeface="Times New Roman"/>
                <a:cs typeface="Times New Roman"/>
                <a:sym typeface="Times New Roman"/>
              </a:rPr>
              <a:t>(</a:t>
            </a:r>
            <a:r>
              <a:rPr lang="en-US" sz="6000" b="1" i="1" u="none" strike="noStrike" cap="none" baseline="0" dirty="0" err="1" smtClean="0">
                <a:solidFill>
                  <a:schemeClr val="accent1"/>
                </a:solidFill>
                <a:latin typeface="Times New Roman"/>
                <a:ea typeface="Times New Roman"/>
                <a:cs typeface="Times New Roman"/>
                <a:sym typeface="Times New Roman"/>
              </a:rPr>
              <a:t>Cornu</a:t>
            </a:r>
            <a:r>
              <a:rPr lang="en-US" sz="6000" b="1" i="1" u="none" strike="noStrike" cap="none" baseline="0" dirty="0" smtClean="0">
                <a:solidFill>
                  <a:schemeClr val="accent1"/>
                </a:solidFill>
                <a:latin typeface="Times New Roman"/>
                <a:ea typeface="Times New Roman"/>
                <a:cs typeface="Times New Roman"/>
                <a:sym typeface="Times New Roman"/>
              </a:rPr>
              <a:t> </a:t>
            </a:r>
            <a:r>
              <a:rPr lang="en-US" sz="6000" b="1" i="1" u="none" strike="noStrike" cap="none" baseline="0" dirty="0" err="1">
                <a:solidFill>
                  <a:schemeClr val="accent1"/>
                </a:solidFill>
                <a:latin typeface="Times New Roman"/>
                <a:ea typeface="Times New Roman"/>
                <a:cs typeface="Times New Roman"/>
                <a:sym typeface="Times New Roman"/>
              </a:rPr>
              <a:t>aspersum</a:t>
            </a:r>
            <a:r>
              <a:rPr lang="en-US" sz="6000" b="1" i="0" u="none" strike="noStrike" cap="none" baseline="0" dirty="0" smtClean="0">
                <a:solidFill>
                  <a:schemeClr val="accent1"/>
                </a:solidFill>
                <a:latin typeface="Times New Roman"/>
                <a:ea typeface="Times New Roman"/>
                <a:cs typeface="Times New Roman"/>
                <a:sym typeface="Times New Roman"/>
              </a:rPr>
              <a:t>) for Adaptability and Survivability </a:t>
            </a:r>
            <a:r>
              <a:rPr lang="en-US" sz="6000" b="1" dirty="0">
                <a:solidFill>
                  <a:schemeClr val="accent1"/>
                </a:solidFill>
                <a:latin typeface="Times New Roman"/>
                <a:ea typeface="Times New Roman"/>
                <a:cs typeface="Times New Roman"/>
                <a:sym typeface="Times New Roman"/>
              </a:rPr>
              <a:t>U</a:t>
            </a:r>
            <a:r>
              <a:rPr lang="en-US" sz="6000" b="1" i="0" u="none" strike="noStrike" cap="none" baseline="0" dirty="0" smtClean="0">
                <a:solidFill>
                  <a:schemeClr val="accent1"/>
                </a:solidFill>
                <a:latin typeface="Times New Roman"/>
                <a:ea typeface="Times New Roman"/>
                <a:cs typeface="Times New Roman"/>
                <a:sym typeface="Times New Roman"/>
              </a:rPr>
              <a:t>nder </a:t>
            </a:r>
            <a:r>
              <a:rPr lang="en-US" sz="6000" b="1" dirty="0">
                <a:solidFill>
                  <a:schemeClr val="accent1"/>
                </a:solidFill>
                <a:latin typeface="Times New Roman"/>
                <a:ea typeface="Times New Roman"/>
                <a:cs typeface="Times New Roman"/>
                <a:sym typeface="Times New Roman"/>
              </a:rPr>
              <a:t>E</a:t>
            </a:r>
            <a:r>
              <a:rPr lang="en-US" sz="6000" b="1" i="0" u="none" strike="noStrike" cap="none" baseline="0" dirty="0" smtClean="0">
                <a:solidFill>
                  <a:schemeClr val="accent1"/>
                </a:solidFill>
                <a:latin typeface="Times New Roman"/>
                <a:ea typeface="Times New Roman"/>
                <a:cs typeface="Times New Roman"/>
                <a:sym typeface="Times New Roman"/>
              </a:rPr>
              <a:t>xtreme</a:t>
            </a:r>
            <a:r>
              <a:rPr lang="en-US" sz="6000" b="1" i="0" u="none" strike="noStrike" cap="none" dirty="0" smtClean="0">
                <a:solidFill>
                  <a:schemeClr val="accent1"/>
                </a:solidFill>
                <a:latin typeface="Times New Roman"/>
                <a:ea typeface="Times New Roman"/>
                <a:cs typeface="Times New Roman"/>
                <a:sym typeface="Times New Roman"/>
              </a:rPr>
              <a:t> </a:t>
            </a:r>
            <a:r>
              <a:rPr lang="en-US" sz="6000" b="1" dirty="0">
                <a:solidFill>
                  <a:schemeClr val="accent1"/>
                </a:solidFill>
                <a:latin typeface="Times New Roman"/>
                <a:ea typeface="Times New Roman"/>
                <a:cs typeface="Times New Roman"/>
                <a:sym typeface="Times New Roman"/>
              </a:rPr>
              <a:t>E</a:t>
            </a:r>
            <a:r>
              <a:rPr lang="en-US" sz="6000" b="1" i="0" u="none" strike="noStrike" cap="none" dirty="0" smtClean="0">
                <a:solidFill>
                  <a:schemeClr val="accent1"/>
                </a:solidFill>
                <a:latin typeface="Times New Roman"/>
                <a:ea typeface="Times New Roman"/>
                <a:cs typeface="Times New Roman"/>
                <a:sym typeface="Times New Roman"/>
              </a:rPr>
              <a:t>nvironmental </a:t>
            </a:r>
            <a:r>
              <a:rPr lang="en-US" sz="6000" b="1" dirty="0">
                <a:solidFill>
                  <a:schemeClr val="accent1"/>
                </a:solidFill>
                <a:latin typeface="Times New Roman"/>
                <a:ea typeface="Times New Roman"/>
                <a:cs typeface="Times New Roman"/>
                <a:sym typeface="Times New Roman"/>
              </a:rPr>
              <a:t>C</a:t>
            </a:r>
            <a:r>
              <a:rPr lang="en-US" sz="6000" b="1" i="0" u="none" strike="noStrike" cap="none" dirty="0" smtClean="0">
                <a:solidFill>
                  <a:schemeClr val="accent1"/>
                </a:solidFill>
                <a:latin typeface="Times New Roman"/>
                <a:ea typeface="Times New Roman"/>
                <a:cs typeface="Times New Roman"/>
                <a:sym typeface="Times New Roman"/>
              </a:rPr>
              <a:t>onditions</a:t>
            </a:r>
            <a:endParaRPr lang="en-US" sz="6000" b="1" i="0" u="none" strike="noStrike" cap="none" baseline="0" dirty="0">
              <a:solidFill>
                <a:schemeClr val="accent1"/>
              </a:solidFill>
              <a:latin typeface="Times New Roman"/>
              <a:ea typeface="Times New Roman"/>
              <a:cs typeface="Times New Roman"/>
              <a:sym typeface="Times New Roman"/>
            </a:endParaRPr>
          </a:p>
        </p:txBody>
      </p:sp>
      <p:sp>
        <p:nvSpPr>
          <p:cNvPr id="56" name="Shape 56"/>
          <p:cNvSpPr txBox="1"/>
          <p:nvPr/>
        </p:nvSpPr>
        <p:spPr>
          <a:xfrm>
            <a:off x="1453442" y="4913430"/>
            <a:ext cx="11271958" cy="7330564"/>
          </a:xfrm>
          <a:prstGeom prst="rect">
            <a:avLst/>
          </a:prstGeom>
          <a:noFill/>
          <a:ln w="9525" cap="flat" cmpd="sng">
            <a:solidFill>
              <a:srgbClr val="BFBFBF"/>
            </a:solidFill>
            <a:prstDash val="solid"/>
            <a:miter/>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9ED3D7"/>
              </a:buClr>
              <a:buSzPct val="25000"/>
              <a:buFont typeface="Times New Roman"/>
              <a:buNone/>
            </a:pPr>
            <a:r>
              <a:rPr lang="en-US" sz="5400" dirty="0">
                <a:solidFill>
                  <a:srgbClr val="9ED3D7"/>
                </a:solidFill>
              </a:rPr>
              <a:t>Abstract</a:t>
            </a:r>
          </a:p>
          <a:p>
            <a:r>
              <a:rPr lang="en-US" sz="2400" dirty="0">
                <a:solidFill>
                  <a:schemeClr val="bg1"/>
                </a:solidFill>
              </a:rPr>
              <a:t>NASA’s endeavor to engage in long-haul space travel, requires a human defense system against harmful environments in space. Muscle atrophy and bone mass loss are documented effects of long term exposure to </a:t>
            </a:r>
            <a:r>
              <a:rPr lang="en-US" sz="2400" dirty="0" smtClean="0">
                <a:solidFill>
                  <a:schemeClr val="bg1"/>
                </a:solidFill>
              </a:rPr>
              <a:t>space flight environment and </a:t>
            </a:r>
            <a:r>
              <a:rPr lang="en-US" sz="2400" dirty="0">
                <a:solidFill>
                  <a:schemeClr val="bg1"/>
                </a:solidFill>
              </a:rPr>
              <a:t>microgravity. Our aim is to approach an adaptation to extreme </a:t>
            </a:r>
            <a:r>
              <a:rPr lang="en-US" sz="2400" dirty="0" smtClean="0">
                <a:solidFill>
                  <a:schemeClr val="bg1"/>
                </a:solidFill>
              </a:rPr>
              <a:t>environments </a:t>
            </a:r>
            <a:r>
              <a:rPr lang="en-US" sz="2400" dirty="0">
                <a:solidFill>
                  <a:schemeClr val="bg1"/>
                </a:solidFill>
              </a:rPr>
              <a:t>on the biological level, rather than simulate a terrestrial environment in space. A correlation has been shown between metabolic suppression and the protection of biological organisms from damaging effects of space environments. Certain bacteria and invertebrates have indicated a link between the reduction and suspension of metabolism, and surviving exposure to cosmic radiation. Additionally, hibernating black bears showed no loss in bone mass and less muscle atrophy than was expected over 6 – 8 months of inactivity. Our </a:t>
            </a:r>
            <a:r>
              <a:rPr lang="en-US" sz="2400" dirty="0" smtClean="0">
                <a:solidFill>
                  <a:schemeClr val="bg1"/>
                </a:solidFill>
              </a:rPr>
              <a:t>goal </a:t>
            </a:r>
            <a:r>
              <a:rPr lang="en-US" sz="2400" dirty="0">
                <a:solidFill>
                  <a:schemeClr val="bg1"/>
                </a:solidFill>
              </a:rPr>
              <a:t>is to test the hypothesis that metabolic suppression is a feasible means of adapting </a:t>
            </a:r>
            <a:r>
              <a:rPr lang="en-US" sz="2400" dirty="0" smtClean="0">
                <a:solidFill>
                  <a:schemeClr val="bg1"/>
                </a:solidFill>
              </a:rPr>
              <a:t>animal </a:t>
            </a:r>
            <a:r>
              <a:rPr lang="en-US" sz="2400" dirty="0">
                <a:solidFill>
                  <a:schemeClr val="bg1"/>
                </a:solidFill>
              </a:rPr>
              <a:t>models </a:t>
            </a:r>
            <a:r>
              <a:rPr lang="en-US" sz="2400" dirty="0" smtClean="0">
                <a:solidFill>
                  <a:schemeClr val="bg1"/>
                </a:solidFill>
              </a:rPr>
              <a:t>to </a:t>
            </a:r>
            <a:r>
              <a:rPr lang="en-US" sz="2400" dirty="0">
                <a:solidFill>
                  <a:schemeClr val="bg1"/>
                </a:solidFill>
              </a:rPr>
              <a:t>extreme conditions, and to extrapolate this method to the human scale. We will expose both a group of hibernating snails and active snails, to intense radiation and monitor their metabolic rate and muscular response to environmental change. We can then quantify the extent to which metabolic suppression provides defense against the hazards of space flight.</a:t>
            </a:r>
          </a:p>
          <a:p>
            <a:pPr marL="0" marR="0" lvl="0" indent="0" algn="l" rtl="0">
              <a:lnSpc>
                <a:spcPct val="100000"/>
              </a:lnSpc>
              <a:spcBef>
                <a:spcPts val="0"/>
              </a:spcBef>
              <a:spcAft>
                <a:spcPts val="0"/>
              </a:spcAft>
              <a:buNone/>
            </a:pPr>
            <a:endParaRPr sz="2200" b="0" i="0" u="none" strike="noStrike" cap="none" baseline="0" dirty="0">
              <a:solidFill>
                <a:schemeClr val="bg1"/>
              </a:solidFill>
            </a:endParaRPr>
          </a:p>
        </p:txBody>
      </p:sp>
      <p:sp>
        <p:nvSpPr>
          <p:cNvPr id="57" name="Shape 57"/>
          <p:cNvSpPr txBox="1"/>
          <p:nvPr/>
        </p:nvSpPr>
        <p:spPr>
          <a:xfrm>
            <a:off x="1478801" y="12678403"/>
            <a:ext cx="11246599" cy="7651758"/>
          </a:xfrm>
          <a:prstGeom prst="rect">
            <a:avLst/>
          </a:prstGeom>
          <a:noFill/>
          <a:ln w="9525" cap="flat" cmpd="sng">
            <a:solidFill>
              <a:srgbClr val="BFBFBF"/>
            </a:solidFill>
            <a:prstDash val="solid"/>
            <a:miter/>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9ED3D7"/>
              </a:buClr>
              <a:buSzPct val="25000"/>
              <a:buFont typeface="Times New Roman"/>
              <a:buNone/>
            </a:pPr>
            <a:r>
              <a:rPr lang="en-US" sz="5400" dirty="0">
                <a:solidFill>
                  <a:srgbClr val="9ED3D7"/>
                </a:solidFill>
              </a:rPr>
              <a:t>Goals</a:t>
            </a:r>
            <a:r>
              <a:rPr lang="en-US" sz="7200" b="0" i="0" u="none" strike="noStrike" cap="none" baseline="0" dirty="0">
                <a:solidFill>
                  <a:srgbClr val="9ED3D7"/>
                </a:solidFill>
              </a:rPr>
              <a:t> </a:t>
            </a:r>
            <a:r>
              <a:rPr lang="en-US" sz="5400" dirty="0">
                <a:solidFill>
                  <a:srgbClr val="9ED3D7"/>
                </a:solidFill>
              </a:rPr>
              <a:t>and</a:t>
            </a:r>
            <a:r>
              <a:rPr lang="en-US" sz="7200" b="0" i="0" u="none" strike="noStrike" cap="none" baseline="0" dirty="0">
                <a:solidFill>
                  <a:srgbClr val="9ED3D7"/>
                </a:solidFill>
              </a:rPr>
              <a:t> </a:t>
            </a:r>
            <a:r>
              <a:rPr lang="en-US" sz="5400" dirty="0" smtClean="0">
                <a:solidFill>
                  <a:srgbClr val="9ED3D7"/>
                </a:solidFill>
              </a:rPr>
              <a:t>Objectives</a:t>
            </a:r>
          </a:p>
          <a:p>
            <a:pPr>
              <a:defRPr/>
            </a:pPr>
            <a:r>
              <a:rPr lang="en-US" altLang="en-US" sz="2400" dirty="0" smtClean="0">
                <a:solidFill>
                  <a:schemeClr val="bg1"/>
                </a:solidFill>
              </a:rPr>
              <a:t>The goal of the experiment is </a:t>
            </a:r>
            <a:r>
              <a:rPr lang="en-US" altLang="en-US" sz="2400" dirty="0">
                <a:solidFill>
                  <a:schemeClr val="bg1"/>
                </a:solidFill>
              </a:rPr>
              <a:t>to characterize metabolic activity of snails measuring </a:t>
            </a:r>
            <a:r>
              <a:rPr lang="en-US" altLang="en-US" sz="2400" dirty="0" smtClean="0">
                <a:solidFill>
                  <a:schemeClr val="bg1"/>
                </a:solidFill>
              </a:rPr>
              <a:t>the </a:t>
            </a:r>
            <a:r>
              <a:rPr lang="en-US" altLang="en-US" sz="2400" dirty="0">
                <a:solidFill>
                  <a:schemeClr val="bg1"/>
                </a:solidFill>
              </a:rPr>
              <a:t>respiratory activity in active (normal</a:t>
            </a:r>
            <a:r>
              <a:rPr lang="en-US" altLang="en-US" sz="2400" dirty="0" smtClean="0">
                <a:solidFill>
                  <a:schemeClr val="bg1"/>
                </a:solidFill>
              </a:rPr>
              <a:t>) snails and snails in </a:t>
            </a:r>
            <a:r>
              <a:rPr lang="en-US" altLang="en-US" sz="2400" dirty="0">
                <a:solidFill>
                  <a:schemeClr val="bg1"/>
                </a:solidFill>
              </a:rPr>
              <a:t>the state of metabolic suppression induced by starvation </a:t>
            </a:r>
            <a:r>
              <a:rPr lang="en-US" altLang="en-US" sz="2400" dirty="0" smtClean="0">
                <a:solidFill>
                  <a:schemeClr val="bg1"/>
                </a:solidFill>
              </a:rPr>
              <a:t>and </a:t>
            </a:r>
            <a:r>
              <a:rPr lang="en-US" altLang="en-US" sz="2400" dirty="0">
                <a:solidFill>
                  <a:schemeClr val="bg1"/>
                </a:solidFill>
              </a:rPr>
              <a:t>hypothermia. We aim to demonstrate that the damaging effect in response to a lethal dose of gamma irradiation is significantly lower for animals in a </a:t>
            </a:r>
            <a:r>
              <a:rPr lang="en-US" altLang="en-US" sz="2400" dirty="0" err="1">
                <a:solidFill>
                  <a:schemeClr val="bg1"/>
                </a:solidFill>
              </a:rPr>
              <a:t>hypometabolic</a:t>
            </a:r>
            <a:r>
              <a:rPr lang="en-US" altLang="en-US" sz="2400" dirty="0">
                <a:solidFill>
                  <a:schemeClr val="bg1"/>
                </a:solidFill>
              </a:rPr>
              <a:t> state than in an active state. This will demonstrate the beneficial effect of metabolic suppression for adaptation to extreme environments using </a:t>
            </a:r>
            <a:r>
              <a:rPr lang="en-US" altLang="en-US" sz="2400" dirty="0" smtClean="0">
                <a:solidFill>
                  <a:schemeClr val="bg1"/>
                </a:solidFill>
              </a:rPr>
              <a:t>metabolic </a:t>
            </a:r>
            <a:r>
              <a:rPr lang="en-US" altLang="en-US" sz="2400" dirty="0">
                <a:solidFill>
                  <a:schemeClr val="bg1"/>
                </a:solidFill>
              </a:rPr>
              <a:t>control strategy. This approach can be applied to </a:t>
            </a:r>
            <a:r>
              <a:rPr lang="en-US" altLang="en-US" sz="2400" dirty="0" smtClean="0">
                <a:solidFill>
                  <a:schemeClr val="bg1"/>
                </a:solidFill>
              </a:rPr>
              <a:t>the delivery </a:t>
            </a:r>
            <a:r>
              <a:rPr lang="en-US" altLang="en-US" sz="2400" dirty="0">
                <a:solidFill>
                  <a:schemeClr val="bg1"/>
                </a:solidFill>
              </a:rPr>
              <a:t>of animals and humans to Mars and beyond in future space exploration missions. The objectives are:</a:t>
            </a:r>
          </a:p>
          <a:p>
            <a:pPr marL="514350" indent="-514350">
              <a:buFontTx/>
              <a:buAutoNum type="alphaLcParenR"/>
              <a:defRPr/>
            </a:pPr>
            <a:r>
              <a:rPr lang="en-US" altLang="en-US" sz="2400" dirty="0">
                <a:solidFill>
                  <a:schemeClr val="bg1"/>
                </a:solidFill>
              </a:rPr>
              <a:t>To measure oxygen consumption in snails in active states and </a:t>
            </a:r>
            <a:r>
              <a:rPr lang="en-US" altLang="en-US" sz="2400" dirty="0" smtClean="0">
                <a:solidFill>
                  <a:schemeClr val="bg1"/>
                </a:solidFill>
              </a:rPr>
              <a:t>in </a:t>
            </a:r>
            <a:r>
              <a:rPr lang="en-US" altLang="en-US" sz="2400" dirty="0">
                <a:solidFill>
                  <a:schemeClr val="bg1"/>
                </a:solidFill>
              </a:rPr>
              <a:t>metabolically depressed states. </a:t>
            </a:r>
          </a:p>
          <a:p>
            <a:pPr marL="514350" indent="-514350">
              <a:buFontTx/>
              <a:buAutoNum type="alphaLcParenR"/>
              <a:defRPr/>
            </a:pPr>
            <a:r>
              <a:rPr lang="en-US" altLang="en-US" sz="2400" dirty="0">
                <a:solidFill>
                  <a:schemeClr val="bg1"/>
                </a:solidFill>
              </a:rPr>
              <a:t>To evaluate behavior characteristics of snails in these states utilizing the test presented elsewhere (</a:t>
            </a:r>
            <a:r>
              <a:rPr lang="en-US" altLang="en-US" sz="2400" dirty="0" err="1">
                <a:solidFill>
                  <a:schemeClr val="bg1"/>
                </a:solidFill>
              </a:rPr>
              <a:t>Popova</a:t>
            </a:r>
            <a:r>
              <a:rPr lang="en-US" altLang="en-US" sz="2400" dirty="0">
                <a:solidFill>
                  <a:schemeClr val="bg1"/>
                </a:solidFill>
              </a:rPr>
              <a:t> et al, 2005) in order to estimate potential impact of metabolic suppression on the organism.</a:t>
            </a:r>
          </a:p>
          <a:p>
            <a:pPr marL="514350" indent="-514350">
              <a:buFontTx/>
              <a:buAutoNum type="alphaLcParenR"/>
              <a:defRPr/>
            </a:pPr>
            <a:r>
              <a:rPr lang="en-US" altLang="en-US" sz="2400" dirty="0">
                <a:solidFill>
                  <a:schemeClr val="bg1"/>
                </a:solidFill>
              </a:rPr>
              <a:t>To assess the impact of radiation on snail behavior after they are exposed to different doses of gamma radiation in the metabolically suppressed and active states.</a:t>
            </a:r>
          </a:p>
          <a:p>
            <a:pPr marL="0" marR="0" lvl="0" indent="0" algn="ctr" rtl="0">
              <a:lnSpc>
                <a:spcPct val="100000"/>
              </a:lnSpc>
              <a:spcBef>
                <a:spcPts val="0"/>
              </a:spcBef>
              <a:spcAft>
                <a:spcPts val="0"/>
              </a:spcAft>
              <a:buClr>
                <a:srgbClr val="9ED3D7"/>
              </a:buClr>
              <a:buSzPct val="25000"/>
              <a:buFont typeface="Times New Roman"/>
              <a:buNone/>
            </a:pPr>
            <a:r>
              <a:rPr lang="en-US" sz="7200" b="0" i="0" u="none" strike="noStrike" cap="none" baseline="0" dirty="0" smtClean="0">
                <a:solidFill>
                  <a:schemeClr val="bg1"/>
                </a:solidFill>
              </a:rPr>
              <a:t> </a:t>
            </a:r>
            <a:endParaRPr lang="en-US" sz="7200" b="0" i="0" u="none" strike="noStrike" cap="none" baseline="0" dirty="0">
              <a:solidFill>
                <a:schemeClr val="bg1"/>
              </a:solidFill>
            </a:endParaRPr>
          </a:p>
        </p:txBody>
      </p:sp>
      <p:sp>
        <p:nvSpPr>
          <p:cNvPr id="58" name="Shape 58"/>
          <p:cNvSpPr txBox="1"/>
          <p:nvPr/>
        </p:nvSpPr>
        <p:spPr>
          <a:xfrm>
            <a:off x="1478801" y="20764570"/>
            <a:ext cx="11246599" cy="6925338"/>
          </a:xfrm>
          <a:prstGeom prst="rect">
            <a:avLst/>
          </a:prstGeom>
          <a:noFill/>
          <a:ln w="9525" cap="flat" cmpd="sng">
            <a:solidFill>
              <a:srgbClr val="BFBFBF"/>
            </a:solidFill>
            <a:prstDash val="solid"/>
            <a:miter/>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9ED3D7"/>
              </a:buClr>
              <a:buSzPct val="25000"/>
              <a:buFont typeface="Times New Roman"/>
              <a:buNone/>
            </a:pPr>
            <a:r>
              <a:rPr lang="en-US" sz="5400" dirty="0" smtClean="0">
                <a:solidFill>
                  <a:srgbClr val="9ED3D7"/>
                </a:solidFill>
              </a:rPr>
              <a:t>Background Information</a:t>
            </a:r>
          </a:p>
          <a:p>
            <a:pPr>
              <a:defRPr/>
            </a:pPr>
            <a:r>
              <a:rPr lang="en-US" sz="2400" dirty="0" smtClean="0">
                <a:solidFill>
                  <a:schemeClr val="bg1"/>
                </a:solidFill>
              </a:rPr>
              <a:t>Recent </a:t>
            </a:r>
            <a:r>
              <a:rPr lang="en-US" sz="2400" dirty="0">
                <a:solidFill>
                  <a:schemeClr val="bg1"/>
                </a:solidFill>
              </a:rPr>
              <a:t>research has shown that suppression of metabolism in animals and humans may significantly reduce the damaging effect of </a:t>
            </a:r>
            <a:r>
              <a:rPr lang="en-US" sz="2400" dirty="0" smtClean="0">
                <a:solidFill>
                  <a:schemeClr val="bg1"/>
                </a:solidFill>
              </a:rPr>
              <a:t>space </a:t>
            </a:r>
            <a:r>
              <a:rPr lang="en-US" sz="2400" dirty="0">
                <a:solidFill>
                  <a:schemeClr val="bg1"/>
                </a:solidFill>
              </a:rPr>
              <a:t>environmental factors such as radiation and microgravity. </a:t>
            </a:r>
            <a:r>
              <a:rPr lang="en-US" sz="2400" dirty="0" smtClean="0">
                <a:solidFill>
                  <a:schemeClr val="bg1"/>
                </a:solidFill>
              </a:rPr>
              <a:t>Many </a:t>
            </a:r>
            <a:r>
              <a:rPr lang="en-US" sz="2400" dirty="0">
                <a:solidFill>
                  <a:schemeClr val="bg1"/>
                </a:solidFill>
              </a:rPr>
              <a:t>animals that hibernate, show no loss in bone mass and less muscle atrophy than would be anticipated over such a prolonged period of physical inactivity. This suggests that in suppressed metabolic </a:t>
            </a:r>
            <a:r>
              <a:rPr lang="en-US" sz="2400" dirty="0" smtClean="0">
                <a:solidFill>
                  <a:schemeClr val="bg1"/>
                </a:solidFill>
              </a:rPr>
              <a:t>state, </a:t>
            </a:r>
            <a:r>
              <a:rPr lang="en-US" sz="2400" dirty="0">
                <a:solidFill>
                  <a:schemeClr val="bg1"/>
                </a:solidFill>
              </a:rPr>
              <a:t>animals have unique natural mechanisms to prevent disuse muscle and bone atrophy. </a:t>
            </a:r>
            <a:r>
              <a:rPr lang="en-US" sz="2400" dirty="0" smtClean="0">
                <a:solidFill>
                  <a:schemeClr val="bg1"/>
                </a:solidFill>
              </a:rPr>
              <a:t>In </a:t>
            </a:r>
            <a:r>
              <a:rPr lang="en-US" sz="2400" dirty="0">
                <a:solidFill>
                  <a:schemeClr val="bg1"/>
                </a:solidFill>
              </a:rPr>
              <a:t>nature mature snails hibernate in the topsoil during winter</a:t>
            </a:r>
            <a:r>
              <a:rPr lang="en-US" sz="2400" dirty="0" smtClean="0">
                <a:solidFill>
                  <a:schemeClr val="bg1"/>
                </a:solidFill>
              </a:rPr>
              <a:t>. The experimental methods we have devised allow </a:t>
            </a:r>
            <a:r>
              <a:rPr lang="en-US" sz="2400" dirty="0">
                <a:solidFill>
                  <a:schemeClr val="bg1"/>
                </a:solidFill>
              </a:rPr>
              <a:t>us to efficiently calculate </a:t>
            </a:r>
            <a:r>
              <a:rPr lang="en-US" sz="2400" dirty="0" smtClean="0">
                <a:solidFill>
                  <a:schemeClr val="bg1"/>
                </a:solidFill>
              </a:rPr>
              <a:t>the </a:t>
            </a:r>
            <a:r>
              <a:rPr lang="en-US" sz="2400" dirty="0">
                <a:solidFill>
                  <a:schemeClr val="bg1"/>
                </a:solidFill>
              </a:rPr>
              <a:t>metabolic </a:t>
            </a:r>
            <a:r>
              <a:rPr lang="en-US" sz="2400" dirty="0" smtClean="0">
                <a:solidFill>
                  <a:schemeClr val="bg1"/>
                </a:solidFill>
              </a:rPr>
              <a:t>rates of snails </a:t>
            </a:r>
            <a:r>
              <a:rPr lang="en-US" sz="2400" dirty="0">
                <a:solidFill>
                  <a:schemeClr val="bg1"/>
                </a:solidFill>
              </a:rPr>
              <a:t>in active states and induced low metabolic states. Snails are also manageable </a:t>
            </a:r>
            <a:r>
              <a:rPr lang="en-US" sz="2400" dirty="0" smtClean="0">
                <a:solidFill>
                  <a:schemeClr val="bg1"/>
                </a:solidFill>
              </a:rPr>
              <a:t>and are </a:t>
            </a:r>
            <a:r>
              <a:rPr lang="en-US" sz="2400" dirty="0">
                <a:solidFill>
                  <a:schemeClr val="bg1"/>
                </a:solidFill>
              </a:rPr>
              <a:t>low in cost and weight. </a:t>
            </a:r>
            <a:r>
              <a:rPr lang="en-US" sz="2400" dirty="0" smtClean="0">
                <a:solidFill>
                  <a:schemeClr val="bg1"/>
                </a:solidFill>
              </a:rPr>
              <a:t>Two </a:t>
            </a:r>
            <a:r>
              <a:rPr lang="en-US" sz="2400" dirty="0">
                <a:solidFill>
                  <a:schemeClr val="bg1"/>
                </a:solidFill>
              </a:rPr>
              <a:t>ways to induce low metabolic states in non hibernating organisms </a:t>
            </a:r>
            <a:r>
              <a:rPr lang="en-US" sz="2400" dirty="0" smtClean="0">
                <a:solidFill>
                  <a:schemeClr val="bg1"/>
                </a:solidFill>
              </a:rPr>
              <a:t>are </a:t>
            </a:r>
            <a:r>
              <a:rPr lang="en-US" sz="2400" dirty="0">
                <a:solidFill>
                  <a:schemeClr val="bg1"/>
                </a:solidFill>
              </a:rPr>
              <a:t>by lowering body temperature or starving them. By </a:t>
            </a:r>
            <a:r>
              <a:rPr lang="en-US" sz="2400" dirty="0" smtClean="0">
                <a:solidFill>
                  <a:schemeClr val="bg1"/>
                </a:solidFill>
              </a:rPr>
              <a:t>inducing these </a:t>
            </a:r>
            <a:r>
              <a:rPr lang="en-US" sz="2400" dirty="0">
                <a:solidFill>
                  <a:schemeClr val="bg1"/>
                </a:solidFill>
              </a:rPr>
              <a:t>states, </a:t>
            </a:r>
            <a:r>
              <a:rPr lang="en-US" sz="2400" dirty="0" smtClean="0">
                <a:solidFill>
                  <a:schemeClr val="bg1"/>
                </a:solidFill>
              </a:rPr>
              <a:t>rates </a:t>
            </a:r>
            <a:r>
              <a:rPr lang="en-US" sz="2400" dirty="0">
                <a:solidFill>
                  <a:schemeClr val="bg1"/>
                </a:solidFill>
              </a:rPr>
              <a:t>and </a:t>
            </a:r>
            <a:r>
              <a:rPr lang="en-US" sz="2400" dirty="0" smtClean="0">
                <a:solidFill>
                  <a:schemeClr val="bg1"/>
                </a:solidFill>
              </a:rPr>
              <a:t>exposure to radiation, we hope to gain a deeper understanding of the advantages of induced </a:t>
            </a:r>
            <a:r>
              <a:rPr lang="en-US" sz="2400" dirty="0">
                <a:solidFill>
                  <a:schemeClr val="bg1"/>
                </a:solidFill>
              </a:rPr>
              <a:t>hibernation and its </a:t>
            </a:r>
            <a:r>
              <a:rPr lang="en-US" sz="2400" dirty="0" smtClean="0">
                <a:solidFill>
                  <a:schemeClr val="bg1"/>
                </a:solidFill>
              </a:rPr>
              <a:t>benefit to </a:t>
            </a:r>
            <a:r>
              <a:rPr lang="en-US" sz="2400" dirty="0">
                <a:solidFill>
                  <a:schemeClr val="bg1"/>
                </a:solidFill>
              </a:rPr>
              <a:t>future space flights. </a:t>
            </a:r>
          </a:p>
          <a:p>
            <a:pPr marL="0" marR="0" lvl="0" indent="0" algn="ctr" rtl="0">
              <a:lnSpc>
                <a:spcPct val="100000"/>
              </a:lnSpc>
              <a:spcBef>
                <a:spcPts val="0"/>
              </a:spcBef>
              <a:spcAft>
                <a:spcPts val="0"/>
              </a:spcAft>
              <a:buClr>
                <a:srgbClr val="9ED3D7"/>
              </a:buClr>
              <a:buSzPct val="25000"/>
              <a:buFont typeface="Times New Roman"/>
              <a:buNone/>
            </a:pPr>
            <a:endParaRPr lang="en-US" sz="2400" dirty="0">
              <a:solidFill>
                <a:schemeClr val="bg1"/>
              </a:solidFill>
            </a:endParaRPr>
          </a:p>
        </p:txBody>
      </p:sp>
      <p:sp>
        <p:nvSpPr>
          <p:cNvPr id="59" name="Shape 59"/>
          <p:cNvSpPr txBox="1"/>
          <p:nvPr/>
        </p:nvSpPr>
        <p:spPr>
          <a:xfrm>
            <a:off x="13005342" y="18215904"/>
            <a:ext cx="17165574" cy="1016164"/>
          </a:xfrm>
          <a:prstGeom prst="rect">
            <a:avLst/>
          </a:prstGeom>
          <a:noFill/>
          <a:ln w="9525" cap="flat" cmpd="sng">
            <a:solidFill>
              <a:srgbClr val="BFBFBF"/>
            </a:solidFill>
            <a:prstDash val="solid"/>
            <a:miter/>
            <a:headEnd type="none" w="med" len="med"/>
            <a:tailEnd type="none" w="med" len="med"/>
          </a:ln>
        </p:spPr>
        <p:txBody>
          <a:bodyPr lIns="91425" tIns="45700" rIns="91425" bIns="45700" anchor="t" anchorCtr="0">
            <a:noAutofit/>
          </a:bodyPr>
          <a:lstStyle/>
          <a:p>
            <a:pPr marL="0" marR="0" lvl="0" indent="0" algn="ctr" rtl="0">
              <a:lnSpc>
                <a:spcPct val="115000"/>
              </a:lnSpc>
              <a:spcBef>
                <a:spcPts val="0"/>
              </a:spcBef>
              <a:spcAft>
                <a:spcPts val="0"/>
              </a:spcAft>
              <a:buClr>
                <a:schemeClr val="dk1"/>
              </a:buClr>
              <a:buSzPct val="25000"/>
              <a:buFont typeface="Arial"/>
              <a:buNone/>
            </a:pPr>
            <a:r>
              <a:rPr lang="en-US" sz="5400" dirty="0" smtClean="0">
                <a:solidFill>
                  <a:srgbClr val="9ED3D7"/>
                </a:solidFill>
              </a:rPr>
              <a:t>Data/Results</a:t>
            </a:r>
            <a:endParaRPr lang="en-US" sz="5400" dirty="0">
              <a:solidFill>
                <a:srgbClr val="9ED3D7"/>
              </a:solidFill>
            </a:endParaRPr>
          </a:p>
        </p:txBody>
      </p:sp>
      <p:pic>
        <p:nvPicPr>
          <p:cNvPr id="60" name="Shape 60"/>
          <p:cNvPicPr preferRelativeResize="0"/>
          <p:nvPr/>
        </p:nvPicPr>
        <p:blipFill rotWithShape="1">
          <a:blip r:embed="rId3">
            <a:alphaModFix/>
          </a:blip>
          <a:srcRect/>
          <a:stretch/>
        </p:blipFill>
        <p:spPr>
          <a:xfrm>
            <a:off x="26217346" y="6783444"/>
            <a:ext cx="3429000" cy="4572000"/>
          </a:xfrm>
          <a:prstGeom prst="rect">
            <a:avLst/>
          </a:prstGeom>
          <a:noFill/>
          <a:ln w="57150" cap="flat" cmpd="sng">
            <a:solidFill>
              <a:srgbClr val="71BEC4"/>
            </a:solidFill>
            <a:prstDash val="solid"/>
            <a:round/>
            <a:headEnd type="none" w="med" len="med"/>
            <a:tailEnd type="none" w="med" len="med"/>
          </a:ln>
        </p:spPr>
      </p:pic>
      <p:sp>
        <p:nvSpPr>
          <p:cNvPr id="62" name="Shape 62"/>
          <p:cNvSpPr txBox="1"/>
          <p:nvPr/>
        </p:nvSpPr>
        <p:spPr>
          <a:xfrm>
            <a:off x="30450858" y="4890946"/>
            <a:ext cx="6705599" cy="15873624"/>
          </a:xfrm>
          <a:prstGeom prst="rect">
            <a:avLst/>
          </a:prstGeom>
          <a:noFill/>
          <a:ln w="9525" cap="flat" cmpd="sng">
            <a:solidFill>
              <a:srgbClr val="F2F2F2"/>
            </a:solidFill>
            <a:prstDash val="solid"/>
            <a:miter/>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9ED3D7"/>
              </a:buClr>
              <a:buSzPct val="25000"/>
              <a:buFont typeface="Times New Roman"/>
              <a:buNone/>
            </a:pPr>
            <a:r>
              <a:rPr lang="en-US" sz="5400" dirty="0" smtClean="0">
                <a:solidFill>
                  <a:srgbClr val="9ED3D7"/>
                </a:solidFill>
              </a:rPr>
              <a:t>Data Analysis/Conclusion</a:t>
            </a:r>
          </a:p>
          <a:p>
            <a:pPr marL="0" marR="0" lvl="0" indent="0" rtl="0">
              <a:lnSpc>
                <a:spcPct val="100000"/>
              </a:lnSpc>
              <a:spcBef>
                <a:spcPts val="0"/>
              </a:spcBef>
              <a:spcAft>
                <a:spcPts val="0"/>
              </a:spcAft>
              <a:buClr>
                <a:srgbClr val="9ED3D7"/>
              </a:buClr>
              <a:buSzPct val="25000"/>
              <a:buFont typeface="Times New Roman"/>
              <a:buNone/>
            </a:pPr>
            <a:r>
              <a:rPr lang="en-US" sz="2400" dirty="0">
                <a:solidFill>
                  <a:schemeClr val="bg1"/>
                </a:solidFill>
              </a:rPr>
              <a:t>Our data (on date of submission of this poster), show a significant difference between the respiratory activity of our active control group and our group in hibernation via starvation. In Figure 1, a straight line fit to the data for our control group shows an increasing trend in oxygen consumption with mass, as expected from theory, while a linear fit to the hibernated group indicates a flatter slope, showing less variance with mass. We suspect that this has a correlation with the mass lost through starvation, which we will investigate further.</a:t>
            </a:r>
          </a:p>
          <a:p>
            <a:pPr marL="0" marR="0" lvl="0" indent="0" rtl="0">
              <a:lnSpc>
                <a:spcPct val="100000"/>
              </a:lnSpc>
              <a:spcBef>
                <a:spcPts val="0"/>
              </a:spcBef>
              <a:spcAft>
                <a:spcPts val="0"/>
              </a:spcAft>
              <a:buClr>
                <a:srgbClr val="9ED3D7"/>
              </a:buClr>
              <a:buSzPct val="25000"/>
              <a:buFont typeface="Times New Roman"/>
              <a:buNone/>
            </a:pPr>
            <a:endParaRPr lang="en-US" sz="2400" dirty="0">
              <a:solidFill>
                <a:schemeClr val="bg1"/>
              </a:solidFill>
            </a:endParaRPr>
          </a:p>
          <a:p>
            <a:pPr marL="0" marR="0" lvl="0" indent="0" rtl="0">
              <a:lnSpc>
                <a:spcPct val="100000"/>
              </a:lnSpc>
              <a:spcBef>
                <a:spcPts val="0"/>
              </a:spcBef>
              <a:spcAft>
                <a:spcPts val="0"/>
              </a:spcAft>
              <a:buClr>
                <a:srgbClr val="9ED3D7"/>
              </a:buClr>
              <a:buSzPct val="25000"/>
              <a:buFont typeface="Times New Roman"/>
              <a:buNone/>
            </a:pPr>
            <a:r>
              <a:rPr lang="en-US" sz="2400" dirty="0">
                <a:solidFill>
                  <a:schemeClr val="bg1"/>
                </a:solidFill>
              </a:rPr>
              <a:t>Our preliminary results for the group in hibernation via cooling of core body temperature have shown that much less oxygen is being consumed, on average per mass of snail, than in the case of those in hibernation via starvation. We attribute this to storage of water weight in the case of the former group, whereas the latter are dehydrated. Again, we will further investigate this significant difference and plan to quantify this relationship between mass and the necessary oxygen consumption for survival.</a:t>
            </a:r>
          </a:p>
          <a:p>
            <a:pPr marL="0" marR="0" lvl="0" indent="0" rtl="0">
              <a:lnSpc>
                <a:spcPct val="100000"/>
              </a:lnSpc>
              <a:spcBef>
                <a:spcPts val="0"/>
              </a:spcBef>
              <a:spcAft>
                <a:spcPts val="0"/>
              </a:spcAft>
              <a:buClr>
                <a:srgbClr val="9ED3D7"/>
              </a:buClr>
              <a:buSzPct val="25000"/>
              <a:buFont typeface="Times New Roman"/>
              <a:buNone/>
            </a:pPr>
            <a:endParaRPr lang="en-US" sz="2400" dirty="0">
              <a:solidFill>
                <a:schemeClr val="bg1"/>
              </a:solidFill>
            </a:endParaRPr>
          </a:p>
          <a:p>
            <a:pPr marL="0" marR="0" lvl="0" indent="0" rtl="0">
              <a:lnSpc>
                <a:spcPct val="100000"/>
              </a:lnSpc>
              <a:spcBef>
                <a:spcPts val="0"/>
              </a:spcBef>
              <a:spcAft>
                <a:spcPts val="0"/>
              </a:spcAft>
              <a:buClr>
                <a:srgbClr val="9ED3D7"/>
              </a:buClr>
              <a:buSzPct val="25000"/>
              <a:buFont typeface="Times New Roman"/>
              <a:buNone/>
            </a:pPr>
            <a:r>
              <a:rPr lang="en-US" sz="2400" dirty="0">
                <a:solidFill>
                  <a:schemeClr val="bg1"/>
                </a:solidFill>
              </a:rPr>
              <a:t>Figure 2 indicates a significant difference in normalized metabolic rate for our active and hibernated groups. Taking the mean value of metabolic rate from each trend, we estimate metabolic rate to decrease by 49% when hibernation is induced via starvation. Given our preliminary results for the cooled group, we anticipate that we will see a much more significant drop in metabolic rate and hence a more efficient manner of inducing the </a:t>
            </a:r>
            <a:r>
              <a:rPr lang="en-US" sz="2400" dirty="0" err="1">
                <a:solidFill>
                  <a:schemeClr val="bg1"/>
                </a:solidFill>
              </a:rPr>
              <a:t>hypometabolic</a:t>
            </a:r>
            <a:r>
              <a:rPr lang="en-US" sz="2400" dirty="0">
                <a:solidFill>
                  <a:schemeClr val="bg1"/>
                </a:solidFill>
              </a:rPr>
              <a:t> stasis. Our analysis is ongoing and we expect to have fully concluded our results at the time of presentation of this poster. </a:t>
            </a:r>
          </a:p>
          <a:p>
            <a:pPr marL="0" marR="0" lvl="0" indent="0" rtl="0">
              <a:lnSpc>
                <a:spcPct val="100000"/>
              </a:lnSpc>
              <a:spcBef>
                <a:spcPts val="0"/>
              </a:spcBef>
              <a:spcAft>
                <a:spcPts val="0"/>
              </a:spcAft>
              <a:buClr>
                <a:srgbClr val="9ED3D7"/>
              </a:buClr>
              <a:buSzPct val="25000"/>
              <a:buFont typeface="Times New Roman"/>
              <a:buNone/>
            </a:pPr>
            <a:endParaRPr lang="en-US" sz="2200" dirty="0" smtClean="0">
              <a:solidFill>
                <a:srgbClr val="FFFFFF"/>
              </a:solidFill>
            </a:endParaRPr>
          </a:p>
          <a:p>
            <a:pPr marL="0" marR="0" lvl="0" indent="0" algn="ctr" rtl="0">
              <a:lnSpc>
                <a:spcPct val="100000"/>
              </a:lnSpc>
              <a:spcBef>
                <a:spcPts val="0"/>
              </a:spcBef>
              <a:spcAft>
                <a:spcPts val="0"/>
              </a:spcAft>
              <a:buClr>
                <a:srgbClr val="9ED3D7"/>
              </a:buClr>
              <a:buSzPct val="25000"/>
              <a:buFont typeface="Times New Roman"/>
              <a:buNone/>
            </a:pPr>
            <a:endParaRPr lang="en-US" sz="5400" dirty="0" smtClean="0">
              <a:solidFill>
                <a:srgbClr val="9ED3D7"/>
              </a:solidFill>
            </a:endParaRPr>
          </a:p>
          <a:p>
            <a:pPr marL="0" marR="0" lvl="0" indent="0" algn="ctr" rtl="0">
              <a:lnSpc>
                <a:spcPct val="100000"/>
              </a:lnSpc>
              <a:spcBef>
                <a:spcPts val="0"/>
              </a:spcBef>
              <a:spcAft>
                <a:spcPts val="0"/>
              </a:spcAft>
              <a:buClr>
                <a:srgbClr val="9ED3D7"/>
              </a:buClr>
              <a:buSzPct val="25000"/>
              <a:buFont typeface="Times New Roman"/>
              <a:buNone/>
            </a:pPr>
            <a:endParaRPr lang="en-US" sz="5400" dirty="0">
              <a:solidFill>
                <a:srgbClr val="9ED3D7"/>
              </a:solidFill>
            </a:endParaRPr>
          </a:p>
          <a:p>
            <a:pPr marL="0" marR="0" lvl="0" indent="0" algn="l" rtl="0">
              <a:lnSpc>
                <a:spcPct val="100000"/>
              </a:lnSpc>
              <a:spcBef>
                <a:spcPts val="0"/>
              </a:spcBef>
              <a:spcAft>
                <a:spcPts val="0"/>
              </a:spcAft>
              <a:buClr>
                <a:srgbClr val="FFFFFF"/>
              </a:buClr>
              <a:buFont typeface="Arial"/>
              <a:buNone/>
            </a:pPr>
            <a:endParaRPr sz="2200" dirty="0">
              <a:solidFill>
                <a:schemeClr val="lt1"/>
              </a:solidFill>
            </a:endParaRPr>
          </a:p>
        </p:txBody>
      </p:sp>
      <p:sp>
        <p:nvSpPr>
          <p:cNvPr id="63" name="Shape 63"/>
          <p:cNvSpPr txBox="1"/>
          <p:nvPr/>
        </p:nvSpPr>
        <p:spPr>
          <a:xfrm>
            <a:off x="30450858" y="21086767"/>
            <a:ext cx="6705599" cy="4115034"/>
          </a:xfrm>
          <a:prstGeom prst="rect">
            <a:avLst/>
          </a:prstGeom>
          <a:noFill/>
          <a:ln w="9525" cap="flat" cmpd="sng">
            <a:solidFill>
              <a:srgbClr val="F2F2F2"/>
            </a:solidFill>
            <a:prstDash val="solid"/>
            <a:miter/>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9ED3D7"/>
              </a:buClr>
              <a:buSzPct val="25000"/>
              <a:buFont typeface="Times New Roman"/>
              <a:buNone/>
            </a:pPr>
            <a:r>
              <a:rPr lang="en-US" sz="5400" dirty="0" smtClean="0">
                <a:solidFill>
                  <a:srgbClr val="9ED3D7"/>
                </a:solidFill>
              </a:rPr>
              <a:t>References</a:t>
            </a:r>
            <a:endParaRPr lang="en-US" sz="2000" dirty="0">
              <a:solidFill>
                <a:srgbClr val="FFFFFF"/>
              </a:solidFill>
            </a:endParaRPr>
          </a:p>
          <a:p>
            <a:pPr marL="0" marR="0" lvl="0" indent="0" algn="l" rtl="0">
              <a:lnSpc>
                <a:spcPct val="100000"/>
              </a:lnSpc>
              <a:spcBef>
                <a:spcPts val="0"/>
              </a:spcBef>
              <a:spcAft>
                <a:spcPts val="0"/>
              </a:spcAft>
              <a:buClr>
                <a:srgbClr val="9C9CDF"/>
              </a:buClr>
              <a:buSzPct val="25000"/>
              <a:buFont typeface="Arial"/>
              <a:buNone/>
            </a:pPr>
            <a:r>
              <a:rPr lang="en-US" sz="2000" b="0" i="0" u="none" strike="noStrike" cap="none" baseline="0" dirty="0" smtClean="0">
                <a:solidFill>
                  <a:srgbClr val="FFFFFF"/>
                </a:solidFill>
              </a:rPr>
              <a:t>[1 ]"Biology of Snails." </a:t>
            </a:r>
            <a:r>
              <a:rPr lang="en-US" sz="2000" b="0" i="1" u="none" strike="noStrike" cap="none" baseline="0" dirty="0" smtClean="0">
                <a:solidFill>
                  <a:srgbClr val="FFFFFF"/>
                </a:solidFill>
              </a:rPr>
              <a:t>Biology of Snails</a:t>
            </a:r>
            <a:r>
              <a:rPr lang="en-US" sz="2000" b="0" i="0" u="none" strike="noStrike" cap="none" baseline="0" dirty="0" smtClean="0">
                <a:solidFill>
                  <a:srgbClr val="FFFFFF"/>
                </a:solidFill>
              </a:rPr>
              <a:t>. </a:t>
            </a:r>
            <a:r>
              <a:rPr lang="en-US" sz="2000" b="0" i="0" u="none" strike="noStrike" cap="none" baseline="0" dirty="0" err="1" smtClean="0">
                <a:solidFill>
                  <a:srgbClr val="FFFFFF"/>
                </a:solidFill>
              </a:rPr>
              <a:t>N.p</a:t>
            </a:r>
            <a:r>
              <a:rPr lang="en-US" sz="2000" b="0" i="0" u="none" strike="noStrike" cap="none" baseline="0" dirty="0" smtClean="0">
                <a:solidFill>
                  <a:srgbClr val="FFFFFF"/>
                </a:solidFill>
              </a:rPr>
              <a:t>., </a:t>
            </a:r>
            <a:r>
              <a:rPr lang="en-US" sz="2000" b="0" i="0" u="none" strike="noStrike" cap="none" baseline="0" dirty="0" err="1" smtClean="0">
                <a:solidFill>
                  <a:srgbClr val="FFFFFF"/>
                </a:solidFill>
              </a:rPr>
              <a:t>n.d.</a:t>
            </a:r>
            <a:r>
              <a:rPr lang="en-US" sz="2000" b="0" i="0" u="none" strike="noStrike" cap="none" baseline="0" dirty="0" smtClean="0">
                <a:solidFill>
                  <a:srgbClr val="FFFFFF"/>
                </a:solidFill>
              </a:rPr>
              <a:t> Web. 	09 July 	2015.</a:t>
            </a:r>
          </a:p>
          <a:p>
            <a:pPr>
              <a:buClr>
                <a:schemeClr val="dk1"/>
              </a:buClr>
            </a:pPr>
            <a:r>
              <a:rPr lang="en-US" sz="2000" dirty="0" smtClean="0">
                <a:solidFill>
                  <a:srgbClr val="FFFFFF"/>
                </a:solidFill>
              </a:rPr>
              <a:t>[</a:t>
            </a:r>
            <a:r>
              <a:rPr lang="en-US" sz="2000" dirty="0">
                <a:solidFill>
                  <a:srgbClr val="FFFFFF"/>
                </a:solidFill>
              </a:rPr>
              <a:t>9] Measuring the rate of metabolism. Society of Biology. </a:t>
            </a:r>
            <a:r>
              <a:rPr lang="en-US" sz="2000" dirty="0" smtClean="0">
                <a:solidFill>
                  <a:srgbClr val="FFFFFF"/>
                </a:solidFill>
              </a:rPr>
              <a:t>	Nuffield </a:t>
            </a:r>
            <a:r>
              <a:rPr lang="en-US" sz="2000" dirty="0">
                <a:solidFill>
                  <a:srgbClr val="FFFFFF"/>
                </a:solidFill>
              </a:rPr>
              <a:t>Foundation. Web. 19 June 2015. </a:t>
            </a:r>
          </a:p>
          <a:p>
            <a:pPr marL="0" marR="0" lvl="0" indent="0" algn="l" rtl="0">
              <a:lnSpc>
                <a:spcPct val="100000"/>
              </a:lnSpc>
              <a:spcBef>
                <a:spcPts val="0"/>
              </a:spcBef>
              <a:spcAft>
                <a:spcPts val="0"/>
              </a:spcAft>
              <a:buClr>
                <a:srgbClr val="FFFFFF"/>
              </a:buClr>
              <a:buSzPct val="25000"/>
              <a:buFont typeface="Arial"/>
              <a:buNone/>
            </a:pPr>
            <a:r>
              <a:rPr lang="en-US" sz="2000" b="0" i="0" u="none" strike="noStrike" cap="none" baseline="0" dirty="0" smtClean="0">
                <a:solidFill>
                  <a:srgbClr val="FFFFFF"/>
                </a:solidFill>
              </a:rPr>
              <a:t>[</a:t>
            </a:r>
            <a:r>
              <a:rPr lang="en-US" sz="2000" b="0" i="0" u="none" strike="noStrike" cap="none" baseline="0" dirty="0">
                <a:solidFill>
                  <a:srgbClr val="FFFFFF"/>
                </a:solidFill>
              </a:rPr>
              <a:t>3] Wells, G. P. </a:t>
            </a:r>
            <a:r>
              <a:rPr lang="en-US" sz="2000" b="0" i="1" u="none" strike="noStrike" cap="none" baseline="0" dirty="0">
                <a:solidFill>
                  <a:srgbClr val="FFFFFF"/>
                </a:solidFill>
              </a:rPr>
              <a:t>A </a:t>
            </a:r>
            <a:r>
              <a:rPr lang="en-US" sz="2000" b="0" i="1" u="none" strike="noStrike" cap="none" baseline="0" dirty="0" err="1">
                <a:solidFill>
                  <a:srgbClr val="FFFFFF"/>
                </a:solidFill>
              </a:rPr>
              <a:t>Manometric</a:t>
            </a:r>
            <a:r>
              <a:rPr lang="en-US" sz="2000" b="0" i="1" u="none" strike="noStrike" cap="none" baseline="0" dirty="0">
                <a:solidFill>
                  <a:srgbClr val="FFFFFF"/>
                </a:solidFill>
              </a:rPr>
              <a:t> Respirometer for Snails</a:t>
            </a:r>
            <a:r>
              <a:rPr lang="en-US" sz="2000" b="0" i="0" u="none" strike="noStrike" cap="none" baseline="0" dirty="0">
                <a:solidFill>
                  <a:srgbClr val="FFFFFF"/>
                </a:solidFill>
              </a:rPr>
              <a:t> </a:t>
            </a:r>
            <a:r>
              <a:rPr lang="en-US" sz="2000" b="0" i="0" u="none" strike="noStrike" cap="none" baseline="0" dirty="0" smtClean="0">
                <a:solidFill>
                  <a:srgbClr val="FFFFFF"/>
                </a:solidFill>
              </a:rPr>
              <a:t>	XV.2 </a:t>
            </a:r>
            <a:r>
              <a:rPr lang="en-US" sz="2000" b="0" i="0" u="none" strike="noStrike" cap="none" baseline="0" dirty="0">
                <a:solidFill>
                  <a:srgbClr val="FFFFFF"/>
                </a:solidFill>
              </a:rPr>
              <a:t>(1938</a:t>
            </a:r>
            <a:r>
              <a:rPr lang="en-US" sz="2000" dirty="0">
                <a:solidFill>
                  <a:srgbClr val="FFFFFF"/>
                </a:solidFill>
              </a:rPr>
              <a:t>).</a:t>
            </a:r>
          </a:p>
          <a:p>
            <a:pPr>
              <a:buClr>
                <a:srgbClr val="FFFFFF"/>
              </a:buClr>
            </a:pPr>
            <a:r>
              <a:rPr lang="en-US" sz="2000" dirty="0" smtClean="0">
                <a:solidFill>
                  <a:srgbClr val="FFFFFF"/>
                </a:solidFill>
              </a:rPr>
              <a:t>[</a:t>
            </a:r>
            <a:r>
              <a:rPr lang="en-US" sz="2000" dirty="0">
                <a:solidFill>
                  <a:srgbClr val="FFFFFF"/>
                </a:solidFill>
              </a:rPr>
              <a:t>2] </a:t>
            </a:r>
            <a:r>
              <a:rPr lang="en-US" sz="2000" dirty="0" err="1">
                <a:solidFill>
                  <a:srgbClr val="FFFFFF"/>
                </a:solidFill>
              </a:rPr>
              <a:t>Yekaterina</a:t>
            </a:r>
            <a:r>
              <a:rPr lang="en-US" sz="2000" dirty="0">
                <a:solidFill>
                  <a:srgbClr val="FFFFFF"/>
                </a:solidFill>
              </a:rPr>
              <a:t> V.P. </a:t>
            </a:r>
            <a:r>
              <a:rPr lang="en-US" sz="2000" i="1" dirty="0">
                <a:solidFill>
                  <a:srgbClr val="FFFFFF"/>
                </a:solidFill>
              </a:rPr>
              <a:t>et al</a:t>
            </a:r>
            <a:r>
              <a:rPr lang="en-US" sz="2000" dirty="0">
                <a:solidFill>
                  <a:srgbClr val="FFFFFF"/>
                </a:solidFill>
              </a:rPr>
              <a:t>, and R. Boyle. </a:t>
            </a:r>
            <a:r>
              <a:rPr lang="en-US" sz="2000" i="1" dirty="0">
                <a:solidFill>
                  <a:srgbClr val="FFFFFF"/>
                </a:solidFill>
              </a:rPr>
              <a:t>Structure and </a:t>
            </a:r>
            <a:r>
              <a:rPr lang="en-US" sz="2000" i="1" dirty="0" smtClean="0">
                <a:solidFill>
                  <a:srgbClr val="FFFFFF"/>
                </a:solidFill>
              </a:rPr>
              <a:t>	Function </a:t>
            </a:r>
            <a:r>
              <a:rPr lang="en-US" sz="2000" i="1" dirty="0">
                <a:solidFill>
                  <a:srgbClr val="FFFFFF"/>
                </a:solidFill>
              </a:rPr>
              <a:t>of the Snail </a:t>
            </a:r>
            <a:r>
              <a:rPr lang="en-US" sz="2000" i="1" dirty="0" err="1">
                <a:solidFill>
                  <a:srgbClr val="FFFFFF"/>
                </a:solidFill>
              </a:rPr>
              <a:t>Statocyst</a:t>
            </a:r>
            <a:r>
              <a:rPr lang="en-US" sz="2000" i="1" dirty="0">
                <a:solidFill>
                  <a:srgbClr val="FFFFFF"/>
                </a:solidFill>
              </a:rPr>
              <a:t> System After A </a:t>
            </a:r>
            <a:r>
              <a:rPr lang="en-US" sz="2000" i="1" dirty="0" smtClean="0">
                <a:solidFill>
                  <a:srgbClr val="FFFFFF"/>
                </a:solidFill>
              </a:rPr>
              <a:t>	16-Day </a:t>
            </a:r>
            <a:r>
              <a:rPr lang="en-US" sz="2000" i="1" dirty="0">
                <a:solidFill>
                  <a:srgbClr val="FFFFFF"/>
                </a:solidFill>
              </a:rPr>
              <a:t>Flight on Foton-M-2</a:t>
            </a:r>
            <a:r>
              <a:rPr lang="en-US" sz="2000" dirty="0">
                <a:solidFill>
                  <a:srgbClr val="FFFFFF"/>
                </a:solidFill>
              </a:rPr>
              <a:t> (2005): 1-4. </a:t>
            </a:r>
            <a:endParaRPr sz="2000" dirty="0">
              <a:solidFill>
                <a:srgbClr val="FFFFFF"/>
              </a:solidFill>
              <a:latin typeface="Times New Roman"/>
              <a:ea typeface="Times New Roman"/>
              <a:cs typeface="Times New Roman"/>
              <a:sym typeface="Times New Roman"/>
            </a:endParaRPr>
          </a:p>
        </p:txBody>
      </p:sp>
      <p:sp>
        <p:nvSpPr>
          <p:cNvPr id="65" name="Shape 65"/>
          <p:cNvSpPr txBox="1"/>
          <p:nvPr/>
        </p:nvSpPr>
        <p:spPr>
          <a:xfrm>
            <a:off x="18417987" y="15931972"/>
            <a:ext cx="4457700" cy="1277991"/>
          </a:xfrm>
          <a:prstGeom prst="rect">
            <a:avLst/>
          </a:prstGeom>
          <a:noFill/>
          <a:ln>
            <a:noFill/>
          </a:ln>
        </p:spPr>
        <p:txBody>
          <a:bodyPr lIns="91425" tIns="45700" rIns="91425" bIns="45700" anchor="t" anchorCtr="0">
            <a:noAutofit/>
          </a:bodyPr>
          <a:lstStyle/>
          <a:p>
            <a:pPr marL="0" marR="0" lvl="0" indent="0" rtl="0">
              <a:lnSpc>
                <a:spcPct val="100000"/>
              </a:lnSpc>
              <a:spcBef>
                <a:spcPts val="0"/>
              </a:spcBef>
              <a:spcAft>
                <a:spcPts val="0"/>
              </a:spcAft>
              <a:buClr>
                <a:srgbClr val="FFFFFF"/>
              </a:buClr>
              <a:buSzPct val="25000"/>
              <a:buFont typeface="Arial"/>
              <a:buNone/>
            </a:pPr>
            <a:r>
              <a:rPr lang="en-US" sz="2000" b="0" i="0" u="none" strike="noStrike" cap="none" baseline="0" dirty="0" smtClean="0">
                <a:solidFill>
                  <a:srgbClr val="FFFFFF"/>
                </a:solidFill>
                <a:latin typeface="Arial"/>
                <a:ea typeface="Arial"/>
                <a:cs typeface="Arial"/>
                <a:sym typeface="Arial"/>
              </a:rPr>
              <a:t>Fig</a:t>
            </a:r>
            <a:r>
              <a:rPr lang="en-US" sz="2000" dirty="0" smtClean="0">
                <a:solidFill>
                  <a:srgbClr val="FFFFFF"/>
                </a:solidFill>
              </a:rPr>
              <a:t>ure 1. Schematic representation of respiratory chamber used in laboratory to measure intake of oxygen by snails in active and </a:t>
            </a:r>
            <a:r>
              <a:rPr lang="en-US" sz="2000" dirty="0" err="1" smtClean="0">
                <a:solidFill>
                  <a:srgbClr val="FFFFFF"/>
                </a:solidFill>
              </a:rPr>
              <a:t>hypometabolic</a:t>
            </a:r>
            <a:r>
              <a:rPr lang="en-US" sz="2000" dirty="0" smtClean="0">
                <a:solidFill>
                  <a:srgbClr val="FFFFFF"/>
                </a:solidFill>
              </a:rPr>
              <a:t> states. </a:t>
            </a:r>
            <a:endParaRPr lang="en-US" sz="2000" b="0" i="0" u="none" strike="noStrike" cap="none" baseline="0" dirty="0">
              <a:solidFill>
                <a:srgbClr val="FFFFFF"/>
              </a:solidFill>
              <a:latin typeface="Arial"/>
              <a:ea typeface="Arial"/>
              <a:cs typeface="Arial"/>
              <a:sym typeface="Arial"/>
            </a:endParaRPr>
          </a:p>
        </p:txBody>
      </p:sp>
      <p:sp>
        <p:nvSpPr>
          <p:cNvPr id="66" name="Shape 66"/>
          <p:cNvSpPr txBox="1"/>
          <p:nvPr/>
        </p:nvSpPr>
        <p:spPr>
          <a:xfrm>
            <a:off x="25692775" y="14004023"/>
            <a:ext cx="4750981" cy="2943950"/>
          </a:xfrm>
          <a:prstGeom prst="rect">
            <a:avLst/>
          </a:prstGeom>
          <a:noFill/>
          <a:ln>
            <a:noFill/>
          </a:ln>
        </p:spPr>
        <p:txBody>
          <a:bodyPr lIns="91425" tIns="45700" rIns="91425" bIns="45700" anchor="t" anchorCtr="0">
            <a:noAutofit/>
          </a:bodyPr>
          <a:lstStyle/>
          <a:p>
            <a:pPr marL="0" marR="0" lvl="0" indent="0" rtl="0">
              <a:lnSpc>
                <a:spcPct val="100000"/>
              </a:lnSpc>
              <a:spcBef>
                <a:spcPts val="0"/>
              </a:spcBef>
              <a:spcAft>
                <a:spcPts val="0"/>
              </a:spcAft>
              <a:buClr>
                <a:schemeClr val="lt1"/>
              </a:buClr>
              <a:buSzPct val="25000"/>
              <a:buFont typeface="Times New Roman"/>
              <a:buNone/>
            </a:pPr>
            <a:r>
              <a:rPr lang="en-US" sz="2000" b="0" i="0" u="none" strike="noStrike" cap="none" baseline="0" dirty="0">
                <a:solidFill>
                  <a:schemeClr val="lt1"/>
                </a:solidFill>
              </a:rPr>
              <a:t>  </a:t>
            </a:r>
            <a:r>
              <a:rPr lang="en-US" sz="2000" b="0" i="0" u="none" strike="noStrike" cap="none" baseline="0" dirty="0" smtClean="0">
                <a:solidFill>
                  <a:schemeClr val="lt1"/>
                </a:solidFill>
              </a:rPr>
              <a:t>Figure 2. The </a:t>
            </a:r>
            <a:r>
              <a:rPr lang="en-US" sz="2000" b="0" i="0" u="none" strike="noStrike" cap="none" baseline="0" dirty="0">
                <a:solidFill>
                  <a:schemeClr val="lt1"/>
                </a:solidFill>
              </a:rPr>
              <a:t>direction of the snail can be divided into four phases. When the snail is in a vertical position, it is in T0 phase. When the snail’s head is perpendicular to its tail, it is in T1 phase. Usually T1 phase is reached at around ten seconds from the initial point. Then</a:t>
            </a:r>
            <a:r>
              <a:rPr lang="en-US" sz="2000" dirty="0">
                <a:solidFill>
                  <a:schemeClr val="lt1"/>
                </a:solidFill>
              </a:rPr>
              <a:t>, </a:t>
            </a:r>
            <a:r>
              <a:rPr lang="en-US" sz="2000" b="0" i="0" u="none" strike="noStrike" cap="none" baseline="0" dirty="0">
                <a:solidFill>
                  <a:schemeClr val="lt1"/>
                </a:solidFill>
              </a:rPr>
              <a:t>when the snail’s head aligns with its tail, it moves from T2 phase to T3. Finally, the snail reaches T4 phase when it is moving directly upward. The whole turn should take no longer than five minutes for non-radiated snails.</a:t>
            </a:r>
            <a:r>
              <a:rPr lang="en-US" sz="2000" b="0" i="0" u="none" strike="noStrike" cap="none" baseline="30000" dirty="0">
                <a:solidFill>
                  <a:schemeClr val="lt1"/>
                </a:solidFill>
              </a:rPr>
              <a:t>2</a:t>
            </a:r>
          </a:p>
        </p:txBody>
      </p:sp>
      <p:pic>
        <p:nvPicPr>
          <p:cNvPr id="67" name="Shape 67"/>
          <p:cNvPicPr preferRelativeResize="0"/>
          <p:nvPr/>
        </p:nvPicPr>
        <p:blipFill rotWithShape="1">
          <a:blip r:embed="rId4">
            <a:alphaModFix/>
          </a:blip>
          <a:srcRect l="12476" t="16468" r="6626" b="36843"/>
          <a:stretch/>
        </p:blipFill>
        <p:spPr>
          <a:xfrm>
            <a:off x="26079210" y="11682551"/>
            <a:ext cx="3705271" cy="1878490"/>
          </a:xfrm>
          <a:prstGeom prst="rect">
            <a:avLst/>
          </a:prstGeom>
          <a:noFill/>
          <a:ln w="57150" cap="flat" cmpd="sng">
            <a:solidFill>
              <a:srgbClr val="BADDE1"/>
            </a:solidFill>
            <a:prstDash val="solid"/>
            <a:round/>
            <a:headEnd type="none" w="med" len="med"/>
            <a:tailEnd type="none" w="med" len="med"/>
          </a:ln>
        </p:spPr>
      </p:pic>
      <p:sp>
        <p:nvSpPr>
          <p:cNvPr id="68" name="Shape 68"/>
          <p:cNvSpPr txBox="1"/>
          <p:nvPr/>
        </p:nvSpPr>
        <p:spPr>
          <a:xfrm>
            <a:off x="13851637" y="25456022"/>
            <a:ext cx="6592236" cy="1200299"/>
          </a:xfrm>
          <a:prstGeom prst="rect">
            <a:avLst/>
          </a:prstGeom>
          <a:noFill/>
          <a:ln>
            <a:noFill/>
          </a:ln>
        </p:spPr>
        <p:txBody>
          <a:bodyPr lIns="91425" tIns="45700" rIns="91425" bIns="45700" anchor="t" anchorCtr="0">
            <a:noAutofit/>
          </a:bodyPr>
          <a:lstStyle/>
          <a:p>
            <a:pPr marL="0" marR="0" lvl="0" indent="0" rtl="0">
              <a:lnSpc>
                <a:spcPct val="100000"/>
              </a:lnSpc>
              <a:spcBef>
                <a:spcPts val="0"/>
              </a:spcBef>
              <a:spcAft>
                <a:spcPts val="0"/>
              </a:spcAft>
              <a:buClr>
                <a:schemeClr val="lt1"/>
              </a:buClr>
              <a:buSzPct val="25000"/>
              <a:buFont typeface="Arial"/>
              <a:buNone/>
            </a:pPr>
            <a:r>
              <a:rPr lang="en-US" sz="2000" dirty="0" smtClean="0">
                <a:solidFill>
                  <a:schemeClr val="lt1"/>
                </a:solidFill>
              </a:rPr>
              <a:t>Figure 1. Results show that active snails consume a significantly greater proportion of oxygen than hibernated snails. On average, oxygen intake increases with animal mass, as expected.</a:t>
            </a:r>
            <a:endParaRPr lang="en-US" sz="2000" b="0" i="0" u="none" strike="noStrike" cap="none" baseline="0" dirty="0">
              <a:solidFill>
                <a:schemeClr val="lt1"/>
              </a:solidFill>
              <a:sym typeface="Arial"/>
            </a:endParaRPr>
          </a:p>
        </p:txBody>
      </p:sp>
      <p:sp>
        <p:nvSpPr>
          <p:cNvPr id="69" name="Shape 69"/>
          <p:cNvSpPr txBox="1"/>
          <p:nvPr/>
        </p:nvSpPr>
        <p:spPr>
          <a:xfrm>
            <a:off x="22656544" y="25421671"/>
            <a:ext cx="6305550" cy="1200150"/>
          </a:xfrm>
          <a:prstGeom prst="rect">
            <a:avLst/>
          </a:prstGeom>
          <a:noFill/>
          <a:ln>
            <a:noFill/>
          </a:ln>
        </p:spPr>
        <p:txBody>
          <a:bodyPr lIns="91425" tIns="45700" rIns="91425" bIns="45700" anchor="t" anchorCtr="0">
            <a:noAutofit/>
          </a:bodyPr>
          <a:lstStyle/>
          <a:p>
            <a:pPr marL="0" marR="0" lvl="0" indent="0" rtl="0">
              <a:lnSpc>
                <a:spcPct val="100000"/>
              </a:lnSpc>
              <a:spcBef>
                <a:spcPts val="0"/>
              </a:spcBef>
              <a:spcAft>
                <a:spcPts val="0"/>
              </a:spcAft>
              <a:buClr>
                <a:schemeClr val="lt1"/>
              </a:buClr>
              <a:buSzPct val="25000"/>
              <a:buFont typeface="Arial"/>
              <a:buNone/>
            </a:pPr>
            <a:r>
              <a:rPr lang="en-US" sz="2000" b="0" i="0" u="none" strike="noStrike" cap="none" baseline="0" dirty="0" smtClean="0">
                <a:solidFill>
                  <a:schemeClr val="lt1"/>
                </a:solidFill>
                <a:latin typeface="Arial"/>
                <a:ea typeface="Arial"/>
                <a:cs typeface="Arial"/>
                <a:sym typeface="Arial"/>
              </a:rPr>
              <a:t>Figure</a:t>
            </a:r>
            <a:r>
              <a:rPr lang="en-US" sz="2000" b="0" i="0" u="none" strike="noStrike" cap="none" dirty="0" smtClean="0">
                <a:solidFill>
                  <a:schemeClr val="lt1"/>
                </a:solidFill>
                <a:latin typeface="Arial"/>
                <a:ea typeface="Arial"/>
                <a:cs typeface="Arial"/>
                <a:sym typeface="Arial"/>
              </a:rPr>
              <a:t> 2. </a:t>
            </a:r>
            <a:r>
              <a:rPr lang="en-US" sz="2000" b="0" i="0" u="none" strike="noStrike" cap="none" baseline="0" dirty="0" smtClean="0">
                <a:solidFill>
                  <a:schemeClr val="lt1"/>
                </a:solidFill>
                <a:latin typeface="Arial"/>
                <a:ea typeface="Arial"/>
                <a:cs typeface="Arial"/>
                <a:sym typeface="Arial"/>
              </a:rPr>
              <a:t>Normalized metabolic rate</a:t>
            </a:r>
            <a:r>
              <a:rPr lang="en-US" sz="2000" b="0" i="0" u="none" strike="noStrike" cap="none" dirty="0" smtClean="0">
                <a:solidFill>
                  <a:schemeClr val="lt1"/>
                </a:solidFill>
                <a:latin typeface="Arial"/>
                <a:ea typeface="Arial"/>
                <a:cs typeface="Arial"/>
                <a:sym typeface="Arial"/>
              </a:rPr>
              <a:t> plot. </a:t>
            </a:r>
            <a:r>
              <a:rPr lang="en-US" sz="2000" dirty="0" smtClean="0">
                <a:solidFill>
                  <a:schemeClr val="lt1"/>
                </a:solidFill>
              </a:rPr>
              <a:t>Mean metabolic rate for active snails = 0.054 ml/g/min. Mean metabolic rate for hibernated snails = 0.0027 ml/g/min. Metabolism of hibernated snails on average, is 49% of the metabolism of active snails.</a:t>
            </a:r>
            <a:endParaRPr lang="en-US" sz="2000" b="0" i="0" u="none" strike="noStrike" cap="none" baseline="0" dirty="0">
              <a:solidFill>
                <a:schemeClr val="lt1"/>
              </a:solidFill>
              <a:latin typeface="Arial"/>
              <a:ea typeface="Arial"/>
              <a:cs typeface="Arial"/>
              <a:sym typeface="Arial"/>
            </a:endParaRPr>
          </a:p>
        </p:txBody>
      </p:sp>
      <p:sp>
        <p:nvSpPr>
          <p:cNvPr id="70" name="Shape 70"/>
          <p:cNvSpPr txBox="1"/>
          <p:nvPr/>
        </p:nvSpPr>
        <p:spPr>
          <a:xfrm>
            <a:off x="13005342" y="4890947"/>
            <a:ext cx="17165574" cy="898230"/>
          </a:xfrm>
          <a:prstGeom prst="rect">
            <a:avLst/>
          </a:prstGeom>
          <a:noFill/>
          <a:ln w="9525" cap="flat" cmpd="sng">
            <a:solidFill>
              <a:srgbClr val="D9D9D9"/>
            </a:solidFill>
            <a:prstDash val="solid"/>
            <a:miter/>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9ED3D7"/>
              </a:buClr>
              <a:buSzPct val="25000"/>
              <a:buFont typeface="Times New Roman"/>
              <a:buNone/>
            </a:pPr>
            <a:r>
              <a:rPr lang="en-US" sz="5400" dirty="0">
                <a:solidFill>
                  <a:srgbClr val="9ED3D7"/>
                </a:solidFill>
              </a:rPr>
              <a:t>Methods and Materials</a:t>
            </a:r>
          </a:p>
        </p:txBody>
      </p:sp>
      <p:sp>
        <p:nvSpPr>
          <p:cNvPr id="71" name="Shape 71"/>
          <p:cNvSpPr txBox="1"/>
          <p:nvPr/>
        </p:nvSpPr>
        <p:spPr>
          <a:xfrm>
            <a:off x="13005342" y="5789177"/>
            <a:ext cx="12687434" cy="9328337"/>
          </a:xfrm>
          <a:prstGeom prst="rect">
            <a:avLst/>
          </a:prstGeom>
          <a:noFill/>
          <a:ln w="9525" cap="flat" cmpd="sng">
            <a:solidFill>
              <a:srgbClr val="BFBFBF"/>
            </a:solidFill>
            <a:prstDash val="solid"/>
            <a:round/>
            <a:headEnd type="none" w="med" len="med"/>
            <a:tailEnd type="none" w="med" len="med"/>
          </a:ln>
        </p:spPr>
        <p:txBody>
          <a:bodyPr lIns="91425" tIns="91425" rIns="91425" bIns="91425" anchor="t" anchorCtr="0">
            <a:noAutofit/>
          </a:bodyPr>
          <a:lstStyle/>
          <a:p>
            <a:pPr marL="0" marR="0" lvl="0" indent="0" algn="l" rtl="0">
              <a:lnSpc>
                <a:spcPct val="115000"/>
              </a:lnSpc>
              <a:spcBef>
                <a:spcPts val="0"/>
              </a:spcBef>
              <a:spcAft>
                <a:spcPts val="0"/>
              </a:spcAft>
              <a:buClr>
                <a:schemeClr val="dk1"/>
              </a:buClr>
              <a:buSzPct val="55000"/>
              <a:buFont typeface="Arial"/>
              <a:buNone/>
            </a:pPr>
            <a:r>
              <a:rPr lang="en-US" sz="2400" dirty="0">
                <a:solidFill>
                  <a:schemeClr val="bg1"/>
                </a:solidFill>
              </a:rPr>
              <a:t>During the start of the experiment 75 healthy snails were collected then divided into three groups of 25, labeled and weighed. Each snail was put through a behavioral test which measured their time negative </a:t>
            </a:r>
            <a:r>
              <a:rPr lang="en-US" sz="2400" dirty="0" err="1">
                <a:solidFill>
                  <a:schemeClr val="bg1"/>
                </a:solidFill>
              </a:rPr>
              <a:t>gravitaxis</a:t>
            </a:r>
            <a:r>
              <a:rPr lang="en-US" sz="2400" dirty="0">
                <a:solidFill>
                  <a:schemeClr val="bg1"/>
                </a:solidFill>
              </a:rPr>
              <a:t> response to tilt. The apparatus consisted of a horizontal platform with a labeled marker to place the snail and once the experiment started, the platform lowered to a 90° angle. The snails then made complete turns to an upward position within five minutes. We tested each snail twice, and took its average for our data.</a:t>
            </a:r>
          </a:p>
          <a:p>
            <a:pPr lvl="0">
              <a:spcBef>
                <a:spcPts val="0"/>
              </a:spcBef>
              <a:buClr>
                <a:schemeClr val="dk1"/>
              </a:buClr>
              <a:buSzPct val="55000"/>
              <a:buFont typeface="Arial"/>
              <a:buNone/>
            </a:pPr>
            <a:r>
              <a:rPr lang="en-US" sz="2400" dirty="0">
                <a:solidFill>
                  <a:schemeClr val="bg1"/>
                </a:solidFill>
              </a:rPr>
              <a:t>Once the behavioral tests were finished, snails were then intentionally placed into different environments to induce low metabolic states. One group was placed in low temperature in a fridge set to 4° Celsius and left to acclimate in its new environment. Another group was placed in a starvation state and the last group was used as a control and fed on a daily basis.</a:t>
            </a:r>
          </a:p>
          <a:p>
            <a:pPr marL="0" marR="0" lvl="0" indent="0" algn="l" rtl="0">
              <a:lnSpc>
                <a:spcPct val="115000"/>
              </a:lnSpc>
              <a:spcBef>
                <a:spcPts val="0"/>
              </a:spcBef>
              <a:spcAft>
                <a:spcPts val="0"/>
              </a:spcAft>
              <a:buClr>
                <a:schemeClr val="dk1"/>
              </a:buClr>
              <a:buFont typeface="Arial"/>
              <a:buNone/>
            </a:pPr>
            <a:endParaRPr sz="2400" dirty="0">
              <a:solidFill>
                <a:schemeClr val="bg1"/>
              </a:solidFill>
            </a:endParaRPr>
          </a:p>
          <a:p>
            <a:pPr lvl="0"/>
            <a:r>
              <a:rPr lang="en-US" sz="2400" dirty="0">
                <a:solidFill>
                  <a:schemeClr val="bg1"/>
                </a:solidFill>
              </a:rPr>
              <a:t>During the acclimation process of the three groups, a respirometer was constructed to measure the metabolic rates of the snails in their new environment. Before each snail was placed in the respirometer, it was weighed again and 10 ml of 2.7M KOH was added to two 50 mL plastic test tubes to absorb CO2. A pre-measured separator was then inserted into a test tube followed by the snail. In the other test tube water was added equal to the weight of the snail plus separator and acted as the control. Once the manometer was leveled with the syringe, scissor clamps were attached and snails were measured for a total of 15 minutes. The control group was tested two weeks from their initial environment, the starved snails were tested three weeks from their acclimated environment state and the cold environment snails were tested four weeks from their new environment state. Once the metabolic rates of the snails were calculated, they were then radiated. After radiation, the snail were placed into the respirometer to measure their new metabolic rates.</a:t>
            </a:r>
          </a:p>
          <a:p>
            <a:pPr marL="0" marR="0" lvl="0" indent="0" algn="l" rtl="0">
              <a:lnSpc>
                <a:spcPct val="115000"/>
              </a:lnSpc>
              <a:spcBef>
                <a:spcPts val="0"/>
              </a:spcBef>
              <a:spcAft>
                <a:spcPts val="0"/>
              </a:spcAft>
              <a:buClr>
                <a:schemeClr val="dk1"/>
              </a:buClr>
              <a:buSzPct val="55000"/>
              <a:buFont typeface="Arial"/>
              <a:buNone/>
            </a:pPr>
            <a:r>
              <a:rPr lang="en-US" sz="2200" dirty="0">
                <a:solidFill>
                  <a:schemeClr val="lt1"/>
                </a:solidFill>
              </a:rPr>
              <a:t> </a:t>
            </a:r>
          </a:p>
        </p:txBody>
      </p:sp>
      <p:pic>
        <p:nvPicPr>
          <p:cNvPr id="72" name="Shape 72"/>
          <p:cNvPicPr preferRelativeResize="0"/>
          <p:nvPr/>
        </p:nvPicPr>
        <p:blipFill>
          <a:blip r:embed="rId5">
            <a:alphaModFix/>
          </a:blip>
          <a:stretch>
            <a:fillRect/>
          </a:stretch>
        </p:blipFill>
        <p:spPr>
          <a:xfrm>
            <a:off x="14150604" y="15350359"/>
            <a:ext cx="3645028" cy="2694835"/>
          </a:xfrm>
          <a:prstGeom prst="rect">
            <a:avLst/>
          </a:prstGeom>
          <a:noFill/>
          <a:ln w="76200" cap="flat" cmpd="sng">
            <a:solidFill>
              <a:srgbClr val="9ED3D7"/>
            </a:solidFill>
            <a:prstDash val="solid"/>
            <a:round/>
            <a:headEnd type="none" w="med" len="med"/>
            <a:tailEnd type="none" w="med" len="med"/>
          </a:ln>
        </p:spPr>
      </p:pic>
      <p:sp>
        <p:nvSpPr>
          <p:cNvPr id="73" name="Shape 73"/>
          <p:cNvSpPr txBox="1"/>
          <p:nvPr/>
        </p:nvSpPr>
        <p:spPr>
          <a:xfrm>
            <a:off x="11021362" y="3139317"/>
            <a:ext cx="19666325" cy="1536369"/>
          </a:xfrm>
          <a:prstGeom prst="rect">
            <a:avLst/>
          </a:prstGeom>
          <a:noFill/>
          <a:ln w="76200" cap="flat" cmpd="sng">
            <a:solidFill>
              <a:srgbClr val="9ED3D7"/>
            </a:solidFill>
            <a:prstDash val="solid"/>
            <a:round/>
            <a:headEnd type="none" w="med" len="med"/>
            <a:tailEnd type="none" w="med" len="med"/>
          </a:ln>
        </p:spPr>
        <p:txBody>
          <a:bodyPr lIns="91425" tIns="91425" rIns="91425" bIns="91425" anchor="t" anchorCtr="0">
            <a:noAutofit/>
          </a:bodyPr>
          <a:lstStyle/>
          <a:p>
            <a:pPr algn="ctr"/>
            <a:r>
              <a:rPr lang="en-US" altLang="en-US" sz="2800" dirty="0">
                <a:solidFill>
                  <a:schemeClr val="bg1"/>
                </a:solidFill>
              </a:rPr>
              <a:t>Jamie Lyn Pacada</a:t>
            </a:r>
            <a:r>
              <a:rPr lang="en-US" altLang="en-US" sz="2800" baseline="30000" dirty="0">
                <a:solidFill>
                  <a:schemeClr val="bg1"/>
                </a:solidFill>
              </a:rPr>
              <a:t>1</a:t>
            </a:r>
            <a:r>
              <a:rPr lang="en-US" altLang="en-US" sz="2800" dirty="0">
                <a:solidFill>
                  <a:schemeClr val="bg1"/>
                </a:solidFill>
              </a:rPr>
              <a:t>, Lauren Mc Keown</a:t>
            </a:r>
            <a:r>
              <a:rPr lang="en-US" altLang="en-US" sz="2800" baseline="30000" dirty="0">
                <a:solidFill>
                  <a:schemeClr val="bg1"/>
                </a:solidFill>
              </a:rPr>
              <a:t>2</a:t>
            </a:r>
            <a:r>
              <a:rPr lang="en-US" altLang="en-US" sz="2800" dirty="0">
                <a:solidFill>
                  <a:schemeClr val="bg1"/>
                </a:solidFill>
              </a:rPr>
              <a:t>, Oscar Ramos</a:t>
            </a:r>
            <a:r>
              <a:rPr lang="en-US" altLang="en-US" sz="2800" baseline="30000" dirty="0">
                <a:solidFill>
                  <a:schemeClr val="bg1"/>
                </a:solidFill>
              </a:rPr>
              <a:t>3</a:t>
            </a:r>
            <a:r>
              <a:rPr lang="en-US" altLang="en-US" sz="2800" dirty="0">
                <a:solidFill>
                  <a:schemeClr val="bg1"/>
                </a:solidFill>
              </a:rPr>
              <a:t>, Sadaf Esteaneh</a:t>
            </a:r>
            <a:r>
              <a:rPr lang="en-US" altLang="en-US" sz="2800" baseline="30000" dirty="0">
                <a:solidFill>
                  <a:schemeClr val="bg1"/>
                </a:solidFill>
              </a:rPr>
              <a:t>4</a:t>
            </a:r>
            <a:r>
              <a:rPr lang="en-US" altLang="en-US" sz="2800" dirty="0">
                <a:solidFill>
                  <a:schemeClr val="bg1"/>
                </a:solidFill>
              </a:rPr>
              <a:t>, Yekaterina Popova</a:t>
            </a:r>
            <a:r>
              <a:rPr lang="en-US" altLang="en-US" sz="2800" baseline="30000" dirty="0">
                <a:solidFill>
                  <a:schemeClr val="bg1"/>
                </a:solidFill>
              </a:rPr>
              <a:t>5</a:t>
            </a:r>
            <a:r>
              <a:rPr lang="en-US" altLang="en-US" sz="2800" dirty="0">
                <a:solidFill>
                  <a:schemeClr val="bg1"/>
                </a:solidFill>
              </a:rPr>
              <a:t>, and Yuri Griko</a:t>
            </a:r>
            <a:r>
              <a:rPr lang="en-US" altLang="en-US" sz="2800" baseline="30000" dirty="0">
                <a:solidFill>
                  <a:schemeClr val="bg1"/>
                </a:solidFill>
              </a:rPr>
              <a:t>5</a:t>
            </a:r>
          </a:p>
          <a:p>
            <a:pPr algn="ctr">
              <a:lnSpc>
                <a:spcPct val="115000"/>
              </a:lnSpc>
              <a:buClr>
                <a:schemeClr val="dk1"/>
              </a:buClr>
              <a:buSzPct val="45833"/>
            </a:pPr>
            <a:endParaRPr lang="en-US" sz="2000" baseline="30000" dirty="0" smtClean="0">
              <a:solidFill>
                <a:srgbClr val="FFFFFF"/>
              </a:solidFill>
            </a:endParaRPr>
          </a:p>
          <a:p>
            <a:pPr algn="ctr">
              <a:lnSpc>
                <a:spcPct val="115000"/>
              </a:lnSpc>
              <a:buClr>
                <a:schemeClr val="dk1"/>
              </a:buClr>
              <a:buSzPct val="45833"/>
            </a:pPr>
            <a:r>
              <a:rPr lang="en-US" sz="2000" baseline="30000" dirty="0">
                <a:solidFill>
                  <a:srgbClr val="FFFFFF"/>
                </a:solidFill>
              </a:rPr>
              <a:t>1</a:t>
            </a:r>
            <a:r>
              <a:rPr lang="en-US" sz="2000" dirty="0" smtClean="0">
                <a:solidFill>
                  <a:srgbClr val="FFFFFF"/>
                </a:solidFill>
              </a:rPr>
              <a:t>California </a:t>
            </a:r>
            <a:r>
              <a:rPr lang="en-US" sz="2000" dirty="0">
                <a:solidFill>
                  <a:srgbClr val="FFFFFF"/>
                </a:solidFill>
              </a:rPr>
              <a:t>State University Bakersfield, CA and STAR Teacher and Researcher;</a:t>
            </a:r>
            <a:r>
              <a:rPr lang="en-US" sz="2000" baseline="30000" dirty="0">
                <a:solidFill>
                  <a:srgbClr val="FFFFFF"/>
                </a:solidFill>
              </a:rPr>
              <a:t> </a:t>
            </a:r>
            <a:r>
              <a:rPr lang="en-US" sz="2000" baseline="30000" dirty="0" smtClean="0">
                <a:solidFill>
                  <a:srgbClr val="FFFFFF"/>
                </a:solidFill>
              </a:rPr>
              <a:t>2</a:t>
            </a:r>
            <a:r>
              <a:rPr lang="en-US" sz="2000" dirty="0" smtClean="0">
                <a:solidFill>
                  <a:srgbClr val="FFFFFF"/>
                </a:solidFill>
              </a:rPr>
              <a:t>Trinity </a:t>
            </a:r>
            <a:r>
              <a:rPr lang="en-US" sz="2000" dirty="0">
                <a:solidFill>
                  <a:srgbClr val="FFFFFF"/>
                </a:solidFill>
              </a:rPr>
              <a:t>College, Dublin, Ireland and International Internship Program; </a:t>
            </a:r>
            <a:r>
              <a:rPr lang="en-US" sz="2000" baseline="30000" dirty="0">
                <a:solidFill>
                  <a:srgbClr val="FFFFFF"/>
                </a:solidFill>
              </a:rPr>
              <a:t>3</a:t>
            </a:r>
            <a:r>
              <a:rPr lang="en-US" sz="2000" dirty="0" smtClean="0">
                <a:solidFill>
                  <a:srgbClr val="FFFFFF"/>
                </a:solidFill>
              </a:rPr>
              <a:t>Independence </a:t>
            </a:r>
            <a:r>
              <a:rPr lang="en-US" sz="2000" dirty="0">
                <a:solidFill>
                  <a:srgbClr val="FFFFFF"/>
                </a:solidFill>
              </a:rPr>
              <a:t>High School, San Jose, CA and VIP; </a:t>
            </a:r>
            <a:r>
              <a:rPr lang="en-US" sz="2000" baseline="30000" dirty="0">
                <a:solidFill>
                  <a:srgbClr val="FFFFFF"/>
                </a:solidFill>
              </a:rPr>
              <a:t>4</a:t>
            </a:r>
            <a:r>
              <a:rPr lang="en-US" sz="2000" dirty="0" smtClean="0">
                <a:solidFill>
                  <a:srgbClr val="FFFFFF"/>
                </a:solidFill>
              </a:rPr>
              <a:t>Troy High School, Fullerton, CA and VIP; </a:t>
            </a:r>
            <a:r>
              <a:rPr lang="en-US" sz="2000" baseline="30000" dirty="0" smtClean="0">
                <a:solidFill>
                  <a:srgbClr val="FFFFFF"/>
                </a:solidFill>
              </a:rPr>
              <a:t>5 </a:t>
            </a:r>
            <a:r>
              <a:rPr lang="en-US" sz="2000" dirty="0">
                <a:solidFill>
                  <a:srgbClr val="FFFFFF"/>
                </a:solidFill>
              </a:rPr>
              <a:t>NASA Ames Research </a:t>
            </a:r>
            <a:r>
              <a:rPr lang="en-US" sz="2000" dirty="0" smtClean="0">
                <a:solidFill>
                  <a:srgbClr val="FFFFFF"/>
                </a:solidFill>
              </a:rPr>
              <a:t>Center</a:t>
            </a:r>
            <a:endParaRPr sz="2000" dirty="0">
              <a:solidFill>
                <a:srgbClr val="FFFFFF"/>
              </a:solidFill>
            </a:endParaRPr>
          </a:p>
        </p:txBody>
      </p:sp>
      <p:pic>
        <p:nvPicPr>
          <p:cNvPr id="74" name="Shape 74"/>
          <p:cNvPicPr preferRelativeResize="0"/>
          <p:nvPr/>
        </p:nvPicPr>
        <p:blipFill>
          <a:blip r:embed="rId6">
            <a:alphaModFix/>
          </a:blip>
          <a:stretch>
            <a:fillRect/>
          </a:stretch>
        </p:blipFill>
        <p:spPr>
          <a:xfrm>
            <a:off x="13440986" y="19464913"/>
            <a:ext cx="7413538" cy="5736888"/>
          </a:xfrm>
          <a:prstGeom prst="rect">
            <a:avLst/>
          </a:prstGeom>
          <a:noFill/>
          <a:ln>
            <a:noFill/>
          </a:ln>
        </p:spPr>
      </p:pic>
      <p:pic>
        <p:nvPicPr>
          <p:cNvPr id="24" name="Picture 23" descr="STAR-program-FINAL-VERSION_4x4.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630516" y="1074689"/>
            <a:ext cx="2089858" cy="17814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25" name="Group 8"/>
          <p:cNvGrpSpPr>
            <a:grpSpLocks/>
          </p:cNvGrpSpPr>
          <p:nvPr/>
        </p:nvGrpSpPr>
        <p:grpSpPr bwMode="auto">
          <a:xfrm>
            <a:off x="1630516" y="3447434"/>
            <a:ext cx="7551584" cy="1330340"/>
            <a:chOff x="868478" y="29050576"/>
            <a:chExt cx="10177250" cy="3250947"/>
          </a:xfrm>
        </p:grpSpPr>
        <p:pic>
          <p:nvPicPr>
            <p:cNvPr id="26" name="Picture 5" descr="cesame-logo-250x80.gif"/>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478" y="29050576"/>
              <a:ext cx="4036631" cy="12900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8" descr="CSU Logo"/>
            <p:cNvPicPr>
              <a:picLocks noChangeAspect="1" noChangeArrowheads="1"/>
            </p:cNvPicPr>
            <p:nvPr/>
          </p:nvPicPr>
          <p:blipFill>
            <a:blip r:embed="rId9">
              <a:extLst>
                <a:ext uri="{28A0092B-C50C-407E-A947-70E740481C1C}">
                  <a14:useLocalDpi xmlns:a14="http://schemas.microsoft.com/office/drawing/2010/main" val="0"/>
                </a:ext>
              </a:extLst>
            </a:blip>
            <a:srcRect l="2087" t="14999" b="10144"/>
            <a:stretch>
              <a:fillRect/>
            </a:stretch>
          </p:blipFill>
          <p:spPr bwMode="auto">
            <a:xfrm>
              <a:off x="868479" y="31011479"/>
              <a:ext cx="10177249" cy="12900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2" name="Rectangle 1"/>
          <p:cNvSpPr/>
          <p:nvPr/>
        </p:nvSpPr>
        <p:spPr>
          <a:xfrm>
            <a:off x="13833375" y="27525785"/>
            <a:ext cx="15951106" cy="954107"/>
          </a:xfrm>
          <a:prstGeom prst="rect">
            <a:avLst/>
          </a:prstGeom>
        </p:spPr>
        <p:txBody>
          <a:bodyPr wrap="square">
            <a:spAutoFit/>
          </a:bodyPr>
          <a:lstStyle/>
          <a:p>
            <a:pPr marL="0" lvl="2" indent="0">
              <a:spcAft>
                <a:spcPts val="1200"/>
              </a:spcAft>
            </a:pPr>
            <a:r>
              <a:rPr lang="en-US" altLang="en-US" dirty="0">
                <a:solidFill>
                  <a:schemeClr val="bg1"/>
                </a:solidFill>
              </a:rPr>
              <a:t>This material is based upon work supported by the S.D. Bechtel, Jr. Foundation, the National Marine Sanctuary Foundation, the Carnegie Corporation of New York, and/or the National Science Foundation under Grant Nos. 0952013 and 0833353. Any opinions, findings, and conclusions or recommendations expressed in this material are those of the authors and do not necessarily reflect the views of the </a:t>
            </a:r>
            <a:r>
              <a:rPr lang="en-US" altLang="en-US" dirty="0" smtClean="0">
                <a:solidFill>
                  <a:schemeClr val="bg1"/>
                </a:solidFill>
              </a:rPr>
              <a:t>funders.</a:t>
            </a:r>
            <a:br>
              <a:rPr lang="en-US" altLang="en-US" dirty="0" smtClean="0">
                <a:solidFill>
                  <a:schemeClr val="bg1"/>
                </a:solidFill>
              </a:rPr>
            </a:br>
            <a:r>
              <a:rPr lang="en-US" altLang="en-US" dirty="0" smtClean="0">
                <a:solidFill>
                  <a:schemeClr val="bg1"/>
                </a:solidFill>
              </a:rPr>
              <a:t>The </a:t>
            </a:r>
            <a:r>
              <a:rPr lang="en-US" altLang="en-US" dirty="0">
                <a:solidFill>
                  <a:schemeClr val="bg1"/>
                </a:solidFill>
              </a:rPr>
              <a:t>STAR program is administered by the Cal Poly Center for Excellence in Science and Mathematics Education (</a:t>
            </a:r>
            <a:r>
              <a:rPr lang="en-US" altLang="en-US" dirty="0" err="1">
                <a:solidFill>
                  <a:schemeClr val="bg1"/>
                </a:solidFill>
              </a:rPr>
              <a:t>CESaME</a:t>
            </a:r>
            <a:r>
              <a:rPr lang="en-US" altLang="en-US" dirty="0">
                <a:solidFill>
                  <a:schemeClr val="bg1"/>
                </a:solidFill>
              </a:rPr>
              <a:t>) on behalf of the California State University.</a:t>
            </a:r>
          </a:p>
        </p:txBody>
      </p:sp>
      <p:grpSp>
        <p:nvGrpSpPr>
          <p:cNvPr id="35" name="Group 2"/>
          <p:cNvGrpSpPr>
            <a:grpSpLocks/>
          </p:cNvGrpSpPr>
          <p:nvPr/>
        </p:nvGrpSpPr>
        <p:grpSpPr bwMode="auto">
          <a:xfrm>
            <a:off x="30285216" y="25523999"/>
            <a:ext cx="6871241" cy="2581102"/>
            <a:chOff x="32881199" y="28427639"/>
            <a:chExt cx="10278851" cy="3873884"/>
          </a:xfrm>
        </p:grpSpPr>
        <p:pic>
          <p:nvPicPr>
            <p:cNvPr id="36" name="Picture 9" descr="NSFlogo.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1268011" y="30388542"/>
              <a:ext cx="1892039" cy="19129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1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7943257" y="30530001"/>
              <a:ext cx="2515616" cy="17715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descr="SDBJFoundation Logo_2 inches wide.pdf"/>
            <p:cNvPicPr>
              <a:picLocks noChangeAspect="1"/>
            </p:cNvPicPr>
            <p:nvPr/>
          </p:nvPicPr>
          <p:blipFill>
            <a:blip r:embed="rId12">
              <a:extLst>
                <a:ext uri="{28A0092B-C50C-407E-A947-70E740481C1C}">
                  <a14:useLocalDpi xmlns:a14="http://schemas.microsoft.com/office/drawing/2010/main" val="0"/>
                </a:ext>
              </a:extLst>
            </a:blip>
            <a:srcRect l="6187" t="17632" r="6567" b="17633"/>
            <a:stretch>
              <a:fillRect/>
            </a:stretch>
          </p:blipFill>
          <p:spPr bwMode="auto">
            <a:xfrm>
              <a:off x="37134119" y="28427639"/>
              <a:ext cx="6025931" cy="19129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6"/>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3031047" y="28436915"/>
              <a:ext cx="3953225" cy="1903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19"/>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2881199" y="30397818"/>
              <a:ext cx="4252920" cy="19037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4" name="Picture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1868184" y="19436673"/>
            <a:ext cx="7649184" cy="5736888"/>
          </a:xfrm>
          <a:prstGeom prst="rect">
            <a:avLst/>
          </a:prstGeom>
        </p:spPr>
      </p:pic>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7254</TotalTime>
  <Words>1628</Words>
  <Application>Microsoft Office PowerPoint</Application>
  <PresentationFormat>Custom</PresentationFormat>
  <Paragraphs>40</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Times New Roman</vt:lpstr>
      <vt:lpstr>Blank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benigno mojica</dc:creator>
  <cp:lastModifiedBy>benigno mojica</cp:lastModifiedBy>
  <cp:revision>37</cp:revision>
  <dcterms:modified xsi:type="dcterms:W3CDTF">2015-08-07T19:08:13Z</dcterms:modified>
</cp:coreProperties>
</file>