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1" r:id="rId6"/>
    <p:sldId id="270" r:id="rId7"/>
    <p:sldId id="264" r:id="rId8"/>
    <p:sldId id="267" r:id="rId9"/>
    <p:sldId id="268" r:id="rId10"/>
    <p:sldId id="269" r:id="rId11"/>
    <p:sldId id="265" r:id="rId12"/>
    <p:sldId id="260" r:id="rId13"/>
    <p:sldId id="271" r:id="rId14"/>
    <p:sldId id="262" r:id="rId15"/>
    <p:sldId id="263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/>
    <p:restoredTop sz="94027"/>
  </p:normalViewPr>
  <p:slideViewPr>
    <p:cSldViewPr snapToGrid="0" snapToObjects="1">
      <p:cViewPr varScale="1">
        <p:scale>
          <a:sx n="71" d="100"/>
          <a:sy n="71" d="100"/>
        </p:scale>
        <p:origin x="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50CCD-0FB9-E845-833D-57FCFCE19AD5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327ED-04F1-D14F-8192-CC487D0AE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4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Relationship Id="rId3" Type="http://schemas.openxmlformats.org/officeDocument/2006/relationships/hyperlink" Target="https://doi.org/10.1016/j.jesp.2008.01.003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https://</a:t>
            </a:r>
            <a:r>
              <a:rPr lang="en-US" b="0" dirty="0" err="1" smtClean="0"/>
              <a:t>www.povertyactionlab.org</a:t>
            </a:r>
            <a:r>
              <a:rPr lang="en-US" b="0" dirty="0" smtClean="0"/>
              <a:t>/evaluation/discrimination-job-market-united-states</a:t>
            </a:r>
          </a:p>
          <a:p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Bertrand, Marianne, and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Sendhil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Mullainathan. 2004. "Are Emily and Greg More Employable than Lakisha and Jamal? A Field Experiment on Labor Market Discrimination." The American Economic Review 94(4): 991-1013.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327ED-04F1-D14F-8192-CC487D0AEC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57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327ED-04F1-D14F-8192-CC487D0AEC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60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67A75-6447-4A60-96CE-18F2CE759B87}" type="slidenum">
              <a:rPr lang="en-US"/>
              <a:pPr/>
              <a:t>8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1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A0FF2B-6FA9-4498-86A7-3F7B7B577C8C}" type="slidenum">
              <a:rPr lang="en-US"/>
              <a:pPr/>
              <a:t>9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group activity</a:t>
            </a:r>
          </a:p>
          <a:p>
            <a:r>
              <a:rPr lang="en-US" dirty="0" smtClean="0"/>
              <a:t>Discussion questions: </a:t>
            </a:r>
          </a:p>
          <a:p>
            <a:r>
              <a:rPr lang="en-US" dirty="0" smtClean="0"/>
              <a:t>-where did you identify potential</a:t>
            </a:r>
            <a:r>
              <a:rPr lang="en-US" baseline="0" dirty="0" smtClean="0"/>
              <a:t> discrimination in recruitment/retention/assessment/promotion?</a:t>
            </a:r>
          </a:p>
          <a:p>
            <a:r>
              <a:rPr lang="en-US" baseline="0" dirty="0" smtClean="0"/>
              <a:t>-what ideas did you generate for steps you might take to reduce discrimination?</a:t>
            </a:r>
          </a:p>
          <a:p>
            <a:r>
              <a:rPr lang="en-US" baseline="0" dirty="0" smtClean="0"/>
              <a:t>-what is difficult about identifying unintentional bias and discrimination?</a:t>
            </a:r>
          </a:p>
          <a:p>
            <a:r>
              <a:rPr lang="en-US" baseline="0" dirty="0" smtClean="0"/>
              <a:t>-what additional resources would you need as a manager attempting to reduce discrimination?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327ED-04F1-D14F-8192-CC487D0AEC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58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Sommers et al., 2008 (</a:t>
            </a:r>
            <a:r>
              <a:rPr lang="hr-H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Persistent link using digital object identifier"/>
              </a:rPr>
              <a:t>https://doi.org/10.1016/j.jesp.2008.01.003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327ED-04F1-D14F-8192-CC487D0AEC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5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9/6/17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olsforchangeinstem.org/double-jeopardy-gender-bias-women-color-science/" TargetMode="External"/><Relationship Id="rId4" Type="http://schemas.openxmlformats.org/officeDocument/2006/relationships/hyperlink" Target="http://rocunited.org/publications/ending-jim-crow-in-americas-restaurant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dol.gov/wb/stats/stats_data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ykcpqSpVZo" TargetMode="External"/><Relationship Id="rId4" Type="http://schemas.openxmlformats.org/officeDocument/2006/relationships/hyperlink" Target="https://www.youtube.com/watch?v=ABSeKU2qJoI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.ezproxy.lib.calpoly.edu/doi/10.1111/j.1559-1816.2010.00669.x/full#b16" TargetMode="External"/><Relationship Id="rId4" Type="http://schemas.openxmlformats.org/officeDocument/2006/relationships/hyperlink" Target="http://onlinelibrary.wiley.com.ezproxy.lib.calpoly.edu/doi/10.1111/j.1559-1816.2010.00669.x/full#b41" TargetMode="External"/><Relationship Id="rId5" Type="http://schemas.openxmlformats.org/officeDocument/2006/relationships/hyperlink" Target="http://onlinelibrary.wiley.com.ezproxy.lib.calpoly.edu/doi/10.1111/j.1559-1816.2010.00669.x/full#b48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Diversity &amp; Discrimination </a:t>
            </a:r>
            <a:br>
              <a:rPr lang="en-US" dirty="0" smtClean="0"/>
            </a:br>
            <a:r>
              <a:rPr lang="en-US" dirty="0" smtClean="0"/>
              <a:t>in the Workplace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072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Awareness of the problem</a:t>
            </a:r>
          </a:p>
          <a:p>
            <a:r>
              <a:rPr lang="en-US" dirty="0" smtClean="0"/>
              <a:t>Valuing difference</a:t>
            </a:r>
          </a:p>
          <a:p>
            <a:r>
              <a:rPr lang="en-US" dirty="0" smtClean="0"/>
              <a:t>Change in organizational 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887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Problem with “Colorblindness”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the fact that race is a social construction</a:t>
            </a:r>
          </a:p>
          <a:p>
            <a:pPr lvl="1"/>
            <a:r>
              <a:rPr lang="en-US" dirty="0" smtClean="0"/>
              <a:t>We all see race</a:t>
            </a:r>
          </a:p>
          <a:p>
            <a:pPr lvl="1"/>
            <a:r>
              <a:rPr lang="en-US" dirty="0" smtClean="0"/>
              <a:t>Race affects our outcomes</a:t>
            </a:r>
          </a:p>
          <a:p>
            <a:r>
              <a:rPr lang="en-US" dirty="0" smtClean="0"/>
              <a:t>Pretending we don</a:t>
            </a:r>
            <a:r>
              <a:rPr lang="fr-FR" dirty="0" smtClean="0"/>
              <a:t>’</a:t>
            </a:r>
            <a:r>
              <a:rPr lang="en-US" dirty="0" smtClean="0"/>
              <a:t>t’ see race has negative effects</a:t>
            </a:r>
          </a:p>
          <a:p>
            <a:pPr lvl="1"/>
            <a:r>
              <a:rPr lang="en-US" dirty="0" smtClean="0"/>
              <a:t>Makes cross-race interactions less positive (Norton et al., 2006)</a:t>
            </a:r>
          </a:p>
          <a:p>
            <a:pPr lvl="1"/>
            <a:r>
              <a:rPr lang="en-US" dirty="0" smtClean="0"/>
              <a:t>Distracts us from bias and making change</a:t>
            </a:r>
          </a:p>
          <a:p>
            <a:r>
              <a:rPr lang="en-US" dirty="0" smtClean="0"/>
              <a:t>Plan for bias in order to prevent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36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difference as valuable</a:t>
            </a:r>
          </a:p>
          <a:p>
            <a:pPr lvl="1"/>
            <a:r>
              <a:rPr lang="en-US" dirty="0"/>
              <a:t>Assuming you are colorblind doesn’t work</a:t>
            </a:r>
          </a:p>
          <a:p>
            <a:pPr lvl="1"/>
            <a:r>
              <a:rPr lang="en-US" dirty="0" smtClean="0"/>
              <a:t>Address issues of fairness, don’t stop at just appreciating other cultures</a:t>
            </a:r>
          </a:p>
          <a:p>
            <a:pPr lvl="1"/>
            <a:r>
              <a:rPr lang="en-US" dirty="0" smtClean="0"/>
              <a:t>Institute systems that monitor, prevent and address discrimination when it occurs</a:t>
            </a:r>
          </a:p>
          <a:p>
            <a:pPr lvl="1"/>
            <a:endParaRPr lang="en-US" dirty="0"/>
          </a:p>
          <a:p>
            <a:r>
              <a:rPr lang="en-US" dirty="0" smtClean="0"/>
              <a:t>Strive to be open-minded and fair</a:t>
            </a:r>
          </a:p>
          <a:p>
            <a:pPr lvl="1"/>
            <a:r>
              <a:rPr lang="en-US" dirty="0"/>
              <a:t>Trying to suppress prejudice doesn’t </a:t>
            </a:r>
            <a:r>
              <a:rPr lang="en-US" dirty="0" smtClean="0"/>
              <a:t>work</a:t>
            </a:r>
          </a:p>
          <a:p>
            <a:pPr lvl="1"/>
            <a:r>
              <a:rPr lang="en-US" dirty="0" smtClean="0"/>
              <a:t>Being mindfully </a:t>
            </a:r>
            <a:r>
              <a:rPr lang="en-US" dirty="0"/>
              <a:t>aware of one’s own </a:t>
            </a:r>
            <a:r>
              <a:rPr lang="en-US" dirty="0" smtClean="0"/>
              <a:t>biases is more effective than trying to hide or squash them</a:t>
            </a:r>
          </a:p>
          <a:p>
            <a:pPr lvl="1"/>
            <a:r>
              <a:rPr lang="en-US" dirty="0" smtClean="0"/>
              <a:t>Articulate your criteria</a:t>
            </a:r>
          </a:p>
          <a:p>
            <a:pPr lvl="1"/>
            <a:r>
              <a:rPr lang="en-US" dirty="0" smtClean="0"/>
              <a:t>Rotate opportunities</a:t>
            </a:r>
          </a:p>
          <a:p>
            <a:pPr lvl="1"/>
            <a:r>
              <a:rPr lang="en-US" dirty="0" smtClean="0"/>
              <a:t>Feedback in real time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63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Applicant pools</a:t>
            </a:r>
          </a:p>
          <a:p>
            <a:pPr lvl="1"/>
            <a:r>
              <a:rPr lang="en-US" dirty="0" smtClean="0"/>
              <a:t>Where are you recruiting from?</a:t>
            </a:r>
          </a:p>
          <a:p>
            <a:r>
              <a:rPr lang="en-US" dirty="0" smtClean="0"/>
              <a:t>Interviews</a:t>
            </a:r>
          </a:p>
          <a:p>
            <a:pPr lvl="1"/>
            <a:r>
              <a:rPr lang="en-US" dirty="0" smtClean="0"/>
              <a:t>Mechanisms in place to focus on criteria rather than liking (similar-to-me effect)</a:t>
            </a:r>
          </a:p>
          <a:p>
            <a:pPr lvl="1"/>
            <a:r>
              <a:rPr lang="en-US" dirty="0" smtClean="0"/>
              <a:t>Make sure selection criteria are directly related to the job and do not favor certain groups</a:t>
            </a:r>
          </a:p>
          <a:p>
            <a:r>
              <a:rPr lang="en-US" dirty="0"/>
              <a:t>Access to training and </a:t>
            </a:r>
            <a:r>
              <a:rPr lang="en-US" dirty="0" smtClean="0"/>
              <a:t>mentorship</a:t>
            </a:r>
          </a:p>
          <a:p>
            <a:pPr lvl="1"/>
            <a:r>
              <a:rPr lang="en-US" dirty="0" smtClean="0"/>
              <a:t>Formalize mentorship and make available to all</a:t>
            </a:r>
          </a:p>
          <a:p>
            <a:r>
              <a:rPr lang="en-US" dirty="0" smtClean="0"/>
              <a:t>Leadership and advancement</a:t>
            </a:r>
          </a:p>
          <a:p>
            <a:pPr lvl="1"/>
            <a:r>
              <a:rPr lang="en-US" dirty="0" smtClean="0"/>
              <a:t>Check for diversity of all pools considered for promotion</a:t>
            </a:r>
          </a:p>
          <a:p>
            <a:pPr lvl="1"/>
            <a:r>
              <a:rPr lang="en-US" dirty="0" smtClean="0"/>
              <a:t>Provide leadership training to all employees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20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field…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areas where discrimination could occur in your workplace </a:t>
            </a:r>
          </a:p>
          <a:p>
            <a:pPr lvl="1"/>
            <a:r>
              <a:rPr lang="en-US" dirty="0" smtClean="0"/>
              <a:t>Remember to think about unintentional discrimination/unconscious prejudice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Generate a system or process that would reduce or prevent discriminatory behavior </a:t>
            </a:r>
          </a:p>
          <a:p>
            <a:pPr lvl="1"/>
            <a:r>
              <a:rPr lang="en-US" dirty="0" smtClean="0"/>
              <a:t>For example, how would you institute a “blind” review of resumes?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08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Harnessing the Benefits of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Diverse </a:t>
            </a:r>
            <a:r>
              <a:rPr lang="en-US" dirty="0"/>
              <a:t>groups are more innovative and better able to respond to diverse customer bases. </a:t>
            </a:r>
            <a:endParaRPr lang="en-US" dirty="0" smtClean="0"/>
          </a:p>
          <a:p>
            <a:pPr lvl="1"/>
            <a:r>
              <a:rPr lang="en-US" dirty="0" smtClean="0"/>
              <a:t>Because diverse </a:t>
            </a:r>
            <a:r>
              <a:rPr lang="en-US" dirty="0"/>
              <a:t>backgrounds </a:t>
            </a:r>
            <a:r>
              <a:rPr lang="en-US" dirty="0" smtClean="0"/>
              <a:t>provide valuable information, and </a:t>
            </a:r>
          </a:p>
          <a:p>
            <a:pPr lvl="1"/>
            <a:r>
              <a:rPr lang="en-US" dirty="0" smtClean="0"/>
              <a:t>Expectation </a:t>
            </a:r>
            <a:r>
              <a:rPr lang="en-US" dirty="0"/>
              <a:t>of diverse </a:t>
            </a:r>
            <a:r>
              <a:rPr lang="en-US" dirty="0" smtClean="0"/>
              <a:t>interactions leads to more cognitive effort on the part of participants </a:t>
            </a:r>
            <a:endParaRPr lang="en-US" dirty="0"/>
          </a:p>
          <a:p>
            <a:r>
              <a:rPr lang="en-US" dirty="0" smtClean="0"/>
              <a:t>Organizations should state the value in diversity explicitly</a:t>
            </a:r>
          </a:p>
          <a:p>
            <a:pPr lvl="1"/>
            <a:r>
              <a:rPr lang="en-US" dirty="0" smtClean="0"/>
              <a:t>Mission statements, etc.</a:t>
            </a:r>
          </a:p>
          <a:p>
            <a:r>
              <a:rPr lang="en-US" dirty="0" smtClean="0"/>
              <a:t>Create diverse work groups</a:t>
            </a:r>
          </a:p>
          <a:p>
            <a:pPr lvl="1"/>
            <a:r>
              <a:rPr lang="en-US" dirty="0" smtClean="0"/>
              <a:t>Put procedures in place to hear from everyone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950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Discrimination is a current problem</a:t>
            </a:r>
          </a:p>
          <a:p>
            <a:r>
              <a:rPr lang="en-US" dirty="0" smtClean="0"/>
              <a:t>Good intentions are not enough – bias is often unconscious</a:t>
            </a:r>
            <a:endParaRPr lang="en-US" dirty="0"/>
          </a:p>
          <a:p>
            <a:r>
              <a:rPr lang="en-US" dirty="0" smtClean="0"/>
              <a:t>Shift to procedures that routinize areas that are bias-prone</a:t>
            </a:r>
          </a:p>
          <a:p>
            <a:r>
              <a:rPr lang="en-US" dirty="0" smtClean="0"/>
              <a:t>Diversity within organizations is a source of innovation and quality 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6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Definitions/Terminology</a:t>
            </a:r>
          </a:p>
          <a:p>
            <a:r>
              <a:rPr lang="en-US" dirty="0" smtClean="0"/>
              <a:t>Documentation of discrimination</a:t>
            </a:r>
          </a:p>
          <a:p>
            <a:r>
              <a:rPr lang="en-US" dirty="0" smtClean="0"/>
              <a:t>Why we discriminate</a:t>
            </a:r>
          </a:p>
          <a:p>
            <a:r>
              <a:rPr lang="en-US" dirty="0" smtClean="0"/>
              <a:t>How to reduce discrimination</a:t>
            </a:r>
          </a:p>
          <a:p>
            <a:r>
              <a:rPr lang="en-US" dirty="0" smtClean="0"/>
              <a:t>The benefits of diversity for organizations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6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Bias</a:t>
            </a:r>
          </a:p>
          <a:p>
            <a:pPr lvl="1"/>
            <a:r>
              <a:rPr lang="en-US" dirty="0" smtClean="0"/>
              <a:t>Prejudice</a:t>
            </a:r>
          </a:p>
          <a:p>
            <a:pPr lvl="1"/>
            <a:r>
              <a:rPr lang="en-US" dirty="0" smtClean="0"/>
              <a:t>Stereotype</a:t>
            </a:r>
          </a:p>
          <a:p>
            <a:pPr lvl="1"/>
            <a:r>
              <a:rPr lang="en-US" dirty="0" smtClean="0"/>
              <a:t>Discrimination</a:t>
            </a:r>
          </a:p>
          <a:p>
            <a:pPr lvl="1"/>
            <a:r>
              <a:rPr lang="en-US" dirty="0" smtClean="0"/>
              <a:t>Ism’s (Institutionalized bias; e.g., racism, ageism, sexism)</a:t>
            </a:r>
          </a:p>
          <a:p>
            <a:r>
              <a:rPr lang="en-US" dirty="0" smtClean="0"/>
              <a:t>Implicit attitudes</a:t>
            </a:r>
          </a:p>
          <a:p>
            <a:pPr lvl="1"/>
            <a:r>
              <a:rPr lang="en-US" dirty="0" smtClean="0"/>
              <a:t>Positive and negative evaluations that occur outside of our </a:t>
            </a:r>
            <a:r>
              <a:rPr lang="en-US" dirty="0"/>
              <a:t>conscious </a:t>
            </a:r>
            <a:r>
              <a:rPr lang="en-US" dirty="0" smtClean="0"/>
              <a:t>awareness and control</a:t>
            </a:r>
          </a:p>
          <a:p>
            <a:r>
              <a:rPr lang="en-US" dirty="0" smtClean="0"/>
              <a:t>Diversity</a:t>
            </a:r>
          </a:p>
          <a:p>
            <a:pPr lvl="1"/>
            <a:r>
              <a:rPr lang="en-US" dirty="0" smtClean="0"/>
              <a:t>Differences within a group relating to cultural background, individual strengths, and/or identities</a:t>
            </a:r>
          </a:p>
          <a:p>
            <a:pPr lvl="1"/>
            <a:r>
              <a:rPr lang="en-US" dirty="0" smtClean="0"/>
              <a:t>E.g., gender, ethnicity, race, social class, sexual orientation, religion,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4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Prevalence of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statistics from your field or across fields (see links below or field-specific information)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www.dol.gov/wb/stats/stats_data.htm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http://www.toolsforchangeinstem.org/double-jeopardy-gender-bias-women-color-science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http://rocunited.org/publications/ending-jim-crow-in-americas-restaurants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/>
              <a:t>https://</a:t>
            </a:r>
            <a:r>
              <a:rPr lang="en-US" dirty="0" err="1"/>
              <a:t>www.americanprogress.org</a:t>
            </a:r>
            <a:r>
              <a:rPr lang="en-US" dirty="0"/>
              <a:t>/issues/</a:t>
            </a:r>
            <a:r>
              <a:rPr lang="en-US" dirty="0" err="1"/>
              <a:t>lgbt</a:t>
            </a:r>
            <a:r>
              <a:rPr lang="en-US" dirty="0"/>
              <a:t>/news/2011/06/02/9872/gay-and-transgender-people-face-high-rates-of-workplace-discrimination-and-harassment/</a:t>
            </a:r>
          </a:p>
        </p:txBody>
      </p:sp>
    </p:spTree>
    <p:extLst>
      <p:ext uri="{BB962C8B-B14F-4D97-AF65-F5344CB8AC3E}">
        <p14:creationId xmlns:p14="http://schemas.microsoft.com/office/powerpoint/2010/main" val="78620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Resume Study</a:t>
            </a:r>
            <a:br>
              <a:rPr lang="en-US" dirty="0" smtClean="0"/>
            </a:br>
            <a:r>
              <a:rPr lang="en-US" sz="2000" dirty="0">
                <a:solidFill>
                  <a:schemeClr val="tx1"/>
                </a:solidFill>
              </a:rPr>
              <a:t>Mullainathan </a:t>
            </a:r>
            <a:r>
              <a:rPr lang="en-US" sz="2000" dirty="0" smtClean="0">
                <a:solidFill>
                  <a:schemeClr val="tx1"/>
                </a:solidFill>
              </a:rPr>
              <a:t>&amp; Bertrand (2004)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Randomized field study</a:t>
            </a:r>
          </a:p>
          <a:p>
            <a:r>
              <a:rPr lang="en-US" dirty="0" smtClean="0"/>
              <a:t>Resumes that only varied with regard to name</a:t>
            </a:r>
          </a:p>
          <a:p>
            <a:pPr lvl="1"/>
            <a:r>
              <a:rPr lang="en-US" dirty="0"/>
              <a:t>black-sounding name (such as Lakisha Washington or Jamal Jones) or </a:t>
            </a:r>
            <a:endParaRPr lang="en-US" dirty="0" smtClean="0"/>
          </a:p>
          <a:p>
            <a:pPr lvl="1"/>
            <a:r>
              <a:rPr lang="en-US" dirty="0" smtClean="0"/>
              <a:t>white-sounding </a:t>
            </a:r>
            <a:r>
              <a:rPr lang="en-US" dirty="0"/>
              <a:t>name (such as Emily Walsh or Brendan </a:t>
            </a:r>
            <a:r>
              <a:rPr lang="en-US" dirty="0" smtClean="0"/>
              <a:t>Baker)</a:t>
            </a:r>
          </a:p>
          <a:p>
            <a:r>
              <a:rPr lang="en-US" dirty="0" smtClean="0"/>
              <a:t>Resumes with white-sounding names received 50% more call backs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1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discriminate?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few of the factors influencing discrimination, covered in the next section:</a:t>
            </a:r>
          </a:p>
          <a:p>
            <a:pPr marL="0" indent="0">
              <a:buNone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Bias is in the air we breathe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Lack of fit theory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Similar to me effect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Organizational 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20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the air we breathe: Everyone has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video about measurement of implicit prejudice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www.youtube.com/watch?v=cykcpqSpVZo</a:t>
            </a:r>
            <a:endParaRPr lang="en-US" dirty="0" smtClean="0"/>
          </a:p>
          <a:p>
            <a:pPr lvl="1"/>
            <a:r>
              <a:rPr lang="en-US" dirty="0"/>
              <a:t>Or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www.youtube.com/watch?v=ABSeKU2qJoI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60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Lack </a:t>
            </a:r>
            <a:r>
              <a:rPr lang="en-US" sz="3400" dirty="0"/>
              <a:t>of fit theory of workplace discrimination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When an applicant's </a:t>
            </a:r>
            <a:r>
              <a:rPr lang="en-US" sz="2000" dirty="0" smtClean="0"/>
              <a:t>identity is </a:t>
            </a:r>
            <a:r>
              <a:rPr lang="en-US" sz="2000" dirty="0"/>
              <a:t>inconsistent with how the job is “typed,” the candidate will be perceived as a poor fit for the job </a:t>
            </a:r>
            <a:r>
              <a:rPr lang="en-US" sz="2000" dirty="0" smtClean="0"/>
              <a:t>(</a:t>
            </a:r>
            <a:r>
              <a:rPr lang="en-US" sz="2000" dirty="0">
                <a:hlinkClick r:id="rId3" tooltip="Link to bibliographic citations"/>
              </a:rPr>
              <a:t>Heilman, 1983, 2001</a:t>
            </a:r>
            <a:r>
              <a:rPr lang="en-US" sz="2000" dirty="0"/>
              <a:t>). 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/>
              <a:t>leading to discriminatory treatment in selection, placement, and promotion decisions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 smtClean="0"/>
              <a:t>For example, stereotypes of women are </a:t>
            </a:r>
            <a:r>
              <a:rPr lang="en-US" sz="2000" dirty="0"/>
              <a:t>incompatible with masculine job types, such as managerial roles (</a:t>
            </a:r>
            <a:r>
              <a:rPr lang="en-US" sz="2000" dirty="0">
                <a:hlinkClick r:id="rId4" tooltip="Link to bibliographic citation"/>
              </a:rPr>
              <a:t>Powell &amp; Butterfield, 1979</a:t>
            </a:r>
            <a:r>
              <a:rPr lang="en-US" sz="2000" dirty="0"/>
              <a:t>; </a:t>
            </a:r>
            <a:r>
              <a:rPr lang="en-US" sz="2000" dirty="0">
                <a:hlinkClick r:id="rId5" tooltip="Link to bibliographic citation"/>
              </a:rPr>
              <a:t>Schein, 2001</a:t>
            </a:r>
            <a:r>
              <a:rPr lang="en-US" sz="20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May lead to women being seen as a mismatch for manager position</a:t>
            </a:r>
          </a:p>
        </p:txBody>
      </p:sp>
    </p:spTree>
    <p:extLst>
      <p:ext uri="{BB962C8B-B14F-4D97-AF65-F5344CB8AC3E}">
        <p14:creationId xmlns:p14="http://schemas.microsoft.com/office/powerpoint/2010/main" val="120402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Similar-to-me Effect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tend </a:t>
            </a:r>
            <a:r>
              <a:rPr lang="en-US" dirty="0"/>
              <a:t>to see people like ourselves more positively</a:t>
            </a:r>
          </a:p>
          <a:p>
            <a:r>
              <a:rPr lang="en-US" dirty="0" smtClean="0"/>
              <a:t>Contributes to bias in hiring, evaluation, </a:t>
            </a:r>
            <a:r>
              <a:rPr lang="en-US" dirty="0"/>
              <a:t>and promotion </a:t>
            </a:r>
          </a:p>
          <a:p>
            <a:r>
              <a:rPr lang="en-US" dirty="0" smtClean="0"/>
              <a:t>Unfortunately can lead us to devalue </a:t>
            </a:r>
            <a:r>
              <a:rPr lang="en-US" dirty="0"/>
              <a:t>dissimilar others and </a:t>
            </a:r>
            <a:r>
              <a:rPr lang="en-US" dirty="0" smtClean="0"/>
              <a:t>overvalue similar </a:t>
            </a:r>
            <a:r>
              <a:rPr lang="en-US" dirty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043244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121</TotalTime>
  <Words>827</Words>
  <Application>Microsoft Macintosh PowerPoint</Application>
  <PresentationFormat>Widescreen</PresentationFormat>
  <Paragraphs>120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Rockwell</vt:lpstr>
      <vt:lpstr>Wingdings</vt:lpstr>
      <vt:lpstr>Atlas</vt:lpstr>
      <vt:lpstr>Diversity &amp; Discrimination  in the Workplace</vt:lpstr>
      <vt:lpstr>Overview</vt:lpstr>
      <vt:lpstr>Definitions</vt:lpstr>
      <vt:lpstr>Prevalence of Discrimination</vt:lpstr>
      <vt:lpstr>Resume Study Mullainathan &amp; Bertrand (2004) </vt:lpstr>
      <vt:lpstr>Why do we discriminate?</vt:lpstr>
      <vt:lpstr>In the air we breathe: Everyone has bias</vt:lpstr>
      <vt:lpstr>Lack of fit theory of workplace discrimination</vt:lpstr>
      <vt:lpstr>Similar-to-me Effect</vt:lpstr>
      <vt:lpstr>Solutions</vt:lpstr>
      <vt:lpstr>The Problem with “Colorblindness”</vt:lpstr>
      <vt:lpstr>Preventing Discrimination</vt:lpstr>
      <vt:lpstr>Organizational changes</vt:lpstr>
      <vt:lpstr>In your field…</vt:lpstr>
      <vt:lpstr>Harnessing the Benefits of Diversity</vt:lpstr>
      <vt:lpstr>Putting it all together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Discrimination in the Workplace</dc:title>
  <dc:creator>Microsoft Office User</dc:creator>
  <cp:lastModifiedBy>Microsoft Office User</cp:lastModifiedBy>
  <cp:revision>18</cp:revision>
  <dcterms:created xsi:type="dcterms:W3CDTF">2017-09-06T15:56:07Z</dcterms:created>
  <dcterms:modified xsi:type="dcterms:W3CDTF">2017-09-06T17:58:07Z</dcterms:modified>
</cp:coreProperties>
</file>