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9"/>
  </p:notesMasterIdLst>
  <p:sldIdLst>
    <p:sldId id="256" r:id="rId2"/>
    <p:sldId id="264" r:id="rId3"/>
    <p:sldId id="279" r:id="rId4"/>
    <p:sldId id="278" r:id="rId5"/>
    <p:sldId id="265" r:id="rId6"/>
    <p:sldId id="267" r:id="rId7"/>
    <p:sldId id="28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176"/>
    <p:restoredTop sz="69349"/>
  </p:normalViewPr>
  <p:slideViewPr>
    <p:cSldViewPr snapToGrid="0" snapToObjects="1">
      <p:cViewPr varScale="1">
        <p:scale>
          <a:sx n="93" d="100"/>
          <a:sy n="93" d="100"/>
        </p:scale>
        <p:origin x="3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94BF9-3498-AB48-80B2-5AAB79B0F531}" type="datetimeFigureOut">
              <a:rPr lang="en-US" smtClean="0"/>
              <a:t>2/5/18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58F94E-857E-1A4B-82CE-6F2CE0CA4D1D}" type="slidenum">
              <a:rPr lang="en-US" smtClean="0"/>
              <a:t>‹#›</a:t>
            </a:fld>
            <a:endParaRPr lang="en-US"/>
          </a:p>
        </p:txBody>
      </p:sp>
    </p:spTree>
    <p:extLst>
      <p:ext uri="{BB962C8B-B14F-4D97-AF65-F5344CB8AC3E}">
        <p14:creationId xmlns:p14="http://schemas.microsoft.com/office/powerpoint/2010/main" val="282882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82vl34mi4Iw&amp;feature=youtu.b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activity can be used to determine which affinity groups are worthwhile based on the</a:t>
            </a:r>
            <a:r>
              <a:rPr lang="en-US" baseline="0" dirty="0"/>
              <a:t> </a:t>
            </a:r>
            <a:r>
              <a:rPr lang="en-US" dirty="0"/>
              <a:t>identities of your students.</a:t>
            </a:r>
            <a:r>
              <a:rPr lang="en-US" baseline="0" dirty="0"/>
              <a:t> The identity make-up of your students will likely vary from class to class, therefore your affinity group structure should as well. </a:t>
            </a:r>
            <a:endParaRPr lang="en-US" dirty="0"/>
          </a:p>
        </p:txBody>
      </p:sp>
      <p:sp>
        <p:nvSpPr>
          <p:cNvPr id="4" name="Slide Number Placeholder 3"/>
          <p:cNvSpPr>
            <a:spLocks noGrp="1"/>
          </p:cNvSpPr>
          <p:nvPr>
            <p:ph type="sldNum" sz="quarter" idx="10"/>
          </p:nvPr>
        </p:nvSpPr>
        <p:spPr/>
        <p:txBody>
          <a:bodyPr/>
          <a:lstStyle/>
          <a:p>
            <a:fld id="{B758F94E-857E-1A4B-82CE-6F2CE0CA4D1D}" type="slidenum">
              <a:rPr lang="en-US" smtClean="0"/>
              <a:t>1</a:t>
            </a:fld>
            <a:endParaRPr lang="en-US" dirty="0"/>
          </a:p>
        </p:txBody>
      </p:sp>
    </p:spTree>
    <p:extLst>
      <p:ext uri="{BB962C8B-B14F-4D97-AF65-F5344CB8AC3E}">
        <p14:creationId xmlns:p14="http://schemas.microsoft.com/office/powerpoint/2010/main" val="615724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Begin by asking students to self reflect</a:t>
            </a:r>
            <a:r>
              <a:rPr lang="en-US" b="1" baseline="0" dirty="0"/>
              <a:t> on their identities</a:t>
            </a:r>
            <a:r>
              <a:rPr lang="is-IS" b="1" baseline="0" dirty="0"/>
              <a:t>…(turn to directions on slide)</a:t>
            </a:r>
          </a:p>
          <a:p>
            <a:r>
              <a:rPr lang="en-US" dirty="0"/>
              <a:t>-Provide</a:t>
            </a:r>
            <a:r>
              <a:rPr lang="en-US" baseline="0" dirty="0"/>
              <a:t> students 2-3 post it notes</a:t>
            </a:r>
          </a:p>
          <a:p>
            <a:r>
              <a:rPr lang="en-US" baseline="0" dirty="0"/>
              <a:t>-on each note, ask them to include one aspect of their identity (a way to describe who they are)</a:t>
            </a:r>
          </a:p>
          <a:p>
            <a:r>
              <a:rPr lang="en-US" baseline="0" dirty="0"/>
              <a:t>-direct students to post their notes on the walls</a:t>
            </a:r>
          </a:p>
          <a:p>
            <a:r>
              <a:rPr lang="en-US" baseline="0" dirty="0"/>
              <a:t>-while doing so, ask them to say standing and develop categories for similar identities (tell them to label these</a:t>
            </a:r>
            <a:r>
              <a:rPr lang="is-IS" baseline="0" dirty="0"/>
              <a:t>….others can provide a different label however no labels should be crossed out, rather a new label written above or below)</a:t>
            </a:r>
          </a:p>
        </p:txBody>
      </p:sp>
      <p:sp>
        <p:nvSpPr>
          <p:cNvPr id="4" name="Slide Number Placeholder 3"/>
          <p:cNvSpPr>
            <a:spLocks noGrp="1"/>
          </p:cNvSpPr>
          <p:nvPr>
            <p:ph type="sldNum" sz="quarter" idx="10"/>
          </p:nvPr>
        </p:nvSpPr>
        <p:spPr/>
        <p:txBody>
          <a:bodyPr/>
          <a:lstStyle/>
          <a:p>
            <a:fld id="{508AAB21-EDE7-4C4A-85B4-3E1A67DB8499}" type="slidenum">
              <a:rPr lang="en-US" smtClean="0"/>
              <a:t>2</a:t>
            </a:fld>
            <a:endParaRPr lang="en-US"/>
          </a:p>
        </p:txBody>
      </p:sp>
    </p:spTree>
    <p:extLst>
      <p:ext uri="{BB962C8B-B14F-4D97-AF65-F5344CB8AC3E}">
        <p14:creationId xmlns:p14="http://schemas.microsoft.com/office/powerpoint/2010/main" val="484175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Debrief:</a:t>
            </a:r>
          </a:p>
          <a:p>
            <a:r>
              <a:rPr lang="en-US" dirty="0"/>
              <a:t>-we tend group identities based on comparing ourselves</a:t>
            </a:r>
            <a:r>
              <a:rPr lang="en-US" baseline="0" dirty="0"/>
              <a:t> to other groups</a:t>
            </a:r>
          </a:p>
          <a:p>
            <a:r>
              <a:rPr lang="en-US" baseline="0" dirty="0"/>
              <a:t>-discuss why these groups are a group (do they have similarities</a:t>
            </a:r>
            <a:r>
              <a:rPr lang="is-IS" baseline="0" dirty="0"/>
              <a:t>…shared experiences?)</a:t>
            </a:r>
            <a:endParaRPr lang="en-US" baseline="0" dirty="0"/>
          </a:p>
          <a:p>
            <a:r>
              <a:rPr lang="en-US" baseline="0" dirty="0"/>
              <a:t>-ask what identities are absent or not reported?</a:t>
            </a:r>
          </a:p>
          <a:p>
            <a:endParaRPr lang="en-US" baseline="0" dirty="0"/>
          </a:p>
          <a:p>
            <a:r>
              <a:rPr lang="en-US" baseline="0" dirty="0"/>
              <a:t>-The ways students begin to label groups can be an opportunity to distinguish:</a:t>
            </a:r>
          </a:p>
          <a:p>
            <a:r>
              <a:rPr lang="en-US" baseline="0" dirty="0"/>
              <a:t>-race v. ethnicity</a:t>
            </a:r>
          </a:p>
          <a:p>
            <a:r>
              <a:rPr lang="en-US" baseline="0" dirty="0"/>
              <a:t>-sexual orientation v gender</a:t>
            </a:r>
          </a:p>
          <a:p>
            <a:r>
              <a:rPr lang="en-US" baseline="0" dirty="0"/>
              <a:t>-LGBTQ (what all stand for)</a:t>
            </a:r>
          </a:p>
          <a:p>
            <a:r>
              <a:rPr lang="en-US" baseline="0" dirty="0"/>
              <a:t>-black versus </a:t>
            </a:r>
            <a:r>
              <a:rPr lang="en-US" baseline="0" dirty="0" err="1"/>
              <a:t>african</a:t>
            </a:r>
            <a:r>
              <a:rPr lang="en-US" baseline="0" dirty="0"/>
              <a:t> </a:t>
            </a:r>
            <a:r>
              <a:rPr lang="en-US" baseline="0" dirty="0" err="1"/>
              <a:t>american</a:t>
            </a:r>
            <a:r>
              <a:rPr lang="is-IS" baseline="0" dirty="0"/>
              <a:t> versus person of color</a:t>
            </a:r>
          </a:p>
          <a:p>
            <a:endParaRPr lang="is-IS" baseline="0" dirty="0"/>
          </a:p>
          <a:p>
            <a:r>
              <a:rPr lang="is-IS" b="1" baseline="0" dirty="0"/>
              <a:t>Reference</a:t>
            </a:r>
          </a:p>
          <a:p>
            <a:r>
              <a:rPr lang="is-IS" baseline="0" dirty="0"/>
              <a:t>See Person of Color Video clip in media resources (also listed below)</a:t>
            </a:r>
          </a:p>
          <a:p>
            <a:r>
              <a:rPr lang="en-US" sz="1200" kern="1200" dirty="0">
                <a:solidFill>
                  <a:schemeClr val="tx1"/>
                </a:solidFill>
                <a:effectLst/>
                <a:latin typeface="+mn-lt"/>
                <a:ea typeface="+mn-ea"/>
                <a:cs typeface="+mn-cs"/>
              </a:rPr>
              <a:t>(2011, February 15). </a:t>
            </a:r>
            <a:r>
              <a:rPr lang="en-US" sz="1200" i="1" kern="1200" dirty="0">
                <a:solidFill>
                  <a:schemeClr val="tx1"/>
                </a:solidFill>
                <a:effectLst/>
                <a:latin typeface="+mn-lt"/>
                <a:ea typeface="+mn-ea"/>
                <a:cs typeface="+mn-cs"/>
              </a:rPr>
              <a:t>The Origin of the phrase "Women of Color"</a:t>
            </a:r>
            <a:r>
              <a:rPr lang="en-US" sz="1200" kern="1200" dirty="0">
                <a:solidFill>
                  <a:schemeClr val="tx1"/>
                </a:solidFill>
                <a:effectLst/>
                <a:latin typeface="+mn-lt"/>
                <a:ea typeface="+mn-ea"/>
                <a:cs typeface="+mn-cs"/>
              </a:rPr>
              <a:t> [Video file]. Retrieved from </a:t>
            </a:r>
          </a:p>
          <a:p>
            <a:r>
              <a:rPr lang="en-US" sz="1200" u="sng" kern="1200" dirty="0">
                <a:solidFill>
                  <a:schemeClr val="tx1"/>
                </a:solidFill>
                <a:effectLst/>
                <a:latin typeface="+mn-lt"/>
                <a:ea typeface="+mn-ea"/>
                <a:cs typeface="+mn-cs"/>
                <a:hlinkClick r:id="rId3"/>
              </a:rPr>
              <a:t>https://www.youtube.com/watch?v=82vl34mi4Iw&amp;feature=youtu.be</a:t>
            </a:r>
            <a:endParaRPr lang="en-US" sz="12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508AAB21-EDE7-4C4A-85B4-3E1A67DB8499}" type="slidenum">
              <a:rPr lang="en-US" smtClean="0"/>
              <a:t>3</a:t>
            </a:fld>
            <a:endParaRPr lang="en-US"/>
          </a:p>
        </p:txBody>
      </p:sp>
    </p:spTree>
    <p:extLst>
      <p:ext uri="{BB962C8B-B14F-4D97-AF65-F5344CB8AC3E}">
        <p14:creationId xmlns:p14="http://schemas.microsoft.com/office/powerpoint/2010/main" val="577749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Typically, students of minority identities such as black, LGBTQ, Muslim tend to report/see those as salient characteristics of their identities yet students who are white, heterosexual, and of higher socioeconomic statuses tend to report characteristics such as personality traits, or future careers/occupations.</a:t>
            </a:r>
          </a:p>
          <a:p>
            <a:r>
              <a:rPr lang="en-US" baseline="0" dirty="0"/>
              <a:t>Therefore</a:t>
            </a:r>
            <a:r>
              <a:rPr lang="is-IS" baseline="0" dirty="0"/>
              <a:t>….</a:t>
            </a:r>
            <a:r>
              <a:rPr lang="en-US" baseline="0" dirty="0"/>
              <a:t>You’ll want to answer the question “How do social identities differ from personality traits?”</a:t>
            </a:r>
          </a:p>
          <a:p>
            <a:r>
              <a:rPr lang="en-US" dirty="0"/>
              <a:t>	Answer:</a:t>
            </a:r>
            <a:r>
              <a:rPr lang="en-US" baseline="0" dirty="0"/>
              <a:t> </a:t>
            </a:r>
          </a:p>
          <a:p>
            <a:r>
              <a:rPr lang="en-US" b="1" baseline="0" dirty="0"/>
              <a:t>	personal identities </a:t>
            </a:r>
            <a:r>
              <a:rPr lang="en-US" baseline="0" dirty="0"/>
              <a:t>are often considered ones traits (shy, outgoing, fun, loving, </a:t>
            </a:r>
            <a:r>
              <a:rPr lang="en-US" baseline="0" dirty="0" err="1"/>
              <a:t>etc</a:t>
            </a:r>
            <a:r>
              <a:rPr lang="en-US" baseline="0" dirty="0"/>
              <a:t>)</a:t>
            </a:r>
          </a:p>
          <a:p>
            <a:r>
              <a:rPr lang="en-US" b="1" baseline="0" dirty="0"/>
              <a:t>	Social identities </a:t>
            </a:r>
            <a:r>
              <a:rPr lang="en-US" baseline="0" dirty="0"/>
              <a:t>are the groups in which you belong to/ an association or assigned to by large organizational structures 	(age groups, political groups, sexual orientations, 	religions, sports, academics, etc.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	Your self is made up of BOTH your personal identity and social identity</a:t>
            </a:r>
            <a:r>
              <a:rPr lang="en-US" b="1" baseline="0" dirty="0"/>
              <a:t> however the focus of affinity groups is 	based on social identities.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B758F94E-857E-1A4B-82CE-6F2CE0CA4D1D}" type="slidenum">
              <a:rPr lang="en-US" smtClean="0"/>
              <a:t>4</a:t>
            </a:fld>
            <a:endParaRPr lang="en-US"/>
          </a:p>
        </p:txBody>
      </p:sp>
    </p:spTree>
    <p:extLst>
      <p:ext uri="{BB962C8B-B14F-4D97-AF65-F5344CB8AC3E}">
        <p14:creationId xmlns:p14="http://schemas.microsoft.com/office/powerpoint/2010/main" val="1045354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slide represents the aforementioned activity in my Fall 2017 COM315: Intergroup Communication class. A majority of students in the class were white/heterosexual/higher socioeconomic statuses.</a:t>
            </a:r>
          </a:p>
          <a:p>
            <a:r>
              <a:rPr lang="en-US" baseline="0" dirty="0"/>
              <a:t>-As seen from the photos, a majority of students included personality traits and current/future occupations as the main components to describe who they are (their identity). Very few students selected race as a way to describe their identity.</a:t>
            </a:r>
          </a:p>
          <a:p>
            <a:r>
              <a:rPr lang="en-US" baseline="0" dirty="0"/>
              <a:t>-Such results highlight the need for individuals, especially those who are white to reflect on what it means to be white. Typically, students see white as simply “is” or the status quo, while students of color constantly see race as a primary way to describe who they are as they are constantly reminded.</a:t>
            </a:r>
          </a:p>
        </p:txBody>
      </p:sp>
      <p:sp>
        <p:nvSpPr>
          <p:cNvPr id="4" name="Slide Number Placeholder 3"/>
          <p:cNvSpPr>
            <a:spLocks noGrp="1"/>
          </p:cNvSpPr>
          <p:nvPr>
            <p:ph type="sldNum" sz="quarter" idx="10"/>
          </p:nvPr>
        </p:nvSpPr>
        <p:spPr/>
        <p:txBody>
          <a:bodyPr/>
          <a:lstStyle/>
          <a:p>
            <a:fld id="{B758F94E-857E-1A4B-82CE-6F2CE0CA4D1D}" type="slidenum">
              <a:rPr lang="en-US" smtClean="0"/>
              <a:t>5</a:t>
            </a:fld>
            <a:endParaRPr lang="en-US"/>
          </a:p>
        </p:txBody>
      </p:sp>
    </p:spTree>
    <p:extLst>
      <p:ext uri="{BB962C8B-B14F-4D97-AF65-F5344CB8AC3E}">
        <p14:creationId xmlns:p14="http://schemas.microsoft.com/office/powerpoint/2010/main" val="1544529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Based on the results of the activity and the debrief, you can determine what affinity groups are needed for your students. Such a decision will also depend on the size of your class. Due to the small class sizes at class </a:t>
            </a:r>
            <a:r>
              <a:rPr lang="en-US" baseline="0"/>
              <a:t>poly (30-35</a:t>
            </a:r>
            <a:r>
              <a:rPr lang="en-US" baseline="0" dirty="0"/>
              <a:t>), I recommend using white and people of color affinity groups. When there are too few members of an affinity group, it can convey too much power or a lack thereof. </a:t>
            </a:r>
          </a:p>
          <a:p>
            <a:endParaRPr lang="en-US" baseline="0" dirty="0"/>
          </a:p>
          <a:p>
            <a:r>
              <a:rPr lang="en-US" baseline="0" dirty="0"/>
              <a:t>-I also recommend conducting the activity at the end of the quarter to see if those 3 identities have changed. For my COM315 class, all but one of my students reported their racial identity as center to who they were.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Case for Race-based affinity groups:</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Why race-based affinity groups when multiple identities may be reported?</a:t>
            </a:r>
          </a:p>
          <a:p>
            <a:r>
              <a:rPr lang="en-US" sz="1200" b="1" kern="1200" dirty="0">
                <a:solidFill>
                  <a:schemeClr val="tx1"/>
                </a:solidFill>
                <a:effectLst/>
                <a:latin typeface="+mn-lt"/>
                <a:ea typeface="+mn-ea"/>
                <a:cs typeface="+mn-cs"/>
              </a:rPr>
              <a:t>Why race based affinity groups in this instance? </a:t>
            </a:r>
            <a:endParaRPr lang="en-US" sz="1200" b="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1.) “race &amp; racism, and its intersections with class &amp; classism, are at the root of or </a:t>
            </a:r>
            <a:endParaRPr lang="en-US" dirty="0"/>
          </a:p>
          <a:p>
            <a:r>
              <a:rPr lang="en-US" sz="1200" kern="1200" dirty="0">
                <a:solidFill>
                  <a:schemeClr val="tx1"/>
                </a:solidFill>
                <a:effectLst/>
                <a:latin typeface="+mn-lt"/>
                <a:ea typeface="+mn-ea"/>
                <a:cs typeface="+mn-cs"/>
              </a:rPr>
              <a:t>are the root of the challenge of educational inequity in the United States.”</a:t>
            </a:r>
          </a:p>
          <a:p>
            <a:r>
              <a:rPr lang="en-US" sz="1200" kern="1200" dirty="0">
                <a:solidFill>
                  <a:schemeClr val="tx1"/>
                </a:solidFill>
                <a:effectLst/>
                <a:latin typeface="+mn-lt"/>
                <a:ea typeface="+mn-ea"/>
                <a:cs typeface="+mn-cs"/>
              </a:rPr>
              <a:t>2.) “Isolating race in this case allows us to focus on our own learning and healing needs along </a:t>
            </a:r>
            <a:endParaRPr lang="en-US" dirty="0"/>
          </a:p>
          <a:p>
            <a:r>
              <a:rPr lang="en-US" sz="1200" kern="1200" dirty="0">
                <a:solidFill>
                  <a:schemeClr val="tx1"/>
                </a:solidFill>
                <a:effectLst/>
                <a:latin typeface="+mn-lt"/>
                <a:ea typeface="+mn-ea"/>
                <a:cs typeface="+mn-cs"/>
              </a:rPr>
              <a:t>racial lines, while providing in-group spaces to tackle differences in experiences of class and </a:t>
            </a:r>
            <a:endParaRPr lang="en-US" dirty="0"/>
          </a:p>
          <a:p>
            <a:r>
              <a:rPr lang="en-US" sz="1200" kern="1200" dirty="0">
                <a:solidFill>
                  <a:schemeClr val="tx1"/>
                </a:solidFill>
                <a:effectLst/>
                <a:latin typeface="+mn-lt"/>
                <a:ea typeface="+mn-ea"/>
                <a:cs typeface="+mn-cs"/>
              </a:rPr>
              <a:t>other salient intersecting identities”</a:t>
            </a:r>
            <a:r>
              <a:rPr lang="en-US" sz="1200" kern="1200" baseline="0" dirty="0">
                <a:solidFill>
                  <a:schemeClr val="tx1"/>
                </a:solidFill>
                <a:effectLst/>
                <a:latin typeface="+mn-lt"/>
                <a:ea typeface="+mn-ea"/>
                <a:cs typeface="+mn-cs"/>
              </a:rPr>
              <a:t> (Teach for America, 2017). </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B758F94E-857E-1A4B-82CE-6F2CE0CA4D1D}" type="slidenum">
              <a:rPr lang="en-US" smtClean="0"/>
              <a:t>6</a:t>
            </a:fld>
            <a:endParaRPr lang="en-US"/>
          </a:p>
        </p:txBody>
      </p:sp>
    </p:spTree>
    <p:extLst>
      <p:ext uri="{BB962C8B-B14F-4D97-AF65-F5344CB8AC3E}">
        <p14:creationId xmlns:p14="http://schemas.microsoft.com/office/powerpoint/2010/main" val="1416637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9F68DE1B-524D-D64B-8C53-2CCACC3FCE76}" type="slidenum">
              <a:rPr lang="en-US" smtClean="0"/>
              <a:t>‹#›</a:t>
            </a:fld>
            <a:endParaRPr lang="en-US"/>
          </a:p>
        </p:txBody>
      </p:sp>
    </p:spTree>
    <p:extLst>
      <p:ext uri="{BB962C8B-B14F-4D97-AF65-F5344CB8AC3E}">
        <p14:creationId xmlns:p14="http://schemas.microsoft.com/office/powerpoint/2010/main" val="950759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6D856F-C773-3242-9ED5-9143167643F8}" type="datetimeFigureOut">
              <a:rPr lang="en-US" smtClean="0"/>
              <a:t>2/5/18</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55487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1372431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336468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709166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86D856F-C773-3242-9ED5-9143167643F8}" type="datetimeFigureOut">
              <a:rPr lang="en-US" smtClean="0"/>
              <a:t>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426872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86D856F-C773-3242-9ED5-9143167643F8}" type="datetimeFigureOut">
              <a:rPr lang="en-US" smtClean="0"/>
              <a:t>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1851482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833962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193475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2136263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6D856F-C773-3242-9ED5-9143167643F8}" type="datetimeFigureOut">
              <a:rPr lang="en-US" smtClean="0"/>
              <a:t>2/5/18</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401331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86D856F-C773-3242-9ED5-9143167643F8}" type="datetimeFigureOut">
              <a:rPr lang="en-US" smtClean="0"/>
              <a:t>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2085179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86D856F-C773-3242-9ED5-9143167643F8}" type="datetimeFigureOut">
              <a:rPr lang="en-US" smtClean="0"/>
              <a:t>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833481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86D856F-C773-3242-9ED5-9143167643F8}" type="datetimeFigureOut">
              <a:rPr lang="en-US" smtClean="0"/>
              <a:t>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291623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6D856F-C773-3242-9ED5-9143167643F8}" type="datetimeFigureOut">
              <a:rPr lang="en-US" smtClean="0"/>
              <a:t>2/5/18</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759087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6D856F-C773-3242-9ED5-9143167643F8}" type="datetimeFigureOut">
              <a:rPr lang="en-US" smtClean="0"/>
              <a:t>2/5/18</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1923992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6D856F-C773-3242-9ED5-9143167643F8}" type="datetimeFigureOut">
              <a:rPr lang="en-US" smtClean="0"/>
              <a:t>2/5/18</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68DE1B-524D-D64B-8C53-2CCACC3FCE76}" type="slidenum">
              <a:rPr lang="en-US" smtClean="0"/>
              <a:t>‹#›</a:t>
            </a:fld>
            <a:endParaRPr lang="en-US"/>
          </a:p>
        </p:txBody>
      </p:sp>
    </p:spTree>
    <p:extLst>
      <p:ext uri="{BB962C8B-B14F-4D97-AF65-F5344CB8AC3E}">
        <p14:creationId xmlns:p14="http://schemas.microsoft.com/office/powerpoint/2010/main" val="1887498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886D856F-C773-3242-9ED5-9143167643F8}" type="datetimeFigureOut">
              <a:rPr lang="en-US" smtClean="0"/>
              <a:t>2/5/18</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9F68DE1B-524D-D64B-8C53-2CCACC3FCE76}" type="slidenum">
              <a:rPr lang="en-US" smtClean="0"/>
              <a:t>‹#›</a:t>
            </a:fld>
            <a:endParaRPr lang="en-US"/>
          </a:p>
        </p:txBody>
      </p:sp>
    </p:spTree>
    <p:extLst>
      <p:ext uri="{BB962C8B-B14F-4D97-AF65-F5344CB8AC3E}">
        <p14:creationId xmlns:p14="http://schemas.microsoft.com/office/powerpoint/2010/main" val="73436897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tiff"/><Relationship Id="rId4" Type="http://schemas.openxmlformats.org/officeDocument/2006/relationships/image" Target="../media/image3.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82vl34mi4Iw&amp;feature=youtu.b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Elements of Identity</a:t>
            </a:r>
          </a:p>
        </p:txBody>
      </p:sp>
      <p:sp>
        <p:nvSpPr>
          <p:cNvPr id="3" name="Subtitle 2"/>
          <p:cNvSpPr>
            <a:spLocks noGrp="1"/>
          </p:cNvSpPr>
          <p:nvPr>
            <p:ph type="subTitle" idx="1"/>
          </p:nvPr>
        </p:nvSpPr>
        <p:spPr/>
        <p:txBody>
          <a:bodyPr/>
          <a:lstStyle/>
          <a:p>
            <a:pPr algn="ctr"/>
            <a:r>
              <a:rPr lang="en-US" dirty="0"/>
              <a:t>Determining affinity group structure</a:t>
            </a:r>
          </a:p>
        </p:txBody>
      </p:sp>
    </p:spTree>
    <p:extLst>
      <p:ext uri="{BB962C8B-B14F-4D97-AF65-F5344CB8AC3E}">
        <p14:creationId xmlns:p14="http://schemas.microsoft.com/office/powerpoint/2010/main" val="2081774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Markers: Who are we?</a:t>
            </a:r>
          </a:p>
        </p:txBody>
      </p:sp>
      <p:sp>
        <p:nvSpPr>
          <p:cNvPr id="3" name="Content Placeholder 2"/>
          <p:cNvSpPr>
            <a:spLocks noGrp="1"/>
          </p:cNvSpPr>
          <p:nvPr>
            <p:ph idx="1"/>
          </p:nvPr>
        </p:nvSpPr>
        <p:spPr/>
        <p:txBody>
          <a:bodyPr/>
          <a:lstStyle/>
          <a:p>
            <a:r>
              <a:rPr lang="en-US" dirty="0"/>
              <a:t>On three stickie notes, provide a word on each that describes your identity (who you are)</a:t>
            </a:r>
          </a:p>
          <a:p>
            <a:r>
              <a:rPr lang="en-US" dirty="0"/>
              <a:t>When finished, stick all 3 notes on the white board</a:t>
            </a:r>
          </a:p>
          <a:p>
            <a:r>
              <a:rPr lang="en-US" dirty="0"/>
              <a:t>Begin grouping similar items together and give the category a name</a:t>
            </a:r>
          </a:p>
          <a:p>
            <a:r>
              <a:rPr lang="en-US" dirty="0"/>
              <a:t>Category names may change (do not erase previous category name, rather write below or above it)</a:t>
            </a:r>
          </a:p>
        </p:txBody>
      </p:sp>
    </p:spTree>
    <p:extLst>
      <p:ext uri="{BB962C8B-B14F-4D97-AF65-F5344CB8AC3E}">
        <p14:creationId xmlns:p14="http://schemas.microsoft.com/office/powerpoint/2010/main" val="45285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Markers: Debrief</a:t>
            </a:r>
          </a:p>
        </p:txBody>
      </p:sp>
      <p:sp>
        <p:nvSpPr>
          <p:cNvPr id="3" name="Content Placeholder 2"/>
          <p:cNvSpPr>
            <a:spLocks noGrp="1"/>
          </p:cNvSpPr>
          <p:nvPr>
            <p:ph idx="1"/>
          </p:nvPr>
        </p:nvSpPr>
        <p:spPr/>
        <p:txBody>
          <a:bodyPr/>
          <a:lstStyle/>
          <a:p>
            <a:r>
              <a:rPr lang="en-US" dirty="0"/>
              <a:t>How did you select what to include on your stickie note?</a:t>
            </a:r>
          </a:p>
          <a:p>
            <a:pPr lvl="1"/>
            <a:r>
              <a:rPr lang="en-US" dirty="0"/>
              <a:t>Was this difficult or easy? Why?</a:t>
            </a:r>
          </a:p>
          <a:p>
            <a:pPr lvl="1"/>
            <a:r>
              <a:rPr lang="en-US" dirty="0"/>
              <a:t>Would you have included another identity had it not been in this classroom (this context)? Why or why not?</a:t>
            </a:r>
          </a:p>
          <a:p>
            <a:r>
              <a:rPr lang="en-US" dirty="0"/>
              <a:t>How did you group items together?</a:t>
            </a:r>
          </a:p>
          <a:p>
            <a:r>
              <a:rPr lang="en-US" dirty="0"/>
              <a:t>How did you label them?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539062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makes an identity?</a:t>
            </a:r>
          </a:p>
        </p:txBody>
      </p:sp>
      <p:sp>
        <p:nvSpPr>
          <p:cNvPr id="3" name="Content Placeholder 2"/>
          <p:cNvSpPr>
            <a:spLocks noGrp="1"/>
          </p:cNvSpPr>
          <p:nvPr>
            <p:ph idx="1"/>
          </p:nvPr>
        </p:nvSpPr>
        <p:spPr/>
        <p:txBody>
          <a:bodyPr/>
          <a:lstStyle/>
          <a:p>
            <a:r>
              <a:rPr lang="en-US" dirty="0"/>
              <a:t>Personal versus Social</a:t>
            </a:r>
          </a:p>
          <a:p>
            <a:r>
              <a:rPr lang="en-US" dirty="0"/>
              <a:t>What commonalities were evident among those who listed personal versus those who listed social identities in the activity?</a:t>
            </a:r>
          </a:p>
          <a:p>
            <a:endParaRPr lang="en-US" dirty="0"/>
          </a:p>
        </p:txBody>
      </p:sp>
    </p:spTree>
    <p:extLst>
      <p:ext uri="{BB962C8B-B14F-4D97-AF65-F5344CB8AC3E}">
        <p14:creationId xmlns:p14="http://schemas.microsoft.com/office/powerpoint/2010/main" val="1702439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1154953" y="2339474"/>
            <a:ext cx="8825659" cy="3416300"/>
          </a:xfrm>
        </p:spPr>
        <p:txBody>
          <a:bodyPr/>
          <a:lstStyle/>
          <a:p>
            <a:r>
              <a:rPr lang="en-US" dirty="0"/>
              <a:t>COM315: Intergroup Communication</a:t>
            </a:r>
          </a:p>
        </p:txBody>
      </p:sp>
      <p:pic>
        <p:nvPicPr>
          <p:cNvPr id="4" name="Picture 3"/>
          <p:cNvPicPr>
            <a:picLocks noChangeAspect="1"/>
          </p:cNvPicPr>
          <p:nvPr/>
        </p:nvPicPr>
        <p:blipFill rotWithShape="1">
          <a:blip r:embed="rId3"/>
          <a:srcRect l="20865" r="19775"/>
          <a:stretch/>
        </p:blipFill>
        <p:spPr>
          <a:xfrm>
            <a:off x="8609011" y="2829827"/>
            <a:ext cx="3181935" cy="2888248"/>
          </a:xfrm>
          <a:prstGeom prst="rect">
            <a:avLst/>
          </a:prstGeom>
        </p:spPr>
      </p:pic>
      <p:pic>
        <p:nvPicPr>
          <p:cNvPr id="5" name="Picture 4"/>
          <p:cNvPicPr>
            <a:picLocks noChangeAspect="1"/>
          </p:cNvPicPr>
          <p:nvPr/>
        </p:nvPicPr>
        <p:blipFill rotWithShape="1">
          <a:blip r:embed="rId4"/>
          <a:srcRect l="14068" t="8137" r="15932" b="-2070"/>
          <a:stretch/>
        </p:blipFill>
        <p:spPr>
          <a:xfrm>
            <a:off x="4320060" y="2829827"/>
            <a:ext cx="4000980" cy="3108960"/>
          </a:xfrm>
          <a:prstGeom prst="rect">
            <a:avLst/>
          </a:prstGeom>
        </p:spPr>
      </p:pic>
      <p:pic>
        <p:nvPicPr>
          <p:cNvPr id="6" name="Picture 5" title="Post-it Activity Displays multiple post its placed in different areas to group them. "/>
          <p:cNvPicPr>
            <a:picLocks noChangeAspect="1"/>
          </p:cNvPicPr>
          <p:nvPr/>
        </p:nvPicPr>
        <p:blipFill rotWithShape="1">
          <a:blip r:embed="rId5"/>
          <a:srcRect l="17939" r="23078"/>
          <a:stretch/>
        </p:blipFill>
        <p:spPr>
          <a:xfrm>
            <a:off x="869074" y="2829827"/>
            <a:ext cx="3165107" cy="2674132"/>
          </a:xfrm>
          <a:prstGeom prst="rect">
            <a:avLst/>
          </a:prstGeom>
        </p:spPr>
      </p:pic>
    </p:spTree>
    <p:extLst>
      <p:ext uri="{BB962C8B-B14F-4D97-AF65-F5344CB8AC3E}">
        <p14:creationId xmlns:p14="http://schemas.microsoft.com/office/powerpoint/2010/main" val="393304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Determining Affinity groups</a:t>
            </a:r>
          </a:p>
        </p:txBody>
      </p:sp>
      <p:sp>
        <p:nvSpPr>
          <p:cNvPr id="3" name="Content Placeholder 2"/>
          <p:cNvSpPr>
            <a:spLocks noGrp="1"/>
          </p:cNvSpPr>
          <p:nvPr>
            <p:ph idx="1"/>
          </p:nvPr>
        </p:nvSpPr>
        <p:spPr/>
        <p:txBody>
          <a:bodyPr/>
          <a:lstStyle/>
          <a:p>
            <a:r>
              <a:rPr lang="en-US" dirty="0"/>
              <a:t>The case for race-based affinity groups:</a:t>
            </a:r>
          </a:p>
          <a:p>
            <a:pPr lvl="1"/>
            <a:r>
              <a:rPr lang="en-US" dirty="0"/>
              <a:t>White Affinity Groups</a:t>
            </a:r>
          </a:p>
          <a:p>
            <a:pPr lvl="1"/>
            <a:r>
              <a:rPr lang="en-US" dirty="0"/>
              <a:t>People of Color Affinity Groups </a:t>
            </a:r>
          </a:p>
        </p:txBody>
      </p:sp>
    </p:spTree>
    <p:extLst>
      <p:ext uri="{BB962C8B-B14F-4D97-AF65-F5344CB8AC3E}">
        <p14:creationId xmlns:p14="http://schemas.microsoft.com/office/powerpoint/2010/main" val="1218612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References</a:t>
            </a:r>
          </a:p>
        </p:txBody>
      </p:sp>
      <p:sp>
        <p:nvSpPr>
          <p:cNvPr id="3" name="Content Placeholder 2"/>
          <p:cNvSpPr>
            <a:spLocks noGrp="1"/>
          </p:cNvSpPr>
          <p:nvPr>
            <p:ph idx="1"/>
          </p:nvPr>
        </p:nvSpPr>
        <p:spPr/>
        <p:txBody>
          <a:bodyPr/>
          <a:lstStyle/>
          <a:p>
            <a:r>
              <a:rPr lang="en-US" dirty="0"/>
              <a:t>Teach For America. (2017). National Institute Resource. 101-FAQs</a:t>
            </a:r>
            <a:endParaRPr lang="en-US" dirty="0">
              <a:solidFill>
                <a:schemeClr val="tx1"/>
              </a:solidFill>
            </a:endParaRPr>
          </a:p>
          <a:p>
            <a:r>
              <a:rPr lang="en-US" dirty="0">
                <a:solidFill>
                  <a:schemeClr val="tx1"/>
                </a:solidFill>
              </a:rPr>
              <a:t>(2011, February 15). </a:t>
            </a:r>
            <a:r>
              <a:rPr lang="en-US" i="1" dirty="0">
                <a:solidFill>
                  <a:schemeClr val="tx1"/>
                </a:solidFill>
              </a:rPr>
              <a:t>The Origin of the phrase "Women of Color"</a:t>
            </a:r>
            <a:r>
              <a:rPr lang="en-US" dirty="0">
                <a:solidFill>
                  <a:schemeClr val="tx1"/>
                </a:solidFill>
              </a:rPr>
              <a:t> [Video file]. Retrieved from </a:t>
            </a:r>
            <a:r>
              <a:rPr lang="en-US" u="sng" dirty="0">
                <a:solidFill>
                  <a:schemeClr val="tx1"/>
                </a:solidFill>
                <a:hlinkClick r:id="rId2"/>
              </a:rPr>
              <a:t>https://www.youtube.com/watch?v=82vl34mi4Iw&amp;feature=youtu.be</a:t>
            </a:r>
            <a:endParaRPr lang="en-US" dirty="0">
              <a:solidFill>
                <a:schemeClr val="tx1"/>
              </a:solidFill>
            </a:endParaRPr>
          </a:p>
        </p:txBody>
      </p:sp>
    </p:spTree>
    <p:extLst>
      <p:ext uri="{BB962C8B-B14F-4D97-AF65-F5344CB8AC3E}">
        <p14:creationId xmlns:p14="http://schemas.microsoft.com/office/powerpoint/2010/main" val="21402468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18857</TotalTime>
  <Words>972</Words>
  <Application>Microsoft Macintosh PowerPoint</Application>
  <PresentationFormat>Widescreen</PresentationFormat>
  <Paragraphs>77</Paragraphs>
  <Slides>7</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Century Gothic</vt:lpstr>
      <vt:lpstr>Wingdings 3</vt:lpstr>
      <vt:lpstr>Ion Boardroom</vt:lpstr>
      <vt:lpstr>Elements of Identity</vt:lpstr>
      <vt:lpstr>Identity Markers: Who are we?</vt:lpstr>
      <vt:lpstr>Identity Markers: Debrief</vt:lpstr>
      <vt:lpstr>What makes an identity?</vt:lpstr>
      <vt:lpstr>Example</vt:lpstr>
      <vt:lpstr>Determining Affinity groups</vt:lpstr>
      <vt:lpstr>References</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COM315: Intergroup Communication</dc:title>
  <dc:creator>Microsoft Office User</dc:creator>
  <cp:lastModifiedBy>Jennifer Teramoto Pedrotti</cp:lastModifiedBy>
  <cp:revision>549</cp:revision>
  <dcterms:created xsi:type="dcterms:W3CDTF">2016-09-22T15:32:35Z</dcterms:created>
  <dcterms:modified xsi:type="dcterms:W3CDTF">2018-02-05T23:11:57Z</dcterms:modified>
</cp:coreProperties>
</file>