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sldIdLst>
    <p:sldId id="256" r:id="rId2"/>
    <p:sldId id="257" r:id="rId3"/>
    <p:sldId id="258" r:id="rId4"/>
    <p:sldId id="261" r:id="rId5"/>
    <p:sldId id="260" r:id="rId6"/>
    <p:sldId id="276" r:id="rId7"/>
    <p:sldId id="277" r:id="rId8"/>
    <p:sldId id="269" r:id="rId9"/>
    <p:sldId id="259" r:id="rId10"/>
    <p:sldId id="282" r:id="rId11"/>
    <p:sldId id="281" r:id="rId12"/>
    <p:sldId id="267" r:id="rId13"/>
    <p:sldId id="268" r:id="rId14"/>
    <p:sldId id="270" r:id="rId15"/>
    <p:sldId id="291" r:id="rId16"/>
    <p:sldId id="284" r:id="rId17"/>
    <p:sldId id="262" r:id="rId18"/>
    <p:sldId id="271" r:id="rId19"/>
    <p:sldId id="275" r:id="rId20"/>
    <p:sldId id="264" r:id="rId21"/>
    <p:sldId id="289" r:id="rId22"/>
    <p:sldId id="272" r:id="rId23"/>
    <p:sldId id="273" r:id="rId24"/>
    <p:sldId id="287" r:id="rId25"/>
    <p:sldId id="279" r:id="rId26"/>
    <p:sldId id="278" r:id="rId27"/>
    <p:sldId id="288" r:id="rId28"/>
    <p:sldId id="290" r:id="rId29"/>
    <p:sldId id="263" r:id="rId30"/>
    <p:sldId id="265" r:id="rId31"/>
    <p:sldId id="283" r:id="rId32"/>
    <p:sldId id="266" r:id="rId3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451" autoAdjust="0"/>
    <p:restoredTop sz="94718" autoAdjust="0"/>
  </p:normalViewPr>
  <p:slideViewPr>
    <p:cSldViewPr>
      <p:cViewPr varScale="1">
        <p:scale>
          <a:sx n="84" d="100"/>
          <a:sy n="84" d="100"/>
        </p:scale>
        <p:origin x="-78" y="-294"/>
      </p:cViewPr>
      <p:guideLst>
        <p:guide orient="horz" pos="2160"/>
        <p:guide pos="2880"/>
      </p:guideLst>
    </p:cSldViewPr>
  </p:slideViewPr>
  <p:outlineViewPr>
    <p:cViewPr>
      <p:scale>
        <a:sx n="33" d="100"/>
        <a:sy n="33" d="100"/>
      </p:scale>
      <p:origin x="0" y="3066"/>
    </p:cViewPr>
  </p:outlineViewPr>
  <p:notesTextViewPr>
    <p:cViewPr>
      <p:scale>
        <a:sx n="1" d="1"/>
        <a:sy n="1" d="1"/>
      </p:scale>
      <p:origin x="0" y="0"/>
    </p:cViewPr>
  </p:notesTextViewPr>
  <p:notesViewPr>
    <p:cSldViewPr>
      <p:cViewPr varScale="1">
        <p:scale>
          <a:sx n="75" d="100"/>
          <a:sy n="75" d="100"/>
        </p:scale>
        <p:origin x="-1374"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39342B0-7969-48BD-8428-2D3A634DE7ED}" type="datetimeFigureOut">
              <a:rPr lang="en-US" smtClean="0"/>
              <a:t>8/8/2017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D7C5425-9182-4D59-8883-E9140148C116}" type="slidenum">
              <a:rPr lang="en-US" smtClean="0"/>
              <a:t>‹#›</a:t>
            </a:fld>
            <a:endParaRPr lang="en-US"/>
          </a:p>
        </p:txBody>
      </p:sp>
    </p:spTree>
    <p:extLst>
      <p:ext uri="{BB962C8B-B14F-4D97-AF65-F5344CB8AC3E}">
        <p14:creationId xmlns:p14="http://schemas.microsoft.com/office/powerpoint/2010/main" val="27967524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FCB731A-8426-47AC-A3D3-13A5DAB61847}" type="datetimeFigureOut">
              <a:rPr lang="en-US" smtClean="0"/>
              <a:t>8/8/2017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ED6526-5346-4702-94DB-316291752DFA}" type="slidenum">
              <a:rPr lang="en-US" smtClean="0"/>
              <a:t>‹#›</a:t>
            </a:fld>
            <a:endParaRPr lang="en-US"/>
          </a:p>
        </p:txBody>
      </p:sp>
    </p:spTree>
    <p:extLst>
      <p:ext uri="{BB962C8B-B14F-4D97-AF65-F5344CB8AC3E}">
        <p14:creationId xmlns:p14="http://schemas.microsoft.com/office/powerpoint/2010/main" val="6356932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FCB731A-8426-47AC-A3D3-13A5DAB61847}" type="datetimeFigureOut">
              <a:rPr lang="en-US" smtClean="0"/>
              <a:t>8/8/2017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ED6526-5346-4702-94DB-316291752DFA}" type="slidenum">
              <a:rPr lang="en-US" smtClean="0"/>
              <a:t>‹#›</a:t>
            </a:fld>
            <a:endParaRPr lang="en-US"/>
          </a:p>
        </p:txBody>
      </p:sp>
    </p:spTree>
    <p:extLst>
      <p:ext uri="{BB962C8B-B14F-4D97-AF65-F5344CB8AC3E}">
        <p14:creationId xmlns:p14="http://schemas.microsoft.com/office/powerpoint/2010/main" val="1368601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FCB731A-8426-47AC-A3D3-13A5DAB61847}" type="datetimeFigureOut">
              <a:rPr lang="en-US" smtClean="0"/>
              <a:t>8/8/2017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ED6526-5346-4702-94DB-316291752DFA}" type="slidenum">
              <a:rPr lang="en-US" smtClean="0"/>
              <a:t>‹#›</a:t>
            </a:fld>
            <a:endParaRPr lang="en-US"/>
          </a:p>
        </p:txBody>
      </p:sp>
    </p:spTree>
    <p:extLst>
      <p:ext uri="{BB962C8B-B14F-4D97-AF65-F5344CB8AC3E}">
        <p14:creationId xmlns:p14="http://schemas.microsoft.com/office/powerpoint/2010/main" val="37081332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FCB731A-8426-47AC-A3D3-13A5DAB61847}" type="datetimeFigureOut">
              <a:rPr lang="en-US" smtClean="0"/>
              <a:t>8/8/2017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ED6526-5346-4702-94DB-316291752DFA}" type="slidenum">
              <a:rPr lang="en-US" smtClean="0"/>
              <a:t>‹#›</a:t>
            </a:fld>
            <a:endParaRPr lang="en-US"/>
          </a:p>
        </p:txBody>
      </p:sp>
    </p:spTree>
    <p:extLst>
      <p:ext uri="{BB962C8B-B14F-4D97-AF65-F5344CB8AC3E}">
        <p14:creationId xmlns:p14="http://schemas.microsoft.com/office/powerpoint/2010/main" val="23427486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FCB731A-8426-47AC-A3D3-13A5DAB61847}" type="datetimeFigureOut">
              <a:rPr lang="en-US" smtClean="0"/>
              <a:t>8/8/2017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ED6526-5346-4702-94DB-316291752DFA}" type="slidenum">
              <a:rPr lang="en-US" smtClean="0"/>
              <a:t>‹#›</a:t>
            </a:fld>
            <a:endParaRPr lang="en-US"/>
          </a:p>
        </p:txBody>
      </p:sp>
    </p:spTree>
    <p:extLst>
      <p:ext uri="{BB962C8B-B14F-4D97-AF65-F5344CB8AC3E}">
        <p14:creationId xmlns:p14="http://schemas.microsoft.com/office/powerpoint/2010/main" val="16176347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FCB731A-8426-47AC-A3D3-13A5DAB61847}" type="datetimeFigureOut">
              <a:rPr lang="en-US" smtClean="0"/>
              <a:t>8/8/2017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7ED6526-5346-4702-94DB-316291752DFA}" type="slidenum">
              <a:rPr lang="en-US" smtClean="0"/>
              <a:t>‹#›</a:t>
            </a:fld>
            <a:endParaRPr lang="en-US"/>
          </a:p>
        </p:txBody>
      </p:sp>
    </p:spTree>
    <p:extLst>
      <p:ext uri="{BB962C8B-B14F-4D97-AF65-F5344CB8AC3E}">
        <p14:creationId xmlns:p14="http://schemas.microsoft.com/office/powerpoint/2010/main" val="11488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FCB731A-8426-47AC-A3D3-13A5DAB61847}" type="datetimeFigureOut">
              <a:rPr lang="en-US" smtClean="0"/>
              <a:t>8/8/2017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7ED6526-5346-4702-94DB-316291752DFA}" type="slidenum">
              <a:rPr lang="en-US" smtClean="0"/>
              <a:t>‹#›</a:t>
            </a:fld>
            <a:endParaRPr lang="en-US"/>
          </a:p>
        </p:txBody>
      </p:sp>
    </p:spTree>
    <p:extLst>
      <p:ext uri="{BB962C8B-B14F-4D97-AF65-F5344CB8AC3E}">
        <p14:creationId xmlns:p14="http://schemas.microsoft.com/office/powerpoint/2010/main" val="38227157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FCB731A-8426-47AC-A3D3-13A5DAB61847}" type="datetimeFigureOut">
              <a:rPr lang="en-US" smtClean="0"/>
              <a:t>8/8/2017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7ED6526-5346-4702-94DB-316291752DFA}" type="slidenum">
              <a:rPr lang="en-US" smtClean="0"/>
              <a:t>‹#›</a:t>
            </a:fld>
            <a:endParaRPr lang="en-US"/>
          </a:p>
        </p:txBody>
      </p:sp>
    </p:spTree>
    <p:extLst>
      <p:ext uri="{BB962C8B-B14F-4D97-AF65-F5344CB8AC3E}">
        <p14:creationId xmlns:p14="http://schemas.microsoft.com/office/powerpoint/2010/main" val="20539172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FCB731A-8426-47AC-A3D3-13A5DAB61847}" type="datetimeFigureOut">
              <a:rPr lang="en-US" smtClean="0"/>
              <a:t>8/8/2017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7ED6526-5346-4702-94DB-316291752DFA}" type="slidenum">
              <a:rPr lang="en-US" smtClean="0"/>
              <a:t>‹#›</a:t>
            </a:fld>
            <a:endParaRPr lang="en-US"/>
          </a:p>
        </p:txBody>
      </p:sp>
    </p:spTree>
    <p:extLst>
      <p:ext uri="{BB962C8B-B14F-4D97-AF65-F5344CB8AC3E}">
        <p14:creationId xmlns:p14="http://schemas.microsoft.com/office/powerpoint/2010/main" val="33840069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FCB731A-8426-47AC-A3D3-13A5DAB61847}" type="datetimeFigureOut">
              <a:rPr lang="en-US" smtClean="0"/>
              <a:t>8/8/2017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7ED6526-5346-4702-94DB-316291752DFA}" type="slidenum">
              <a:rPr lang="en-US" smtClean="0"/>
              <a:t>‹#›</a:t>
            </a:fld>
            <a:endParaRPr lang="en-US"/>
          </a:p>
        </p:txBody>
      </p:sp>
    </p:spTree>
    <p:extLst>
      <p:ext uri="{BB962C8B-B14F-4D97-AF65-F5344CB8AC3E}">
        <p14:creationId xmlns:p14="http://schemas.microsoft.com/office/powerpoint/2010/main" val="5886066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FCB731A-8426-47AC-A3D3-13A5DAB61847}" type="datetimeFigureOut">
              <a:rPr lang="en-US" smtClean="0"/>
              <a:t>8/8/2017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7ED6526-5346-4702-94DB-316291752DFA}" type="slidenum">
              <a:rPr lang="en-US" smtClean="0"/>
              <a:t>‹#›</a:t>
            </a:fld>
            <a:endParaRPr lang="en-US"/>
          </a:p>
        </p:txBody>
      </p:sp>
    </p:spTree>
    <p:extLst>
      <p:ext uri="{BB962C8B-B14F-4D97-AF65-F5344CB8AC3E}">
        <p14:creationId xmlns:p14="http://schemas.microsoft.com/office/powerpoint/2010/main" val="17585319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FCB731A-8426-47AC-A3D3-13A5DAB61847}" type="datetimeFigureOut">
              <a:rPr lang="en-US" smtClean="0"/>
              <a:t>8/8/2017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7ED6526-5346-4702-94DB-316291752DFA}" type="slidenum">
              <a:rPr lang="en-US" smtClean="0"/>
              <a:t>‹#›</a:t>
            </a:fld>
            <a:endParaRPr lang="en-US"/>
          </a:p>
        </p:txBody>
      </p:sp>
    </p:spTree>
    <p:extLst>
      <p:ext uri="{BB962C8B-B14F-4D97-AF65-F5344CB8AC3E}">
        <p14:creationId xmlns:p14="http://schemas.microsoft.com/office/powerpoint/2010/main" val="36669460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2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png"/><Relationship Id="rId1" Type="http://schemas.openxmlformats.org/officeDocument/2006/relationships/slideLayout" Target="../slideLayouts/slideLayout2.xml"/><Relationship Id="rId5" Type="http://schemas.openxmlformats.org/officeDocument/2006/relationships/image" Target="../media/image40.png"/><Relationship Id="rId4" Type="http://schemas.openxmlformats.org/officeDocument/2006/relationships/image" Target="../media/image39.png"/></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Ecological and Organic Life </a:t>
            </a:r>
            <a:r>
              <a:rPr lang="en-US" dirty="0"/>
              <a:t>S</a:t>
            </a:r>
            <a:r>
              <a:rPr lang="en-US" dirty="0" smtClean="0"/>
              <a:t>afety </a:t>
            </a:r>
            <a:r>
              <a:rPr lang="en-US" dirty="0"/>
              <a:t>C</a:t>
            </a:r>
            <a:r>
              <a:rPr lang="en-US" dirty="0" smtClean="0"/>
              <a:t>oncerns of HFO-1234yf </a:t>
            </a:r>
            <a:endParaRPr lang="en-US" dirty="0"/>
          </a:p>
        </p:txBody>
      </p:sp>
      <p:sp>
        <p:nvSpPr>
          <p:cNvPr id="3" name="Subtitle 2"/>
          <p:cNvSpPr>
            <a:spLocks noGrp="1"/>
          </p:cNvSpPr>
          <p:nvPr>
            <p:ph type="subTitle" idx="1"/>
          </p:nvPr>
        </p:nvSpPr>
        <p:spPr/>
        <p:txBody>
          <a:bodyPr/>
          <a:lstStyle/>
          <a:p>
            <a:r>
              <a:rPr lang="en-US" dirty="0" smtClean="0"/>
              <a:t>By </a:t>
            </a:r>
          </a:p>
          <a:p>
            <a:r>
              <a:rPr lang="en-US" dirty="0" smtClean="0"/>
              <a:t>Alberni Ruiz </a:t>
            </a:r>
            <a:endParaRPr lang="en-US" dirty="0"/>
          </a:p>
        </p:txBody>
      </p:sp>
    </p:spTree>
    <p:extLst>
      <p:ext uri="{BB962C8B-B14F-4D97-AF65-F5344CB8AC3E}">
        <p14:creationId xmlns:p14="http://schemas.microsoft.com/office/powerpoint/2010/main" val="199824601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1905000"/>
            <a:ext cx="8229600" cy="1600200"/>
          </a:xfrm>
        </p:spPr>
        <p:txBody>
          <a:bodyPr>
            <a:normAutofit lnSpcReduction="10000"/>
          </a:bodyPr>
          <a:lstStyle/>
          <a:p>
            <a:r>
              <a:rPr lang="en-US" sz="2000" dirty="0"/>
              <a:t>“N-acetyl-S-(3,3,3-trifluoro-2-hydroxypropanyl)-</a:t>
            </a:r>
            <a:r>
              <a:rPr lang="en-US" sz="2000" dirty="0" err="1" smtClean="0"/>
              <a:t>Lcysteinewere</a:t>
            </a:r>
            <a:r>
              <a:rPr lang="en-US" sz="2000" dirty="0" smtClean="0"/>
              <a:t> </a:t>
            </a:r>
            <a:r>
              <a:rPr lang="en-US" sz="2000" dirty="0"/>
              <a:t>detected as predominant metabolites of </a:t>
            </a:r>
            <a:r>
              <a:rPr lang="en-US" sz="2000" dirty="0" smtClean="0"/>
              <a:t>HFO-1234yf </a:t>
            </a:r>
            <a:r>
              <a:rPr lang="en-US" sz="2000" dirty="0"/>
              <a:t>biotransformation in urinary samples of </a:t>
            </a:r>
            <a:r>
              <a:rPr lang="en-US" sz="2000" dirty="0" smtClean="0"/>
              <a:t>mammalian species </a:t>
            </a:r>
            <a:r>
              <a:rPr lang="en-US" sz="2000" dirty="0"/>
              <a:t>such as rats and rabbits.6−8 In vitro incubations </a:t>
            </a:r>
            <a:r>
              <a:rPr lang="en-US" sz="2000" dirty="0" smtClean="0"/>
              <a:t>of HFO-1234yf </a:t>
            </a:r>
            <a:r>
              <a:rPr lang="en-US" sz="2000" dirty="0"/>
              <a:t>in liver </a:t>
            </a:r>
            <a:r>
              <a:rPr lang="en-US" sz="2000" dirty="0" err="1"/>
              <a:t>microsomes</a:t>
            </a:r>
            <a:r>
              <a:rPr lang="en-US" sz="2000" dirty="0"/>
              <a:t> from rats, rabbits and </a:t>
            </a:r>
            <a:r>
              <a:rPr lang="en-US" sz="2000" dirty="0" smtClean="0"/>
              <a:t>humans supported </a:t>
            </a:r>
            <a:r>
              <a:rPr lang="en-US" sz="2000" dirty="0"/>
              <a:t>these observation</a:t>
            </a:r>
            <a:r>
              <a:rPr lang="en-US" sz="2000" dirty="0" smtClean="0"/>
              <a:t>”. </a:t>
            </a:r>
            <a:r>
              <a:rPr lang="en-US" sz="2000" dirty="0" err="1" smtClean="0"/>
              <a:t>Im</a:t>
            </a:r>
            <a:r>
              <a:rPr lang="en-US" sz="2000" dirty="0" smtClean="0"/>
              <a:t> et al</a:t>
            </a:r>
            <a:endParaRPr lang="en-US" sz="2000"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0" y="3505200"/>
            <a:ext cx="6477000" cy="2276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1143000" y="609600"/>
            <a:ext cx="5867400" cy="1200329"/>
          </a:xfrm>
          <a:prstGeom prst="rect">
            <a:avLst/>
          </a:prstGeom>
          <a:noFill/>
        </p:spPr>
        <p:txBody>
          <a:bodyPr wrap="square" rtlCol="0">
            <a:spAutoFit/>
          </a:bodyPr>
          <a:lstStyle/>
          <a:p>
            <a:r>
              <a:rPr lang="en-US" sz="3600" dirty="0" smtClean="0"/>
              <a:t>Testing on Human Liver </a:t>
            </a:r>
            <a:r>
              <a:rPr lang="en-US" sz="3600" dirty="0" err="1" smtClean="0"/>
              <a:t>Microsomes</a:t>
            </a:r>
            <a:r>
              <a:rPr lang="en-US" sz="3600" dirty="0" smtClean="0"/>
              <a:t> </a:t>
            </a:r>
            <a:endParaRPr lang="en-US" sz="3600" dirty="0"/>
          </a:p>
        </p:txBody>
      </p:sp>
    </p:spTree>
    <p:extLst>
      <p:ext uri="{BB962C8B-B14F-4D97-AF65-F5344CB8AC3E}">
        <p14:creationId xmlns:p14="http://schemas.microsoft.com/office/powerpoint/2010/main" val="38935649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Metabolic pathway of HFO to bi-products </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rot="16200000">
            <a:off x="1897844" y="-464356"/>
            <a:ext cx="5410200" cy="9234512"/>
          </a:xfrm>
        </p:spPr>
      </p:pic>
    </p:spTree>
    <p:extLst>
      <p:ext uri="{BB962C8B-B14F-4D97-AF65-F5344CB8AC3E}">
        <p14:creationId xmlns:p14="http://schemas.microsoft.com/office/powerpoint/2010/main" val="286464588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HFO in the atmosphere </a:t>
            </a:r>
            <a:endParaRPr lang="en-US" dirty="0"/>
          </a:p>
        </p:txBody>
      </p:sp>
      <p:sp>
        <p:nvSpPr>
          <p:cNvPr id="4" name="Plus 3"/>
          <p:cNvSpPr/>
          <p:nvPr/>
        </p:nvSpPr>
        <p:spPr>
          <a:xfrm>
            <a:off x="2514600" y="2230365"/>
            <a:ext cx="762000" cy="1390511"/>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12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24600" y="1631091"/>
            <a:ext cx="2609850" cy="1752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6" name="Picture 6"/>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685800" y="2133600"/>
            <a:ext cx="1714500" cy="173432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9" name="Straight Arrow Connector 8"/>
          <p:cNvCxnSpPr/>
          <p:nvPr/>
        </p:nvCxnSpPr>
        <p:spPr>
          <a:xfrm>
            <a:off x="5410200" y="2590800"/>
            <a:ext cx="11430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pic>
        <p:nvPicPr>
          <p:cNvPr id="3075"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76600" y="1872591"/>
            <a:ext cx="2325687" cy="21060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609600" y="4572000"/>
            <a:ext cx="8324850" cy="1200329"/>
          </a:xfrm>
          <a:prstGeom prst="rect">
            <a:avLst/>
          </a:prstGeom>
          <a:noFill/>
        </p:spPr>
        <p:txBody>
          <a:bodyPr wrap="square" rtlCol="0">
            <a:spAutoFit/>
          </a:bodyPr>
          <a:lstStyle/>
          <a:p>
            <a:r>
              <a:rPr lang="en-US" sz="3600" b="1" dirty="0" smtClean="0"/>
              <a:t>Hydroxyl radical in the atmosphere reacts with HFO and forms </a:t>
            </a:r>
            <a:r>
              <a:rPr lang="en-US" sz="3600" b="1" dirty="0" err="1" smtClean="0"/>
              <a:t>trifluoroacetic</a:t>
            </a:r>
            <a:r>
              <a:rPr lang="en-US" sz="3600" b="1" dirty="0" smtClean="0"/>
              <a:t> acid </a:t>
            </a:r>
            <a:endParaRPr lang="en-US" sz="3600" b="1" dirty="0"/>
          </a:p>
        </p:txBody>
      </p:sp>
    </p:spTree>
    <p:extLst>
      <p:ext uri="{BB962C8B-B14F-4D97-AF65-F5344CB8AC3E}">
        <p14:creationId xmlns:p14="http://schemas.microsoft.com/office/powerpoint/2010/main" val="8643438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8" name="Picture 4"/>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2357" y="1892643"/>
            <a:ext cx="2209800" cy="14818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Plus 5"/>
          <p:cNvSpPr/>
          <p:nvPr/>
        </p:nvSpPr>
        <p:spPr>
          <a:xfrm>
            <a:off x="2590800" y="1905000"/>
            <a:ext cx="762000" cy="990600"/>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149"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29000" y="1598671"/>
            <a:ext cx="2181678" cy="16032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8" name="Straight Arrow Connector 7"/>
          <p:cNvCxnSpPr/>
          <p:nvPr/>
        </p:nvCxnSpPr>
        <p:spPr>
          <a:xfrm>
            <a:off x="5181600" y="2286000"/>
            <a:ext cx="14478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pic>
        <p:nvPicPr>
          <p:cNvPr id="6150"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77000" y="1209675"/>
            <a:ext cx="2381250" cy="23812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685800" y="4495800"/>
            <a:ext cx="7696200" cy="1077218"/>
          </a:xfrm>
          <a:prstGeom prst="rect">
            <a:avLst/>
          </a:prstGeom>
          <a:noFill/>
        </p:spPr>
        <p:txBody>
          <a:bodyPr wrap="square" rtlCol="0">
            <a:spAutoFit/>
          </a:bodyPr>
          <a:lstStyle/>
          <a:p>
            <a:r>
              <a:rPr lang="en-US" sz="3200" b="1" dirty="0" err="1" smtClean="0"/>
              <a:t>Trifluoroacetic</a:t>
            </a:r>
            <a:r>
              <a:rPr lang="en-US" sz="3200" b="1" dirty="0" smtClean="0"/>
              <a:t> acid will react with water in clouds and form </a:t>
            </a:r>
            <a:r>
              <a:rPr lang="en-US" sz="3200" b="1" dirty="0" err="1" smtClean="0"/>
              <a:t>trifluoroacetate</a:t>
            </a:r>
            <a:r>
              <a:rPr lang="en-US" sz="3200" b="1" dirty="0" smtClean="0"/>
              <a:t> (TFA)</a:t>
            </a:r>
            <a:endParaRPr lang="en-US" sz="3200" b="1" dirty="0"/>
          </a:p>
        </p:txBody>
      </p:sp>
      <p:sp>
        <p:nvSpPr>
          <p:cNvPr id="3" name="TextBox 2"/>
          <p:cNvSpPr txBox="1"/>
          <p:nvPr/>
        </p:nvSpPr>
        <p:spPr>
          <a:xfrm>
            <a:off x="1295400" y="609600"/>
            <a:ext cx="6372225" cy="954107"/>
          </a:xfrm>
          <a:prstGeom prst="rect">
            <a:avLst/>
          </a:prstGeom>
          <a:noFill/>
        </p:spPr>
        <p:txBody>
          <a:bodyPr wrap="square" rtlCol="0">
            <a:spAutoFit/>
          </a:bodyPr>
          <a:lstStyle/>
          <a:p>
            <a:r>
              <a:rPr lang="en-US" sz="2800" b="1" dirty="0" smtClean="0"/>
              <a:t>Formation of </a:t>
            </a:r>
            <a:r>
              <a:rPr lang="en-US" sz="2800" b="1" dirty="0" err="1" smtClean="0"/>
              <a:t>Trifuoroacetate</a:t>
            </a:r>
            <a:r>
              <a:rPr lang="en-US" sz="2800" b="1" dirty="0" smtClean="0"/>
              <a:t> from </a:t>
            </a:r>
            <a:r>
              <a:rPr lang="en-US" sz="2800" b="1" dirty="0" err="1" smtClean="0"/>
              <a:t>Trifluoroacetic</a:t>
            </a:r>
            <a:r>
              <a:rPr lang="en-US" sz="2800" b="1" dirty="0" smtClean="0"/>
              <a:t>  Acid </a:t>
            </a:r>
            <a:endParaRPr lang="en-US" sz="2800" b="1" dirty="0"/>
          </a:p>
        </p:txBody>
      </p:sp>
    </p:spTree>
    <p:extLst>
      <p:ext uri="{BB962C8B-B14F-4D97-AF65-F5344CB8AC3E}">
        <p14:creationId xmlns:p14="http://schemas.microsoft.com/office/powerpoint/2010/main" val="253778937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381000" y="609600"/>
            <a:ext cx="8229600" cy="57403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8360430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normAutofit fontScale="90000"/>
          </a:bodyPr>
          <a:lstStyle/>
          <a:p>
            <a:r>
              <a:rPr lang="en-US" dirty="0" err="1"/>
              <a:t>Henne</a:t>
            </a:r>
            <a:r>
              <a:rPr lang="en-US" dirty="0"/>
              <a:t> et al. </a:t>
            </a:r>
            <a:br>
              <a:rPr lang="en-US" dirty="0"/>
            </a:br>
            <a:endParaRPr lang="en-US" dirty="0"/>
          </a:p>
        </p:txBody>
      </p:sp>
      <p:pic>
        <p:nvPicPr>
          <p:cNvPr id="409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762000"/>
            <a:ext cx="7543800" cy="4572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9665410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HFO TFA production </a:t>
            </a:r>
            <a:endParaRPr lang="en-US" dirty="0"/>
          </a:p>
        </p:txBody>
      </p:sp>
      <p:sp>
        <p:nvSpPr>
          <p:cNvPr id="3" name="Content Placeholder 2"/>
          <p:cNvSpPr>
            <a:spLocks noGrp="1"/>
          </p:cNvSpPr>
          <p:nvPr>
            <p:ph idx="1"/>
          </p:nvPr>
        </p:nvSpPr>
        <p:spPr/>
        <p:txBody>
          <a:bodyPr/>
          <a:lstStyle/>
          <a:p>
            <a:r>
              <a:rPr lang="en-US" dirty="0" smtClean="0"/>
              <a:t>“HFO-1234yf and, hence, the same amount of TFA production in the atmosphere” </a:t>
            </a:r>
            <a:r>
              <a:rPr lang="en-US" dirty="0" err="1" smtClean="0"/>
              <a:t>Henne</a:t>
            </a:r>
            <a:r>
              <a:rPr lang="en-US" dirty="0" smtClean="0"/>
              <a:t> et al. </a:t>
            </a:r>
          </a:p>
          <a:p>
            <a:r>
              <a:rPr lang="en-US" dirty="0" smtClean="0"/>
              <a:t> “Europe </a:t>
            </a:r>
            <a:r>
              <a:rPr lang="en-US" dirty="0"/>
              <a:t>suggest that TFA rainwater concentrations would still remain below the no-effect level</a:t>
            </a:r>
            <a:r>
              <a:rPr lang="en-US" dirty="0" smtClean="0"/>
              <a:t>.” </a:t>
            </a:r>
            <a:r>
              <a:rPr lang="en-US" dirty="0" err="1" smtClean="0"/>
              <a:t>Henne</a:t>
            </a:r>
            <a:r>
              <a:rPr lang="en-US" dirty="0" smtClean="0"/>
              <a:t> et al </a:t>
            </a:r>
            <a:endParaRPr lang="en-US" dirty="0"/>
          </a:p>
        </p:txBody>
      </p:sp>
    </p:spTree>
    <p:extLst>
      <p:ext uri="{BB962C8B-B14F-4D97-AF65-F5344CB8AC3E}">
        <p14:creationId xmlns:p14="http://schemas.microsoft.com/office/powerpoint/2010/main" val="198297497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TFA Experiment on Fish and fleas </a:t>
            </a:r>
            <a:endParaRPr lang="en-US" dirty="0"/>
          </a:p>
        </p:txBody>
      </p:sp>
      <p:pic>
        <p:nvPicPr>
          <p:cNvPr id="5122"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304800" y="1181100"/>
            <a:ext cx="3505200" cy="2781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4" name="Picture 4" descr="Image result for freshwater flea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83676" y="1143000"/>
            <a:ext cx="3238500" cy="251460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609600" y="4419600"/>
            <a:ext cx="7239000" cy="1815882"/>
          </a:xfrm>
          <a:prstGeom prst="rect">
            <a:avLst/>
          </a:prstGeom>
          <a:noFill/>
        </p:spPr>
        <p:txBody>
          <a:bodyPr wrap="square" rtlCol="0">
            <a:spAutoFit/>
          </a:bodyPr>
          <a:lstStyle/>
          <a:p>
            <a:r>
              <a:rPr lang="en-US" sz="2800" dirty="0" smtClean="0"/>
              <a:t>“Exposure of TFA at higher than normal concentrations did not show any adverse side effects” </a:t>
            </a:r>
            <a:r>
              <a:rPr lang="en-US" sz="2800" dirty="0" err="1"/>
              <a:t>Berends</a:t>
            </a:r>
            <a:r>
              <a:rPr lang="en-US" sz="2800" dirty="0"/>
              <a:t> et. al</a:t>
            </a:r>
          </a:p>
          <a:p>
            <a:endParaRPr lang="en-US" sz="2800" dirty="0"/>
          </a:p>
        </p:txBody>
      </p:sp>
      <p:sp>
        <p:nvSpPr>
          <p:cNvPr id="6" name="TextBox 5"/>
          <p:cNvSpPr txBox="1"/>
          <p:nvPr/>
        </p:nvSpPr>
        <p:spPr>
          <a:xfrm>
            <a:off x="762000" y="4023498"/>
            <a:ext cx="2057400" cy="369332"/>
          </a:xfrm>
          <a:prstGeom prst="rect">
            <a:avLst/>
          </a:prstGeom>
          <a:noFill/>
        </p:spPr>
        <p:txBody>
          <a:bodyPr wrap="square" rtlCol="0">
            <a:spAutoFit/>
          </a:bodyPr>
          <a:lstStyle/>
          <a:p>
            <a:r>
              <a:rPr lang="en-US" b="1" dirty="0" smtClean="0"/>
              <a:t>Zebra fish </a:t>
            </a:r>
            <a:endParaRPr lang="en-US" b="1" dirty="0"/>
          </a:p>
        </p:txBody>
      </p:sp>
      <p:sp>
        <p:nvSpPr>
          <p:cNvPr id="7" name="TextBox 6"/>
          <p:cNvSpPr txBox="1"/>
          <p:nvPr/>
        </p:nvSpPr>
        <p:spPr>
          <a:xfrm>
            <a:off x="4572000" y="3886200"/>
            <a:ext cx="2950176" cy="369332"/>
          </a:xfrm>
          <a:prstGeom prst="rect">
            <a:avLst/>
          </a:prstGeom>
          <a:noFill/>
        </p:spPr>
        <p:txBody>
          <a:bodyPr wrap="square" rtlCol="0">
            <a:spAutoFit/>
          </a:bodyPr>
          <a:lstStyle/>
          <a:p>
            <a:r>
              <a:rPr lang="en-US" b="1" dirty="0" smtClean="0"/>
              <a:t>Freshwater fleas </a:t>
            </a:r>
            <a:endParaRPr lang="en-US" b="1" dirty="0"/>
          </a:p>
        </p:txBody>
      </p:sp>
    </p:spTree>
    <p:extLst>
      <p:ext uri="{BB962C8B-B14F-4D97-AF65-F5344CB8AC3E}">
        <p14:creationId xmlns:p14="http://schemas.microsoft.com/office/powerpoint/2010/main" val="416625044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 </a:t>
            </a:r>
            <a:r>
              <a:rPr lang="en-US" dirty="0" err="1"/>
              <a:t>capricornutum</a:t>
            </a:r>
            <a:endParaRPr lang="en-US" dirty="0"/>
          </a:p>
        </p:txBody>
      </p:sp>
      <p:pic>
        <p:nvPicPr>
          <p:cNvPr id="614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52400" y="1447800"/>
            <a:ext cx="4800600" cy="4572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4953000" y="1828800"/>
            <a:ext cx="3276600" cy="4093428"/>
          </a:xfrm>
          <a:prstGeom prst="rect">
            <a:avLst/>
          </a:prstGeom>
          <a:noFill/>
        </p:spPr>
        <p:txBody>
          <a:bodyPr wrap="square" rtlCol="0">
            <a:spAutoFit/>
          </a:bodyPr>
          <a:lstStyle/>
          <a:p>
            <a:pPr marL="285750" indent="-285750">
              <a:buFont typeface="Arial" panose="020B0604020202020204" pitchFamily="34" charset="0"/>
              <a:buChar char="•"/>
            </a:pPr>
            <a:r>
              <a:rPr lang="en-US" sz="2000" b="1" dirty="0" smtClean="0"/>
              <a:t>Exposure to high concentration of TFA showed slight growth determent</a:t>
            </a:r>
          </a:p>
          <a:p>
            <a:pPr marL="285750" indent="-285750">
              <a:buFont typeface="Arial" panose="020B0604020202020204" pitchFamily="34" charset="0"/>
              <a:buChar char="•"/>
            </a:pPr>
            <a:r>
              <a:rPr lang="en-US" sz="2000" b="1" dirty="0"/>
              <a:t>“full recovery of the growth rate 2 to 3 d after the end of the exposure period. This shows </a:t>
            </a:r>
            <a:r>
              <a:rPr lang="en-US" sz="2000" b="1" dirty="0" smtClean="0"/>
              <a:t>that TFA </a:t>
            </a:r>
            <a:r>
              <a:rPr lang="en-US" sz="2000" b="1" dirty="0"/>
              <a:t>has a reversible effect on the growth of the algae even after exposure to high </a:t>
            </a:r>
            <a:r>
              <a:rPr lang="en-US" sz="2000" b="1" dirty="0" smtClean="0"/>
              <a:t>concentrations” </a:t>
            </a:r>
            <a:r>
              <a:rPr lang="en-US" sz="2000" b="1" dirty="0" err="1" smtClean="0"/>
              <a:t>Berends</a:t>
            </a:r>
            <a:r>
              <a:rPr lang="en-US" sz="2000" b="1" dirty="0" smtClean="0"/>
              <a:t> et. al</a:t>
            </a:r>
          </a:p>
        </p:txBody>
      </p:sp>
    </p:spTree>
    <p:extLst>
      <p:ext uri="{BB962C8B-B14F-4D97-AF65-F5344CB8AC3E}">
        <p14:creationId xmlns:p14="http://schemas.microsoft.com/office/powerpoint/2010/main" val="181769306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689" y="2362200"/>
            <a:ext cx="4648200" cy="4191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4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00600" y="2362200"/>
            <a:ext cx="4191000" cy="4038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685800" y="685800"/>
            <a:ext cx="7010400" cy="1323439"/>
          </a:xfrm>
          <a:prstGeom prst="rect">
            <a:avLst/>
          </a:prstGeom>
          <a:noFill/>
        </p:spPr>
        <p:txBody>
          <a:bodyPr wrap="square" rtlCol="0">
            <a:spAutoFit/>
          </a:bodyPr>
          <a:lstStyle/>
          <a:p>
            <a:r>
              <a:rPr lang="en-US" sz="4000" dirty="0" smtClean="0"/>
              <a:t>Growing Rate VS TFA </a:t>
            </a:r>
            <a:r>
              <a:rPr lang="en-US" sz="4000" dirty="0"/>
              <a:t>Concentrations S. </a:t>
            </a:r>
            <a:r>
              <a:rPr lang="en-US" sz="4000" dirty="0" err="1"/>
              <a:t>capricornutum</a:t>
            </a:r>
            <a:endParaRPr lang="en-US" sz="4000" dirty="0"/>
          </a:p>
        </p:txBody>
      </p:sp>
    </p:spTree>
    <p:extLst>
      <p:ext uri="{BB962C8B-B14F-4D97-AF65-F5344CB8AC3E}">
        <p14:creationId xmlns:p14="http://schemas.microsoft.com/office/powerpoint/2010/main" val="25041508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HFO-1234yf </a:t>
            </a:r>
            <a:endParaRPr lang="en-US" dirty="0"/>
          </a:p>
        </p:txBody>
      </p:sp>
      <p:pic>
        <p:nvPicPr>
          <p:cNvPr id="1026" name="Picture 2" descr="C:\Users\ruiz\Desktop\1200px-2,3,3,3-Tetrafluorpropene_Structural_Formulae_V.1.svg.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6800" y="1219200"/>
            <a:ext cx="6597019" cy="52006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727819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About Plants ?</a:t>
            </a:r>
            <a:endParaRPr lang="en-US" dirty="0"/>
          </a:p>
        </p:txBody>
      </p:sp>
      <p:pic>
        <p:nvPicPr>
          <p:cNvPr id="7173"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72200" y="1249748"/>
            <a:ext cx="2286000" cy="30936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6477000" y="4724400"/>
            <a:ext cx="1884274" cy="646331"/>
          </a:xfrm>
          <a:prstGeom prst="rect">
            <a:avLst/>
          </a:prstGeom>
          <a:noFill/>
        </p:spPr>
        <p:txBody>
          <a:bodyPr wrap="square" rtlCol="0">
            <a:spAutoFit/>
          </a:bodyPr>
          <a:lstStyle/>
          <a:p>
            <a:r>
              <a:rPr lang="en-US" dirty="0" err="1"/>
              <a:t>deschampsia</a:t>
            </a:r>
            <a:r>
              <a:rPr lang="en-US" dirty="0"/>
              <a:t> </a:t>
            </a:r>
            <a:r>
              <a:rPr lang="en-US" dirty="0" err="1"/>
              <a:t>elongata</a:t>
            </a:r>
            <a:endParaRPr lang="en-US" dirty="0"/>
          </a:p>
        </p:txBody>
      </p:sp>
      <p:sp>
        <p:nvSpPr>
          <p:cNvPr id="7" name="TextBox 6"/>
          <p:cNvSpPr txBox="1"/>
          <p:nvPr/>
        </p:nvSpPr>
        <p:spPr>
          <a:xfrm>
            <a:off x="3352800" y="5943600"/>
            <a:ext cx="1828800" cy="369332"/>
          </a:xfrm>
          <a:prstGeom prst="rect">
            <a:avLst/>
          </a:prstGeom>
          <a:noFill/>
        </p:spPr>
        <p:txBody>
          <a:bodyPr wrap="square" rtlCol="0">
            <a:spAutoFit/>
          </a:bodyPr>
          <a:lstStyle/>
          <a:p>
            <a:r>
              <a:rPr lang="en-US" dirty="0" err="1" smtClean="0"/>
              <a:t>Oryza</a:t>
            </a:r>
            <a:r>
              <a:rPr lang="en-US" dirty="0" smtClean="0"/>
              <a:t>  </a:t>
            </a:r>
            <a:endParaRPr lang="en-US" dirty="0"/>
          </a:p>
        </p:txBody>
      </p:sp>
      <p:pic>
        <p:nvPicPr>
          <p:cNvPr id="2050"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2362200" y="3657600"/>
            <a:ext cx="3581400" cy="1847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ectangle 7"/>
          <p:cNvSpPr/>
          <p:nvPr/>
        </p:nvSpPr>
        <p:spPr>
          <a:xfrm>
            <a:off x="533400" y="3276600"/>
            <a:ext cx="1079783" cy="369332"/>
          </a:xfrm>
          <a:prstGeom prst="rect">
            <a:avLst/>
          </a:prstGeom>
        </p:spPr>
        <p:txBody>
          <a:bodyPr wrap="none">
            <a:spAutoFit/>
          </a:bodyPr>
          <a:lstStyle/>
          <a:p>
            <a:r>
              <a:rPr lang="en-US" dirty="0" err="1"/>
              <a:t>Lasthenia</a:t>
            </a:r>
            <a:endParaRPr lang="en-US" dirty="0"/>
          </a:p>
        </p:txBody>
      </p:sp>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 y="1066800"/>
            <a:ext cx="2266950" cy="2019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7481030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Plant Uptake of TFA </a:t>
            </a:r>
            <a:endParaRPr lang="en-US" dirty="0"/>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762000" y="1524000"/>
            <a:ext cx="7194533" cy="4800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6980984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TFA in Plants </a:t>
            </a:r>
            <a:endParaRPr lang="en-US" dirty="0"/>
          </a:p>
        </p:txBody>
      </p:sp>
      <p:sp>
        <p:nvSpPr>
          <p:cNvPr id="3" name="Content Placeholder 2"/>
          <p:cNvSpPr>
            <a:spLocks noGrp="1"/>
          </p:cNvSpPr>
          <p:nvPr>
            <p:ph idx="1"/>
          </p:nvPr>
        </p:nvSpPr>
        <p:spPr/>
        <p:txBody>
          <a:bodyPr>
            <a:normAutofit lnSpcReduction="10000"/>
          </a:bodyPr>
          <a:lstStyle/>
          <a:p>
            <a:r>
              <a:rPr lang="en-US" dirty="0" smtClean="0"/>
              <a:t>TFA uptake in plants leveled/declined with time</a:t>
            </a:r>
          </a:p>
          <a:p>
            <a:r>
              <a:rPr lang="en-US" dirty="0" smtClean="0"/>
              <a:t>Evidence </a:t>
            </a:r>
            <a:r>
              <a:rPr lang="en-US" dirty="0"/>
              <a:t>suggests </a:t>
            </a:r>
            <a:r>
              <a:rPr lang="en-US" dirty="0" smtClean="0"/>
              <a:t>“that </a:t>
            </a:r>
            <a:r>
              <a:rPr lang="en-US" dirty="0"/>
              <a:t>plants may have a mechanism for </a:t>
            </a:r>
            <a:r>
              <a:rPr lang="en-US" dirty="0" smtClean="0"/>
              <a:t>excluding TFA uptake” (</a:t>
            </a:r>
            <a:r>
              <a:rPr lang="en-US" dirty="0" err="1" smtClean="0"/>
              <a:t>Benesch</a:t>
            </a:r>
            <a:r>
              <a:rPr lang="en-US" dirty="0" smtClean="0"/>
              <a:t> et. al) </a:t>
            </a:r>
          </a:p>
          <a:p>
            <a:r>
              <a:rPr lang="en-US" dirty="0" smtClean="0"/>
              <a:t>Furthermore, </a:t>
            </a:r>
            <a:r>
              <a:rPr lang="en-US" dirty="0" err="1" smtClean="0"/>
              <a:t>Benesch</a:t>
            </a:r>
            <a:r>
              <a:rPr lang="en-US" dirty="0" smtClean="0"/>
              <a:t> et. al </a:t>
            </a:r>
            <a:r>
              <a:rPr lang="en-US" dirty="0"/>
              <a:t>concluded that “tissue concentrations plateau and accumulation is reduced by either growth dilution or excretion by the roots”  </a:t>
            </a:r>
            <a:endParaRPr lang="en-US" dirty="0" smtClean="0"/>
          </a:p>
        </p:txBody>
      </p:sp>
    </p:spTree>
    <p:extLst>
      <p:ext uri="{BB962C8B-B14F-4D97-AF65-F5344CB8AC3E}">
        <p14:creationId xmlns:p14="http://schemas.microsoft.com/office/powerpoint/2010/main" val="404704524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Seed germination with TFA accumulation </a:t>
            </a:r>
            <a:endParaRPr lang="en-US" dirty="0"/>
          </a:p>
        </p:txBody>
      </p:sp>
      <p:pic>
        <p:nvPicPr>
          <p:cNvPr id="819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143000" y="1414319"/>
            <a:ext cx="6415088" cy="546839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423088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929656"/>
            <a:ext cx="8229600" cy="4525963"/>
          </a:xfrm>
        </p:spPr>
        <p:txBody>
          <a:bodyPr/>
          <a:lstStyle/>
          <a:p>
            <a:r>
              <a:rPr lang="en-US" dirty="0" smtClean="0"/>
              <a:t>“Soils </a:t>
            </a:r>
            <a:r>
              <a:rPr lang="en-US" dirty="0"/>
              <a:t>with high organic matter content (&gt;75% OM</a:t>
            </a:r>
            <a:r>
              <a:rPr lang="en-US" dirty="0" smtClean="0"/>
              <a:t>), such </a:t>
            </a:r>
            <a:r>
              <a:rPr lang="en-US" dirty="0"/>
              <a:t>as a peat sample from the Lake Agassiz Peatlands, </a:t>
            </a:r>
            <a:r>
              <a:rPr lang="en-US" dirty="0" smtClean="0"/>
              <a:t>were found </a:t>
            </a:r>
            <a:r>
              <a:rPr lang="en-US" dirty="0"/>
              <a:t>to retain the highest concentrations of </a:t>
            </a:r>
            <a:r>
              <a:rPr lang="en-US" dirty="0" smtClean="0"/>
              <a:t>TFA” Richey et al. </a:t>
            </a:r>
            <a:endParaRPr lang="en-US" dirty="0"/>
          </a:p>
        </p:txBody>
      </p:sp>
      <p:sp>
        <p:nvSpPr>
          <p:cNvPr id="2" name="TextBox 1"/>
          <p:cNvSpPr txBox="1"/>
          <p:nvPr/>
        </p:nvSpPr>
        <p:spPr>
          <a:xfrm>
            <a:off x="533400" y="381000"/>
            <a:ext cx="7391400" cy="769441"/>
          </a:xfrm>
          <a:prstGeom prst="rect">
            <a:avLst/>
          </a:prstGeom>
          <a:noFill/>
        </p:spPr>
        <p:txBody>
          <a:bodyPr wrap="square" rtlCol="0">
            <a:spAutoFit/>
          </a:bodyPr>
          <a:lstStyle/>
          <a:p>
            <a:pPr algn="ctr"/>
            <a:r>
              <a:rPr lang="en-US" sz="4400" dirty="0" smtClean="0"/>
              <a:t>Soil Retention time </a:t>
            </a:r>
            <a:endParaRPr lang="en-US" sz="4400"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3192638"/>
            <a:ext cx="4762500" cy="29795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3999" y="3043767"/>
            <a:ext cx="2847975" cy="3429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2548782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lstStyle/>
          <a:p>
            <a:r>
              <a:rPr lang="en-US" dirty="0" smtClean="0"/>
              <a:t>Soil Retention Time </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7200" y="609600"/>
            <a:ext cx="8047063" cy="5334000"/>
          </a:xfrm>
        </p:spPr>
      </p:pic>
      <p:sp>
        <p:nvSpPr>
          <p:cNvPr id="5" name="TextBox 4"/>
          <p:cNvSpPr txBox="1"/>
          <p:nvPr/>
        </p:nvSpPr>
        <p:spPr>
          <a:xfrm>
            <a:off x="1447800" y="6096000"/>
            <a:ext cx="1981200" cy="369332"/>
          </a:xfrm>
          <a:prstGeom prst="rect">
            <a:avLst/>
          </a:prstGeom>
          <a:noFill/>
        </p:spPr>
        <p:txBody>
          <a:bodyPr wrap="square" rtlCol="0">
            <a:spAutoFit/>
          </a:bodyPr>
          <a:lstStyle/>
          <a:p>
            <a:pPr algn="ctr"/>
            <a:r>
              <a:rPr lang="en-US" dirty="0" smtClean="0"/>
              <a:t>pH</a:t>
            </a:r>
            <a:endParaRPr lang="en-US" dirty="0"/>
          </a:p>
        </p:txBody>
      </p:sp>
    </p:spTree>
    <p:extLst>
      <p:ext uri="{BB962C8B-B14F-4D97-AF65-F5344CB8AC3E}">
        <p14:creationId xmlns:p14="http://schemas.microsoft.com/office/powerpoint/2010/main" val="119661381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Soil Microorganisms </a:t>
            </a:r>
            <a:r>
              <a:rPr lang="en-US" dirty="0" smtClean="0"/>
              <a:t>and TFA</a:t>
            </a:r>
            <a:endParaRPr lang="en-US" dirty="0"/>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752600" y="1447800"/>
            <a:ext cx="5738812" cy="40112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1302228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According to </a:t>
            </a:r>
            <a:r>
              <a:rPr lang="en-US" dirty="0" err="1" smtClean="0"/>
              <a:t>Visscher</a:t>
            </a:r>
            <a:r>
              <a:rPr lang="en-US" dirty="0" smtClean="0"/>
              <a:t> et al. </a:t>
            </a:r>
          </a:p>
          <a:p>
            <a:r>
              <a:rPr lang="en-US" dirty="0" smtClean="0"/>
              <a:t>“Results indicated that TFA can be degraded  by reductive </a:t>
            </a:r>
            <a:r>
              <a:rPr lang="en-US" dirty="0" err="1" smtClean="0"/>
              <a:t>defluorination</a:t>
            </a:r>
            <a:r>
              <a:rPr lang="en-US" dirty="0"/>
              <a:t>  </a:t>
            </a:r>
            <a:r>
              <a:rPr lang="en-US" dirty="0" smtClean="0"/>
              <a:t>under anoxic conditions and by decarboxylation under </a:t>
            </a:r>
            <a:r>
              <a:rPr lang="en-US" dirty="0" err="1" smtClean="0"/>
              <a:t>oxic</a:t>
            </a:r>
            <a:r>
              <a:rPr lang="en-US" dirty="0" smtClean="0"/>
              <a:t> conditions” </a:t>
            </a:r>
          </a:p>
          <a:p>
            <a:r>
              <a:rPr lang="en-US" dirty="0" smtClean="0"/>
              <a:t>These products include  CH4 and CO2</a:t>
            </a:r>
          </a:p>
        </p:txBody>
      </p:sp>
    </p:spTree>
    <p:extLst>
      <p:ext uri="{BB962C8B-B14F-4D97-AF65-F5344CB8AC3E}">
        <p14:creationId xmlns:p14="http://schemas.microsoft.com/office/powerpoint/2010/main" val="156395495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err="1" smtClean="0"/>
              <a:t>Benesch</a:t>
            </a:r>
            <a:r>
              <a:rPr lang="en-US" dirty="0" smtClean="0"/>
              <a:t> et al. </a:t>
            </a:r>
            <a:endParaRPr lang="en-US" dirty="0"/>
          </a:p>
        </p:txBody>
      </p:sp>
      <p:pic>
        <p:nvPicPr>
          <p:cNvPr id="307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04800" y="914400"/>
            <a:ext cx="8305271" cy="49831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a:off x="1075267" y="5867400"/>
            <a:ext cx="6172200" cy="900246"/>
          </a:xfrm>
          <a:prstGeom prst="rect">
            <a:avLst/>
          </a:prstGeom>
          <a:noFill/>
        </p:spPr>
        <p:txBody>
          <a:bodyPr wrap="square" rtlCol="0">
            <a:spAutoFit/>
          </a:bodyPr>
          <a:lstStyle/>
          <a:p>
            <a:r>
              <a:rPr lang="en-US" sz="1050" dirty="0"/>
              <a:t>Fig. 1. Microbial respiration (</a:t>
            </a:r>
            <a:r>
              <a:rPr lang="en-US" sz="1050" dirty="0" err="1"/>
              <a:t>mmol</a:t>
            </a:r>
            <a:r>
              <a:rPr lang="en-US" sz="1050" dirty="0"/>
              <a:t> CO2/</a:t>
            </a:r>
            <a:r>
              <a:rPr lang="en-US" sz="1050" dirty="0" err="1"/>
              <a:t>mol</a:t>
            </a:r>
            <a:r>
              <a:rPr lang="en-US" sz="1050" dirty="0"/>
              <a:t> air/g soil) in microcosms amended with </a:t>
            </a:r>
            <a:r>
              <a:rPr lang="en-US" sz="1050" dirty="0" err="1"/>
              <a:t>trifluoroacetate</a:t>
            </a:r>
            <a:r>
              <a:rPr lang="en-US" sz="1050" dirty="0"/>
              <a:t> (TFA) as a function of time, starting with</a:t>
            </a:r>
          </a:p>
          <a:p>
            <a:r>
              <a:rPr lang="en-US" sz="1050" dirty="0"/>
              <a:t>day 8, when respiration had stabilized. Each point represents a mean of three CO2 measurements for three replicate microcosms. Note: y axis is</a:t>
            </a:r>
          </a:p>
          <a:p>
            <a:r>
              <a:rPr lang="en-US" sz="1050" dirty="0"/>
              <a:t>0 to 400 scale for the Ranch </a:t>
            </a:r>
            <a:r>
              <a:rPr lang="en-US" sz="1050" dirty="0" err="1"/>
              <a:t>Seco</a:t>
            </a:r>
            <a:r>
              <a:rPr lang="en-US" sz="1050" dirty="0"/>
              <a:t> plot.</a:t>
            </a:r>
          </a:p>
        </p:txBody>
      </p:sp>
    </p:spTree>
    <p:extLst>
      <p:ext uri="{BB962C8B-B14F-4D97-AF65-F5344CB8AC3E}">
        <p14:creationId xmlns:p14="http://schemas.microsoft.com/office/powerpoint/2010/main" val="412068380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Soil microorganisms converting TFA into CH4 </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828800" y="1447800"/>
            <a:ext cx="5943600" cy="4983163"/>
          </a:xfrm>
        </p:spPr>
      </p:pic>
      <p:sp>
        <p:nvSpPr>
          <p:cNvPr id="3" name="Flowchart: Process 2"/>
          <p:cNvSpPr/>
          <p:nvPr/>
        </p:nvSpPr>
        <p:spPr>
          <a:xfrm>
            <a:off x="533400" y="1143000"/>
            <a:ext cx="609600" cy="381000"/>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Isosceles Triangle 4"/>
          <p:cNvSpPr/>
          <p:nvPr/>
        </p:nvSpPr>
        <p:spPr>
          <a:xfrm>
            <a:off x="627944" y="2442675"/>
            <a:ext cx="486833" cy="5334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627944" y="3773311"/>
            <a:ext cx="609600" cy="533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445205" y="1752600"/>
            <a:ext cx="1066800" cy="646331"/>
          </a:xfrm>
          <a:prstGeom prst="rect">
            <a:avLst/>
          </a:prstGeom>
          <a:noFill/>
        </p:spPr>
        <p:txBody>
          <a:bodyPr wrap="square" rtlCol="0">
            <a:spAutoFit/>
          </a:bodyPr>
          <a:lstStyle/>
          <a:p>
            <a:r>
              <a:rPr lang="en-US" dirty="0" smtClean="0"/>
              <a:t>No additive </a:t>
            </a:r>
            <a:endParaRPr lang="en-US" dirty="0"/>
          </a:p>
        </p:txBody>
      </p:sp>
      <p:sp>
        <p:nvSpPr>
          <p:cNvPr id="8" name="TextBox 7"/>
          <p:cNvSpPr txBox="1"/>
          <p:nvPr/>
        </p:nvSpPr>
        <p:spPr>
          <a:xfrm>
            <a:off x="533400" y="3124200"/>
            <a:ext cx="1371600" cy="369332"/>
          </a:xfrm>
          <a:prstGeom prst="rect">
            <a:avLst/>
          </a:prstGeom>
          <a:noFill/>
        </p:spPr>
        <p:txBody>
          <a:bodyPr wrap="square" rtlCol="0">
            <a:spAutoFit/>
          </a:bodyPr>
          <a:lstStyle/>
          <a:p>
            <a:r>
              <a:rPr lang="en-US" dirty="0" err="1" smtClean="0"/>
              <a:t>Molybdate</a:t>
            </a:r>
            <a:r>
              <a:rPr lang="en-US" dirty="0" smtClean="0"/>
              <a:t> </a:t>
            </a:r>
            <a:endParaRPr lang="en-US" dirty="0"/>
          </a:p>
        </p:txBody>
      </p:sp>
      <p:sp>
        <p:nvSpPr>
          <p:cNvPr id="9" name="TextBox 8"/>
          <p:cNvSpPr txBox="1"/>
          <p:nvPr/>
        </p:nvSpPr>
        <p:spPr>
          <a:xfrm>
            <a:off x="381000" y="4419600"/>
            <a:ext cx="1131005" cy="381000"/>
          </a:xfrm>
          <a:prstGeom prst="rect">
            <a:avLst/>
          </a:prstGeom>
          <a:noFill/>
        </p:spPr>
        <p:txBody>
          <a:bodyPr wrap="square" rtlCol="0">
            <a:spAutoFit/>
          </a:bodyPr>
          <a:lstStyle/>
          <a:p>
            <a:r>
              <a:rPr lang="en-US" dirty="0" err="1" smtClean="0"/>
              <a:t>Sulphate</a:t>
            </a:r>
            <a:r>
              <a:rPr lang="en-US" dirty="0" smtClean="0"/>
              <a:t> </a:t>
            </a:r>
            <a:endParaRPr lang="en-US" dirty="0"/>
          </a:p>
        </p:txBody>
      </p:sp>
    </p:spTree>
    <p:extLst>
      <p:ext uri="{BB962C8B-B14F-4D97-AF65-F5344CB8AC3E}">
        <p14:creationId xmlns:p14="http://schemas.microsoft.com/office/powerpoint/2010/main" val="32825111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HFO-1234yf uses</a:t>
            </a:r>
            <a:endParaRPr lang="en-US" dirty="0"/>
          </a:p>
        </p:txBody>
      </p:sp>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0600" y="1828800"/>
            <a:ext cx="6553200" cy="4191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5234621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Conclusion </a:t>
            </a:r>
            <a:endParaRPr lang="en-US" dirty="0"/>
          </a:p>
        </p:txBody>
      </p:sp>
      <p:sp>
        <p:nvSpPr>
          <p:cNvPr id="3" name="Content Placeholder 2"/>
          <p:cNvSpPr>
            <a:spLocks noGrp="1"/>
          </p:cNvSpPr>
          <p:nvPr>
            <p:ph idx="1"/>
          </p:nvPr>
        </p:nvSpPr>
        <p:spPr/>
        <p:txBody>
          <a:bodyPr>
            <a:normAutofit fontScale="77500" lnSpcReduction="20000"/>
          </a:bodyPr>
          <a:lstStyle/>
          <a:p>
            <a:r>
              <a:rPr lang="en-US" dirty="0" smtClean="0"/>
              <a:t>HFO-1234yf appears to safe on organic life</a:t>
            </a:r>
          </a:p>
          <a:p>
            <a:r>
              <a:rPr lang="en-US" dirty="0" smtClean="0"/>
              <a:t>No toxicity was detected in the experiments with mammals</a:t>
            </a:r>
          </a:p>
          <a:p>
            <a:r>
              <a:rPr lang="en-US" dirty="0" smtClean="0"/>
              <a:t>TFA the bi-product of HFO-1234yf adverse effects only come from concertation much higher than normal </a:t>
            </a:r>
          </a:p>
          <a:p>
            <a:r>
              <a:rPr lang="en-US" dirty="0" smtClean="0"/>
              <a:t>Plants have not shown any adverse effect of TFA </a:t>
            </a:r>
          </a:p>
          <a:p>
            <a:r>
              <a:rPr lang="en-US" dirty="0" smtClean="0"/>
              <a:t>There does appear to be evidence that suggests there is a microbial sink for TFA</a:t>
            </a:r>
          </a:p>
          <a:p>
            <a:r>
              <a:rPr lang="en-US" dirty="0" smtClean="0"/>
              <a:t>HFO-1234yf is a step in the right direction to help alleviate the determent of air pollutants in our atmosphere. More research Must be done on TFA to get a more accurate assumption about its potential hazard </a:t>
            </a:r>
            <a:endParaRPr lang="en-US" dirty="0"/>
          </a:p>
        </p:txBody>
      </p:sp>
    </p:spTree>
    <p:extLst>
      <p:ext uri="{BB962C8B-B14F-4D97-AF65-F5344CB8AC3E}">
        <p14:creationId xmlns:p14="http://schemas.microsoft.com/office/powerpoint/2010/main" val="361937647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Reference </a:t>
            </a:r>
            <a:endParaRPr lang="en-US" dirty="0"/>
          </a:p>
        </p:txBody>
      </p:sp>
      <p:sp>
        <p:nvSpPr>
          <p:cNvPr id="3" name="Content Placeholder 2"/>
          <p:cNvSpPr>
            <a:spLocks noGrp="1"/>
          </p:cNvSpPr>
          <p:nvPr>
            <p:ph idx="1"/>
          </p:nvPr>
        </p:nvSpPr>
        <p:spPr/>
        <p:txBody>
          <a:bodyPr>
            <a:normAutofit lnSpcReduction="10000"/>
          </a:bodyPr>
          <a:lstStyle/>
          <a:p>
            <a:r>
              <a:rPr lang="en-US" sz="2000" dirty="0"/>
              <a:t>Environmental Fate of the Next Generation Refrigerant </a:t>
            </a:r>
            <a:r>
              <a:rPr lang="en-US" sz="2000" dirty="0" smtClean="0"/>
              <a:t>2,3,3,3-Tetrafluoropropene </a:t>
            </a:r>
            <a:r>
              <a:rPr lang="en-US" sz="2000" dirty="0"/>
              <a:t>(HFO-1234yf</a:t>
            </a:r>
            <a:r>
              <a:rPr lang="en-US" sz="2000" dirty="0" smtClean="0"/>
              <a:t>) </a:t>
            </a:r>
            <a:r>
              <a:rPr lang="en-US" sz="2000" dirty="0" err="1" smtClean="0"/>
              <a:t>Im</a:t>
            </a:r>
            <a:r>
              <a:rPr lang="en-US" sz="2000" dirty="0" smtClean="0"/>
              <a:t> et al. </a:t>
            </a:r>
          </a:p>
          <a:p>
            <a:r>
              <a:rPr lang="en-US" sz="2000" dirty="0"/>
              <a:t>Biotransformation of  trans‐1‐chloro‐3,3,3‐trifluoropropene and 2,3,3,3‐tetrafluoropropene. </a:t>
            </a:r>
            <a:r>
              <a:rPr lang="en-US" sz="2000" dirty="0" smtClean="0"/>
              <a:t>Schmidt et al. </a:t>
            </a:r>
          </a:p>
          <a:p>
            <a:r>
              <a:rPr lang="en-US" sz="2000" dirty="0"/>
              <a:t>INVESTIGATION OF EFFECTS OF TRIFLUOROACETATE </a:t>
            </a:r>
            <a:r>
              <a:rPr lang="en-US" sz="2000" dirty="0" smtClean="0"/>
              <a:t>ON VERNAL </a:t>
            </a:r>
            <a:r>
              <a:rPr lang="en-US" sz="2000" dirty="0"/>
              <a:t>POOL ECOSYSTEMS. </a:t>
            </a:r>
            <a:r>
              <a:rPr lang="en-US" sz="2000" dirty="0" smtClean="0"/>
              <a:t>BENESCH et al</a:t>
            </a:r>
            <a:r>
              <a:rPr lang="en-US" dirty="0" smtClean="0"/>
              <a:t>.</a:t>
            </a:r>
          </a:p>
          <a:p>
            <a:r>
              <a:rPr lang="en-US" sz="2000" dirty="0"/>
              <a:t>Environmental Impacts of </a:t>
            </a:r>
            <a:r>
              <a:rPr lang="en-US" sz="2000" dirty="0" smtClean="0"/>
              <a:t>HFO-1234yf and </a:t>
            </a:r>
            <a:r>
              <a:rPr lang="en-US" sz="2000" dirty="0"/>
              <a:t>Other </a:t>
            </a:r>
            <a:r>
              <a:rPr lang="en-US" sz="2000" dirty="0" smtClean="0"/>
              <a:t>HFOs. </a:t>
            </a:r>
            <a:r>
              <a:rPr lang="en-US" sz="2000" dirty="0" err="1" smtClean="0"/>
              <a:t>Henne</a:t>
            </a:r>
            <a:r>
              <a:rPr lang="en-US" sz="2000" dirty="0" smtClean="0"/>
              <a:t> et. Al\</a:t>
            </a:r>
          </a:p>
          <a:p>
            <a:r>
              <a:rPr lang="en-US" sz="2000" dirty="0"/>
              <a:t> TFA FROM HFO-1234yf: ACCUMULATION AND </a:t>
            </a:r>
            <a:r>
              <a:rPr lang="en-US" sz="2000" dirty="0" smtClean="0"/>
              <a:t>AQUATIC RISK </a:t>
            </a:r>
            <a:r>
              <a:rPr lang="en-US" sz="2000" dirty="0"/>
              <a:t>IN TERMINAL WATER </a:t>
            </a:r>
            <a:r>
              <a:rPr lang="en-US" sz="2000" dirty="0" smtClean="0"/>
              <a:t>BODIES. Russel et al. </a:t>
            </a:r>
          </a:p>
          <a:p>
            <a:r>
              <a:rPr lang="en-US" sz="2000" dirty="0"/>
              <a:t>Toxicity of </a:t>
            </a:r>
            <a:r>
              <a:rPr lang="en-US" sz="2000" dirty="0" err="1"/>
              <a:t>trifluoroacetate</a:t>
            </a:r>
            <a:r>
              <a:rPr lang="en-US" sz="2000" dirty="0"/>
              <a:t> to aquatic </a:t>
            </a:r>
            <a:r>
              <a:rPr lang="en-US" sz="2000" dirty="0" smtClean="0"/>
              <a:t>organisms. </a:t>
            </a:r>
            <a:r>
              <a:rPr lang="en-US" sz="2000" dirty="0" err="1" smtClean="0"/>
              <a:t>Berends</a:t>
            </a:r>
            <a:r>
              <a:rPr lang="en-US" sz="2000" dirty="0" smtClean="0"/>
              <a:t> et al.</a:t>
            </a:r>
          </a:p>
          <a:p>
            <a:r>
              <a:rPr lang="en-US" sz="2000" dirty="0"/>
              <a:t>Soil Retention of </a:t>
            </a:r>
            <a:r>
              <a:rPr lang="en-US" sz="2000" dirty="0" err="1" smtClean="0"/>
              <a:t>Trifluoroacetate</a:t>
            </a:r>
            <a:r>
              <a:rPr lang="en-US" sz="2000" dirty="0" smtClean="0"/>
              <a:t>. Richey Et al. </a:t>
            </a:r>
          </a:p>
          <a:p>
            <a:r>
              <a:rPr lang="en-US" sz="2000" dirty="0" smtClean="0"/>
              <a:t>Degradation of </a:t>
            </a:r>
            <a:r>
              <a:rPr lang="en-US" sz="2000" dirty="0" err="1" smtClean="0"/>
              <a:t>Trifluoroacetate</a:t>
            </a:r>
            <a:r>
              <a:rPr lang="en-US" sz="2000" dirty="0" smtClean="0"/>
              <a:t> in </a:t>
            </a:r>
            <a:r>
              <a:rPr lang="en-US" sz="2000" dirty="0" err="1" smtClean="0"/>
              <a:t>oxic</a:t>
            </a:r>
            <a:r>
              <a:rPr lang="en-US" sz="2000" dirty="0" smtClean="0"/>
              <a:t> and anoxic sediments. </a:t>
            </a:r>
            <a:r>
              <a:rPr lang="en-US" sz="2000" dirty="0" err="1" smtClean="0"/>
              <a:t>Visscher</a:t>
            </a:r>
            <a:r>
              <a:rPr lang="en-US" sz="2000" dirty="0" smtClean="0"/>
              <a:t> et al. </a:t>
            </a:r>
            <a:endParaRPr lang="en-US" sz="2000" dirty="0"/>
          </a:p>
        </p:txBody>
      </p:sp>
    </p:spTree>
    <p:extLst>
      <p:ext uri="{BB962C8B-B14F-4D97-AF65-F5344CB8AC3E}">
        <p14:creationId xmlns:p14="http://schemas.microsoft.com/office/powerpoint/2010/main" val="311358571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Acknowledgments </a:t>
            </a:r>
            <a:endParaRPr lang="en-US" dirty="0"/>
          </a:p>
        </p:txBody>
      </p:sp>
      <p:sp>
        <p:nvSpPr>
          <p:cNvPr id="3" name="Content Placeholder 2"/>
          <p:cNvSpPr>
            <a:spLocks noGrp="1"/>
          </p:cNvSpPr>
          <p:nvPr>
            <p:ph idx="1"/>
          </p:nvPr>
        </p:nvSpPr>
        <p:spPr/>
        <p:txBody>
          <a:bodyPr>
            <a:normAutofit/>
          </a:bodyPr>
          <a:lstStyle/>
          <a:p>
            <a:r>
              <a:rPr lang="en-US" sz="1600" dirty="0"/>
              <a:t>This material is based upon work supported by the National Science Foundation through the Robert Noyce Teacher Scholarship Program </a:t>
            </a:r>
            <a:r>
              <a:rPr lang="en-US" sz="1600" dirty="0" smtClean="0"/>
              <a:t>Any </a:t>
            </a:r>
            <a:r>
              <a:rPr lang="en-US" sz="1600" dirty="0"/>
              <a:t>opinions, findings, and conclusions or recommendations expressed in this material are those of the author(s) and do not necessarily reflect the views of the National Science Foundation. The research was also made possible by the California State University STEM Teacher and Researcher Program, in partnership with Chevron (www.chevron.com), the National Marine Sanctuary Foundation (www.marinesanctuary.org), </a:t>
            </a:r>
            <a:r>
              <a:rPr lang="en-US" sz="1600" dirty="0" smtClean="0"/>
              <a:t>National Oceanic Atmospheric Association in Boulder, Colorado. </a:t>
            </a:r>
          </a:p>
          <a:p>
            <a:r>
              <a:rPr lang="en-US" sz="1600" dirty="0" smtClean="0"/>
              <a:t>I would like to thank my Mentor Dr. Ben Miller, My STAR workshop leaders Seth </a:t>
            </a:r>
            <a:r>
              <a:rPr lang="en-US" sz="1600" dirty="0" err="1" smtClean="0"/>
              <a:t>Hornstein</a:t>
            </a:r>
            <a:r>
              <a:rPr lang="en-US" sz="1600" dirty="0"/>
              <a:t> </a:t>
            </a:r>
            <a:r>
              <a:rPr lang="en-US" sz="1600" dirty="0" smtClean="0"/>
              <a:t>and </a:t>
            </a:r>
            <a:r>
              <a:rPr lang="en-US" sz="1600" dirty="0" err="1" smtClean="0"/>
              <a:t>Shealyn</a:t>
            </a:r>
            <a:r>
              <a:rPr lang="en-US" sz="1600" dirty="0" smtClean="0"/>
              <a:t> Malone </a:t>
            </a:r>
          </a:p>
          <a:p>
            <a:r>
              <a:rPr lang="en-US" sz="1600" dirty="0" smtClean="0"/>
              <a:t>Finally I would like to thank The STAR teaching research program for giving me the opportunity to do research, as well as, giving me the tools necessary  to help me in my  future teaching career. </a:t>
            </a:r>
          </a:p>
        </p:txBody>
      </p:sp>
      <p:pic>
        <p:nvPicPr>
          <p:cNvPr id="2050" name="Picture 2" descr="C:\Users\ruiz\Desktop\Chevron_Logo.svg.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010400" y="0"/>
            <a:ext cx="1524000" cy="1703070"/>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C:\Users\ruiz\Desktop\CSU_logo.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 y="-11430"/>
            <a:ext cx="1714500" cy="171450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C:\Users\ruiz\Desktop\STAR_official.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7200" y="4760383"/>
            <a:ext cx="2362200" cy="1952110"/>
          </a:xfrm>
          <a:prstGeom prst="rect">
            <a:avLst/>
          </a:prstGeom>
          <a:noFill/>
          <a:extLst>
            <a:ext uri="{909E8E84-426E-40DD-AFC4-6F175D3DCCD1}">
              <a14:hiddenFill xmlns:a14="http://schemas.microsoft.com/office/drawing/2010/main">
                <a:solidFill>
                  <a:srgbClr val="FFFFFF"/>
                </a:solidFill>
              </a14:hiddenFill>
            </a:ext>
          </a:extLst>
        </p:spPr>
      </p:pic>
      <p:pic>
        <p:nvPicPr>
          <p:cNvPr id="2053" name="Picture 5" descr="C:\Users\ruiz\Desktop\download.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29200" y="4419600"/>
            <a:ext cx="3457575" cy="20931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333359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Replacing HFCs</a:t>
            </a:r>
            <a:endParaRPr lang="en-US" dirty="0"/>
          </a:p>
        </p:txBody>
      </p:sp>
      <p:pic>
        <p:nvPicPr>
          <p:cNvPr id="409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600200" y="2362200"/>
            <a:ext cx="5257800" cy="321389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617067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Replacement Coolants </a:t>
            </a:r>
            <a:endParaRPr lang="en-US" dirty="0"/>
          </a:p>
        </p:txBody>
      </p:sp>
      <p:pic>
        <p:nvPicPr>
          <p:cNvPr id="307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838200" y="1752600"/>
            <a:ext cx="7239000" cy="43664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848315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HFO-1234yf Graphs </a:t>
            </a:r>
            <a:endParaRPr lang="en-US" dirty="0"/>
          </a:p>
        </p:txBody>
      </p:sp>
      <p:sp>
        <p:nvSpPr>
          <p:cNvPr id="3" name="Content Placeholder 2"/>
          <p:cNvSpPr>
            <a:spLocks noGrp="1"/>
          </p:cNvSpPr>
          <p:nvPr>
            <p:ph idx="1"/>
          </p:nvPr>
        </p:nvSpPr>
        <p:spPr/>
        <p:txBody>
          <a:bodyPr/>
          <a:lstStyle/>
          <a:p>
            <a:r>
              <a:rPr lang="en-US" dirty="0" err="1" smtClean="0"/>
              <a:t>MatLab</a:t>
            </a:r>
            <a:r>
              <a:rPr lang="en-US" dirty="0" smtClean="0"/>
              <a:t> graphs </a:t>
            </a:r>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1499" y="1311361"/>
            <a:ext cx="8832501" cy="5581650"/>
          </a:xfrm>
          <a:prstGeom prst="rect">
            <a:avLst/>
          </a:prstGeom>
        </p:spPr>
      </p:pic>
    </p:spTree>
    <p:extLst>
      <p:ext uri="{BB962C8B-B14F-4D97-AF65-F5344CB8AC3E}">
        <p14:creationId xmlns:p14="http://schemas.microsoft.com/office/powerpoint/2010/main" val="5608190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HFO-1234yf Graphs </a:t>
            </a: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2400" y="1524000"/>
            <a:ext cx="8534400" cy="5105400"/>
          </a:xfrm>
        </p:spPr>
      </p:pic>
    </p:spTree>
    <p:extLst>
      <p:ext uri="{BB962C8B-B14F-4D97-AF65-F5344CB8AC3E}">
        <p14:creationId xmlns:p14="http://schemas.microsoft.com/office/powerpoint/2010/main" val="35198174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Will this compound harm organic life? </a:t>
            </a:r>
            <a:endParaRPr lang="en-US" dirty="0"/>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81000" y="2161309"/>
            <a:ext cx="3962400" cy="3352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76800" y="2046915"/>
            <a:ext cx="3810000" cy="36021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316552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2485" y="0"/>
            <a:ext cx="8229600" cy="1143000"/>
          </a:xfrm>
        </p:spPr>
        <p:txBody>
          <a:bodyPr/>
          <a:lstStyle/>
          <a:p>
            <a:r>
              <a:rPr lang="en-US" dirty="0" smtClean="0"/>
              <a:t>Testing on  mammalian specimens</a:t>
            </a:r>
            <a:endParaRPr lang="en-US" dirty="0"/>
          </a:p>
        </p:txBody>
      </p:sp>
      <p:pic>
        <p:nvPicPr>
          <p:cNvPr id="717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4800" y="1066800"/>
            <a:ext cx="3657600" cy="2286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33898" y="1104774"/>
            <a:ext cx="4000501" cy="23845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a:off x="405712" y="3679926"/>
            <a:ext cx="8256373" cy="3139321"/>
          </a:xfrm>
          <a:prstGeom prst="rect">
            <a:avLst/>
          </a:prstGeom>
          <a:noFill/>
        </p:spPr>
        <p:txBody>
          <a:bodyPr wrap="square" rtlCol="0">
            <a:spAutoFit/>
          </a:bodyPr>
          <a:lstStyle/>
          <a:p>
            <a:pPr marL="285750" indent="-285750">
              <a:buFont typeface="Arial" panose="020B0604020202020204" pitchFamily="34" charset="0"/>
              <a:buChar char="•"/>
            </a:pPr>
            <a:r>
              <a:rPr lang="en-US" dirty="0" smtClean="0"/>
              <a:t> Rats and mice where incubated with HFO compound </a:t>
            </a:r>
          </a:p>
          <a:p>
            <a:pPr marL="285750" indent="-285750">
              <a:buFont typeface="Arial" panose="020B0604020202020204" pitchFamily="34" charset="0"/>
              <a:buChar char="•"/>
            </a:pPr>
            <a:r>
              <a:rPr lang="en-US" dirty="0" smtClean="0"/>
              <a:t>4 hours 5 days a week</a:t>
            </a:r>
          </a:p>
          <a:p>
            <a:pPr marL="285750" indent="-285750">
              <a:buFont typeface="Arial" panose="020B0604020202020204" pitchFamily="34" charset="0"/>
              <a:buChar char="•"/>
            </a:pPr>
            <a:r>
              <a:rPr lang="en-US" dirty="0" smtClean="0"/>
              <a:t>Concentrations of 2500, 3000, 4000, and 5000ppm</a:t>
            </a:r>
          </a:p>
          <a:p>
            <a:pPr marL="285750" indent="-285750">
              <a:buFont typeface="Arial" panose="020B0604020202020204" pitchFamily="34" charset="0"/>
              <a:buChar char="•"/>
            </a:pPr>
            <a:r>
              <a:rPr lang="en-US" dirty="0" smtClean="0"/>
              <a:t>No sign of negative side effects </a:t>
            </a:r>
          </a:p>
          <a:p>
            <a:pPr marL="285750" indent="-285750">
              <a:buFont typeface="Arial" panose="020B0604020202020204" pitchFamily="34" charset="0"/>
              <a:buChar char="•"/>
            </a:pPr>
            <a:r>
              <a:rPr lang="en-US" dirty="0" smtClean="0"/>
              <a:t>Urine samples showed the compound was metabolized in the form of a cysteine bi-product and a derivative of lactate </a:t>
            </a:r>
          </a:p>
          <a:p>
            <a:pPr marL="285750" indent="-285750">
              <a:buFont typeface="Arial" panose="020B0604020202020204" pitchFamily="34" charset="0"/>
              <a:buChar char="•"/>
            </a:pPr>
            <a:r>
              <a:rPr lang="en-US" dirty="0"/>
              <a:t>“Quantitation of the predominant metabolite N‐acetyl‐S‐(3,3,3‐trifluoro‐2‐hydroxypropanyl</a:t>
            </a:r>
            <a:r>
              <a:rPr lang="en-US" dirty="0" smtClean="0"/>
              <a:t>)‐L‐cysteine and The </a:t>
            </a:r>
            <a:r>
              <a:rPr lang="en-US" dirty="0"/>
              <a:t>results revealed that HFO‐1234yf is subject to a typical </a:t>
            </a:r>
            <a:r>
              <a:rPr lang="en-US" dirty="0" err="1"/>
              <a:t>haloolefin</a:t>
            </a:r>
            <a:r>
              <a:rPr lang="en-US" dirty="0"/>
              <a:t> biotransformation, , HFO‐1234yf‐metabolites are rapidly excreted in all study</a:t>
            </a:r>
          </a:p>
          <a:p>
            <a:pPr marL="285750" indent="-285750">
              <a:buFont typeface="Arial" panose="020B0604020202020204" pitchFamily="34" charset="0"/>
              <a:buChar char="•"/>
            </a:pPr>
            <a:r>
              <a:rPr lang="en-US" dirty="0"/>
              <a:t>groups ”(</a:t>
            </a:r>
            <a:r>
              <a:rPr lang="en-US" dirty="0" err="1" smtClean="0"/>
              <a:t>Shmidt</a:t>
            </a:r>
            <a:r>
              <a:rPr lang="en-US" dirty="0" smtClean="0"/>
              <a:t> et al) </a:t>
            </a:r>
            <a:endParaRPr lang="en-US" dirty="0"/>
          </a:p>
        </p:txBody>
      </p:sp>
    </p:spTree>
    <p:extLst>
      <p:ext uri="{BB962C8B-B14F-4D97-AF65-F5344CB8AC3E}">
        <p14:creationId xmlns:p14="http://schemas.microsoft.com/office/powerpoint/2010/main" val="80355640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1691</TotalTime>
  <Words>858</Words>
  <Application>Microsoft Office PowerPoint</Application>
  <PresentationFormat>On-screen Show (4:3)</PresentationFormat>
  <Paragraphs>84</Paragraphs>
  <Slides>32</Slides>
  <Notes>0</Notes>
  <HiddenSlides>0</HiddenSlides>
  <MMClips>0</MMClips>
  <ScaleCrop>false</ScaleCrop>
  <HeadingPairs>
    <vt:vector size="4" baseType="variant">
      <vt:variant>
        <vt:lpstr>Theme</vt:lpstr>
      </vt:variant>
      <vt:variant>
        <vt:i4>1</vt:i4>
      </vt:variant>
      <vt:variant>
        <vt:lpstr>Slide Titles</vt:lpstr>
      </vt:variant>
      <vt:variant>
        <vt:i4>32</vt:i4>
      </vt:variant>
    </vt:vector>
  </HeadingPairs>
  <TitlesOfParts>
    <vt:vector size="33" baseType="lpstr">
      <vt:lpstr>Office Theme</vt:lpstr>
      <vt:lpstr>Ecological and Organic Life Safety Concerns of HFO-1234yf </vt:lpstr>
      <vt:lpstr>What is HFO-1234yf </vt:lpstr>
      <vt:lpstr>HFO-1234yf uses</vt:lpstr>
      <vt:lpstr>Replacing HFCs</vt:lpstr>
      <vt:lpstr>Replacement Coolants </vt:lpstr>
      <vt:lpstr>HFO-1234yf Graphs </vt:lpstr>
      <vt:lpstr>HFO-1234yf Graphs </vt:lpstr>
      <vt:lpstr>Will this compound harm organic life? </vt:lpstr>
      <vt:lpstr>Testing on  mammalian specimens</vt:lpstr>
      <vt:lpstr>PowerPoint Presentation</vt:lpstr>
      <vt:lpstr>Metabolic pathway of HFO to bi-products </vt:lpstr>
      <vt:lpstr>HFO in the atmosphere </vt:lpstr>
      <vt:lpstr>PowerPoint Presentation</vt:lpstr>
      <vt:lpstr>PowerPoint Presentation</vt:lpstr>
      <vt:lpstr>Henne et al.  </vt:lpstr>
      <vt:lpstr>HFO TFA production </vt:lpstr>
      <vt:lpstr>TFA Experiment on Fish and fleas </vt:lpstr>
      <vt:lpstr>S. capricornutum</vt:lpstr>
      <vt:lpstr>PowerPoint Presentation</vt:lpstr>
      <vt:lpstr>What About Plants ?</vt:lpstr>
      <vt:lpstr>Plant Uptake of TFA </vt:lpstr>
      <vt:lpstr>TFA in Plants </vt:lpstr>
      <vt:lpstr>Seed germination with TFA accumulation </vt:lpstr>
      <vt:lpstr>PowerPoint Presentation</vt:lpstr>
      <vt:lpstr>Soil Retention Time </vt:lpstr>
      <vt:lpstr>Soil Microorganisms and TFA</vt:lpstr>
      <vt:lpstr>PowerPoint Presentation</vt:lpstr>
      <vt:lpstr>Benesch et al. </vt:lpstr>
      <vt:lpstr>Soil microorganisms converting TFA into CH4 </vt:lpstr>
      <vt:lpstr>Conclusion </vt:lpstr>
      <vt:lpstr>Reference </vt:lpstr>
      <vt:lpstr>Acknowledgments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Alberni Ruiz</dc:creator>
  <cp:lastModifiedBy>Alberni Ruiz</cp:lastModifiedBy>
  <cp:revision>87</cp:revision>
  <dcterms:created xsi:type="dcterms:W3CDTF">2017-07-17T20:17:27Z</dcterms:created>
  <dcterms:modified xsi:type="dcterms:W3CDTF">2017-08-08T22:30:31Z</dcterms:modified>
</cp:coreProperties>
</file>