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2" r:id="rId1"/>
  </p:sldMasterIdLst>
  <p:sldIdLst>
    <p:sldId id="257" r:id="rId2"/>
  </p:sldIdLst>
  <p:sldSz cx="43891200" cy="32918400"/>
  <p:notesSz cx="6858000" cy="9144000"/>
  <p:defaultTextStyle>
    <a:defPPr>
      <a:defRPr lang="en-US"/>
    </a:defPPr>
    <a:lvl1pPr marL="0" algn="l" defTabSz="1843430" rtl="0" eaLnBrk="1" latinLnBrk="0" hangingPunct="1">
      <a:defRPr sz="7258" kern="1200">
        <a:solidFill>
          <a:schemeClr val="tx1"/>
        </a:solidFill>
        <a:latin typeface="+mn-lt"/>
        <a:ea typeface="+mn-ea"/>
        <a:cs typeface="+mn-cs"/>
      </a:defRPr>
    </a:lvl1pPr>
    <a:lvl2pPr marL="1843430" algn="l" defTabSz="1843430" rtl="0" eaLnBrk="1" latinLnBrk="0" hangingPunct="1">
      <a:defRPr sz="7258" kern="1200">
        <a:solidFill>
          <a:schemeClr val="tx1"/>
        </a:solidFill>
        <a:latin typeface="+mn-lt"/>
        <a:ea typeface="+mn-ea"/>
        <a:cs typeface="+mn-cs"/>
      </a:defRPr>
    </a:lvl2pPr>
    <a:lvl3pPr marL="3686861" algn="l" defTabSz="1843430" rtl="0" eaLnBrk="1" latinLnBrk="0" hangingPunct="1">
      <a:defRPr sz="7258" kern="1200">
        <a:solidFill>
          <a:schemeClr val="tx1"/>
        </a:solidFill>
        <a:latin typeface="+mn-lt"/>
        <a:ea typeface="+mn-ea"/>
        <a:cs typeface="+mn-cs"/>
      </a:defRPr>
    </a:lvl3pPr>
    <a:lvl4pPr marL="5530291" algn="l" defTabSz="1843430" rtl="0" eaLnBrk="1" latinLnBrk="0" hangingPunct="1">
      <a:defRPr sz="7258" kern="1200">
        <a:solidFill>
          <a:schemeClr val="tx1"/>
        </a:solidFill>
        <a:latin typeface="+mn-lt"/>
        <a:ea typeface="+mn-ea"/>
        <a:cs typeface="+mn-cs"/>
      </a:defRPr>
    </a:lvl4pPr>
    <a:lvl5pPr marL="7373722" algn="l" defTabSz="1843430" rtl="0" eaLnBrk="1" latinLnBrk="0" hangingPunct="1">
      <a:defRPr sz="7258" kern="1200">
        <a:solidFill>
          <a:schemeClr val="tx1"/>
        </a:solidFill>
        <a:latin typeface="+mn-lt"/>
        <a:ea typeface="+mn-ea"/>
        <a:cs typeface="+mn-cs"/>
      </a:defRPr>
    </a:lvl5pPr>
    <a:lvl6pPr marL="9217152" algn="l" defTabSz="1843430" rtl="0" eaLnBrk="1" latinLnBrk="0" hangingPunct="1">
      <a:defRPr sz="7258" kern="1200">
        <a:solidFill>
          <a:schemeClr val="tx1"/>
        </a:solidFill>
        <a:latin typeface="+mn-lt"/>
        <a:ea typeface="+mn-ea"/>
        <a:cs typeface="+mn-cs"/>
      </a:defRPr>
    </a:lvl6pPr>
    <a:lvl7pPr marL="11060582" algn="l" defTabSz="1843430" rtl="0" eaLnBrk="1" latinLnBrk="0" hangingPunct="1">
      <a:defRPr sz="7258" kern="1200">
        <a:solidFill>
          <a:schemeClr val="tx1"/>
        </a:solidFill>
        <a:latin typeface="+mn-lt"/>
        <a:ea typeface="+mn-ea"/>
        <a:cs typeface="+mn-cs"/>
      </a:defRPr>
    </a:lvl7pPr>
    <a:lvl8pPr marL="12904013" algn="l" defTabSz="1843430" rtl="0" eaLnBrk="1" latinLnBrk="0" hangingPunct="1">
      <a:defRPr sz="7258" kern="1200">
        <a:solidFill>
          <a:schemeClr val="tx1"/>
        </a:solidFill>
        <a:latin typeface="+mn-lt"/>
        <a:ea typeface="+mn-ea"/>
        <a:cs typeface="+mn-cs"/>
      </a:defRPr>
    </a:lvl8pPr>
    <a:lvl9pPr marL="14747443" algn="l" defTabSz="1843430"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21"/>
    <p:restoredTop sz="94705"/>
  </p:normalViewPr>
  <p:slideViewPr>
    <p:cSldViewPr snapToGrid="0" snapToObjects="1">
      <p:cViewPr>
        <p:scale>
          <a:sx n="28" d="100"/>
          <a:sy n="28" d="100"/>
        </p:scale>
        <p:origin x="768" y="-9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323599" y="12070087"/>
            <a:ext cx="31682165" cy="10861349"/>
          </a:xfrm>
        </p:spPr>
        <p:txBody>
          <a:bodyPr anchor="b">
            <a:normAutofit/>
          </a:bodyPr>
          <a:lstStyle>
            <a:lvl1pPr>
              <a:defRPr sz="25920"/>
            </a:lvl1pPr>
          </a:lstStyle>
          <a:p>
            <a:r>
              <a:rPr lang="en-US" smtClean="0"/>
              <a:t>Click to edit Master title style</a:t>
            </a:r>
            <a:endParaRPr lang="en-US" dirty="0"/>
          </a:p>
        </p:txBody>
      </p:sp>
      <p:sp>
        <p:nvSpPr>
          <p:cNvPr id="3" name="Subtitle 2"/>
          <p:cNvSpPr>
            <a:spLocks noGrp="1"/>
          </p:cNvSpPr>
          <p:nvPr>
            <p:ph type="subTitle" idx="1"/>
          </p:nvPr>
        </p:nvSpPr>
        <p:spPr>
          <a:xfrm>
            <a:off x="9323599" y="22931427"/>
            <a:ext cx="31682165" cy="5406158"/>
          </a:xfrm>
        </p:spPr>
        <p:txBody>
          <a:bodyPr anchor="t"/>
          <a:lstStyle>
            <a:lvl1pPr marL="0" indent="0" algn="l">
              <a:buNone/>
              <a:defRPr>
                <a:solidFill>
                  <a:schemeClr val="tx1">
                    <a:lumMod val="65000"/>
                    <a:lumOff val="3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8"/>
          <p:cNvSpPr/>
          <p:nvPr/>
        </p:nvSpPr>
        <p:spPr bwMode="auto">
          <a:xfrm>
            <a:off x="-152249" y="20741561"/>
            <a:ext cx="6698270" cy="3752549"/>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2032003" y="21741799"/>
            <a:ext cx="2807894" cy="1752600"/>
          </a:xfrm>
        </p:spPr>
        <p:txBody>
          <a:bodyPr/>
          <a:lstStyle/>
          <a:p>
            <a:fld id="{D57F1E4F-1CFF-5643-939E-217C01CDF56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323594" y="2926080"/>
            <a:ext cx="31641528" cy="14961792"/>
          </a:xfrm>
        </p:spPr>
        <p:txBody>
          <a:bodyPr anchor="ctr">
            <a:normAutofit/>
          </a:bodyPr>
          <a:lstStyle>
            <a:lvl1pPr algn="l">
              <a:defRPr sz="2304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9323594" y="20899421"/>
            <a:ext cx="31641528" cy="7468147"/>
          </a:xfrm>
        </p:spPr>
        <p:txBody>
          <a:bodyPr anchor="ctr">
            <a:normAutofit/>
          </a:bodyPr>
          <a:lstStyle>
            <a:lvl1pPr marL="0" indent="0" algn="l">
              <a:buNone/>
              <a:defRPr sz="8640">
                <a:solidFill>
                  <a:schemeClr val="tx1">
                    <a:lumMod val="65000"/>
                    <a:lumOff val="35000"/>
                  </a:schemeClr>
                </a:solidFill>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278" y="15199332"/>
            <a:ext cx="6520109" cy="2438424"/>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2453895" y="15571874"/>
            <a:ext cx="2807894" cy="1752600"/>
          </a:xfrm>
        </p:spPr>
        <p:txBody>
          <a:bodyPr/>
          <a:lstStyle/>
          <a:p>
            <a:fld id="{D57F1E4F-1CFF-5643-939E-217C01CDF56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502993" y="2926080"/>
            <a:ext cx="29326018" cy="13898880"/>
          </a:xfrm>
        </p:spPr>
        <p:txBody>
          <a:bodyPr anchor="ctr">
            <a:normAutofit/>
          </a:bodyPr>
          <a:lstStyle>
            <a:lvl1pPr algn="l">
              <a:defRPr sz="2304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11596666" y="16824960"/>
            <a:ext cx="27138662" cy="1828800"/>
          </a:xfrm>
        </p:spPr>
        <p:txBody>
          <a:bodyPr anchor="ctr">
            <a:noAutofit/>
          </a:bodyPr>
          <a:lstStyle>
            <a:lvl1pPr marL="0" indent="0">
              <a:buFontTx/>
              <a:buNone/>
              <a:defRPr sz="7680">
                <a:solidFill>
                  <a:schemeClr val="tx1">
                    <a:lumMod val="50000"/>
                    <a:lumOff val="50000"/>
                  </a:schemeClr>
                </a:solidFill>
              </a:defRPr>
            </a:lvl1pPr>
            <a:lvl2pPr marL="2194560" indent="0">
              <a:buFontTx/>
              <a:buNone/>
              <a:defRPr/>
            </a:lvl2pPr>
            <a:lvl3pPr marL="4389120" indent="0">
              <a:buFontTx/>
              <a:buNone/>
              <a:defRPr/>
            </a:lvl3pPr>
            <a:lvl4pPr marL="6583680" indent="0">
              <a:buFontTx/>
              <a:buNone/>
              <a:defRPr/>
            </a:lvl4pPr>
            <a:lvl5pPr marL="877824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9323594" y="20899421"/>
            <a:ext cx="31641528" cy="7468147"/>
          </a:xfrm>
        </p:spPr>
        <p:txBody>
          <a:bodyPr anchor="ctr">
            <a:normAutofit/>
          </a:bodyPr>
          <a:lstStyle>
            <a:lvl1pPr marL="0" indent="0" algn="l">
              <a:buNone/>
              <a:defRPr sz="8640">
                <a:solidFill>
                  <a:schemeClr val="tx1">
                    <a:lumMod val="65000"/>
                    <a:lumOff val="35000"/>
                  </a:schemeClr>
                </a:solidFill>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Freeform 11"/>
          <p:cNvSpPr/>
          <p:nvPr/>
        </p:nvSpPr>
        <p:spPr bwMode="auto">
          <a:xfrm flipV="1">
            <a:off x="278" y="15199332"/>
            <a:ext cx="6520109" cy="2438424"/>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2453895" y="15571874"/>
            <a:ext cx="2807894" cy="1752600"/>
          </a:xfrm>
        </p:spPr>
        <p:txBody>
          <a:bodyPr/>
          <a:lstStyle/>
          <a:p>
            <a:fld id="{D57F1E4F-1CFF-5643-939E-217C01CDF565}" type="slidenum">
              <a:rPr lang="en-US" smtClean="0"/>
              <a:pPr/>
              <a:t>‹#›</a:t>
            </a:fld>
            <a:endParaRPr lang="en-US" dirty="0"/>
          </a:p>
        </p:txBody>
      </p:sp>
      <p:sp>
        <p:nvSpPr>
          <p:cNvPr id="14" name="TextBox 13"/>
          <p:cNvSpPr txBox="1"/>
          <p:nvPr/>
        </p:nvSpPr>
        <p:spPr>
          <a:xfrm>
            <a:off x="8679919" y="3110424"/>
            <a:ext cx="2195131" cy="2806925"/>
          </a:xfrm>
          <a:prstGeom prst="rect">
            <a:avLst/>
          </a:prstGeom>
        </p:spPr>
        <p:txBody>
          <a:bodyPr vert="horz" lIns="438912" tIns="219456" rIns="438912" bIns="219456" rtlCol="0" anchor="ctr">
            <a:noAutofit/>
          </a:bodyPr>
          <a:lstStyle/>
          <a:p>
            <a:pPr lvl="0"/>
            <a:r>
              <a:rPr lang="en-US" sz="38400" baseline="0" dirty="0">
                <a:ln w="3175" cmpd="sng">
                  <a:noFill/>
                </a:ln>
                <a:solidFill>
                  <a:schemeClr val="accent1"/>
                </a:solidFill>
                <a:effectLst/>
                <a:latin typeface="Arial"/>
              </a:rPr>
              <a:t>“</a:t>
            </a:r>
          </a:p>
        </p:txBody>
      </p:sp>
      <p:sp>
        <p:nvSpPr>
          <p:cNvPr id="15" name="TextBox 14"/>
          <p:cNvSpPr txBox="1"/>
          <p:nvPr/>
        </p:nvSpPr>
        <p:spPr>
          <a:xfrm>
            <a:off x="39213761" y="13945469"/>
            <a:ext cx="2195131" cy="2806925"/>
          </a:xfrm>
          <a:prstGeom prst="rect">
            <a:avLst/>
          </a:prstGeom>
        </p:spPr>
        <p:txBody>
          <a:bodyPr vert="horz" lIns="438912" tIns="219456" rIns="438912" bIns="219456" rtlCol="0" anchor="ctr">
            <a:noAutofit/>
          </a:bodyPr>
          <a:lstStyle/>
          <a:p>
            <a:pPr lvl="0"/>
            <a:r>
              <a:rPr lang="en-US" sz="384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323594" y="11704327"/>
            <a:ext cx="31641528" cy="13079256"/>
          </a:xfrm>
        </p:spPr>
        <p:txBody>
          <a:bodyPr anchor="b">
            <a:normAutofit/>
          </a:bodyPr>
          <a:lstStyle>
            <a:lvl1pPr algn="l">
              <a:defRPr sz="2304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9323594" y="24871680"/>
            <a:ext cx="31641528" cy="3502186"/>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278" y="23571170"/>
            <a:ext cx="6520109" cy="2438424"/>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2453895" y="23918825"/>
            <a:ext cx="2807894" cy="1752600"/>
          </a:xfrm>
        </p:spPr>
        <p:txBody>
          <a:bodyPr/>
          <a:lstStyle/>
          <a:p>
            <a:fld id="{D57F1E4F-1CFF-5643-939E-217C01CDF565}"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10502993" y="2926080"/>
            <a:ext cx="29326018" cy="13898880"/>
          </a:xfrm>
        </p:spPr>
        <p:txBody>
          <a:bodyPr anchor="ctr">
            <a:normAutofit/>
          </a:bodyPr>
          <a:lstStyle>
            <a:lvl1pPr algn="l">
              <a:defRPr sz="2304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9323592" y="20848320"/>
            <a:ext cx="32103802" cy="4023360"/>
          </a:xfrm>
        </p:spPr>
        <p:txBody>
          <a:bodyPr anchor="b">
            <a:noAutofit/>
          </a:bodyPr>
          <a:lstStyle>
            <a:lvl1pPr marL="0" indent="0">
              <a:buFontTx/>
              <a:buNone/>
              <a:defRPr sz="11520">
                <a:solidFill>
                  <a:schemeClr val="accent1"/>
                </a:solidFill>
              </a:defRPr>
            </a:lvl1pPr>
            <a:lvl2pPr marL="2194560" indent="0">
              <a:buFontTx/>
              <a:buNone/>
              <a:defRPr/>
            </a:lvl2pPr>
            <a:lvl3pPr marL="4389120" indent="0">
              <a:buFontTx/>
              <a:buNone/>
              <a:defRPr/>
            </a:lvl3pPr>
            <a:lvl4pPr marL="6583680" indent="0">
              <a:buFontTx/>
              <a:buNone/>
              <a:defRPr/>
            </a:lvl4pPr>
            <a:lvl5pPr marL="877824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9323592" y="24871680"/>
            <a:ext cx="32103802" cy="3502186"/>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20" name="Freeform 11"/>
          <p:cNvSpPr/>
          <p:nvPr/>
        </p:nvSpPr>
        <p:spPr bwMode="auto">
          <a:xfrm flipV="1">
            <a:off x="278" y="23571170"/>
            <a:ext cx="6520109" cy="2438424"/>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2453895" y="23918825"/>
            <a:ext cx="2807894" cy="1752600"/>
          </a:xfrm>
        </p:spPr>
        <p:txBody>
          <a:bodyPr/>
          <a:lstStyle/>
          <a:p>
            <a:fld id="{D57F1E4F-1CFF-5643-939E-217C01CDF565}" type="slidenum">
              <a:rPr lang="en-US" smtClean="0"/>
              <a:pPr/>
              <a:t>‹#›</a:t>
            </a:fld>
            <a:endParaRPr lang="en-US" dirty="0"/>
          </a:p>
        </p:txBody>
      </p:sp>
      <p:sp>
        <p:nvSpPr>
          <p:cNvPr id="11" name="TextBox 10"/>
          <p:cNvSpPr txBox="1"/>
          <p:nvPr/>
        </p:nvSpPr>
        <p:spPr>
          <a:xfrm>
            <a:off x="8679919" y="3110424"/>
            <a:ext cx="2195131" cy="2806925"/>
          </a:xfrm>
          <a:prstGeom prst="rect">
            <a:avLst/>
          </a:prstGeom>
        </p:spPr>
        <p:txBody>
          <a:bodyPr vert="horz" lIns="438912" tIns="219456" rIns="438912" bIns="219456" rtlCol="0" anchor="ctr">
            <a:noAutofit/>
          </a:bodyPr>
          <a:lstStyle/>
          <a:p>
            <a:pPr lvl="0"/>
            <a:r>
              <a:rPr lang="en-US" sz="38400" baseline="0" dirty="0">
                <a:ln w="3175" cmpd="sng">
                  <a:noFill/>
                </a:ln>
                <a:solidFill>
                  <a:schemeClr val="accent1"/>
                </a:solidFill>
                <a:effectLst/>
                <a:latin typeface="Arial"/>
              </a:rPr>
              <a:t>“</a:t>
            </a:r>
          </a:p>
        </p:txBody>
      </p:sp>
      <p:sp>
        <p:nvSpPr>
          <p:cNvPr id="12" name="TextBox 11"/>
          <p:cNvSpPr txBox="1"/>
          <p:nvPr/>
        </p:nvSpPr>
        <p:spPr>
          <a:xfrm>
            <a:off x="39213761" y="13945469"/>
            <a:ext cx="2195131" cy="2806925"/>
          </a:xfrm>
          <a:prstGeom prst="rect">
            <a:avLst/>
          </a:prstGeom>
        </p:spPr>
        <p:txBody>
          <a:bodyPr vert="horz" lIns="438912" tIns="219456" rIns="438912" bIns="219456" rtlCol="0" anchor="ctr">
            <a:noAutofit/>
          </a:bodyPr>
          <a:lstStyle/>
          <a:p>
            <a:pPr lvl="0"/>
            <a:r>
              <a:rPr lang="en-US" sz="384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9323597" y="3011554"/>
            <a:ext cx="31641523" cy="13824096"/>
          </a:xfrm>
        </p:spPr>
        <p:txBody>
          <a:bodyPr anchor="ctr">
            <a:normAutofit/>
          </a:bodyPr>
          <a:lstStyle>
            <a:lvl1pPr algn="l">
              <a:defRPr sz="2304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9323594" y="20848320"/>
            <a:ext cx="31641528" cy="4023360"/>
          </a:xfrm>
        </p:spPr>
        <p:txBody>
          <a:bodyPr anchor="b">
            <a:noAutofit/>
          </a:bodyPr>
          <a:lstStyle>
            <a:lvl1pPr marL="0" indent="0">
              <a:buFontTx/>
              <a:buNone/>
              <a:defRPr sz="11520">
                <a:solidFill>
                  <a:schemeClr val="accent1"/>
                </a:solidFill>
              </a:defRPr>
            </a:lvl1pPr>
            <a:lvl2pPr marL="2194560" indent="0">
              <a:buFontTx/>
              <a:buNone/>
              <a:defRPr/>
            </a:lvl2pPr>
            <a:lvl3pPr marL="4389120" indent="0">
              <a:buFontTx/>
              <a:buNone/>
              <a:defRPr/>
            </a:lvl3pPr>
            <a:lvl4pPr marL="6583680" indent="0">
              <a:buFontTx/>
              <a:buNone/>
              <a:defRPr/>
            </a:lvl4pPr>
            <a:lvl5pPr marL="877824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9323594" y="24871680"/>
            <a:ext cx="31641528" cy="3502186"/>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278" y="23571170"/>
            <a:ext cx="6520109" cy="2438424"/>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2453895" y="23918825"/>
            <a:ext cx="2807894" cy="1752600"/>
          </a:xfrm>
        </p:spPr>
        <p:txBody>
          <a:bodyPr/>
          <a:lstStyle/>
          <a:p>
            <a:fld id="{D57F1E4F-1CFF-5643-939E-217C01CDF565}"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278" y="3413734"/>
            <a:ext cx="6520109" cy="2438424"/>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3016968" y="3011551"/>
            <a:ext cx="7949434" cy="25362322"/>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323597" y="3011551"/>
            <a:ext cx="22638470" cy="2536232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278" y="3413734"/>
            <a:ext cx="6520109" cy="2438424"/>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336967" y="2995728"/>
            <a:ext cx="31628155" cy="6148272"/>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323594" y="10241280"/>
            <a:ext cx="31641528" cy="1813258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278" y="3413734"/>
            <a:ext cx="6520109" cy="2438424"/>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23594" y="9957898"/>
            <a:ext cx="31641528" cy="7050240"/>
          </a:xfrm>
        </p:spPr>
        <p:txBody>
          <a:bodyPr anchor="b"/>
          <a:lstStyle>
            <a:lvl1pPr algn="l">
              <a:defRPr sz="19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9323594" y="17190720"/>
            <a:ext cx="31641528" cy="4129920"/>
          </a:xfrm>
        </p:spPr>
        <p:txBody>
          <a:bodyPr anchor="t"/>
          <a:lstStyle>
            <a:lvl1pPr marL="0" indent="0" algn="l">
              <a:buNone/>
              <a:defRPr sz="9600">
                <a:solidFill>
                  <a:schemeClr val="tx1">
                    <a:lumMod val="65000"/>
                    <a:lumOff val="35000"/>
                  </a:schemeClr>
                </a:solidFill>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278" y="15199332"/>
            <a:ext cx="6520109" cy="2438424"/>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2453895" y="15571874"/>
            <a:ext cx="2807894" cy="1752600"/>
          </a:xfrm>
        </p:spPr>
        <p:txBody>
          <a:bodyPr/>
          <a:lstStyle/>
          <a:p>
            <a:fld id="{D57F1E4F-1CFF-5643-939E-217C01CDF56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323599" y="10256191"/>
            <a:ext cx="15348149" cy="1808350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5619076" y="10256191"/>
            <a:ext cx="15346046" cy="1808350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278" y="3413734"/>
            <a:ext cx="6520109" cy="2438424"/>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2453895" y="3781361"/>
            <a:ext cx="2807894" cy="1752600"/>
          </a:xfrm>
        </p:spPr>
        <p:txBody>
          <a:bodyPr/>
          <a:lstStyle/>
          <a:p>
            <a:fld id="{D57F1E4F-1CFF-5643-939E-217C01CDF56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873690" y="10687805"/>
            <a:ext cx="13798061" cy="2766058"/>
          </a:xfrm>
        </p:spPr>
        <p:txBody>
          <a:bodyPr anchor="b">
            <a:noAutofit/>
          </a:bodyPr>
          <a:lstStyle>
            <a:lvl1pPr marL="0" indent="0">
              <a:buNone/>
              <a:defRPr sz="11520" b="0"/>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4" name="Content Placeholder 3"/>
          <p:cNvSpPr>
            <a:spLocks noGrp="1"/>
          </p:cNvSpPr>
          <p:nvPr>
            <p:ph sz="half" idx="2"/>
          </p:nvPr>
        </p:nvSpPr>
        <p:spPr>
          <a:xfrm>
            <a:off x="9323592" y="13453865"/>
            <a:ext cx="15348154" cy="1490737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7149542" y="10672310"/>
            <a:ext cx="13791547" cy="2766058"/>
          </a:xfrm>
        </p:spPr>
        <p:txBody>
          <a:bodyPr anchor="b">
            <a:noAutofit/>
          </a:bodyPr>
          <a:lstStyle>
            <a:lvl1pPr marL="0" indent="0">
              <a:buNone/>
              <a:defRPr sz="11520" b="0"/>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6" name="Content Placeholder 5"/>
          <p:cNvSpPr>
            <a:spLocks noGrp="1"/>
          </p:cNvSpPr>
          <p:nvPr>
            <p:ph sz="quarter" idx="4"/>
          </p:nvPr>
        </p:nvSpPr>
        <p:spPr>
          <a:xfrm>
            <a:off x="25601832" y="13438371"/>
            <a:ext cx="15339264" cy="1490737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12/9/19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1" name="Freeform 11"/>
          <p:cNvSpPr/>
          <p:nvPr/>
        </p:nvSpPr>
        <p:spPr bwMode="auto">
          <a:xfrm flipV="1">
            <a:off x="278" y="3413734"/>
            <a:ext cx="6520109" cy="2438424"/>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2453895" y="3781361"/>
            <a:ext cx="2807894" cy="1752600"/>
          </a:xfrm>
        </p:spPr>
        <p:txBody>
          <a:bodyPr/>
          <a:lstStyle/>
          <a:p>
            <a:fld id="{D57F1E4F-1CFF-5643-939E-217C01CDF56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336960" y="2995728"/>
            <a:ext cx="31628160" cy="6148272"/>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12/9/19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8" name="Freeform 11"/>
          <p:cNvSpPr/>
          <p:nvPr/>
        </p:nvSpPr>
        <p:spPr bwMode="auto">
          <a:xfrm flipV="1">
            <a:off x="278" y="3413734"/>
            <a:ext cx="6520109" cy="2438424"/>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12/9/19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278" y="3413734"/>
            <a:ext cx="6520109" cy="2438424"/>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23592" y="2141222"/>
            <a:ext cx="12622003" cy="4686298"/>
          </a:xfrm>
        </p:spPr>
        <p:txBody>
          <a:bodyPr anchor="b"/>
          <a:lstStyle>
            <a:lvl1pPr algn="l">
              <a:defRPr sz="9600" b="0"/>
            </a:lvl1pPr>
          </a:lstStyle>
          <a:p>
            <a:r>
              <a:rPr lang="en-US" smtClean="0"/>
              <a:t>Click to edit Master title style</a:t>
            </a:r>
            <a:endParaRPr lang="en-US" dirty="0"/>
          </a:p>
        </p:txBody>
      </p:sp>
      <p:sp>
        <p:nvSpPr>
          <p:cNvPr id="3" name="Content Placeholder 2"/>
          <p:cNvSpPr>
            <a:spLocks noGrp="1"/>
          </p:cNvSpPr>
          <p:nvPr>
            <p:ph idx="1"/>
          </p:nvPr>
        </p:nvSpPr>
        <p:spPr>
          <a:xfrm>
            <a:off x="22768771" y="2141230"/>
            <a:ext cx="18196349" cy="25991822"/>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323592" y="7673342"/>
            <a:ext cx="12622003" cy="20459693"/>
          </a:xfrm>
        </p:spPr>
        <p:txBody>
          <a:bodyPr/>
          <a:lstStyle>
            <a:lvl1pPr marL="0" indent="0">
              <a:buNone/>
              <a:defRPr sz="672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278" y="3413734"/>
            <a:ext cx="6520109" cy="2438424"/>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23594" y="23042880"/>
            <a:ext cx="31641528" cy="2720342"/>
          </a:xfrm>
        </p:spPr>
        <p:txBody>
          <a:bodyPr anchor="b">
            <a:normAutofit/>
          </a:bodyPr>
          <a:lstStyle>
            <a:lvl1pPr algn="l">
              <a:defRPr sz="1152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323594" y="3047832"/>
            <a:ext cx="31641528" cy="18503856"/>
          </a:xfrm>
        </p:spPr>
        <p:txBody>
          <a:bodyPr anchor="t">
            <a:normAutofit/>
          </a:bodyPr>
          <a:lstStyle>
            <a:lvl1pPr marL="0" indent="0" algn="ctr">
              <a:buNone/>
              <a:defRPr sz="7680"/>
            </a:lvl1pPr>
            <a:lvl2pPr marL="2194560" indent="0">
              <a:buNone/>
              <a:defRPr sz="7680"/>
            </a:lvl2pPr>
            <a:lvl3pPr marL="4389120" indent="0">
              <a:buNone/>
              <a:defRPr sz="7680"/>
            </a:lvl3pPr>
            <a:lvl4pPr marL="6583680" indent="0">
              <a:buNone/>
              <a:defRPr sz="7680"/>
            </a:lvl4pPr>
            <a:lvl5pPr marL="8778240" indent="0">
              <a:buNone/>
              <a:defRPr sz="7680"/>
            </a:lvl5pPr>
            <a:lvl6pPr marL="10972800" indent="0">
              <a:buNone/>
              <a:defRPr sz="7680"/>
            </a:lvl6pPr>
            <a:lvl7pPr marL="13167360" indent="0">
              <a:buNone/>
              <a:defRPr sz="7680"/>
            </a:lvl7pPr>
            <a:lvl8pPr marL="15361920" indent="0">
              <a:buNone/>
              <a:defRPr sz="7680"/>
            </a:lvl8pPr>
            <a:lvl9pPr marL="17556480" indent="0">
              <a:buNone/>
              <a:defRPr sz="768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9323594" y="25763222"/>
            <a:ext cx="31641528" cy="2369818"/>
          </a:xfrm>
        </p:spPr>
        <p:txBody>
          <a:bodyPr>
            <a:normAutofit/>
          </a:bodyPr>
          <a:lstStyle>
            <a:lvl1pPr marL="0" indent="0">
              <a:buNone/>
              <a:defRPr sz="576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278" y="23571170"/>
            <a:ext cx="6520109" cy="2438424"/>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2453895" y="23918825"/>
            <a:ext cx="2807894" cy="1752600"/>
          </a:xfrm>
        </p:spPr>
        <p:txBody>
          <a:bodyPr/>
          <a:lstStyle/>
          <a:p>
            <a:fld id="{D57F1E4F-1CFF-5643-939E-217C01CDF56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5" y="1097280"/>
            <a:ext cx="9509760" cy="31865414"/>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98021" y="1368"/>
            <a:ext cx="9370906" cy="32894246"/>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877824" cy="329184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9336960" y="2995728"/>
            <a:ext cx="31628160" cy="614827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323594" y="10241280"/>
            <a:ext cx="31641528" cy="1865376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307520" y="29448430"/>
            <a:ext cx="3678624" cy="1776821"/>
          </a:xfrm>
          <a:prstGeom prst="rect">
            <a:avLst/>
          </a:prstGeom>
        </p:spPr>
        <p:txBody>
          <a:bodyPr vert="horz" lIns="91440" tIns="45720" rIns="91440" bIns="45720" rtlCol="0" anchor="ctr"/>
          <a:lstStyle>
            <a:lvl1pPr algn="r">
              <a:defRPr sz="4320">
                <a:solidFill>
                  <a:schemeClr val="tx1">
                    <a:tint val="75000"/>
                  </a:schemeClr>
                </a:solidFill>
              </a:defRPr>
            </a:lvl1pPr>
          </a:lstStyle>
          <a:p>
            <a:fld id="{B61BEF0D-F0BB-DE4B-95CE-6DB70DBA9567}" type="datetimeFigureOut">
              <a:rPr lang="en-US" smtClean="0"/>
              <a:pPr/>
              <a:t>12/9/19</a:t>
            </a:fld>
            <a:endParaRPr lang="en-US" dirty="0"/>
          </a:p>
        </p:txBody>
      </p:sp>
      <p:sp>
        <p:nvSpPr>
          <p:cNvPr id="5" name="Footer Placeholder 4"/>
          <p:cNvSpPr>
            <a:spLocks noGrp="1"/>
          </p:cNvSpPr>
          <p:nvPr>
            <p:ph type="ftr" sz="quarter" idx="3"/>
          </p:nvPr>
        </p:nvSpPr>
        <p:spPr>
          <a:xfrm>
            <a:off x="9323592" y="29451886"/>
            <a:ext cx="27439142" cy="1752600"/>
          </a:xfrm>
          <a:prstGeom prst="rect">
            <a:avLst/>
          </a:prstGeom>
        </p:spPr>
        <p:txBody>
          <a:bodyPr vert="horz" lIns="91440" tIns="45720" rIns="91440" bIns="45720" rtlCol="0" anchor="ctr"/>
          <a:lstStyle>
            <a:lvl1pPr algn="l">
              <a:defRPr sz="43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2453895" y="3781361"/>
            <a:ext cx="2807894" cy="1752600"/>
          </a:xfrm>
          <a:prstGeom prst="rect">
            <a:avLst/>
          </a:prstGeom>
        </p:spPr>
        <p:txBody>
          <a:bodyPr vert="horz" lIns="91440" tIns="45720" rIns="91440" bIns="45720" rtlCol="0" anchor="ctr"/>
          <a:lstStyle>
            <a:lvl1pPr algn="r">
              <a:defRPr sz="96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66952012"/>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Lst>
  <p:txStyles>
    <p:titleStyle>
      <a:lvl1pPr algn="l" defTabSz="2194560" rtl="0" eaLnBrk="1" latinLnBrk="0" hangingPunct="1">
        <a:spcBef>
          <a:spcPct val="0"/>
        </a:spcBef>
        <a:buNone/>
        <a:defRPr sz="1728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645920" indent="-1645920" algn="l" defTabSz="2194560" rtl="0" eaLnBrk="1" latinLnBrk="0" hangingPunct="1">
        <a:spcBef>
          <a:spcPts val="4800"/>
        </a:spcBef>
        <a:spcAft>
          <a:spcPts val="0"/>
        </a:spcAft>
        <a:buClr>
          <a:schemeClr val="accent1"/>
        </a:buClr>
        <a:buFont typeface="Wingdings 3" charset="2"/>
        <a:buChar char=""/>
        <a:defRPr sz="8640" kern="1200">
          <a:solidFill>
            <a:schemeClr val="tx1">
              <a:lumMod val="75000"/>
              <a:lumOff val="25000"/>
            </a:schemeClr>
          </a:solidFill>
          <a:latin typeface="+mn-lt"/>
          <a:ea typeface="+mn-ea"/>
          <a:cs typeface="+mn-cs"/>
        </a:defRPr>
      </a:lvl1pPr>
      <a:lvl2pPr marL="3566160" indent="-1371600" algn="l" defTabSz="2194560" rtl="0" eaLnBrk="1" latinLnBrk="0" hangingPunct="1">
        <a:spcBef>
          <a:spcPts val="4800"/>
        </a:spcBef>
        <a:spcAft>
          <a:spcPts val="0"/>
        </a:spcAft>
        <a:buClr>
          <a:schemeClr val="accent1"/>
        </a:buClr>
        <a:buFont typeface="Wingdings 3" charset="2"/>
        <a:buChar char=""/>
        <a:defRPr sz="7680" kern="1200">
          <a:solidFill>
            <a:schemeClr val="tx1">
              <a:lumMod val="75000"/>
              <a:lumOff val="25000"/>
            </a:schemeClr>
          </a:solidFill>
          <a:latin typeface="+mn-lt"/>
          <a:ea typeface="+mn-ea"/>
          <a:cs typeface="+mn-cs"/>
        </a:defRPr>
      </a:lvl2pPr>
      <a:lvl3pPr marL="5486400" indent="-1097280" algn="l" defTabSz="2194560" rtl="0" eaLnBrk="1" latinLnBrk="0" hangingPunct="1">
        <a:spcBef>
          <a:spcPts val="4800"/>
        </a:spcBef>
        <a:spcAft>
          <a:spcPts val="0"/>
        </a:spcAft>
        <a:buClr>
          <a:schemeClr val="accent1"/>
        </a:buClr>
        <a:buFont typeface="Wingdings 3" charset="2"/>
        <a:buChar char=""/>
        <a:defRPr sz="6720" kern="1200">
          <a:solidFill>
            <a:schemeClr val="tx1">
              <a:lumMod val="75000"/>
              <a:lumOff val="25000"/>
            </a:schemeClr>
          </a:solidFill>
          <a:latin typeface="+mn-lt"/>
          <a:ea typeface="+mn-ea"/>
          <a:cs typeface="+mn-cs"/>
        </a:defRPr>
      </a:lvl3pPr>
      <a:lvl4pPr marL="7680960" indent="-1097280" algn="l" defTabSz="2194560" rtl="0" eaLnBrk="1" latinLnBrk="0" hangingPunct="1">
        <a:spcBef>
          <a:spcPts val="4800"/>
        </a:spcBef>
        <a:spcAft>
          <a:spcPts val="0"/>
        </a:spcAft>
        <a:buClr>
          <a:schemeClr val="accent1"/>
        </a:buClr>
        <a:buFont typeface="Wingdings 3" charset="2"/>
        <a:buChar char=""/>
        <a:defRPr sz="5760" kern="1200">
          <a:solidFill>
            <a:schemeClr val="tx1">
              <a:lumMod val="75000"/>
              <a:lumOff val="25000"/>
            </a:schemeClr>
          </a:solidFill>
          <a:latin typeface="+mn-lt"/>
          <a:ea typeface="+mn-ea"/>
          <a:cs typeface="+mn-cs"/>
        </a:defRPr>
      </a:lvl4pPr>
      <a:lvl5pPr marL="9875520" indent="-1097280" algn="l" defTabSz="2194560" rtl="0" eaLnBrk="1" latinLnBrk="0" hangingPunct="1">
        <a:spcBef>
          <a:spcPts val="4800"/>
        </a:spcBef>
        <a:spcAft>
          <a:spcPts val="0"/>
        </a:spcAft>
        <a:buClr>
          <a:schemeClr val="accent1"/>
        </a:buClr>
        <a:buFont typeface="Wingdings 3" charset="2"/>
        <a:buChar char=""/>
        <a:defRPr sz="5760" kern="1200">
          <a:solidFill>
            <a:schemeClr val="tx1">
              <a:lumMod val="75000"/>
              <a:lumOff val="25000"/>
            </a:schemeClr>
          </a:solidFill>
          <a:latin typeface="+mn-lt"/>
          <a:ea typeface="+mn-ea"/>
          <a:cs typeface="+mn-cs"/>
        </a:defRPr>
      </a:lvl5pPr>
      <a:lvl6pPr marL="12070080" indent="-1097280" algn="l" defTabSz="2194560" rtl="0" eaLnBrk="1" latinLnBrk="0" hangingPunct="1">
        <a:spcBef>
          <a:spcPts val="4800"/>
        </a:spcBef>
        <a:spcAft>
          <a:spcPts val="0"/>
        </a:spcAft>
        <a:buClr>
          <a:schemeClr val="accent1"/>
        </a:buClr>
        <a:buFont typeface="Wingdings 3" charset="2"/>
        <a:buChar char=""/>
        <a:defRPr sz="5760" kern="1200">
          <a:solidFill>
            <a:schemeClr val="tx1">
              <a:lumMod val="75000"/>
              <a:lumOff val="25000"/>
            </a:schemeClr>
          </a:solidFill>
          <a:latin typeface="+mn-lt"/>
          <a:ea typeface="+mn-ea"/>
          <a:cs typeface="+mn-cs"/>
        </a:defRPr>
      </a:lvl6pPr>
      <a:lvl7pPr marL="14264640" indent="-1097280" algn="l" defTabSz="2194560" rtl="0" eaLnBrk="1" latinLnBrk="0" hangingPunct="1">
        <a:spcBef>
          <a:spcPts val="4800"/>
        </a:spcBef>
        <a:spcAft>
          <a:spcPts val="0"/>
        </a:spcAft>
        <a:buClr>
          <a:schemeClr val="accent1"/>
        </a:buClr>
        <a:buFont typeface="Wingdings 3" charset="2"/>
        <a:buChar char=""/>
        <a:defRPr sz="5760" kern="1200">
          <a:solidFill>
            <a:schemeClr val="tx1">
              <a:lumMod val="75000"/>
              <a:lumOff val="25000"/>
            </a:schemeClr>
          </a:solidFill>
          <a:latin typeface="+mn-lt"/>
          <a:ea typeface="+mn-ea"/>
          <a:cs typeface="+mn-cs"/>
        </a:defRPr>
      </a:lvl7pPr>
      <a:lvl8pPr marL="16459200" indent="-1097280" algn="l" defTabSz="2194560" rtl="0" eaLnBrk="1" latinLnBrk="0" hangingPunct="1">
        <a:spcBef>
          <a:spcPts val="4800"/>
        </a:spcBef>
        <a:spcAft>
          <a:spcPts val="0"/>
        </a:spcAft>
        <a:buClr>
          <a:schemeClr val="accent1"/>
        </a:buClr>
        <a:buFont typeface="Wingdings 3" charset="2"/>
        <a:buChar char=""/>
        <a:defRPr sz="5760" kern="1200">
          <a:solidFill>
            <a:schemeClr val="tx1">
              <a:lumMod val="75000"/>
              <a:lumOff val="25000"/>
            </a:schemeClr>
          </a:solidFill>
          <a:latin typeface="+mn-lt"/>
          <a:ea typeface="+mn-ea"/>
          <a:cs typeface="+mn-cs"/>
        </a:defRPr>
      </a:lvl8pPr>
      <a:lvl9pPr marL="18653760" indent="-1097280" algn="l" defTabSz="2194560" rtl="0" eaLnBrk="1" latinLnBrk="0" hangingPunct="1">
        <a:spcBef>
          <a:spcPts val="4800"/>
        </a:spcBef>
        <a:spcAft>
          <a:spcPts val="0"/>
        </a:spcAft>
        <a:buClr>
          <a:schemeClr val="accent1"/>
        </a:buClr>
        <a:buFont typeface="Wingdings 3" charset="2"/>
        <a:buChar char=""/>
        <a:defRPr sz="5760" kern="1200">
          <a:solidFill>
            <a:schemeClr val="tx1">
              <a:lumMod val="75000"/>
              <a:lumOff val="25000"/>
            </a:schemeClr>
          </a:solidFill>
          <a:latin typeface="+mn-lt"/>
          <a:ea typeface="+mn-ea"/>
          <a:cs typeface="+mn-cs"/>
        </a:defRPr>
      </a:lvl9pPr>
    </p:bodyStyle>
    <p:otherStyle>
      <a:defPPr>
        <a:defRPr lang="en-US"/>
      </a:defPPr>
      <a:lvl1pPr marL="0" algn="l" defTabSz="2194560" rtl="0" eaLnBrk="1" latinLnBrk="0" hangingPunct="1">
        <a:defRPr sz="8640" kern="1200">
          <a:solidFill>
            <a:schemeClr val="tx1"/>
          </a:solidFill>
          <a:latin typeface="+mn-lt"/>
          <a:ea typeface="+mn-ea"/>
          <a:cs typeface="+mn-cs"/>
        </a:defRPr>
      </a:lvl1pPr>
      <a:lvl2pPr marL="2194560" algn="l" defTabSz="2194560" rtl="0" eaLnBrk="1" latinLnBrk="0" hangingPunct="1">
        <a:defRPr sz="8640" kern="1200">
          <a:solidFill>
            <a:schemeClr val="tx1"/>
          </a:solidFill>
          <a:latin typeface="+mn-lt"/>
          <a:ea typeface="+mn-ea"/>
          <a:cs typeface="+mn-cs"/>
        </a:defRPr>
      </a:lvl2pPr>
      <a:lvl3pPr marL="4389120" algn="l" defTabSz="2194560" rtl="0" eaLnBrk="1" latinLnBrk="0" hangingPunct="1">
        <a:defRPr sz="8640" kern="1200">
          <a:solidFill>
            <a:schemeClr val="tx1"/>
          </a:solidFill>
          <a:latin typeface="+mn-lt"/>
          <a:ea typeface="+mn-ea"/>
          <a:cs typeface="+mn-cs"/>
        </a:defRPr>
      </a:lvl3pPr>
      <a:lvl4pPr marL="6583680" algn="l" defTabSz="2194560" rtl="0" eaLnBrk="1" latinLnBrk="0" hangingPunct="1">
        <a:defRPr sz="8640" kern="1200">
          <a:solidFill>
            <a:schemeClr val="tx1"/>
          </a:solidFill>
          <a:latin typeface="+mn-lt"/>
          <a:ea typeface="+mn-ea"/>
          <a:cs typeface="+mn-cs"/>
        </a:defRPr>
      </a:lvl4pPr>
      <a:lvl5pPr marL="8778240" algn="l" defTabSz="2194560" rtl="0" eaLnBrk="1" latinLnBrk="0" hangingPunct="1">
        <a:defRPr sz="8640" kern="1200">
          <a:solidFill>
            <a:schemeClr val="tx1"/>
          </a:solidFill>
          <a:latin typeface="+mn-lt"/>
          <a:ea typeface="+mn-ea"/>
          <a:cs typeface="+mn-cs"/>
        </a:defRPr>
      </a:lvl5pPr>
      <a:lvl6pPr marL="10972800" algn="l" defTabSz="2194560" rtl="0" eaLnBrk="1" latinLnBrk="0" hangingPunct="1">
        <a:defRPr sz="8640" kern="1200">
          <a:solidFill>
            <a:schemeClr val="tx1"/>
          </a:solidFill>
          <a:latin typeface="+mn-lt"/>
          <a:ea typeface="+mn-ea"/>
          <a:cs typeface="+mn-cs"/>
        </a:defRPr>
      </a:lvl6pPr>
      <a:lvl7pPr marL="13167360" algn="l" defTabSz="2194560" rtl="0" eaLnBrk="1" latinLnBrk="0" hangingPunct="1">
        <a:defRPr sz="8640" kern="1200">
          <a:solidFill>
            <a:schemeClr val="tx1"/>
          </a:solidFill>
          <a:latin typeface="+mn-lt"/>
          <a:ea typeface="+mn-ea"/>
          <a:cs typeface="+mn-cs"/>
        </a:defRPr>
      </a:lvl7pPr>
      <a:lvl8pPr marL="15361920" algn="l" defTabSz="2194560" rtl="0" eaLnBrk="1" latinLnBrk="0" hangingPunct="1">
        <a:defRPr sz="8640" kern="1200">
          <a:solidFill>
            <a:schemeClr val="tx1"/>
          </a:solidFill>
          <a:latin typeface="+mn-lt"/>
          <a:ea typeface="+mn-ea"/>
          <a:cs typeface="+mn-cs"/>
        </a:defRPr>
      </a:lvl8pPr>
      <a:lvl9pPr marL="17556480" algn="l" defTabSz="219456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G"/><Relationship Id="rId5" Type="http://schemas.openxmlformats.org/officeDocument/2006/relationships/image" Target="../media/image4.jpeg"/><Relationship Id="rId6" Type="http://schemas.openxmlformats.org/officeDocument/2006/relationships/image" Target="../media/image5.jpg"/><Relationship Id="rId1" Type="http://schemas.openxmlformats.org/officeDocument/2006/relationships/slideLayout" Target="../slideLayouts/slideLayout8.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28012">
              <a:srgbClr val="F6F8EF">
                <a:alpha val="98000"/>
              </a:srgbClr>
            </a:gs>
            <a:gs pos="16000">
              <a:srgbClr val="FAFBF6"/>
            </a:gs>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11" name="Rectangle 10"/>
          <p:cNvSpPr/>
          <p:nvPr/>
        </p:nvSpPr>
        <p:spPr>
          <a:xfrm>
            <a:off x="0" y="0"/>
            <a:ext cx="6008914" cy="32918400"/>
          </a:xfrm>
          <a:prstGeom prst="rect">
            <a:avLst/>
          </a:prstGeom>
          <a:solidFill>
            <a:schemeClr val="accent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0" y="0"/>
            <a:ext cx="43891200" cy="5200650"/>
          </a:xfrm>
          <a:prstGeom prst="rect">
            <a:avLst/>
          </a:prstGeom>
          <a:solidFill>
            <a:schemeClr val="accent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72126" y="-788115"/>
            <a:ext cx="22859999" cy="3467098"/>
          </a:xfrm>
        </p:spPr>
        <p:txBody>
          <a:bodyPr>
            <a:normAutofit/>
          </a:bodyPr>
          <a:lstStyle/>
          <a:p>
            <a:r>
              <a:rPr lang="en-US" sz="8500" dirty="0"/>
              <a:t>Rescue and Rehabilitation of a Juvenile Red-Tailed Hawk: A Case Study</a:t>
            </a:r>
          </a:p>
        </p:txBody>
      </p:sp>
      <p:sp>
        <p:nvSpPr>
          <p:cNvPr id="3" name="Content Placeholder 2"/>
          <p:cNvSpPr>
            <a:spLocks noGrp="1"/>
          </p:cNvSpPr>
          <p:nvPr>
            <p:ph idx="1"/>
          </p:nvPr>
        </p:nvSpPr>
        <p:spPr>
          <a:xfrm>
            <a:off x="6457886" y="4820877"/>
            <a:ext cx="11397569" cy="14859006"/>
          </a:xfrm>
        </p:spPr>
        <p:txBody>
          <a:bodyPr>
            <a:normAutofit/>
          </a:bodyPr>
          <a:lstStyle/>
          <a:p>
            <a:pPr marL="0" indent="0">
              <a:buNone/>
            </a:pPr>
            <a:r>
              <a:rPr lang="en-US" sz="2400" dirty="0" smtClean="0">
                <a:solidFill>
                  <a:schemeClr val="tx1"/>
                </a:solidFill>
              </a:rPr>
              <a:t>Many raptor species are becoming threatened and, in some cases, endangered as a result of human activity including habitat destruction and pesticide use (</a:t>
            </a:r>
            <a:r>
              <a:rPr lang="en-US" sz="2400" dirty="0" err="1" smtClean="0">
                <a:solidFill>
                  <a:schemeClr val="tx1"/>
                </a:solidFill>
              </a:rPr>
              <a:t>Morishita</a:t>
            </a:r>
            <a:r>
              <a:rPr lang="en-US" sz="2400" dirty="0" smtClean="0">
                <a:solidFill>
                  <a:schemeClr val="tx1"/>
                </a:solidFill>
              </a:rPr>
              <a:t>, Fullerton, </a:t>
            </a:r>
            <a:r>
              <a:rPr lang="en-US" sz="2400" dirty="0" err="1" smtClean="0">
                <a:solidFill>
                  <a:schemeClr val="tx1"/>
                </a:solidFill>
              </a:rPr>
              <a:t>Lowenstine</a:t>
            </a:r>
            <a:r>
              <a:rPr lang="en-US" sz="2400" dirty="0" smtClean="0">
                <a:solidFill>
                  <a:schemeClr val="tx1"/>
                </a:solidFill>
              </a:rPr>
              <a:t>, Gardner &amp; Brooks, 1998). Because of this, raptor rehabilitation has become increasingly popular in conservation efforts. In North America, the red-tailed hawk is one of the most widespread and commonly known birds of prey (Preston &amp; </a:t>
            </a:r>
            <a:r>
              <a:rPr lang="en-US" sz="2400" dirty="0" err="1" smtClean="0">
                <a:solidFill>
                  <a:schemeClr val="tx1"/>
                </a:solidFill>
              </a:rPr>
              <a:t>Beane</a:t>
            </a:r>
            <a:r>
              <a:rPr lang="en-US" sz="2400" dirty="0" smtClean="0">
                <a:solidFill>
                  <a:schemeClr val="tx1"/>
                </a:solidFill>
              </a:rPr>
              <a:t>, 2009).  According to the National Audubon Society, the conservation status of red-tailed hawks is currently of least concern and numbers may even be increasing in some areas since the 1960s. While this species is not threatened, the conservation of red-tailed hawks is vital because they are classified as a keystone species in certain areas of North America (LSA Associates Inc., 2008). </a:t>
            </a:r>
            <a:r>
              <a:rPr lang="en-US" sz="2400" i="1" dirty="0" smtClean="0">
                <a:solidFill>
                  <a:schemeClr val="tx1"/>
                </a:solidFill>
              </a:rPr>
              <a:t>National Geographic Magazine</a:t>
            </a:r>
            <a:r>
              <a:rPr lang="en-US" sz="2400" dirty="0" smtClean="0">
                <a:solidFill>
                  <a:schemeClr val="tx1"/>
                </a:solidFill>
              </a:rPr>
              <a:t> defines keystone species as “an organism that helps define an entire ecosystem. Without its keystone species, the ecosystem would be dramatically different or cease to exist altogether.” Keystone species also have low functional redundancy. This means that if the species were to go extinct, there is no other species capable of occupying its ecological niche. In other words, if the numbers of a keystone species dwindle or the species goes extinct, the ecosystem would be forced into irreversible damage. Because of this, rehabilitation of red-tailed hawks is an important practice that contributes to the </a:t>
            </a:r>
            <a:r>
              <a:rPr lang="en-US" sz="2400" dirty="0" err="1" smtClean="0">
                <a:solidFill>
                  <a:schemeClr val="tx1"/>
                </a:solidFill>
              </a:rPr>
              <a:t>furtherment</a:t>
            </a:r>
            <a:r>
              <a:rPr lang="en-US" sz="2400" dirty="0" smtClean="0">
                <a:solidFill>
                  <a:schemeClr val="tx1"/>
                </a:solidFill>
              </a:rPr>
              <a:t> of a healthy ecosystem. </a:t>
            </a:r>
          </a:p>
          <a:p>
            <a:pPr marL="0" indent="0">
              <a:buNone/>
            </a:pPr>
            <a:r>
              <a:rPr lang="en-US" sz="2400" dirty="0" smtClean="0">
                <a:solidFill>
                  <a:schemeClr val="tx1"/>
                </a:solidFill>
              </a:rPr>
              <a:t>In the state of California, an Apprentice Falconry License may be issued to anyone over the age of 12 who submits a New Falconry License Application (DFW 360b), obtains a sponsor, and passes a written examination issued by the State of California Department of Fish and Wildlife. For years, falconry techniques have been used to ensure raptors released are capable of hunting for themselves and reproducing (International Association for Falconry &amp; Conservation of Birds of Prey). </a:t>
            </a:r>
          </a:p>
          <a:p>
            <a:pPr marL="0" indent="0">
              <a:buNone/>
            </a:pPr>
            <a:r>
              <a:rPr lang="en-US" sz="2400" dirty="0" smtClean="0"/>
              <a:t/>
            </a:r>
            <a:br>
              <a:rPr lang="en-US" sz="2400" dirty="0" smtClean="0"/>
            </a:br>
            <a:endParaRPr lang="en-US" sz="2400" dirty="0"/>
          </a:p>
        </p:txBody>
      </p:sp>
      <p:sp>
        <p:nvSpPr>
          <p:cNvPr id="4" name="Text Placeholder 3"/>
          <p:cNvSpPr>
            <a:spLocks noGrp="1"/>
          </p:cNvSpPr>
          <p:nvPr>
            <p:ph type="body" sz="half" idx="2"/>
          </p:nvPr>
        </p:nvSpPr>
        <p:spPr>
          <a:xfrm>
            <a:off x="6457887" y="5430070"/>
            <a:ext cx="12622003" cy="1463039"/>
          </a:xfrm>
        </p:spPr>
        <p:txBody>
          <a:bodyPr>
            <a:normAutofit/>
          </a:bodyPr>
          <a:lstStyle/>
          <a:p>
            <a:r>
              <a:rPr lang="en-US" sz="3600" dirty="0" smtClean="0">
                <a:solidFill>
                  <a:schemeClr val="tx1"/>
                </a:solidFill>
              </a:rPr>
              <a:t>Introduction and Background</a:t>
            </a:r>
            <a:endParaRPr lang="en-US" sz="3600" dirty="0">
              <a:solidFill>
                <a:schemeClr val="tx1"/>
              </a:solidFill>
            </a:endParaRPr>
          </a:p>
        </p:txBody>
      </p:sp>
      <p:sp>
        <p:nvSpPr>
          <p:cNvPr id="6" name="TextBox 5"/>
          <p:cNvSpPr txBox="1"/>
          <p:nvPr/>
        </p:nvSpPr>
        <p:spPr>
          <a:xfrm>
            <a:off x="6457887" y="17740176"/>
            <a:ext cx="6644640" cy="646331"/>
          </a:xfrm>
          <a:prstGeom prst="rect">
            <a:avLst/>
          </a:prstGeom>
          <a:noFill/>
        </p:spPr>
        <p:txBody>
          <a:bodyPr wrap="square" rtlCol="0">
            <a:spAutoFit/>
          </a:bodyPr>
          <a:lstStyle/>
          <a:p>
            <a:r>
              <a:rPr lang="en-US" sz="3600" dirty="0" smtClean="0"/>
              <a:t>Methodology </a:t>
            </a:r>
            <a:endParaRPr lang="en-US" sz="3600" dirty="0"/>
          </a:p>
        </p:txBody>
      </p:sp>
      <p:sp>
        <p:nvSpPr>
          <p:cNvPr id="7" name="TextBox 6"/>
          <p:cNvSpPr txBox="1"/>
          <p:nvPr/>
        </p:nvSpPr>
        <p:spPr>
          <a:xfrm>
            <a:off x="19091262" y="23797814"/>
            <a:ext cx="4511040" cy="646331"/>
          </a:xfrm>
          <a:prstGeom prst="rect">
            <a:avLst/>
          </a:prstGeom>
          <a:noFill/>
        </p:spPr>
        <p:txBody>
          <a:bodyPr wrap="square" rtlCol="0">
            <a:spAutoFit/>
          </a:bodyPr>
          <a:lstStyle/>
          <a:p>
            <a:r>
              <a:rPr lang="en-US" sz="3600" dirty="0" smtClean="0"/>
              <a:t>Results</a:t>
            </a:r>
            <a:endParaRPr lang="en-US" sz="3600" dirty="0"/>
          </a:p>
        </p:txBody>
      </p:sp>
      <p:sp>
        <p:nvSpPr>
          <p:cNvPr id="8" name="TextBox 7"/>
          <p:cNvSpPr txBox="1"/>
          <p:nvPr/>
        </p:nvSpPr>
        <p:spPr>
          <a:xfrm>
            <a:off x="31761454" y="13858175"/>
            <a:ext cx="8473440" cy="646331"/>
          </a:xfrm>
          <a:prstGeom prst="rect">
            <a:avLst/>
          </a:prstGeom>
          <a:noFill/>
        </p:spPr>
        <p:txBody>
          <a:bodyPr wrap="square" rtlCol="0">
            <a:spAutoFit/>
          </a:bodyPr>
          <a:lstStyle/>
          <a:p>
            <a:r>
              <a:rPr lang="en-US" sz="3600" dirty="0" smtClean="0"/>
              <a:t>Discussion</a:t>
            </a:r>
            <a:endParaRPr lang="en-US" sz="3600" dirty="0"/>
          </a:p>
        </p:txBody>
      </p:sp>
      <p:sp>
        <p:nvSpPr>
          <p:cNvPr id="9" name="TextBox 8"/>
          <p:cNvSpPr txBox="1"/>
          <p:nvPr/>
        </p:nvSpPr>
        <p:spPr>
          <a:xfrm>
            <a:off x="6461385" y="18386507"/>
            <a:ext cx="10728960" cy="4524315"/>
          </a:xfrm>
          <a:prstGeom prst="rect">
            <a:avLst/>
          </a:prstGeom>
          <a:noFill/>
        </p:spPr>
        <p:txBody>
          <a:bodyPr wrap="square" rtlCol="0">
            <a:spAutoFit/>
          </a:bodyPr>
          <a:lstStyle/>
          <a:p>
            <a:r>
              <a:rPr lang="en-US" sz="2400" dirty="0"/>
              <a:t>On April 1, 2019, a juvenile red-tailed hawk was hand captured in Paso Robles, California. The hawk showed signs of distress and was emaciated to the point where he was incapable of flight. The hawk went under the care of an Apprentice Falconer who tube fed him for a week and restored his strength to the point where he could fly and stably stand on a glove. </a:t>
            </a:r>
          </a:p>
          <a:p>
            <a:r>
              <a:rPr lang="en-US" sz="2400" dirty="0"/>
              <a:t>On April 8, 2019, the hawk was received in San Luis Obispo and began his journey to recovery. A goal flight weight was set at 800 grams and the hawk weighed 862 grams at intake. Every day, the hawk was weighed and fed according to the equation shown below:</a:t>
            </a:r>
          </a:p>
          <a:p>
            <a:r>
              <a:rPr lang="en-US" sz="2400" dirty="0"/>
              <a:t/>
            </a:r>
            <a:br>
              <a:rPr lang="en-US" sz="2400" dirty="0"/>
            </a:br>
            <a:endParaRPr lang="en-US" sz="2400" dirty="0"/>
          </a:p>
        </p:txBody>
      </p:sp>
      <p:sp>
        <p:nvSpPr>
          <p:cNvPr id="12" name="TextBox 11"/>
          <p:cNvSpPr txBox="1"/>
          <p:nvPr/>
        </p:nvSpPr>
        <p:spPr>
          <a:xfrm>
            <a:off x="6229510" y="2908403"/>
            <a:ext cx="32236416" cy="5096139"/>
          </a:xfrm>
          <a:prstGeom prst="rect">
            <a:avLst/>
          </a:prstGeom>
          <a:noFill/>
        </p:spPr>
        <p:txBody>
          <a:bodyPr wrap="square" rtlCol="0">
            <a:spAutoFit/>
          </a:bodyPr>
          <a:lstStyle/>
          <a:p>
            <a:r>
              <a:rPr lang="en-US" sz="3600" dirty="0">
                <a:solidFill>
                  <a:schemeClr val="tx1">
                    <a:lumMod val="85000"/>
                    <a:lumOff val="15000"/>
                  </a:schemeClr>
                </a:solidFill>
              </a:rPr>
              <a:t>A Senior </a:t>
            </a:r>
            <a:r>
              <a:rPr lang="en-US" sz="3600" dirty="0" smtClean="0">
                <a:solidFill>
                  <a:schemeClr val="tx1">
                    <a:lumMod val="85000"/>
                    <a:lumOff val="15000"/>
                  </a:schemeClr>
                </a:solidFill>
              </a:rPr>
              <a:t>Project presented to the </a:t>
            </a:r>
            <a:r>
              <a:rPr lang="en-US" sz="3600" dirty="0">
                <a:solidFill>
                  <a:schemeClr val="tx1">
                    <a:lumMod val="85000"/>
                    <a:lumOff val="15000"/>
                  </a:schemeClr>
                </a:solidFill>
              </a:rPr>
              <a:t>f</a:t>
            </a:r>
            <a:r>
              <a:rPr lang="en-US" sz="3600" dirty="0" smtClean="0">
                <a:solidFill>
                  <a:schemeClr val="tx1">
                    <a:lumMod val="85000"/>
                    <a:lumOff val="15000"/>
                  </a:schemeClr>
                </a:solidFill>
              </a:rPr>
              <a:t>aculty </a:t>
            </a:r>
            <a:r>
              <a:rPr lang="en-US" sz="3600" dirty="0">
                <a:solidFill>
                  <a:schemeClr val="tx1">
                    <a:lumMod val="85000"/>
                    <a:lumOff val="15000"/>
                  </a:schemeClr>
                </a:solidFill>
              </a:rPr>
              <a:t>of the Agricultural Education and Communication </a:t>
            </a:r>
            <a:r>
              <a:rPr lang="en-US" sz="3600" dirty="0" smtClean="0">
                <a:solidFill>
                  <a:schemeClr val="tx1">
                    <a:lumMod val="85000"/>
                    <a:lumOff val="15000"/>
                  </a:schemeClr>
                </a:solidFill>
              </a:rPr>
              <a:t>Department at</a:t>
            </a:r>
            <a:endParaRPr lang="en-US" sz="3600" dirty="0">
              <a:solidFill>
                <a:schemeClr val="tx1">
                  <a:lumMod val="85000"/>
                  <a:lumOff val="15000"/>
                </a:schemeClr>
              </a:solidFill>
            </a:endParaRPr>
          </a:p>
          <a:p>
            <a:r>
              <a:rPr lang="en-US" sz="3600" dirty="0">
                <a:solidFill>
                  <a:schemeClr val="tx1">
                    <a:lumMod val="85000"/>
                    <a:lumOff val="15000"/>
                  </a:schemeClr>
                </a:solidFill>
              </a:rPr>
              <a:t>California Polytechnic State University, San Luis </a:t>
            </a:r>
            <a:r>
              <a:rPr lang="en-US" sz="3600" dirty="0" smtClean="0">
                <a:solidFill>
                  <a:schemeClr val="tx1">
                    <a:lumMod val="85000"/>
                    <a:lumOff val="15000"/>
                  </a:schemeClr>
                </a:solidFill>
              </a:rPr>
              <a:t>Obispo</a:t>
            </a:r>
          </a:p>
          <a:p>
            <a:r>
              <a:rPr lang="en-US" sz="3600" dirty="0">
                <a:solidFill>
                  <a:schemeClr val="tx1">
                    <a:lumMod val="85000"/>
                    <a:lumOff val="15000"/>
                  </a:schemeClr>
                </a:solidFill>
              </a:rPr>
              <a:t>I</a:t>
            </a:r>
            <a:r>
              <a:rPr lang="en-US" sz="3600" dirty="0" smtClean="0">
                <a:solidFill>
                  <a:schemeClr val="tx1">
                    <a:lumMod val="85000"/>
                    <a:lumOff val="15000"/>
                  </a:schemeClr>
                </a:solidFill>
              </a:rPr>
              <a:t>n </a:t>
            </a:r>
            <a:r>
              <a:rPr lang="en-US" sz="3600" dirty="0">
                <a:solidFill>
                  <a:schemeClr val="tx1">
                    <a:lumMod val="85000"/>
                    <a:lumOff val="15000"/>
                  </a:schemeClr>
                </a:solidFill>
              </a:rPr>
              <a:t>Partial </a:t>
            </a:r>
            <a:r>
              <a:rPr lang="en-US" sz="3600" dirty="0" smtClean="0">
                <a:solidFill>
                  <a:schemeClr val="tx1">
                    <a:lumMod val="85000"/>
                    <a:lumOff val="15000"/>
                  </a:schemeClr>
                </a:solidFill>
              </a:rPr>
              <a:t>Fulfillment of </a:t>
            </a:r>
            <a:r>
              <a:rPr lang="en-US" sz="3600" dirty="0">
                <a:solidFill>
                  <a:schemeClr val="tx1">
                    <a:lumMod val="85000"/>
                    <a:lumOff val="15000"/>
                  </a:schemeClr>
                </a:solidFill>
              </a:rPr>
              <a:t>the r</a:t>
            </a:r>
            <a:r>
              <a:rPr lang="en-US" sz="3600" dirty="0" smtClean="0">
                <a:solidFill>
                  <a:schemeClr val="tx1">
                    <a:lumMod val="85000"/>
                    <a:lumOff val="15000"/>
                  </a:schemeClr>
                </a:solidFill>
              </a:rPr>
              <a:t>equirements </a:t>
            </a:r>
            <a:r>
              <a:rPr lang="en-US" sz="3600" dirty="0">
                <a:solidFill>
                  <a:schemeClr val="tx1">
                    <a:lumMod val="85000"/>
                    <a:lumOff val="15000"/>
                  </a:schemeClr>
                </a:solidFill>
              </a:rPr>
              <a:t>for the </a:t>
            </a:r>
            <a:r>
              <a:rPr lang="en-US" sz="3600" dirty="0" smtClean="0">
                <a:solidFill>
                  <a:schemeClr val="tx1">
                    <a:lumMod val="85000"/>
                    <a:lumOff val="15000"/>
                  </a:schemeClr>
                </a:solidFill>
              </a:rPr>
              <a:t>Degree of Bachelor </a:t>
            </a:r>
            <a:r>
              <a:rPr lang="en-US" sz="3600" dirty="0">
                <a:solidFill>
                  <a:schemeClr val="tx1">
                    <a:lumMod val="85000"/>
                    <a:lumOff val="15000"/>
                  </a:schemeClr>
                </a:solidFill>
              </a:rPr>
              <a:t>of Science</a:t>
            </a:r>
          </a:p>
          <a:p>
            <a:r>
              <a:rPr lang="en-US" sz="3600" dirty="0">
                <a:solidFill>
                  <a:schemeClr val="tx1">
                    <a:lumMod val="85000"/>
                    <a:lumOff val="15000"/>
                  </a:schemeClr>
                </a:solidFill>
              </a:rPr>
              <a:t/>
            </a:r>
            <a:br>
              <a:rPr lang="en-US" sz="3600" dirty="0">
                <a:solidFill>
                  <a:schemeClr val="tx1">
                    <a:lumMod val="85000"/>
                    <a:lumOff val="15000"/>
                  </a:schemeClr>
                </a:solidFill>
              </a:rPr>
            </a:br>
            <a:endParaRPr lang="en-US" sz="3600" dirty="0">
              <a:solidFill>
                <a:schemeClr val="tx1">
                  <a:lumMod val="85000"/>
                  <a:lumOff val="15000"/>
                </a:schemeClr>
              </a:solidFill>
            </a:endParaRPr>
          </a:p>
          <a:p>
            <a:r>
              <a:rPr lang="en-US" dirty="0" smtClean="0"/>
              <a:t/>
            </a:r>
            <a:br>
              <a:rPr lang="en-US" dirty="0" smtClean="0"/>
            </a:br>
            <a:endParaRPr lang="en-US" dirty="0"/>
          </a:p>
        </p:txBody>
      </p:sp>
      <p:sp>
        <p:nvSpPr>
          <p:cNvPr id="13" name="TextBox 12"/>
          <p:cNvSpPr txBox="1"/>
          <p:nvPr/>
        </p:nvSpPr>
        <p:spPr>
          <a:xfrm>
            <a:off x="39604951" y="3268134"/>
            <a:ext cx="4509088" cy="3865032"/>
          </a:xfrm>
          <a:prstGeom prst="rect">
            <a:avLst/>
          </a:prstGeom>
          <a:noFill/>
        </p:spPr>
        <p:txBody>
          <a:bodyPr wrap="square" rtlCol="0">
            <a:spAutoFit/>
          </a:bodyPr>
          <a:lstStyle/>
          <a:p>
            <a:r>
              <a:rPr lang="en-US" sz="5000" dirty="0"/>
              <a:t>June 2019</a:t>
            </a:r>
          </a:p>
          <a:p>
            <a:r>
              <a:rPr lang="en-US" sz="5000" dirty="0"/>
              <a:t>©Maya Higa</a:t>
            </a:r>
          </a:p>
          <a:p>
            <a:r>
              <a:rPr lang="en-US" dirty="0"/>
              <a:t/>
            </a:r>
            <a:br>
              <a:rPr lang="en-US" dirty="0"/>
            </a:br>
            <a:endParaRPr lang="en-US" dirty="0"/>
          </a:p>
        </p:txBody>
      </p:sp>
      <p:sp>
        <p:nvSpPr>
          <p:cNvPr id="14" name="Rectangle 13"/>
          <p:cNvSpPr/>
          <p:nvPr/>
        </p:nvSpPr>
        <p:spPr>
          <a:xfrm>
            <a:off x="6560873" y="22612033"/>
            <a:ext cx="10949141" cy="2213670"/>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6801370" y="22657753"/>
            <a:ext cx="10146030" cy="2677656"/>
          </a:xfrm>
          <a:prstGeom prst="rect">
            <a:avLst/>
          </a:prstGeom>
          <a:noFill/>
        </p:spPr>
        <p:txBody>
          <a:bodyPr wrap="square" rtlCol="0">
            <a:spAutoFit/>
          </a:bodyPr>
          <a:lstStyle/>
          <a:p>
            <a:r>
              <a:rPr lang="en-US" sz="2400" i="1" dirty="0"/>
              <a:t>[78*(weight (kg))^.79] = kcal</a:t>
            </a:r>
            <a:endParaRPr lang="en-US" sz="2400" dirty="0"/>
          </a:p>
          <a:p>
            <a:r>
              <a:rPr lang="en-US" sz="2400" i="1" dirty="0"/>
              <a:t>(kcal)/(</a:t>
            </a:r>
            <a:r>
              <a:rPr lang="en-US" sz="2400" i="1" dirty="0" err="1"/>
              <a:t>cal</a:t>
            </a:r>
            <a:r>
              <a:rPr lang="en-US" sz="2400" i="1" dirty="0"/>
              <a:t>/g) = minimum food amount</a:t>
            </a:r>
            <a:endParaRPr lang="en-US" sz="2400" dirty="0"/>
          </a:p>
          <a:p>
            <a:r>
              <a:rPr lang="en-US" sz="2400" dirty="0"/>
              <a:t/>
            </a:r>
            <a:br>
              <a:rPr lang="en-US" sz="2400" dirty="0"/>
            </a:br>
            <a:r>
              <a:rPr lang="en-US" sz="2400" i="1" dirty="0"/>
              <a:t>Note that </a:t>
            </a:r>
            <a:r>
              <a:rPr lang="en-US" sz="2400" i="1" dirty="0" err="1"/>
              <a:t>cal</a:t>
            </a:r>
            <a:r>
              <a:rPr lang="en-US" sz="2400" i="1" dirty="0"/>
              <a:t>/g is a constant remaining at 1.4 to represent </a:t>
            </a:r>
            <a:r>
              <a:rPr lang="en-US" sz="2400" i="1" dirty="0" err="1"/>
              <a:t>cal</a:t>
            </a:r>
            <a:r>
              <a:rPr lang="en-US" sz="2400" i="1" dirty="0"/>
              <a:t>/g provided by consuming only mice.</a:t>
            </a:r>
            <a:endParaRPr lang="en-US" sz="2400" dirty="0"/>
          </a:p>
          <a:p>
            <a:r>
              <a:rPr lang="en-US" sz="2400" dirty="0"/>
              <a:t/>
            </a:r>
            <a:br>
              <a:rPr lang="en-US" sz="2400" dirty="0"/>
            </a:br>
            <a:endParaRPr lang="en-US" sz="2400" dirty="0"/>
          </a:p>
        </p:txBody>
      </p:sp>
      <p:sp>
        <p:nvSpPr>
          <p:cNvPr id="16" name="TextBox 15"/>
          <p:cNvSpPr txBox="1"/>
          <p:nvPr/>
        </p:nvSpPr>
        <p:spPr>
          <a:xfrm>
            <a:off x="19106876" y="6245768"/>
            <a:ext cx="10437495" cy="7478970"/>
          </a:xfrm>
          <a:prstGeom prst="rect">
            <a:avLst/>
          </a:prstGeom>
          <a:noFill/>
        </p:spPr>
        <p:txBody>
          <a:bodyPr wrap="square" rtlCol="0">
            <a:spAutoFit/>
          </a:bodyPr>
          <a:lstStyle/>
          <a:p>
            <a:r>
              <a:rPr lang="en-US" sz="2400" dirty="0"/>
              <a:t>The hawk was trained using traditional operant conditioning aimed at creating a positive association between the glove and bait. For the first few days, he was perched on a glove and would receive bait after hearing a whistle. After that, the distance between perch and glove was increased so that he had to jump from perch to glove after hearing a whistle. Once this association was created, he was flown on a </a:t>
            </a:r>
            <a:r>
              <a:rPr lang="en-US" sz="2400" dirty="0" err="1"/>
              <a:t>creance</a:t>
            </a:r>
            <a:r>
              <a:rPr lang="en-US" sz="2400" dirty="0"/>
              <a:t> at distances between 10 and 100 feet. He also was trained to do “jump-ups” every day from the ground to glove to build muscle mass. After 30 days, the </a:t>
            </a:r>
            <a:r>
              <a:rPr lang="en-US" sz="2400" dirty="0" err="1"/>
              <a:t>creance</a:t>
            </a:r>
            <a:r>
              <a:rPr lang="en-US" sz="2400" dirty="0"/>
              <a:t> was removed and free flight began. </a:t>
            </a:r>
          </a:p>
          <a:p>
            <a:r>
              <a:rPr lang="en-US" sz="2400" dirty="0"/>
              <a:t>After another 30 days of flying and monitoring the hawk’s aggression towards food, he was sent to the Ojai Raptor Center in Ojai, California. At the Center, he was placed in a flight cage with live prey tanks. Every day for 4 weeks, the hawk was offered live prey in the tanks. Once he was observed to be successfully killing live prey consistently, he was deemed releasable by the staff at the Ojai Raptor Center. He was then released in an Open Space Preserve in East San Luis Obispo. </a:t>
            </a:r>
          </a:p>
          <a:p>
            <a:r>
              <a:rPr lang="en-US" sz="2400" dirty="0"/>
              <a:t/>
            </a:r>
            <a:br>
              <a:rPr lang="en-US" sz="2400" dirty="0"/>
            </a:br>
            <a:endParaRPr lang="en-US" sz="2400" dirty="0"/>
          </a:p>
        </p:txBody>
      </p:sp>
      <p:pic>
        <p:nvPicPr>
          <p:cNvPr id="17" name="Picture 16"/>
          <p:cNvPicPr>
            <a:picLocks noChangeAspect="1"/>
          </p:cNvPicPr>
          <p:nvPr/>
        </p:nvPicPr>
        <p:blipFill rotWithShape="1">
          <a:blip r:embed="rId2">
            <a:extLst>
              <a:ext uri="{28A0092B-C50C-407E-A947-70E740481C1C}">
                <a14:useLocalDpi xmlns:a14="http://schemas.microsoft.com/office/drawing/2010/main" val="0"/>
              </a:ext>
            </a:extLst>
          </a:blip>
          <a:srcRect l="821" t="4816" r="7672" b="-1098"/>
          <a:stretch/>
        </p:blipFill>
        <p:spPr>
          <a:xfrm rot="5400000">
            <a:off x="5585325" y="26019358"/>
            <a:ext cx="7771601" cy="6026481"/>
          </a:xfrm>
          <a:prstGeom prst="rect">
            <a:avLst/>
          </a:prstGeom>
        </p:spPr>
      </p:pic>
      <p:sp>
        <p:nvSpPr>
          <p:cNvPr id="18" name="TextBox 17"/>
          <p:cNvSpPr txBox="1"/>
          <p:nvPr/>
        </p:nvSpPr>
        <p:spPr>
          <a:xfrm>
            <a:off x="19106876" y="5430070"/>
            <a:ext cx="9057348" cy="646331"/>
          </a:xfrm>
          <a:prstGeom prst="rect">
            <a:avLst/>
          </a:prstGeom>
          <a:noFill/>
        </p:spPr>
        <p:txBody>
          <a:bodyPr wrap="square" rtlCol="0">
            <a:spAutoFit/>
          </a:bodyPr>
          <a:lstStyle/>
          <a:p>
            <a:r>
              <a:rPr lang="en-US" sz="3600" dirty="0" smtClean="0"/>
              <a:t>Methodology cont.</a:t>
            </a:r>
            <a:endParaRPr lang="en-US" sz="3600" dirty="0"/>
          </a:p>
        </p:txBody>
      </p:sp>
      <p:sp>
        <p:nvSpPr>
          <p:cNvPr id="19" name="TextBox 18"/>
          <p:cNvSpPr txBox="1"/>
          <p:nvPr/>
        </p:nvSpPr>
        <p:spPr>
          <a:xfrm>
            <a:off x="19124679" y="13825994"/>
            <a:ext cx="9925361" cy="830997"/>
          </a:xfrm>
          <a:prstGeom prst="rect">
            <a:avLst/>
          </a:prstGeom>
          <a:noFill/>
        </p:spPr>
        <p:txBody>
          <a:bodyPr wrap="square" rtlCol="0">
            <a:spAutoFit/>
          </a:bodyPr>
          <a:lstStyle/>
          <a:p>
            <a:r>
              <a:rPr lang="en-US" sz="2400" dirty="0"/>
              <a:t>Details about weight(g) and amount fed(g) over a 30 day course appear in the line chart below:</a:t>
            </a:r>
          </a:p>
        </p:txBody>
      </p:sp>
      <p:pic>
        <p:nvPicPr>
          <p:cNvPr id="1026" name="Picture 2" descr="https://lh3.googleusercontent.com/gkgspU9ksvLNVSSSuN61VVXIjAb8ENgauCCWhwXoBCQP5SGN7R699AJRf4pjx6GNTLtoGgWOMyFDW1Wt66OfMRI_bwmik8g_csV71eREHn0t6VXO16m5WSj0Rq8WjdQo3nUl_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06876" y="15183286"/>
            <a:ext cx="11349706" cy="6998643"/>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19106876" y="24700766"/>
            <a:ext cx="10003614" cy="8217634"/>
          </a:xfrm>
          <a:prstGeom prst="rect">
            <a:avLst/>
          </a:prstGeom>
          <a:noFill/>
        </p:spPr>
        <p:txBody>
          <a:bodyPr wrap="square" rtlCol="0">
            <a:spAutoFit/>
          </a:bodyPr>
          <a:lstStyle/>
          <a:p>
            <a:r>
              <a:rPr lang="en-US" sz="2400" dirty="0"/>
              <a:t>The graph provided shows the fluctuations in the hawk’s weight over a 30 day period before he would be moved to the Ojai Raptor. The purpose of data collection was to provide the Raptor Center with detailed information on the hawk’s metabolism and progress with the trainer. The graph begins with at the highest weight and shows decreasing weights for the first half of the 30 day period. At the 17 day mark, the hawk began building muscle mass in replacement of the fat developed. This was reflected in the behavior of the bird on the day observed. The behavior observed on day 16 reads as follows</a:t>
            </a:r>
            <a:r>
              <a:rPr lang="en-US" sz="2400" dirty="0" smtClean="0"/>
              <a:t>:</a:t>
            </a:r>
          </a:p>
          <a:p>
            <a:endParaRPr lang="en-US" sz="2400" dirty="0"/>
          </a:p>
          <a:p>
            <a:r>
              <a:rPr lang="en-US" sz="2400" i="1" dirty="0"/>
              <a:t>Longest flight distance yet. Enthusiastic in stepping out of crate onto glove. 15-20 jump </a:t>
            </a:r>
            <a:r>
              <a:rPr lang="en-US" sz="2400" i="1" dirty="0" smtClean="0"/>
              <a:t>ups</a:t>
            </a:r>
            <a:r>
              <a:rPr lang="en-US" sz="2400" i="1" dirty="0"/>
              <a:t>. Less bothered by people walking around during session</a:t>
            </a:r>
            <a:r>
              <a:rPr lang="en-US" sz="2400" i="1" dirty="0" smtClean="0"/>
              <a:t>.</a:t>
            </a:r>
          </a:p>
          <a:p>
            <a:endParaRPr lang="en-US" sz="2400" dirty="0"/>
          </a:p>
          <a:p>
            <a:r>
              <a:rPr lang="en-US" sz="2400" dirty="0"/>
              <a:t>This information was important because it showed that the hawk’s health was improving. Over the next 15 days, he continued to gain muscle mass and showed stronger signs of food motivation and aggression. Weight was lost on day 30 due to stress-induced refusal to eat during transportation to the Ojai Raptor Center. </a:t>
            </a:r>
          </a:p>
          <a:p>
            <a:r>
              <a:rPr lang="en-US" sz="2400" dirty="0"/>
              <a:t/>
            </a:r>
            <a:br>
              <a:rPr lang="en-US" sz="2400" dirty="0"/>
            </a:br>
            <a:endParaRPr lang="en-US" sz="2400" dirty="0"/>
          </a:p>
        </p:txBody>
      </p:sp>
      <p:sp>
        <p:nvSpPr>
          <p:cNvPr id="23" name="TextBox 22"/>
          <p:cNvSpPr txBox="1"/>
          <p:nvPr/>
        </p:nvSpPr>
        <p:spPr>
          <a:xfrm>
            <a:off x="31777232" y="14696266"/>
            <a:ext cx="10647975" cy="6370975"/>
          </a:xfrm>
          <a:prstGeom prst="rect">
            <a:avLst/>
          </a:prstGeom>
          <a:noFill/>
        </p:spPr>
        <p:txBody>
          <a:bodyPr wrap="square" rtlCol="0">
            <a:spAutoFit/>
          </a:bodyPr>
          <a:lstStyle/>
          <a:p>
            <a:r>
              <a:rPr lang="en-US" sz="2400" dirty="0"/>
              <a:t>The data reveals the importance of determining a proper flight weight for each bird as an individual. For this hawk, at the time of capture, weight gain was of chief importance to combat emaciation. However, it was found that this weight gain prevented the </a:t>
            </a:r>
            <a:r>
              <a:rPr lang="en-US" sz="2400" dirty="0" err="1"/>
              <a:t>furtherment</a:t>
            </a:r>
            <a:r>
              <a:rPr lang="en-US" sz="2400" dirty="0"/>
              <a:t> of health for the hawk because it reduced his motivation to fly. In order to gain muscle, the hawk had to drop weight first. </a:t>
            </a:r>
          </a:p>
          <a:p>
            <a:r>
              <a:rPr lang="en-US" sz="2400" dirty="0"/>
              <a:t>This study shows the potential effects of falconer-based rehabilitation for birds of prey. The hawk observed for this case study was not expected to survive at capture, nor was he expected to be releasable. While this bird was emaciated when captured and had to be tube-fed to survive for the first week under human care, he was able to recover through consistent feeding, weighing, and flying. Each bird is different and will require different care, but with due adjustments, this case study may serve as a guide for the rehabilitation of a wild-caught red-tailed hawk. </a:t>
            </a:r>
          </a:p>
          <a:p>
            <a:r>
              <a:rPr lang="en-US" sz="2400" dirty="0"/>
              <a:t/>
            </a:r>
            <a:br>
              <a:rPr lang="en-US" sz="2400" dirty="0"/>
            </a:br>
            <a:endParaRPr lang="en-US" sz="2400" dirty="0"/>
          </a:p>
        </p:txBody>
      </p:sp>
      <p:sp>
        <p:nvSpPr>
          <p:cNvPr id="24" name="TextBox 23"/>
          <p:cNvSpPr txBox="1"/>
          <p:nvPr/>
        </p:nvSpPr>
        <p:spPr>
          <a:xfrm>
            <a:off x="31875547" y="21158513"/>
            <a:ext cx="8473440" cy="646331"/>
          </a:xfrm>
          <a:prstGeom prst="rect">
            <a:avLst/>
          </a:prstGeom>
          <a:noFill/>
        </p:spPr>
        <p:txBody>
          <a:bodyPr wrap="square" rtlCol="0">
            <a:spAutoFit/>
          </a:bodyPr>
          <a:lstStyle/>
          <a:p>
            <a:r>
              <a:rPr lang="en-US" sz="3600" dirty="0" smtClean="0"/>
              <a:t>Works Cited</a:t>
            </a:r>
            <a:endParaRPr lang="en-US" sz="3600" dirty="0"/>
          </a:p>
        </p:txBody>
      </p:sp>
      <p:sp>
        <p:nvSpPr>
          <p:cNvPr id="25" name="TextBox 24"/>
          <p:cNvSpPr txBox="1"/>
          <p:nvPr/>
        </p:nvSpPr>
        <p:spPr>
          <a:xfrm>
            <a:off x="31875547" y="21935472"/>
            <a:ext cx="11658594" cy="5262979"/>
          </a:xfrm>
          <a:prstGeom prst="rect">
            <a:avLst/>
          </a:prstGeom>
          <a:noFill/>
        </p:spPr>
        <p:txBody>
          <a:bodyPr wrap="square" rtlCol="0">
            <a:spAutoFit/>
          </a:bodyPr>
          <a:lstStyle/>
          <a:p>
            <a:r>
              <a:rPr lang="en-US" sz="2400" dirty="0"/>
              <a:t>Fix, A. S., &amp; Barrows, S. Z. (1990). Raptors Rehabilitated in Iowa During 1986 </a:t>
            </a:r>
            <a:r>
              <a:rPr lang="en-US" sz="2400" dirty="0" smtClean="0"/>
              <a:t>and</a:t>
            </a:r>
          </a:p>
          <a:p>
            <a:r>
              <a:rPr lang="en-US" sz="2400" dirty="0" smtClean="0"/>
              <a:t>1987</a:t>
            </a:r>
            <a:r>
              <a:rPr lang="en-US" sz="2400" dirty="0"/>
              <a:t>: A </a:t>
            </a:r>
            <a:r>
              <a:rPr lang="en-US" sz="2400" dirty="0" smtClean="0"/>
              <a:t>Retrospective </a:t>
            </a:r>
            <a:r>
              <a:rPr lang="en-US" sz="2400" dirty="0"/>
              <a:t>Study. </a:t>
            </a:r>
          </a:p>
          <a:p>
            <a:r>
              <a:rPr lang="en-US" sz="2400" dirty="0"/>
              <a:t>Kaufman, K. (2019, March 21). Red-tailed Hawk: A Guide to North American </a:t>
            </a:r>
            <a:endParaRPr lang="en-US" sz="2400" dirty="0" smtClean="0"/>
          </a:p>
          <a:p>
            <a:r>
              <a:rPr lang="en-US" sz="2400" dirty="0" smtClean="0"/>
              <a:t>Birds</a:t>
            </a:r>
            <a:r>
              <a:rPr lang="en-US" sz="2400" dirty="0"/>
              <a:t>.</a:t>
            </a:r>
          </a:p>
          <a:p>
            <a:r>
              <a:rPr lang="en-US" sz="2400" dirty="0"/>
              <a:t>LSA Associates. (2008, August). KEYSTONE AND INDICATOR SPECIES AND LOCALLY </a:t>
            </a:r>
            <a:r>
              <a:rPr lang="en-US" sz="2400" dirty="0" smtClean="0"/>
              <a:t>RARE </a:t>
            </a:r>
            <a:r>
              <a:rPr lang="en-US" sz="2400" dirty="0"/>
              <a:t>AND UNUSUAL PLANTS.</a:t>
            </a:r>
          </a:p>
          <a:p>
            <a:r>
              <a:rPr lang="en-US" sz="2400" dirty="0" err="1"/>
              <a:t>Morishita</a:t>
            </a:r>
            <a:r>
              <a:rPr lang="en-US" sz="2400" dirty="0"/>
              <a:t>, T. Y., Fullerton, A. T., </a:t>
            </a:r>
            <a:r>
              <a:rPr lang="en-US" sz="2400" dirty="0" err="1"/>
              <a:t>Lowenstine</a:t>
            </a:r>
            <a:r>
              <a:rPr lang="en-US" sz="2400" dirty="0"/>
              <a:t>, L. J., Gardner, I. A., &amp; Brooks, D. L. (1998). </a:t>
            </a:r>
            <a:r>
              <a:rPr lang="en-US" sz="2400" dirty="0" smtClean="0"/>
              <a:t>Morbidity </a:t>
            </a:r>
            <a:r>
              <a:rPr lang="en-US" sz="2400" dirty="0"/>
              <a:t>and Mortality in Free-Living Raptorial Birds of Northern California: A </a:t>
            </a:r>
            <a:r>
              <a:rPr lang="en-US" sz="2400" dirty="0" smtClean="0"/>
              <a:t>Retrospective </a:t>
            </a:r>
            <a:r>
              <a:rPr lang="en-US" sz="2400" dirty="0"/>
              <a:t>Study.</a:t>
            </a:r>
          </a:p>
          <a:p>
            <a:r>
              <a:rPr lang="en-US" sz="2400" dirty="0" err="1"/>
              <a:t>Picentro</a:t>
            </a:r>
            <a:r>
              <a:rPr lang="en-US" sz="2400" dirty="0"/>
              <a:t>, L. (2018, April 23). The International Association for Falconry &amp; Conservation of Birds </a:t>
            </a:r>
            <a:r>
              <a:rPr lang="en-US" sz="2400" dirty="0" smtClean="0"/>
              <a:t>of </a:t>
            </a:r>
            <a:r>
              <a:rPr lang="en-US" sz="2400" dirty="0"/>
              <a:t>Prey: Rehabilitation.</a:t>
            </a:r>
          </a:p>
          <a:p>
            <a:r>
              <a:rPr lang="en-US" sz="2400" dirty="0"/>
              <a:t>Preston, C., &amp; </a:t>
            </a:r>
            <a:r>
              <a:rPr lang="en-US" sz="2400" dirty="0" err="1"/>
              <a:t>Beane</a:t>
            </a:r>
            <a:r>
              <a:rPr lang="en-US" sz="2400" dirty="0"/>
              <a:t>, R. (2009, May 20). Red-tailed Hawk: </a:t>
            </a:r>
            <a:r>
              <a:rPr lang="en-US" sz="2400" dirty="0" err="1"/>
              <a:t>Buteo</a:t>
            </a:r>
            <a:r>
              <a:rPr lang="en-US" sz="2400" dirty="0"/>
              <a:t> </a:t>
            </a:r>
            <a:r>
              <a:rPr lang="en-US" sz="2400" dirty="0" err="1"/>
              <a:t>jamaicensis</a:t>
            </a:r>
            <a:r>
              <a:rPr lang="en-US" sz="2400" dirty="0"/>
              <a:t>.</a:t>
            </a:r>
          </a:p>
          <a:p>
            <a:r>
              <a:rPr lang="en-US" sz="2400" dirty="0"/>
              <a:t/>
            </a:r>
            <a:br>
              <a:rPr lang="en-US" sz="2400" dirty="0"/>
            </a:br>
            <a:endParaRPr lang="en-US" sz="2400" dirty="0"/>
          </a:p>
        </p:txBody>
      </p:sp>
      <p:cxnSp>
        <p:nvCxnSpPr>
          <p:cNvPr id="27" name="Straight Connector 26"/>
          <p:cNvCxnSpPr/>
          <p:nvPr/>
        </p:nvCxnSpPr>
        <p:spPr>
          <a:xfrm>
            <a:off x="18518912" y="5200650"/>
            <a:ext cx="72179" cy="27717750"/>
          </a:xfrm>
          <a:prstGeom prst="line">
            <a:avLst/>
          </a:prstGeom>
          <a:ln>
            <a:solidFill>
              <a:schemeClr val="accent1">
                <a:shade val="90000"/>
                <a:alpha val="41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173078" y="17435376"/>
            <a:ext cx="1234905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8541255" y="23208899"/>
            <a:ext cx="12851649" cy="166824"/>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31272655" y="5200650"/>
            <a:ext cx="120249" cy="27717750"/>
          </a:xfrm>
          <a:prstGeom prst="line">
            <a:avLst/>
          </a:prstGeom>
          <a:ln>
            <a:solidFill>
              <a:schemeClr val="accent1">
                <a:shade val="90000"/>
                <a:alpha val="41000"/>
              </a:schemeClr>
            </a:solidFill>
          </a:ln>
        </p:spPr>
        <p:style>
          <a:lnRef idx="1">
            <a:schemeClr val="accent1"/>
          </a:lnRef>
          <a:fillRef idx="0">
            <a:schemeClr val="accent1"/>
          </a:fillRef>
          <a:effectRef idx="0">
            <a:schemeClr val="accent1"/>
          </a:effectRef>
          <a:fontRef idx="minor">
            <a:schemeClr val="tx1"/>
          </a:fontRef>
        </p:style>
      </p:cxnSp>
      <p:pic>
        <p:nvPicPr>
          <p:cNvPr id="39" name="Picture 3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61454" y="5634594"/>
            <a:ext cx="11801856" cy="7900416"/>
          </a:xfrm>
          <a:prstGeom prst="rect">
            <a:avLst/>
          </a:prstGeom>
        </p:spPr>
      </p:pic>
      <p:cxnSp>
        <p:nvCxnSpPr>
          <p:cNvPr id="41" name="Straight Connector 40"/>
          <p:cNvCxnSpPr/>
          <p:nvPr/>
        </p:nvCxnSpPr>
        <p:spPr>
          <a:xfrm>
            <a:off x="31392904" y="20744514"/>
            <a:ext cx="12498296" cy="58590"/>
          </a:xfrm>
          <a:prstGeom prst="line">
            <a:avLst/>
          </a:prstGeom>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050092" y="26851352"/>
            <a:ext cx="11299875" cy="6067047"/>
          </a:xfrm>
          <a:prstGeom prst="rect">
            <a:avLst/>
          </a:prstGeom>
        </p:spPr>
      </p:pic>
      <p:sp>
        <p:nvSpPr>
          <p:cNvPr id="26" name="TextBox 25"/>
          <p:cNvSpPr txBox="1"/>
          <p:nvPr/>
        </p:nvSpPr>
        <p:spPr>
          <a:xfrm>
            <a:off x="12347606" y="25106809"/>
            <a:ext cx="5507849" cy="6740307"/>
          </a:xfrm>
          <a:prstGeom prst="rect">
            <a:avLst/>
          </a:prstGeom>
          <a:noFill/>
        </p:spPr>
        <p:txBody>
          <a:bodyPr wrap="square" rtlCol="0">
            <a:spAutoFit/>
          </a:bodyPr>
          <a:lstStyle/>
          <a:p>
            <a:pPr marL="457200" indent="-457200">
              <a:buFont typeface="+mj-lt"/>
              <a:buAutoNum type="arabicPeriod"/>
            </a:pPr>
            <a:endParaRPr lang="en-US" sz="2400" dirty="0" smtClean="0"/>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p:txBody>
      </p:sp>
      <p:pic>
        <p:nvPicPr>
          <p:cNvPr id="28" name="Picture 2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037417" y="25106809"/>
            <a:ext cx="4515244" cy="7842504"/>
          </a:xfrm>
          <a:prstGeom prst="rect">
            <a:avLst/>
          </a:prstGeom>
        </p:spPr>
      </p:pic>
    </p:spTree>
    <p:extLst>
      <p:ext uri="{BB962C8B-B14F-4D97-AF65-F5344CB8AC3E}">
        <p14:creationId xmlns:p14="http://schemas.microsoft.com/office/powerpoint/2010/main" val="1206469263"/>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4123</TotalTime>
  <Words>609</Words>
  <Application>Microsoft Macintosh PowerPoint</Application>
  <PresentationFormat>Custom</PresentationFormat>
  <Paragraphs>63</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Century Gothic</vt:lpstr>
      <vt:lpstr>Wingdings 3</vt:lpstr>
      <vt:lpstr>Arial</vt:lpstr>
      <vt:lpstr>Wisp</vt:lpstr>
      <vt:lpstr>Rescue and Rehabilitation of a Juvenile Red-Tailed Hawk: A Case Study</vt:lpstr>
    </vt:vector>
  </TitlesOfParts>
  <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Maya Elaine Higa</dc:creator>
  <cp:lastModifiedBy>Maya Elaine Higa</cp:lastModifiedBy>
  <cp:revision>12</cp:revision>
  <dcterms:created xsi:type="dcterms:W3CDTF">2019-11-17T20:58:01Z</dcterms:created>
  <dcterms:modified xsi:type="dcterms:W3CDTF">2019-12-10T17:04:05Z</dcterms:modified>
</cp:coreProperties>
</file>