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F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790"/>
    <p:restoredTop sz="94630"/>
  </p:normalViewPr>
  <p:slideViewPr>
    <p:cSldViewPr snapToGrid="0" snapToObjects="1">
      <p:cViewPr>
        <p:scale>
          <a:sx n="40" d="100"/>
          <a:sy n="40" d="100"/>
        </p:scale>
        <p:origin x="-6832" y="-35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80D6F2-971D-8845-9E2D-972BAA05406F}" type="datetimeFigureOut">
              <a:rPr lang="en-US" smtClean="0"/>
              <a:t>6/3/19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5E9DEA-B086-4740-8E0B-6406CB0D980C}" type="slidenum">
              <a:rPr lang="en-US" smtClean="0"/>
              <a:t>‹#›</a:t>
            </a:fld>
            <a:endParaRPr lang="en-US"/>
          </a:p>
        </p:txBody>
      </p:sp>
    </p:spTree>
    <p:extLst>
      <p:ext uri="{BB962C8B-B14F-4D97-AF65-F5344CB8AC3E}">
        <p14:creationId xmlns:p14="http://schemas.microsoft.com/office/powerpoint/2010/main" val="2956639838"/>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5E9DEA-B086-4740-8E0B-6406CB0D980C}" type="slidenum">
              <a:rPr lang="en-US" smtClean="0"/>
              <a:t>1</a:t>
            </a:fld>
            <a:endParaRPr lang="en-US"/>
          </a:p>
        </p:txBody>
      </p:sp>
    </p:spTree>
    <p:extLst>
      <p:ext uri="{BB962C8B-B14F-4D97-AF65-F5344CB8AC3E}">
        <p14:creationId xmlns:p14="http://schemas.microsoft.com/office/powerpoint/2010/main" val="242863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2359609-1607-9F47-BD75-45DF159883B7}"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137858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59609-1607-9F47-BD75-45DF159883B7}"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785433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59609-1607-9F47-BD75-45DF159883B7}"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2533200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59609-1607-9F47-BD75-45DF159883B7}"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791225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2359609-1607-9F47-BD75-45DF159883B7}"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456253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359609-1607-9F47-BD75-45DF159883B7}"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436142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359609-1607-9F47-BD75-45DF159883B7}" type="datetimeFigureOut">
              <a:rPr lang="en-US" smtClean="0"/>
              <a:t>6/3/19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612748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359609-1607-9F47-BD75-45DF159883B7}" type="datetimeFigureOut">
              <a:rPr lang="en-US" smtClean="0"/>
              <a:t>6/3/19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52467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59609-1607-9F47-BD75-45DF159883B7}" type="datetimeFigureOut">
              <a:rPr lang="en-US" smtClean="0"/>
              <a:t>6/3/19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2546782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22359609-1607-9F47-BD75-45DF159883B7}"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829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22359609-1607-9F47-BD75-45DF159883B7}"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AA70A-FC10-B243-9A6C-6CEB8718B617}" type="slidenum">
              <a:rPr lang="en-US" smtClean="0"/>
              <a:t>‹#›</a:t>
            </a:fld>
            <a:endParaRPr lang="en-US"/>
          </a:p>
        </p:txBody>
      </p:sp>
    </p:spTree>
    <p:extLst>
      <p:ext uri="{BB962C8B-B14F-4D97-AF65-F5344CB8AC3E}">
        <p14:creationId xmlns:p14="http://schemas.microsoft.com/office/powerpoint/2010/main" val="1419459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22359609-1607-9F47-BD75-45DF159883B7}" type="datetimeFigureOut">
              <a:rPr lang="en-US" smtClean="0"/>
              <a:t>6/3/19</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E3CAA70A-FC10-B243-9A6C-6CEB8718B617}" type="slidenum">
              <a:rPr lang="en-US" smtClean="0"/>
              <a:t>‹#›</a:t>
            </a:fld>
            <a:endParaRPr lang="en-US"/>
          </a:p>
        </p:txBody>
      </p:sp>
    </p:spTree>
    <p:extLst>
      <p:ext uri="{BB962C8B-B14F-4D97-AF65-F5344CB8AC3E}">
        <p14:creationId xmlns:p14="http://schemas.microsoft.com/office/powerpoint/2010/main" val="2301734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A71E9CC-CACF-1148-AA26-4C55A016262E}"/>
              </a:ext>
            </a:extLst>
          </p:cNvPr>
          <p:cNvPicPr>
            <a:picLocks noChangeAspect="1"/>
          </p:cNvPicPr>
          <p:nvPr/>
        </p:nvPicPr>
        <p:blipFill>
          <a:blip r:embed="rId3">
            <a:alphaModFix amt="35000"/>
          </a:blip>
          <a:stretch>
            <a:fillRect/>
          </a:stretch>
        </p:blipFill>
        <p:spPr>
          <a:xfrm>
            <a:off x="11077423" y="3427659"/>
            <a:ext cx="22571658" cy="28356354"/>
          </a:xfrm>
          <a:prstGeom prst="rect">
            <a:avLst/>
          </a:prstGeom>
        </p:spPr>
      </p:pic>
      <p:sp>
        <p:nvSpPr>
          <p:cNvPr id="12" name="Rectangle 11">
            <a:extLst>
              <a:ext uri="{FF2B5EF4-FFF2-40B4-BE49-F238E27FC236}">
                <a16:creationId xmlns:a16="http://schemas.microsoft.com/office/drawing/2014/main" id="{30CE3BC6-DB5B-0C4F-B948-D54C6712E1D1}"/>
              </a:ext>
            </a:extLst>
          </p:cNvPr>
          <p:cNvSpPr/>
          <p:nvPr/>
        </p:nvSpPr>
        <p:spPr>
          <a:xfrm rot="16200000">
            <a:off x="15777500" y="265366"/>
            <a:ext cx="12117140" cy="14022140"/>
          </a:xfrm>
          <a:prstGeom prst="rect">
            <a:avLst/>
          </a:prstGeom>
          <a:noFill/>
          <a:ln>
            <a:noFill/>
          </a:ln>
        </p:spPr>
        <p:txBody>
          <a:bodyPr wrap="square" lIns="91440" tIns="45720" rIns="91440" bIns="45720">
            <a:prstTxWarp prst="textCircle">
              <a:avLst>
                <a:gd name="adj" fmla="val 11376412"/>
              </a:avLst>
            </a:prstTxWarp>
            <a:spAutoFit/>
          </a:bodyPr>
          <a:lstStyle/>
          <a:p>
            <a:pPr algn="ctr"/>
            <a:r>
              <a:rPr lang="en-US" sz="10000" b="1" dirty="0">
                <a:ln w="3175">
                  <a:solidFill>
                    <a:sysClr val="windowText" lastClr="000000"/>
                  </a:solidFill>
                  <a:prstDash val="solid"/>
                </a:ln>
                <a:solidFill>
                  <a:srgbClr val="2C5F13"/>
                </a:solidFill>
                <a:effectLst>
                  <a:outerShdw blurRad="12700" dist="38100" dir="2700000" algn="tl" rotWithShape="0">
                    <a:schemeClr val="bg1">
                      <a:lumMod val="50000"/>
                    </a:schemeClr>
                  </a:outerShdw>
                </a:effectLst>
                <a:latin typeface="Georgia" panose="02040502050405020303" pitchFamily="18" charset="0"/>
              </a:rPr>
              <a:t>AGED Pathway to PCA</a:t>
            </a:r>
            <a:endParaRPr lang="en-US" sz="10000" b="1" cap="none" spc="0" dirty="0">
              <a:ln w="3175">
                <a:solidFill>
                  <a:sysClr val="windowText" lastClr="000000"/>
                </a:solidFill>
                <a:prstDash val="solid"/>
              </a:ln>
              <a:solidFill>
                <a:srgbClr val="2C5F13"/>
              </a:solidFill>
              <a:effectLst>
                <a:outerShdw blurRad="12700" dist="38100" dir="2700000" algn="tl" rotWithShape="0">
                  <a:schemeClr val="bg1">
                    <a:lumMod val="50000"/>
                  </a:schemeClr>
                </a:outerShdw>
              </a:effectLst>
              <a:latin typeface="Georgia" panose="02040502050405020303" pitchFamily="18" charset="0"/>
            </a:endParaRPr>
          </a:p>
        </p:txBody>
      </p:sp>
      <p:sp>
        <p:nvSpPr>
          <p:cNvPr id="14" name="TextBox 13">
            <a:extLst>
              <a:ext uri="{FF2B5EF4-FFF2-40B4-BE49-F238E27FC236}">
                <a16:creationId xmlns:a16="http://schemas.microsoft.com/office/drawing/2014/main" id="{8D782E82-87DD-964B-B8FC-478DFCC65D6F}"/>
              </a:ext>
            </a:extLst>
          </p:cNvPr>
          <p:cNvSpPr txBox="1"/>
          <p:nvPr/>
        </p:nvSpPr>
        <p:spPr>
          <a:xfrm>
            <a:off x="0" y="29681711"/>
            <a:ext cx="43891200" cy="3231654"/>
          </a:xfrm>
          <a:prstGeom prst="rect">
            <a:avLst/>
          </a:prstGeom>
          <a:solidFill>
            <a:srgbClr val="2C5F13">
              <a:alpha val="25098"/>
            </a:srgbClr>
          </a:solidFill>
        </p:spPr>
        <p:txBody>
          <a:bodyPr wrap="square" rtlCol="0">
            <a:spAutoFit/>
          </a:bodyPr>
          <a:lstStyle/>
          <a:p>
            <a:r>
              <a:rPr lang="en-US" sz="4400" dirty="0">
                <a:latin typeface="Georgia" panose="02040502050405020303" pitchFamily="18" charset="0"/>
              </a:rPr>
              <a:t>    References</a:t>
            </a:r>
          </a:p>
          <a:p>
            <a:r>
              <a:rPr lang="en-US" sz="3200" dirty="0"/>
              <a:t>       CAPCA. (2019). Become a PCA. Retrieved February 23, 2019, from https://</a:t>
            </a:r>
            <a:r>
              <a:rPr lang="en-US" sz="3200" dirty="0" err="1"/>
              <a:t>capca.com</a:t>
            </a:r>
            <a:r>
              <a:rPr lang="en-US" sz="3200" dirty="0"/>
              <a:t>/</a:t>
            </a:r>
            <a:r>
              <a:rPr lang="en-US" sz="3200" dirty="0" err="1"/>
              <a:t>pca</a:t>
            </a:r>
            <a:r>
              <a:rPr lang="en-US" sz="3200" dirty="0"/>
              <a:t>/</a:t>
            </a:r>
          </a:p>
          <a:p>
            <a:r>
              <a:rPr lang="en-US" sz="3200" dirty="0"/>
              <a:t>       Flint, M. L. (2014, December 4). Educational Requirements for Becoming a California Pest Control Adviser (PCA). Retrieved October 17, 2018, from http://</a:t>
            </a:r>
            <a:r>
              <a:rPr lang="en-US" sz="3200" dirty="0" err="1"/>
              <a:t>entomology.ucdavis.edu</a:t>
            </a:r>
            <a:r>
              <a:rPr lang="en-US" sz="3200" dirty="0"/>
              <a:t>/files/208837.pdf</a:t>
            </a:r>
          </a:p>
          <a:p>
            <a:r>
              <a:rPr lang="en-US" sz="3200" dirty="0"/>
              <a:t>       </a:t>
            </a:r>
            <a:r>
              <a:rPr lang="en-US" sz="3200" dirty="0" err="1"/>
              <a:t>Pennisi</a:t>
            </a:r>
            <a:r>
              <a:rPr lang="en-US" sz="3200" dirty="0"/>
              <a:t>, L. A., </a:t>
            </a:r>
            <a:r>
              <a:rPr lang="en-US" sz="3200" dirty="0" err="1"/>
              <a:t>Gunawan</a:t>
            </a:r>
            <a:r>
              <a:rPr lang="en-US" sz="3200" dirty="0"/>
              <a:t>, Y., Major, A. L., &amp; Winder, A. (2011, January). How to Create an Effective Brochure. Retrieved October 14, 2018, from http://</a:t>
            </a:r>
            <a:r>
              <a:rPr lang="en-US" sz="3200" dirty="0" err="1"/>
              <a:t>extensionpublications.unl.edu</a:t>
            </a:r>
            <a:r>
              <a:rPr lang="en-US" sz="3200" dirty="0"/>
              <a:t>/assets/pdf/g2028.pdf</a:t>
            </a:r>
          </a:p>
          <a:p>
            <a:r>
              <a:rPr lang="en-US" sz="3200" dirty="0"/>
              <a:t>       Richmond, E. (2014, October 24). When Students Take Over the Classroom. Retrieved October 4, 2018, from https://</a:t>
            </a:r>
            <a:r>
              <a:rPr lang="en-US" sz="3200" dirty="0" err="1"/>
              <a:t>www.theatlantic.com</a:t>
            </a:r>
            <a:r>
              <a:rPr lang="en-US" sz="3200" dirty="0"/>
              <a:t>/education/archive/2014/10/what-happens-when-students-control-their-own-education/381828/</a:t>
            </a:r>
            <a:r>
              <a:rPr lang="en-US" sz="3200" dirty="0">
                <a:effectLst/>
              </a:rPr>
              <a:t> </a:t>
            </a:r>
            <a:endParaRPr lang="en-US" sz="3200" dirty="0"/>
          </a:p>
          <a:p>
            <a:endParaRPr lang="en-US" sz="3200" dirty="0"/>
          </a:p>
        </p:txBody>
      </p:sp>
      <p:sp>
        <p:nvSpPr>
          <p:cNvPr id="16" name="Rectangle 15">
            <a:extLst>
              <a:ext uri="{FF2B5EF4-FFF2-40B4-BE49-F238E27FC236}">
                <a16:creationId xmlns:a16="http://schemas.microsoft.com/office/drawing/2014/main" id="{AD14C9E5-69A8-244B-A25E-6254451733F8}"/>
              </a:ext>
            </a:extLst>
          </p:cNvPr>
          <p:cNvSpPr/>
          <p:nvPr/>
        </p:nvSpPr>
        <p:spPr>
          <a:xfrm rot="16200000">
            <a:off x="15581557" y="2083276"/>
            <a:ext cx="12117140" cy="14022140"/>
          </a:xfrm>
          <a:prstGeom prst="rect">
            <a:avLst/>
          </a:prstGeom>
          <a:noFill/>
          <a:ln>
            <a:noFill/>
          </a:ln>
        </p:spPr>
        <p:txBody>
          <a:bodyPr wrap="square" lIns="91440" tIns="45720" rIns="91440" bIns="45720">
            <a:prstTxWarp prst="textCircle">
              <a:avLst>
                <a:gd name="adj" fmla="val 11376412"/>
              </a:avLst>
            </a:prstTxWarp>
            <a:spAutoFit/>
          </a:bodyPr>
          <a:lstStyle/>
          <a:p>
            <a:pPr algn="ctr"/>
            <a:r>
              <a:rPr lang="en-US" sz="5400" b="1" dirty="0">
                <a:ln w="3175">
                  <a:solidFill>
                    <a:sysClr val="windowText" lastClr="000000"/>
                  </a:solidFill>
                  <a:prstDash val="solid"/>
                </a:ln>
                <a:solidFill>
                  <a:srgbClr val="2C5F13"/>
                </a:solidFill>
                <a:effectLst>
                  <a:outerShdw blurRad="12700" dist="38100" dir="2700000" algn="tl" rotWithShape="0">
                    <a:schemeClr val="bg1">
                      <a:lumMod val="50000"/>
                    </a:schemeClr>
                  </a:outerShdw>
                </a:effectLst>
                <a:latin typeface="Georgia" panose="02040502050405020303" pitchFamily="18" charset="0"/>
              </a:rPr>
              <a:t>Jared Stuit</a:t>
            </a:r>
            <a:endParaRPr lang="en-US" sz="5400" b="1" cap="none" spc="0" dirty="0">
              <a:ln w="3175">
                <a:solidFill>
                  <a:sysClr val="windowText" lastClr="000000"/>
                </a:solidFill>
                <a:prstDash val="solid"/>
              </a:ln>
              <a:solidFill>
                <a:srgbClr val="2C5F13"/>
              </a:solidFill>
              <a:effectLst>
                <a:outerShdw blurRad="12700" dist="38100" dir="2700000" algn="tl" rotWithShape="0">
                  <a:schemeClr val="bg1">
                    <a:lumMod val="50000"/>
                  </a:schemeClr>
                </a:outerShdw>
              </a:effectLst>
              <a:latin typeface="Georgia" panose="02040502050405020303" pitchFamily="18" charset="0"/>
            </a:endParaRPr>
          </a:p>
        </p:txBody>
      </p:sp>
      <p:sp>
        <p:nvSpPr>
          <p:cNvPr id="22" name="TextBox 21">
            <a:extLst>
              <a:ext uri="{FF2B5EF4-FFF2-40B4-BE49-F238E27FC236}">
                <a16:creationId xmlns:a16="http://schemas.microsoft.com/office/drawing/2014/main" id="{7B022BCC-E289-1644-ACC5-A3AB605B26C2}"/>
              </a:ext>
            </a:extLst>
          </p:cNvPr>
          <p:cNvSpPr txBox="1"/>
          <p:nvPr/>
        </p:nvSpPr>
        <p:spPr>
          <a:xfrm>
            <a:off x="391884" y="4929881"/>
            <a:ext cx="14433115" cy="10618291"/>
          </a:xfrm>
          <a:prstGeom prst="rect">
            <a:avLst/>
          </a:prstGeom>
          <a:noFill/>
          <a:ln w="63500">
            <a:solidFill>
              <a:srgbClr val="2C5F13"/>
            </a:solidFill>
          </a:ln>
        </p:spPr>
        <p:txBody>
          <a:bodyPr wrap="square" rtlCol="0">
            <a:spAutoFit/>
          </a:bodyPr>
          <a:lstStyle/>
          <a:p>
            <a:r>
              <a:rPr lang="en-US" sz="3600" dirty="0"/>
              <a:t>Every year, many students enroll into the Agricultural Education and Communication (AGED) Department and more specifically, the Agricultural Science major. Some of those students assume Agricultural Science is the same as the Crop Science major while hoping to obtain a Pest Control Advisor’s (PCA) license. While it is possible to satisfy the requirements to take the PCA exam through the Agricultural Science major, many students need to piece together their schedule each quarter until they graduate. However, the Agricultural Science major offers students a unique opportunity to expand their education. </a:t>
            </a:r>
          </a:p>
          <a:p>
            <a:endParaRPr lang="en-US" sz="3600" dirty="0"/>
          </a:p>
          <a:p>
            <a:r>
              <a:rPr lang="en-US" sz="3600" dirty="0"/>
              <a:t>By taking the individualized route in the Agricultural Science major, those students are able to get an understanding of all the different sectors of agriculture with a focus on pest management. This project would help those who are currently in the Agricultural Science major as well as those </a:t>
            </a:r>
            <a:r>
              <a:rPr lang="en-US" sz="3600"/>
              <a:t>who have </a:t>
            </a:r>
            <a:r>
              <a:rPr lang="en-US" sz="3600" dirty="0"/>
              <a:t>yet to experience it. By making a guide, also known as an AGED Pathway to PCA, future students will not have to piece together certain classes in hopes it will fulfill the PCA requirements. Instead, students will make informed decisions when it comes to the classes required for the PCA license.</a:t>
            </a:r>
          </a:p>
        </p:txBody>
      </p:sp>
      <p:sp>
        <p:nvSpPr>
          <p:cNvPr id="23" name="TextBox 22">
            <a:extLst>
              <a:ext uri="{FF2B5EF4-FFF2-40B4-BE49-F238E27FC236}">
                <a16:creationId xmlns:a16="http://schemas.microsoft.com/office/drawing/2014/main" id="{4C5C93D7-BB5D-F84C-9C26-BC4840F32E7F}"/>
              </a:ext>
            </a:extLst>
          </p:cNvPr>
          <p:cNvSpPr txBox="1"/>
          <p:nvPr/>
        </p:nvSpPr>
        <p:spPr>
          <a:xfrm>
            <a:off x="391883" y="18958155"/>
            <a:ext cx="14433115" cy="9510296"/>
          </a:xfrm>
          <a:prstGeom prst="rect">
            <a:avLst/>
          </a:prstGeom>
          <a:solidFill>
            <a:schemeClr val="bg1"/>
          </a:solidFill>
          <a:ln w="63500">
            <a:solidFill>
              <a:srgbClr val="2C5F13"/>
            </a:solidFill>
          </a:ln>
        </p:spPr>
        <p:txBody>
          <a:bodyPr wrap="square" rtlCol="0">
            <a:spAutoFit/>
          </a:bodyPr>
          <a:lstStyle/>
          <a:p>
            <a:r>
              <a:rPr lang="en-US" sz="3600" dirty="0"/>
              <a:t>In the very near future there will be an increasing need for PCAs in agriculture (CAPCA, 2019, p. 2). While many of the students at Cal Poly that go on to be PCAs are from the Crop Science major, there are a good number that come from the Agricultural Science major as well. Through the Individualized Career Area route, it is difficult for most of these students to determine how many units of certain subjects they need to take. With an outline for students on which classes they should take and when to take them (Flint, 2014, p. 2), students will be better equipped for career advancement. </a:t>
            </a:r>
          </a:p>
          <a:p>
            <a:endParaRPr lang="en-US" sz="3600" dirty="0"/>
          </a:p>
          <a:p>
            <a:r>
              <a:rPr lang="en-US" sz="3600" dirty="0"/>
              <a:t>Students are also shown to have more success during and after school if they are able to control their own education (Richmond, 2014, p. 6). Brochures are a way to help students with things such as advice, ways to get more information, and a step-by-step guide on how to reach a conclusion. With a guide for these students, they will be able to still decide when to take classes and choose from an array of different courses that will help them in their path to gaining a PCA license.</a:t>
            </a:r>
          </a:p>
        </p:txBody>
      </p:sp>
      <p:sp>
        <p:nvSpPr>
          <p:cNvPr id="24" name="TextBox 23">
            <a:extLst>
              <a:ext uri="{FF2B5EF4-FFF2-40B4-BE49-F238E27FC236}">
                <a16:creationId xmlns:a16="http://schemas.microsoft.com/office/drawing/2014/main" id="{260F573A-9811-774E-9AE7-6114C8866850}"/>
              </a:ext>
            </a:extLst>
          </p:cNvPr>
          <p:cNvSpPr txBox="1"/>
          <p:nvPr/>
        </p:nvSpPr>
        <p:spPr>
          <a:xfrm>
            <a:off x="391883" y="3427659"/>
            <a:ext cx="14433116" cy="1015663"/>
          </a:xfrm>
          <a:prstGeom prst="rect">
            <a:avLst/>
          </a:prstGeom>
          <a:solidFill>
            <a:srgbClr val="2C5F13"/>
          </a:solidFill>
        </p:spPr>
        <p:txBody>
          <a:bodyPr wrap="square" rtlCol="0">
            <a:spAutoFit/>
          </a:bodyPr>
          <a:lstStyle/>
          <a:p>
            <a:pPr algn="ctr"/>
            <a:r>
              <a:rPr lang="en-US" sz="6000" dirty="0">
                <a:solidFill>
                  <a:schemeClr val="bg1"/>
                </a:solidFill>
                <a:latin typeface="Georgia" panose="02040502050405020303" pitchFamily="18" charset="0"/>
              </a:rPr>
              <a:t>Introduction</a:t>
            </a:r>
          </a:p>
        </p:txBody>
      </p:sp>
      <p:sp>
        <p:nvSpPr>
          <p:cNvPr id="25" name="TextBox 24">
            <a:extLst>
              <a:ext uri="{FF2B5EF4-FFF2-40B4-BE49-F238E27FC236}">
                <a16:creationId xmlns:a16="http://schemas.microsoft.com/office/drawing/2014/main" id="{8F937ABF-BD8C-7B47-BF20-40B44F807F76}"/>
              </a:ext>
            </a:extLst>
          </p:cNvPr>
          <p:cNvSpPr txBox="1"/>
          <p:nvPr/>
        </p:nvSpPr>
        <p:spPr>
          <a:xfrm>
            <a:off x="391882" y="17430320"/>
            <a:ext cx="14433116" cy="1015663"/>
          </a:xfrm>
          <a:prstGeom prst="rect">
            <a:avLst/>
          </a:prstGeom>
          <a:solidFill>
            <a:srgbClr val="2C5F13"/>
          </a:solidFill>
        </p:spPr>
        <p:txBody>
          <a:bodyPr wrap="square" rtlCol="0">
            <a:spAutoFit/>
          </a:bodyPr>
          <a:lstStyle/>
          <a:p>
            <a:pPr algn="ctr"/>
            <a:r>
              <a:rPr lang="en-US" sz="6000" dirty="0">
                <a:solidFill>
                  <a:schemeClr val="bg1"/>
                </a:solidFill>
                <a:latin typeface="Georgia" panose="02040502050405020303" pitchFamily="18" charset="0"/>
              </a:rPr>
              <a:t>Background</a:t>
            </a:r>
          </a:p>
        </p:txBody>
      </p:sp>
      <p:sp>
        <p:nvSpPr>
          <p:cNvPr id="26" name="TextBox 25">
            <a:extLst>
              <a:ext uri="{FF2B5EF4-FFF2-40B4-BE49-F238E27FC236}">
                <a16:creationId xmlns:a16="http://schemas.microsoft.com/office/drawing/2014/main" id="{6FBB9376-989A-224F-86BF-C34FA38CF9C6}"/>
              </a:ext>
            </a:extLst>
          </p:cNvPr>
          <p:cNvSpPr txBox="1"/>
          <p:nvPr/>
        </p:nvSpPr>
        <p:spPr>
          <a:xfrm>
            <a:off x="28455251" y="3427659"/>
            <a:ext cx="14964974" cy="1015663"/>
          </a:xfrm>
          <a:prstGeom prst="rect">
            <a:avLst/>
          </a:prstGeom>
          <a:solidFill>
            <a:srgbClr val="2C5F13"/>
          </a:solidFill>
        </p:spPr>
        <p:txBody>
          <a:bodyPr wrap="square" rtlCol="0">
            <a:spAutoFit/>
          </a:bodyPr>
          <a:lstStyle/>
          <a:p>
            <a:pPr algn="ctr"/>
            <a:r>
              <a:rPr lang="en-US" sz="6000" dirty="0">
                <a:solidFill>
                  <a:schemeClr val="bg1"/>
                </a:solidFill>
                <a:latin typeface="Georgia" panose="02040502050405020303" pitchFamily="18" charset="0"/>
              </a:rPr>
              <a:t>Methodology</a:t>
            </a:r>
          </a:p>
        </p:txBody>
      </p:sp>
      <p:sp>
        <p:nvSpPr>
          <p:cNvPr id="27" name="TextBox 26">
            <a:extLst>
              <a:ext uri="{FF2B5EF4-FFF2-40B4-BE49-F238E27FC236}">
                <a16:creationId xmlns:a16="http://schemas.microsoft.com/office/drawing/2014/main" id="{65FFAA2C-366A-7E42-88BC-6661516991A5}"/>
              </a:ext>
            </a:extLst>
          </p:cNvPr>
          <p:cNvSpPr txBox="1"/>
          <p:nvPr/>
        </p:nvSpPr>
        <p:spPr>
          <a:xfrm>
            <a:off x="28455251" y="4929881"/>
            <a:ext cx="14964974" cy="9510296"/>
          </a:xfrm>
          <a:prstGeom prst="rect">
            <a:avLst/>
          </a:prstGeom>
          <a:noFill/>
          <a:ln w="63500">
            <a:solidFill>
              <a:srgbClr val="2C5F13"/>
            </a:solidFill>
          </a:ln>
        </p:spPr>
        <p:txBody>
          <a:bodyPr wrap="square" rtlCol="0">
            <a:spAutoFit/>
          </a:bodyPr>
          <a:lstStyle/>
          <a:p>
            <a:r>
              <a:rPr lang="en-US" sz="3600" dirty="0"/>
              <a:t>As the current generation of PCAs increases in age, it is important for the next generation to fill the shoes of those who will be retiring. Cal Poly is a great school for the future generation to gain the proper education and experience to thoroughly to fill those shoes. These prospective students can be helped with a guide to plan their college career. </a:t>
            </a:r>
          </a:p>
          <a:p>
            <a:endParaRPr lang="en-US" sz="3600" dirty="0"/>
          </a:p>
          <a:p>
            <a:r>
              <a:rPr lang="en-US" sz="3600" dirty="0"/>
              <a:t>The author first talked to current PCAs in the Central Valley area, as well as Dr. Headrick of the AEPS Department to figure out the necessary classes an Agricultural Science student would need to take. The author then, through previous experience at Cal Poly and knowledge of other flowcharts, designed a custom flowchart to optimize organization and ease of registration. After consulting with professors, the author saw it was also important to include some advice for students when deciding on the classes they need to take. The author then created a brochure with the custom flowchart along with other recommended classes and minors to take. Since most people operate from devices, the author also made a PDF of this guide and put it on the AGED Department website for all Ag Science students to easily download.</a:t>
            </a:r>
          </a:p>
        </p:txBody>
      </p:sp>
      <p:sp>
        <p:nvSpPr>
          <p:cNvPr id="28" name="TextBox 27">
            <a:extLst>
              <a:ext uri="{FF2B5EF4-FFF2-40B4-BE49-F238E27FC236}">
                <a16:creationId xmlns:a16="http://schemas.microsoft.com/office/drawing/2014/main" id="{13E5B3A3-A5F3-E440-8554-6C467AFD23B4}"/>
              </a:ext>
            </a:extLst>
          </p:cNvPr>
          <p:cNvSpPr txBox="1"/>
          <p:nvPr/>
        </p:nvSpPr>
        <p:spPr>
          <a:xfrm>
            <a:off x="28455250" y="17430320"/>
            <a:ext cx="14964974" cy="1015663"/>
          </a:xfrm>
          <a:prstGeom prst="rect">
            <a:avLst/>
          </a:prstGeom>
          <a:solidFill>
            <a:srgbClr val="2C5F13"/>
          </a:solidFill>
        </p:spPr>
        <p:txBody>
          <a:bodyPr wrap="square" rtlCol="0">
            <a:spAutoFit/>
          </a:bodyPr>
          <a:lstStyle/>
          <a:p>
            <a:pPr algn="ctr"/>
            <a:r>
              <a:rPr lang="en-US" sz="6000" dirty="0">
                <a:solidFill>
                  <a:schemeClr val="bg1"/>
                </a:solidFill>
                <a:latin typeface="Georgia" panose="02040502050405020303" pitchFamily="18" charset="0"/>
              </a:rPr>
              <a:t>Conclusion</a:t>
            </a:r>
          </a:p>
        </p:txBody>
      </p:sp>
      <p:sp>
        <p:nvSpPr>
          <p:cNvPr id="29" name="TextBox 28">
            <a:extLst>
              <a:ext uri="{FF2B5EF4-FFF2-40B4-BE49-F238E27FC236}">
                <a16:creationId xmlns:a16="http://schemas.microsoft.com/office/drawing/2014/main" id="{4C12FAB0-4E33-3D41-AF6B-E5ADFA7E465F}"/>
              </a:ext>
            </a:extLst>
          </p:cNvPr>
          <p:cNvSpPr txBox="1"/>
          <p:nvPr/>
        </p:nvSpPr>
        <p:spPr>
          <a:xfrm>
            <a:off x="28455250" y="19047100"/>
            <a:ext cx="14964973" cy="9510296"/>
          </a:xfrm>
          <a:prstGeom prst="rect">
            <a:avLst/>
          </a:prstGeom>
          <a:solidFill>
            <a:schemeClr val="bg1"/>
          </a:solidFill>
          <a:ln w="63500">
            <a:solidFill>
              <a:srgbClr val="2C5F13"/>
            </a:solidFill>
          </a:ln>
        </p:spPr>
        <p:txBody>
          <a:bodyPr wrap="square" rtlCol="0">
            <a:spAutoFit/>
          </a:bodyPr>
          <a:lstStyle/>
          <a:p>
            <a:r>
              <a:rPr lang="en-US" sz="3600" dirty="0"/>
              <a:t>While the catalog will change for AGED students every two years, the core of this guide will stay intact for many years to come. The guide is provided to the AGED Department in both Microsoft Word and PDF forms for future use. If the author were to do anything different, he would recommend conducting a survey of AGED students to see what each students’ most difficult class was, if they intend on obtaining their PCA license, and more additional data. For future use, the AGED Department can use this guide in both its physical and online versions. The brochure can be put in room 10-229 for all AGED students to see, as well as in the AGED Department office. </a:t>
            </a:r>
          </a:p>
          <a:p>
            <a:endParaRPr lang="en-US" sz="3600" dirty="0"/>
          </a:p>
          <a:p>
            <a:r>
              <a:rPr lang="en-US" sz="3600" dirty="0"/>
              <a:t>The guide can be placed on the AGED Department website for students to easily download onto their personal computers. The AGED Department will then be able to update the guide in Microsoft Word every two years when the catalog changes. After the guide was completed, it turned out to be something that all AGED students can use for planning their future classes. While the catalog will change, the objective for the project was met and it will be useful for years to </a:t>
            </a:r>
            <a:r>
              <a:rPr lang="en-US" sz="3600"/>
              <a:t>come.</a:t>
            </a:r>
            <a:endParaRPr lang="en-US" sz="3600" dirty="0"/>
          </a:p>
        </p:txBody>
      </p:sp>
      <p:sp>
        <p:nvSpPr>
          <p:cNvPr id="30" name="TextBox 29">
            <a:extLst>
              <a:ext uri="{FF2B5EF4-FFF2-40B4-BE49-F238E27FC236}">
                <a16:creationId xmlns:a16="http://schemas.microsoft.com/office/drawing/2014/main" id="{6D5885F9-DE7A-EC44-9086-33D62D147A02}"/>
              </a:ext>
            </a:extLst>
          </p:cNvPr>
          <p:cNvSpPr txBox="1"/>
          <p:nvPr/>
        </p:nvSpPr>
        <p:spPr>
          <a:xfrm>
            <a:off x="17341735" y="11696029"/>
            <a:ext cx="8596781" cy="1015663"/>
          </a:xfrm>
          <a:prstGeom prst="rect">
            <a:avLst/>
          </a:prstGeom>
          <a:solidFill>
            <a:srgbClr val="2C5F13"/>
          </a:solidFill>
        </p:spPr>
        <p:txBody>
          <a:bodyPr wrap="square" rtlCol="0">
            <a:spAutoFit/>
          </a:bodyPr>
          <a:lstStyle/>
          <a:p>
            <a:pPr algn="ctr"/>
            <a:r>
              <a:rPr lang="en-US" sz="6000" dirty="0">
                <a:solidFill>
                  <a:schemeClr val="bg1"/>
                </a:solidFill>
                <a:latin typeface="Georgia" panose="02040502050405020303" pitchFamily="18" charset="0"/>
              </a:rPr>
              <a:t>Results</a:t>
            </a:r>
          </a:p>
        </p:txBody>
      </p:sp>
      <p:pic>
        <p:nvPicPr>
          <p:cNvPr id="32" name="Picture 31">
            <a:extLst>
              <a:ext uri="{FF2B5EF4-FFF2-40B4-BE49-F238E27FC236}">
                <a16:creationId xmlns:a16="http://schemas.microsoft.com/office/drawing/2014/main" id="{AC85F4DE-1F23-4E48-8C37-E49FA0B90931}"/>
              </a:ext>
            </a:extLst>
          </p:cNvPr>
          <p:cNvPicPr>
            <a:picLocks noChangeAspect="1"/>
          </p:cNvPicPr>
          <p:nvPr/>
        </p:nvPicPr>
        <p:blipFill>
          <a:blip r:embed="rId4"/>
          <a:stretch>
            <a:fillRect/>
          </a:stretch>
        </p:blipFill>
        <p:spPr>
          <a:xfrm>
            <a:off x="17341734" y="21379575"/>
            <a:ext cx="8596781" cy="6642967"/>
          </a:xfrm>
          <a:prstGeom prst="rect">
            <a:avLst/>
          </a:prstGeom>
        </p:spPr>
      </p:pic>
      <p:pic>
        <p:nvPicPr>
          <p:cNvPr id="34" name="Picture 33">
            <a:extLst>
              <a:ext uri="{FF2B5EF4-FFF2-40B4-BE49-F238E27FC236}">
                <a16:creationId xmlns:a16="http://schemas.microsoft.com/office/drawing/2014/main" id="{514A74FB-F323-6541-A20B-96CFB7E7D472}"/>
              </a:ext>
            </a:extLst>
          </p:cNvPr>
          <p:cNvPicPr>
            <a:picLocks noChangeAspect="1"/>
          </p:cNvPicPr>
          <p:nvPr/>
        </p:nvPicPr>
        <p:blipFill>
          <a:blip r:embed="rId5"/>
          <a:stretch>
            <a:fillRect/>
          </a:stretch>
        </p:blipFill>
        <p:spPr>
          <a:xfrm>
            <a:off x="17341734" y="13741033"/>
            <a:ext cx="8596781" cy="6642967"/>
          </a:xfrm>
          <a:prstGeom prst="rect">
            <a:avLst/>
          </a:prstGeom>
        </p:spPr>
      </p:pic>
    </p:spTree>
    <p:extLst>
      <p:ext uri="{BB962C8B-B14F-4D97-AF65-F5344CB8AC3E}">
        <p14:creationId xmlns:p14="http://schemas.microsoft.com/office/powerpoint/2010/main" val="24911623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395</TotalTime>
  <Words>1049</Words>
  <Application>Microsoft Macintosh PowerPoint</Application>
  <PresentationFormat>Custom</PresentationFormat>
  <Paragraphs>25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Georgia</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Jared Ray Stuit</dc:creator>
  <cp:lastModifiedBy>Jared Ray Stuit</cp:lastModifiedBy>
  <cp:revision>17</cp:revision>
  <dcterms:created xsi:type="dcterms:W3CDTF">2019-05-22T16:16:33Z</dcterms:created>
  <dcterms:modified xsi:type="dcterms:W3CDTF">2019-06-03T16:17:18Z</dcterms:modified>
</cp:coreProperties>
</file>